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urier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1" autoAdjust="0"/>
  </p:normalViewPr>
  <p:slideViewPr>
    <p:cSldViewPr snapToGrid="0">
      <p:cViewPr varScale="1">
        <p:scale>
          <a:sx n="123" d="100"/>
          <a:sy n="123" d="100"/>
        </p:scale>
        <p:origin x="72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7261F-2624-4E37-8D87-3BF12A60573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243681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FD2294D-E426-2D0B-A2EF-975F8509F500}"/>
              </a:ext>
            </a:extLst>
          </p:cNvPr>
          <p:cNvSpPr txBox="1">
            <a:spLocks/>
          </p:cNvSpPr>
          <p:nvPr/>
        </p:nvSpPr>
        <p:spPr>
          <a:xfrm>
            <a:off x="409856" y="1408500"/>
            <a:ext cx="431218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challenge, follow the instructions in the slide.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given these 2 images on the right.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exercise, you can leave the images together with the html file.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the html file with the name newsletter.html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3C43F-F472-0776-7886-103F0BC4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15" y="731642"/>
            <a:ext cx="2599518" cy="184010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B7D79AC-2416-CAED-E75D-E8D3267E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4312181" cy="755700"/>
          </a:xfrm>
        </p:spPr>
        <p:txBody>
          <a:bodyPr/>
          <a:lstStyle/>
          <a:p>
            <a:r>
              <a:rPr lang="en-US" dirty="0"/>
              <a:t>Additional Challenge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867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450BF5-F611-CB76-B62D-363ACC3E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355" y="428235"/>
            <a:ext cx="2629546" cy="973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D5055-3472-B949-E046-70C35B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9" y="1254518"/>
            <a:ext cx="2359027" cy="2952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D4B487-FD11-B761-5C68-A88538418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355" y="4087946"/>
            <a:ext cx="6054671" cy="51186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97C1C65-1D49-F553-049C-5FC62F2DE9E3}"/>
              </a:ext>
            </a:extLst>
          </p:cNvPr>
          <p:cNvSpPr txBox="1">
            <a:spLocks/>
          </p:cNvSpPr>
          <p:nvPr/>
        </p:nvSpPr>
        <p:spPr>
          <a:xfrm>
            <a:off x="2841355" y="1634411"/>
            <a:ext cx="6121831" cy="3004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Because we have the &lt;span&gt; that has the class of ‘blue’ the text in the paragraph can show up as blue.</a:t>
            </a:r>
            <a:endParaRPr lang="en-US" sz="1200" dirty="0">
              <a:solidFill>
                <a:srgbClr val="D055FF"/>
              </a:solidFill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Save and preview. You should see the blue text now.</a:t>
            </a:r>
          </a:p>
        </p:txBody>
      </p:sp>
    </p:spTree>
    <p:extLst>
      <p:ext uri="{BB962C8B-B14F-4D97-AF65-F5344CB8AC3E}">
        <p14:creationId xmlns:p14="http://schemas.microsoft.com/office/powerpoint/2010/main" val="214208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5AE6B-8343-8838-9DCD-022BA73E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382" y="540089"/>
            <a:ext cx="2676483" cy="141996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CFA2E81-DAE5-90C0-318D-CA509CEE9F2A}"/>
              </a:ext>
            </a:extLst>
          </p:cNvPr>
          <p:cNvSpPr txBox="1">
            <a:spLocks/>
          </p:cNvSpPr>
          <p:nvPr/>
        </p:nvSpPr>
        <p:spPr>
          <a:xfrm>
            <a:off x="824024" y="901597"/>
            <a:ext cx="3952390" cy="406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Next, add the style for </a:t>
            </a:r>
            <a:r>
              <a:rPr lang="en-US" sz="1200" dirty="0">
                <a:solidFill>
                  <a:srgbClr val="D055FF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h2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Save and preview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182A1-76BC-5ED4-3ECE-843247AF6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245" y="2126512"/>
            <a:ext cx="2310777" cy="27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3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88381-4DD1-7288-34AC-0D0EBF3C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65" y="548372"/>
            <a:ext cx="1769510" cy="101662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08ADDCA-E49E-4BE9-D5A8-8F593B800414}"/>
              </a:ext>
            </a:extLst>
          </p:cNvPr>
          <p:cNvSpPr txBox="1">
            <a:spLocks/>
          </p:cNvSpPr>
          <p:nvPr/>
        </p:nvSpPr>
        <p:spPr>
          <a:xfrm>
            <a:off x="4377636" y="495172"/>
            <a:ext cx="3586134" cy="415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Add the style for </a:t>
            </a:r>
            <a:r>
              <a:rPr lang="en-US" sz="1200" dirty="0">
                <a:solidFill>
                  <a:srgbClr val="D055FF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.feature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Save and preview</a:t>
            </a:r>
          </a:p>
          <a:p>
            <a:endParaRPr lang="en-US" sz="1200" dirty="0"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You should see the text for the features coming down in a row but that is not what we want.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We want them to appear side by side.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We will use flexboxes to change that in the next slide.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4C954A-F570-4B16-5918-CA212030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07" y="1658317"/>
            <a:ext cx="2835827" cy="33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B6AF6-31B0-A615-EF38-A918C05C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905" y="606048"/>
            <a:ext cx="2441550" cy="1004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69091-FA39-5679-EC08-F0103D6C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160" y="1787471"/>
            <a:ext cx="3044786" cy="31287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29E8299-030A-B48E-531A-D0D218875BE0}"/>
              </a:ext>
            </a:extLst>
          </p:cNvPr>
          <p:cNvSpPr txBox="1">
            <a:spLocks/>
          </p:cNvSpPr>
          <p:nvPr/>
        </p:nvSpPr>
        <p:spPr>
          <a:xfrm>
            <a:off x="621880" y="898128"/>
            <a:ext cx="3586134" cy="415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Add the style for </a:t>
            </a:r>
            <a:r>
              <a:rPr lang="en-US" sz="1200" dirty="0">
                <a:solidFill>
                  <a:srgbClr val="D055FF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.top-features.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Using flex we changed the container to display the items side by side and added back a black background for the container.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Save and preview.</a:t>
            </a:r>
            <a:endParaRPr lang="en-US" sz="1200" dirty="0">
              <a:solidFill>
                <a:srgbClr val="D055FF"/>
              </a:solidFill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1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0423E7-A6D8-A8A4-038A-EB29FCDB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71" y="516126"/>
            <a:ext cx="2896003" cy="1196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117CE-B9F0-AA0A-DF82-3F33FB12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2" y="2040208"/>
            <a:ext cx="3418417" cy="257788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29B0033-D68E-CADF-1DF7-D90CB70576E6}"/>
              </a:ext>
            </a:extLst>
          </p:cNvPr>
          <p:cNvSpPr txBox="1">
            <a:spLocks/>
          </p:cNvSpPr>
          <p:nvPr/>
        </p:nvSpPr>
        <p:spPr>
          <a:xfrm>
            <a:off x="4615276" y="464937"/>
            <a:ext cx="3586134" cy="415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Add the style for </a:t>
            </a:r>
            <a:r>
              <a:rPr lang="en-US" sz="1200" dirty="0">
                <a:solidFill>
                  <a:srgbClr val="D055FF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.h3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This is done to increase the font size and the boldness of the font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Save and preview.</a:t>
            </a:r>
            <a:endParaRPr lang="en-US" sz="1200" dirty="0">
              <a:solidFill>
                <a:srgbClr val="D055FF"/>
              </a:solidFill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1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4EAEBB-9D32-0CBB-4DAE-6E5B2208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96" y="548737"/>
            <a:ext cx="2629627" cy="103484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19DED79-CBF2-EB62-E9D6-9CD2EF821734}"/>
              </a:ext>
            </a:extLst>
          </p:cNvPr>
          <p:cNvSpPr txBox="1">
            <a:spLocks/>
          </p:cNvSpPr>
          <p:nvPr/>
        </p:nvSpPr>
        <p:spPr>
          <a:xfrm>
            <a:off x="683873" y="719219"/>
            <a:ext cx="3586134" cy="415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Add the style for </a:t>
            </a:r>
            <a:r>
              <a:rPr lang="en-US" sz="1200" dirty="0">
                <a:solidFill>
                  <a:srgbClr val="D055FF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.special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This is done to add some padding to make the text more readable because the words are too close together earlier.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Save and preview.</a:t>
            </a:r>
            <a:endParaRPr lang="en-US" sz="1200" dirty="0">
              <a:solidFill>
                <a:srgbClr val="D055FF"/>
              </a:solidFill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76849D-F53A-C1AC-5C64-6D1DB54F1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95" y="1943805"/>
            <a:ext cx="3463790" cy="18573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F85A5F-C7A5-D946-2250-1CE4C5CC2710}"/>
              </a:ext>
            </a:extLst>
          </p:cNvPr>
          <p:cNvSpPr/>
          <p:nvPr/>
        </p:nvSpPr>
        <p:spPr>
          <a:xfrm>
            <a:off x="5982345" y="2379488"/>
            <a:ext cx="170481" cy="1421711"/>
          </a:xfrm>
          <a:prstGeom prst="rect">
            <a:avLst/>
          </a:prstGeom>
          <a:noFill/>
          <a:ln w="38100">
            <a:solidFill>
              <a:srgbClr val="D0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4312D5-A141-2834-76B0-C6FB03620723}"/>
              </a:ext>
            </a:extLst>
          </p:cNvPr>
          <p:cNvSpPr/>
          <p:nvPr/>
        </p:nvSpPr>
        <p:spPr>
          <a:xfrm>
            <a:off x="7028481" y="2382070"/>
            <a:ext cx="170481" cy="1421711"/>
          </a:xfrm>
          <a:prstGeom prst="rect">
            <a:avLst/>
          </a:prstGeom>
          <a:noFill/>
          <a:ln w="38100">
            <a:solidFill>
              <a:srgbClr val="D0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4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C93A3-5FDA-3131-6970-4D7E9AFF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22" y="1028055"/>
            <a:ext cx="6830121" cy="404245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42C02-16AE-5F7C-A6E9-F32629191DA2}"/>
              </a:ext>
            </a:extLst>
          </p:cNvPr>
          <p:cNvSpPr txBox="1">
            <a:spLocks/>
          </p:cNvSpPr>
          <p:nvPr/>
        </p:nvSpPr>
        <p:spPr>
          <a:xfrm>
            <a:off x="1717093" y="0"/>
            <a:ext cx="6626161" cy="825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solidFill>
                <a:srgbClr val="D055FF"/>
              </a:solidFill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Congratulations! You have finished the layout for the online newsletter.</a:t>
            </a:r>
            <a:endParaRPr lang="en-US" sz="1200" dirty="0">
              <a:solidFill>
                <a:srgbClr val="D055FF"/>
              </a:solidFill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6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D30136-D68C-61B0-2C60-52279AC9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4312181" cy="755700"/>
          </a:xfrm>
        </p:spPr>
        <p:txBody>
          <a:bodyPr/>
          <a:lstStyle/>
          <a:p>
            <a:r>
              <a:rPr lang="en-US" dirty="0"/>
              <a:t>Let’s try to create this newsletter layout</a:t>
            </a:r>
            <a:endParaRPr lang="en-S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E3CC56-3982-5726-8E34-34013796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4312180" cy="3179400"/>
          </a:xfrm>
        </p:spPr>
        <p:txBody>
          <a:bodyPr/>
          <a:lstStyle/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Think of each element like a piece of a puzzle that you need to put together, each contributing to the overall layout of the page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We start off with the main container that contains everything else.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87B81-CD51-FB07-8A7A-1E7DCD6D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331" y="0"/>
            <a:ext cx="4226369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421BE0-A775-0A31-8907-86F1BB5F0425}"/>
              </a:ext>
            </a:extLst>
          </p:cNvPr>
          <p:cNvSpPr/>
          <p:nvPr/>
        </p:nvSpPr>
        <p:spPr>
          <a:xfrm>
            <a:off x="5678557" y="0"/>
            <a:ext cx="2589954" cy="4896255"/>
          </a:xfrm>
          <a:prstGeom prst="rect">
            <a:avLst/>
          </a:prstGeom>
          <a:noFill/>
          <a:ln w="38100">
            <a:solidFill>
              <a:srgbClr val="D0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A6EFA0-4F5B-749A-C1FD-C6529BEA9E3D}"/>
              </a:ext>
            </a:extLst>
          </p:cNvPr>
          <p:cNvSpPr txBox="1">
            <a:spLocks/>
          </p:cNvSpPr>
          <p:nvPr/>
        </p:nvSpPr>
        <p:spPr bwMode="auto">
          <a:xfrm>
            <a:off x="739568" y="3076949"/>
            <a:ext cx="4114800" cy="11831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altLang="en-US" dirty="0">
                <a:solidFill>
                  <a:srgbClr val="C528E7"/>
                </a:solidFill>
                <a:latin typeface="Courier" charset="0"/>
                <a:ea typeface="Courier" charset="0"/>
                <a:cs typeface="Courier" charset="0"/>
              </a:rPr>
              <a:t>&lt;div id</a:t>
            </a:r>
            <a:r>
              <a:rPr lang="en-US" altLang="en-US" dirty="0">
                <a:solidFill>
                  <a:srgbClr val="D055FF"/>
                </a:solidFill>
                <a:latin typeface="Courier" charset="0"/>
                <a:ea typeface="Courier" charset="0"/>
                <a:cs typeface="Courier" charset="0"/>
              </a:rPr>
              <a:t>="container"&gt;</a:t>
            </a:r>
            <a:br>
              <a:rPr lang="en-US" altLang="en-US" dirty="0">
                <a:solidFill>
                  <a:srgbClr val="C528E7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dirty="0">
                <a:solidFill>
                  <a:srgbClr val="C528E7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>
              <a:buNone/>
            </a:pPr>
            <a:r>
              <a:rPr lang="en-US" altLang="en-US" dirty="0">
                <a:solidFill>
                  <a:srgbClr val="C528E7"/>
                </a:solidFill>
                <a:latin typeface="Courier" charset="0"/>
                <a:ea typeface="Courier" charset="0"/>
                <a:cs typeface="Courier" charset="0"/>
              </a:rPr>
              <a:t>&lt;/div&gt;</a:t>
            </a:r>
            <a:endParaRPr lang="en-US" altLang="en-US" sz="400" dirty="0">
              <a:solidFill>
                <a:srgbClr val="40404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0FB33-6265-A737-F75D-0882C34D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5282" y="810951"/>
            <a:ext cx="2808000" cy="3179400"/>
          </a:xfrm>
        </p:spPr>
        <p:txBody>
          <a:bodyPr/>
          <a:lstStyle/>
          <a:p>
            <a:r>
              <a:rPr lang="en-US" sz="1200" dirty="0">
                <a:latin typeface="+mj-lt"/>
                <a:ea typeface="Avenir Book" charset="0"/>
                <a:cs typeface="Avenir Book" charset="0"/>
              </a:rPr>
              <a:t>Then gradually add each element starting from the top and working downwards.</a:t>
            </a:r>
          </a:p>
          <a:p>
            <a:r>
              <a:rPr lang="en-US" sz="1200" dirty="0">
                <a:latin typeface="+mj-lt"/>
                <a:ea typeface="Avenir Book" charset="0"/>
                <a:cs typeface="Avenir Book" charset="0"/>
              </a:rPr>
              <a:t>The </a:t>
            </a:r>
            <a:r>
              <a:rPr lang="en-US" sz="1200" dirty="0">
                <a:solidFill>
                  <a:srgbClr val="D055FF"/>
                </a:solidFill>
                <a:latin typeface="+mj-lt"/>
                <a:ea typeface="Avenir Book" charset="0"/>
                <a:cs typeface="Avenir Book" charset="0"/>
              </a:rPr>
              <a:t>&lt;div&gt; </a:t>
            </a:r>
            <a:r>
              <a:rPr lang="en-US" sz="1200" dirty="0">
                <a:latin typeface="+mj-lt"/>
                <a:ea typeface="Avenir Book" charset="0"/>
                <a:cs typeface="Avenir Book" charset="0"/>
              </a:rPr>
              <a:t>tag is used whenever we want to create a group of content</a:t>
            </a:r>
          </a:p>
          <a:p>
            <a:endParaRPr lang="en-SG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5A1731-CA85-46F3-1F54-786CA13203D4}"/>
              </a:ext>
            </a:extLst>
          </p:cNvPr>
          <p:cNvSpPr txBox="1">
            <a:spLocks/>
          </p:cNvSpPr>
          <p:nvPr/>
        </p:nvSpPr>
        <p:spPr bwMode="auto">
          <a:xfrm>
            <a:off x="5489049" y="2705100"/>
            <a:ext cx="3120402" cy="138901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altLang="en-US" sz="1600" dirty="0">
                <a:solidFill>
                  <a:srgbClr val="C528E7"/>
                </a:solidFill>
                <a:latin typeface="Courier" charset="0"/>
                <a:ea typeface="Courier" charset="0"/>
                <a:cs typeface="Courier" charset="0"/>
              </a:rPr>
              <a:t>&lt;div id</a:t>
            </a:r>
            <a:r>
              <a:rPr lang="en-US" altLang="en-US" sz="1600" dirty="0">
                <a:solidFill>
                  <a:srgbClr val="D055FF"/>
                </a:solidFill>
                <a:latin typeface="Courier" charset="0"/>
                <a:ea typeface="Courier" charset="0"/>
                <a:cs typeface="Courier" charset="0"/>
              </a:rPr>
              <a:t>=“product"&gt;</a:t>
            </a:r>
            <a:br>
              <a:rPr lang="en-US" altLang="en-US" sz="1600" dirty="0">
                <a:solidFill>
                  <a:srgbClr val="D055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sz="1600" dirty="0">
                <a:solidFill>
                  <a:srgbClr val="C528E7"/>
                </a:solidFill>
                <a:latin typeface="Courier" charset="0"/>
                <a:ea typeface="Courier" charset="0"/>
                <a:cs typeface="Courier" charset="0"/>
              </a:rPr>
              <a:t>&lt;div id</a:t>
            </a:r>
            <a:r>
              <a:rPr lang="en-US" altLang="en-US" sz="1600" dirty="0">
                <a:solidFill>
                  <a:srgbClr val="D055FF"/>
                </a:solidFill>
                <a:latin typeface="Courier" charset="0"/>
                <a:ea typeface="Courier" charset="0"/>
                <a:cs typeface="Courier" charset="0"/>
              </a:rPr>
              <a:t>="exclusive"&gt; </a:t>
            </a:r>
            <a:br>
              <a:rPr lang="en-US" altLang="en-US" sz="1600" dirty="0">
                <a:solidFill>
                  <a:srgbClr val="D055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sz="1600" dirty="0">
                <a:solidFill>
                  <a:srgbClr val="C528E7"/>
                </a:solidFill>
                <a:latin typeface="Courier" charset="0"/>
                <a:ea typeface="Courier" charset="0"/>
                <a:cs typeface="Courier" charset="0"/>
              </a:rPr>
              <a:t>&lt;div id</a:t>
            </a:r>
            <a:r>
              <a:rPr lang="en-US" altLang="en-US" sz="1600" dirty="0">
                <a:solidFill>
                  <a:srgbClr val="D055FF"/>
                </a:solidFill>
                <a:latin typeface="Courier" charset="0"/>
                <a:ea typeface="Courier" charset="0"/>
                <a:cs typeface="Courier" charset="0"/>
              </a:rPr>
              <a:t>=“top-features"&gt;</a:t>
            </a:r>
            <a:br>
              <a:rPr lang="en-US" altLang="en-US" sz="1600" dirty="0">
                <a:solidFill>
                  <a:srgbClr val="D055FF"/>
                </a:solidFill>
                <a:latin typeface="Courier" charset="0"/>
                <a:ea typeface="Courier" charset="0"/>
                <a:cs typeface="Courier" charset="0"/>
              </a:rPr>
            </a:br>
            <a:endParaRPr lang="en-US" altLang="en-US" sz="1600" dirty="0">
              <a:solidFill>
                <a:srgbClr val="D055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ADDCA-3347-7864-EF53-E322DB7A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26369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C95F86-3EFD-9858-8D95-DD3D6D1050D9}"/>
              </a:ext>
            </a:extLst>
          </p:cNvPr>
          <p:cNvSpPr/>
          <p:nvPr/>
        </p:nvSpPr>
        <p:spPr>
          <a:xfrm>
            <a:off x="796638" y="0"/>
            <a:ext cx="2589994" cy="4868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DA27F2-D0E0-F7C1-4876-D3D82BFE9B98}"/>
              </a:ext>
            </a:extLst>
          </p:cNvPr>
          <p:cNvSpPr/>
          <p:nvPr/>
        </p:nvSpPr>
        <p:spPr>
          <a:xfrm>
            <a:off x="803596" y="3076913"/>
            <a:ext cx="2583036" cy="543913"/>
          </a:xfrm>
          <a:prstGeom prst="rect">
            <a:avLst/>
          </a:prstGeom>
          <a:noFill/>
          <a:ln w="38100">
            <a:solidFill>
              <a:srgbClr val="D0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5938D-EC46-1795-F685-7858175A021F}"/>
              </a:ext>
            </a:extLst>
          </p:cNvPr>
          <p:cNvSpPr/>
          <p:nvPr/>
        </p:nvSpPr>
        <p:spPr>
          <a:xfrm>
            <a:off x="803595" y="3943329"/>
            <a:ext cx="2583035" cy="925482"/>
          </a:xfrm>
          <a:prstGeom prst="rect">
            <a:avLst/>
          </a:prstGeom>
          <a:noFill/>
          <a:ln w="38100">
            <a:solidFill>
              <a:srgbClr val="D0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B960CB-BFE8-413E-82D7-F920FDDF4248}"/>
              </a:ext>
            </a:extLst>
          </p:cNvPr>
          <p:cNvSpPr/>
          <p:nvPr/>
        </p:nvSpPr>
        <p:spPr>
          <a:xfrm>
            <a:off x="2363286" y="5417445"/>
            <a:ext cx="2981513" cy="919690"/>
          </a:xfrm>
          <a:prstGeom prst="rect">
            <a:avLst/>
          </a:prstGeom>
          <a:noFill/>
          <a:ln w="38100">
            <a:solidFill>
              <a:srgbClr val="D0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D7B841-BBA8-1F4E-4080-2A87029F2076}"/>
              </a:ext>
            </a:extLst>
          </p:cNvPr>
          <p:cNvSpPr/>
          <p:nvPr/>
        </p:nvSpPr>
        <p:spPr>
          <a:xfrm>
            <a:off x="2349306" y="5691717"/>
            <a:ext cx="806154" cy="598767"/>
          </a:xfrm>
          <a:prstGeom prst="rect">
            <a:avLst/>
          </a:prstGeom>
          <a:noFill/>
          <a:ln w="38100">
            <a:solidFill>
              <a:srgbClr val="D0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12F2F1-B745-54D8-2E48-1343E59709E3}"/>
              </a:ext>
            </a:extLst>
          </p:cNvPr>
          <p:cNvSpPr/>
          <p:nvPr/>
        </p:nvSpPr>
        <p:spPr>
          <a:xfrm>
            <a:off x="3336635" y="5691716"/>
            <a:ext cx="806155" cy="598767"/>
          </a:xfrm>
          <a:prstGeom prst="rect">
            <a:avLst/>
          </a:prstGeom>
          <a:noFill/>
          <a:ln w="38100">
            <a:solidFill>
              <a:srgbClr val="D0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A27B35-C3F8-F602-BA91-693DB89BC62F}"/>
              </a:ext>
            </a:extLst>
          </p:cNvPr>
          <p:cNvSpPr/>
          <p:nvPr/>
        </p:nvSpPr>
        <p:spPr>
          <a:xfrm>
            <a:off x="4265708" y="5691715"/>
            <a:ext cx="847773" cy="598767"/>
          </a:xfrm>
          <a:prstGeom prst="rect">
            <a:avLst/>
          </a:prstGeom>
          <a:noFill/>
          <a:ln w="38100">
            <a:solidFill>
              <a:srgbClr val="D0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5A0A6-DA5D-948D-593B-51568178B04F}"/>
              </a:ext>
            </a:extLst>
          </p:cNvPr>
          <p:cNvSpPr/>
          <p:nvPr/>
        </p:nvSpPr>
        <p:spPr>
          <a:xfrm>
            <a:off x="796638" y="33905"/>
            <a:ext cx="2589994" cy="3039925"/>
          </a:xfrm>
          <a:prstGeom prst="rect">
            <a:avLst/>
          </a:prstGeom>
          <a:noFill/>
          <a:ln w="38100">
            <a:solidFill>
              <a:srgbClr val="D05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82883-DBED-066B-2F5F-7BFB41EA8DA6}"/>
              </a:ext>
            </a:extLst>
          </p:cNvPr>
          <p:cNvSpPr txBox="1">
            <a:spLocks/>
          </p:cNvSpPr>
          <p:nvPr/>
        </p:nvSpPr>
        <p:spPr bwMode="auto">
          <a:xfrm>
            <a:off x="4448014" y="1358685"/>
            <a:ext cx="4602619" cy="37848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&lt;body&gt;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highlight>
                  <a:srgbClr val="00FF00"/>
                </a:highlight>
                <a:latin typeface="Courier" charset="0"/>
              </a:rPr>
              <a:t>    &lt;div id="container"&gt;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&lt;</a:t>
            </a:r>
            <a:r>
              <a:rPr lang="en-US" sz="800" dirty="0" err="1">
                <a:solidFill>
                  <a:srgbClr val="C528E7"/>
                </a:solidFill>
                <a:latin typeface="Courier" charset="0"/>
              </a:rPr>
              <a:t>img</a:t>
            </a: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 </a:t>
            </a:r>
            <a:r>
              <a:rPr lang="en-US" sz="800" dirty="0" err="1">
                <a:solidFill>
                  <a:srgbClr val="C528E7"/>
                </a:solidFill>
                <a:latin typeface="Courier" charset="0"/>
              </a:rPr>
              <a:t>src</a:t>
            </a: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="ps5-logo.webp"/&gt;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</a:t>
            </a:r>
            <a:r>
              <a:rPr lang="en-US" sz="800" dirty="0">
                <a:solidFill>
                  <a:srgbClr val="C528E7"/>
                </a:solidFill>
                <a:highlight>
                  <a:srgbClr val="FFFF00"/>
                </a:highlight>
                <a:latin typeface="Courier" charset="0"/>
              </a:rPr>
              <a:t>&lt;div id="hero"&gt;&lt;/div&gt;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</a:t>
            </a:r>
            <a:r>
              <a:rPr lang="en-US" sz="800" dirty="0">
                <a:solidFill>
                  <a:srgbClr val="C528E7"/>
                </a:solidFill>
                <a:highlight>
                  <a:srgbClr val="FFFF00"/>
                </a:highlight>
                <a:latin typeface="Courier" charset="0"/>
              </a:rPr>
              <a:t>&lt;div id="exclusive"&gt;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    &lt;div&gt;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        &lt;p&gt;Get a playstation.com exclusive &lt;span class="blue"&gt;$100 Off&lt;/span&gt; on orders over $500*. Offer ends Dec 30.&lt;/p&gt;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        &lt;p&gt;Use code: &lt;span class="blue"&gt;EXCLUSIVE&lt;/span&gt; &lt;/p&gt;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    &lt;/div&gt;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&lt;/div&gt;</a:t>
            </a:r>
          </a:p>
          <a:p>
            <a:pPr>
              <a:buNone/>
            </a:pPr>
            <a:br>
              <a:rPr lang="en-US" sz="800" dirty="0">
                <a:solidFill>
                  <a:srgbClr val="C528E7"/>
                </a:solidFill>
                <a:latin typeface="Courier" charset="0"/>
              </a:rPr>
            </a:b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&lt;h2&gt;Top Features&lt;/h1&gt;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</a:t>
            </a:r>
            <a:r>
              <a:rPr lang="en-US" sz="800" dirty="0">
                <a:solidFill>
                  <a:srgbClr val="C528E7"/>
                </a:solidFill>
                <a:highlight>
                  <a:srgbClr val="FFFF00"/>
                </a:highlight>
                <a:latin typeface="Courier" charset="0"/>
              </a:rPr>
              <a:t>&lt;div id="top-features"&gt;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    &lt;div class="feature"&gt; &lt;h3&gt;Lightning &lt;</a:t>
            </a:r>
            <a:r>
              <a:rPr lang="en-US" sz="800" dirty="0" err="1">
                <a:solidFill>
                  <a:srgbClr val="C528E7"/>
                </a:solidFill>
                <a:latin typeface="Courier" charset="0"/>
              </a:rPr>
              <a:t>br</a:t>
            </a: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&gt; speed&lt;/h3&gt;&lt;p class="special"&gt;Harness the power of a custom CPU, GPU, and SSD with Integrated I/O that rewrite the rules of what a PlayStation console can do.&lt;/p&gt;&lt;/div&gt;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    &lt;div class="feature"&gt; &lt;h3&gt;Stunning &lt;</a:t>
            </a:r>
            <a:r>
              <a:rPr lang="en-US" sz="800" dirty="0" err="1">
                <a:solidFill>
                  <a:srgbClr val="C528E7"/>
                </a:solidFill>
                <a:latin typeface="Courier" charset="0"/>
              </a:rPr>
              <a:t>br</a:t>
            </a: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&gt; games&lt;/h3&gt;&lt;p class="special"&gt;Marvel at incredible graphics and experience new PS5 features.&lt;/p&gt; &lt;/div&gt;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    &lt;div class="feature"&gt; &lt;h3&gt;Breathtaking &lt;</a:t>
            </a:r>
            <a:r>
              <a:rPr lang="en-US" sz="800" dirty="0" err="1">
                <a:solidFill>
                  <a:srgbClr val="C528E7"/>
                </a:solidFill>
                <a:latin typeface="Courier" charset="0"/>
              </a:rPr>
              <a:t>br</a:t>
            </a: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&gt; immersion&lt;/h3&gt;&lt;p class="special"&gt;Discover a deeper gaming experience with support for haptic feedback, adaptive triggers, and 3D Audio technology.&lt;/p&gt; &lt;/div&gt;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    &lt;/div&gt;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    &lt;/div&gt;</a:t>
            </a:r>
          </a:p>
          <a:p>
            <a:pPr>
              <a:buNone/>
            </a:pPr>
            <a:r>
              <a:rPr lang="en-US" sz="800" dirty="0">
                <a:solidFill>
                  <a:srgbClr val="C528E7"/>
                </a:solidFill>
                <a:latin typeface="Courier" charset="0"/>
              </a:rPr>
              <a:t>&lt;/body&gt;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D5269-D974-D025-F741-41C2E2BF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2" y="232474"/>
            <a:ext cx="4209996" cy="467855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25E1D37-2501-DFCC-E964-1E252FD6A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75520"/>
            <a:ext cx="4344692" cy="785373"/>
          </a:xfrm>
        </p:spPr>
        <p:txBody>
          <a:bodyPr/>
          <a:lstStyle/>
          <a:p>
            <a:r>
              <a:rPr lang="en-US" sz="1200" dirty="0">
                <a:latin typeface="+mj-lt"/>
                <a:ea typeface="Avenir Book" charset="0"/>
                <a:cs typeface="Avenir Book" charset="0"/>
              </a:rPr>
              <a:t>Create a </a:t>
            </a:r>
            <a:r>
              <a:rPr lang="en-US" sz="1200">
                <a:latin typeface="+mj-lt"/>
                <a:ea typeface="Avenir Book" charset="0"/>
                <a:cs typeface="Avenir Book" charset="0"/>
              </a:rPr>
              <a:t>boilerplate.</a:t>
            </a:r>
            <a:endParaRPr lang="en-US" sz="1200" dirty="0">
              <a:latin typeface="+mj-lt"/>
              <a:ea typeface="Avenir Book" charset="0"/>
              <a:cs typeface="Avenir Book" charset="0"/>
            </a:endParaRPr>
          </a:p>
          <a:p>
            <a:r>
              <a:rPr lang="en-US" sz="1200" dirty="0">
                <a:latin typeface="+mj-lt"/>
                <a:ea typeface="Avenir Book" charset="0"/>
                <a:cs typeface="Avenir Book" charset="0"/>
              </a:rPr>
              <a:t>Next, </a:t>
            </a:r>
            <a:r>
              <a:rPr lang="en-US" dirty="0">
                <a:latin typeface="+mj-lt"/>
                <a:ea typeface="Avenir Book" charset="0"/>
                <a:cs typeface="Avenir Book" charset="0"/>
              </a:rPr>
              <a:t>u</a:t>
            </a:r>
            <a:r>
              <a:rPr lang="en-US" sz="1200" dirty="0">
                <a:latin typeface="+mj-lt"/>
                <a:ea typeface="Avenir Book" charset="0"/>
                <a:cs typeface="Avenir Book" charset="0"/>
              </a:rPr>
              <a:t>se </a:t>
            </a:r>
            <a:r>
              <a:rPr lang="en-US" dirty="0">
                <a:latin typeface="+mj-lt"/>
                <a:ea typeface="Avenir Book" charset="0"/>
                <a:cs typeface="Avenir Book" charset="0"/>
              </a:rPr>
              <a:t>the</a:t>
            </a:r>
            <a:r>
              <a:rPr lang="en-US" sz="1200" dirty="0">
                <a:latin typeface="+mj-lt"/>
                <a:ea typeface="Avenir Book" charset="0"/>
                <a:cs typeface="Avenir Book" charset="0"/>
              </a:rPr>
              <a:t> base code below for your html’s &lt;body&gt;</a:t>
            </a:r>
          </a:p>
          <a:p>
            <a:r>
              <a:rPr lang="en-US" sz="1200" dirty="0">
                <a:latin typeface="+mj-lt"/>
                <a:ea typeface="Avenir Book" charset="0"/>
                <a:cs typeface="Avenir Book" charset="0"/>
              </a:rPr>
              <a:t>Pay attention to how the conten</a:t>
            </a:r>
            <a:r>
              <a:rPr lang="en-US" dirty="0">
                <a:latin typeface="+mj-lt"/>
                <a:ea typeface="Avenir Book" charset="0"/>
                <a:cs typeface="Avenir Book" charset="0"/>
              </a:rPr>
              <a:t>t nested within the &lt;div&gt; used to group the content.</a:t>
            </a:r>
          </a:p>
          <a:p>
            <a:r>
              <a:rPr lang="en-US" sz="1200" dirty="0">
                <a:latin typeface="+mj-lt"/>
                <a:ea typeface="Avenir Book" charset="0"/>
                <a:cs typeface="Avenir Book" charset="0"/>
              </a:rPr>
              <a:t>You should </a:t>
            </a:r>
            <a:r>
              <a:rPr lang="en-US" dirty="0">
                <a:latin typeface="+mj-lt"/>
                <a:ea typeface="Avenir Book" charset="0"/>
                <a:cs typeface="Avenir Book" charset="0"/>
              </a:rPr>
              <a:t>an output that looks like one on the left.</a:t>
            </a:r>
            <a:endParaRPr lang="en-US" sz="1200" dirty="0">
              <a:latin typeface="+mj-lt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5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FD250AC-0F0C-F866-860E-ED4035603093}"/>
              </a:ext>
            </a:extLst>
          </p:cNvPr>
          <p:cNvSpPr txBox="1">
            <a:spLocks/>
          </p:cNvSpPr>
          <p:nvPr/>
        </p:nvSpPr>
        <p:spPr>
          <a:xfrm>
            <a:off x="545617" y="1108493"/>
            <a:ext cx="3161460" cy="3600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Add a style for body in the </a:t>
            </a:r>
            <a:r>
              <a:rPr lang="en-US" sz="1200" dirty="0">
                <a:solidFill>
                  <a:srgbClr val="D055FF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&lt;style&gt; </a:t>
            </a:r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tag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Save and preview the file which should appear similar to the screenshot below</a:t>
            </a:r>
          </a:p>
          <a:p>
            <a:endParaRPr lang="en-US" sz="1200" dirty="0"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ea typeface="Avenir Book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Note: Either use the &lt;style&gt; tag or you can use an external </a:t>
            </a:r>
            <a:r>
              <a:rPr lang="en-US" sz="1200" dirty="0" err="1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css</a:t>
            </a:r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86EB4B-8F42-3068-CF6D-C17324A9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62" y="752919"/>
            <a:ext cx="3710245" cy="12406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1E9C3F-F233-5DE6-BD3F-4A2F896B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321" y="2295494"/>
            <a:ext cx="4658328" cy="28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8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ABE47C7-653B-1A6E-B2F8-F49CFF791E8E}"/>
              </a:ext>
            </a:extLst>
          </p:cNvPr>
          <p:cNvSpPr txBox="1">
            <a:spLocks/>
          </p:cNvSpPr>
          <p:nvPr/>
        </p:nvSpPr>
        <p:spPr>
          <a:xfrm>
            <a:off x="4821864" y="855923"/>
            <a:ext cx="3646969" cy="380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Continue to add the style for </a:t>
            </a:r>
            <a:r>
              <a:rPr lang="en-US" sz="1200" dirty="0">
                <a:solidFill>
                  <a:srgbClr val="D055FF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#container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The margin settings here will set the top and bottom to </a:t>
            </a:r>
            <a:r>
              <a:rPr lang="en-US" sz="1200" dirty="0">
                <a:solidFill>
                  <a:srgbClr val="D055FF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0px</a:t>
            </a:r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, while the left and right will be set to </a:t>
            </a:r>
            <a:r>
              <a:rPr lang="en-US" sz="1200" dirty="0">
                <a:solidFill>
                  <a:srgbClr val="D055FF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auto</a:t>
            </a:r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. This will </a:t>
            </a:r>
            <a:r>
              <a:rPr lang="en-US" sz="1200" dirty="0" err="1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centralise</a:t>
            </a:r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 the div on the page.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Save and preview the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88B77-B85D-AC88-5C01-028CF0D1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86" y="855923"/>
            <a:ext cx="2817628" cy="134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B7AF68-5F29-0B30-0D24-C55666119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7" y="2305860"/>
            <a:ext cx="3054526" cy="27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9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D492142D-0699-1571-D029-DD31588EDC59}"/>
              </a:ext>
            </a:extLst>
          </p:cNvPr>
          <p:cNvSpPr txBox="1">
            <a:spLocks/>
          </p:cNvSpPr>
          <p:nvPr/>
        </p:nvSpPr>
        <p:spPr>
          <a:xfrm>
            <a:off x="679547" y="884357"/>
            <a:ext cx="3716804" cy="3374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Add the following styles for </a:t>
            </a:r>
            <a:r>
              <a:rPr lang="en-US" sz="1200" dirty="0">
                <a:solidFill>
                  <a:srgbClr val="D055FF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#product</a:t>
            </a:r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. We add a height property so that the background image can be seen.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Save and preview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6E442-36A1-3682-F22E-71DD40F6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856" y="692772"/>
            <a:ext cx="3116612" cy="1186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348484-72A1-B34A-014C-EDE773D6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480" y="2076772"/>
            <a:ext cx="2829365" cy="294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F1CD42D-F51E-ACDD-2E5C-7B272BB2EFBF}"/>
              </a:ext>
            </a:extLst>
          </p:cNvPr>
          <p:cNvSpPr txBox="1">
            <a:spLocks/>
          </p:cNvSpPr>
          <p:nvPr/>
        </p:nvSpPr>
        <p:spPr>
          <a:xfrm>
            <a:off x="4522299" y="1234862"/>
            <a:ext cx="4171211" cy="289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The next section is the div with exclusive promotion on the webpage with some text.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B2BAF-96D1-287B-95A5-19CD5227117F}"/>
              </a:ext>
            </a:extLst>
          </p:cNvPr>
          <p:cNvSpPr txBox="1">
            <a:spLocks/>
          </p:cNvSpPr>
          <p:nvPr/>
        </p:nvSpPr>
        <p:spPr bwMode="auto">
          <a:xfrm>
            <a:off x="4692627" y="2243229"/>
            <a:ext cx="4114800" cy="11831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en-US" altLang="en-US" sz="1400" dirty="0">
                <a:solidFill>
                  <a:srgbClr val="C528E7"/>
                </a:solidFill>
                <a:latin typeface="Courier" charset="0"/>
                <a:ea typeface="Courier" charset="0"/>
                <a:cs typeface="Courier" charset="0"/>
              </a:rPr>
              <a:t>&lt;div id</a:t>
            </a:r>
            <a:r>
              <a:rPr lang="en-US" altLang="en-US" sz="1400" dirty="0">
                <a:solidFill>
                  <a:srgbClr val="D055FF"/>
                </a:solidFill>
                <a:latin typeface="Courier" charset="0"/>
                <a:ea typeface="Courier" charset="0"/>
                <a:cs typeface="Courier" charset="0"/>
              </a:rPr>
              <a:t>="exclusive"&gt;</a:t>
            </a:r>
            <a:br>
              <a:rPr lang="en-US" altLang="en-US" sz="1400" dirty="0">
                <a:solidFill>
                  <a:srgbClr val="C528E7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en-US" sz="1400" dirty="0">
                <a:solidFill>
                  <a:srgbClr val="C528E7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>
              <a:buNone/>
            </a:pPr>
            <a:r>
              <a:rPr lang="en-US" altLang="en-US" sz="1400" dirty="0">
                <a:solidFill>
                  <a:srgbClr val="C528E7"/>
                </a:solidFill>
                <a:latin typeface="Courier" charset="0"/>
                <a:ea typeface="Courier" charset="0"/>
                <a:cs typeface="Courier" charset="0"/>
              </a:rPr>
              <a:t>&lt;/div&gt;</a:t>
            </a:r>
            <a:endParaRPr lang="en-US" altLang="en-US" sz="1400" dirty="0">
              <a:solidFill>
                <a:srgbClr val="40404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CBBF2-AC4F-DA83-1628-D85F8B08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3" y="1234862"/>
            <a:ext cx="3499364" cy="7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2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68E072-F202-6BBB-7EAC-4E35B614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269" y="433951"/>
            <a:ext cx="3251340" cy="4068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A8F4A2-8E27-3EB7-3F91-A10F05E1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68" y="1380580"/>
            <a:ext cx="3484614" cy="284458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86C1C37-AE88-1157-73DA-D2450175A5AD}"/>
              </a:ext>
            </a:extLst>
          </p:cNvPr>
          <p:cNvSpPr txBox="1">
            <a:spLocks/>
          </p:cNvSpPr>
          <p:nvPr/>
        </p:nvSpPr>
        <p:spPr>
          <a:xfrm>
            <a:off x="842335" y="722476"/>
            <a:ext cx="3430228" cy="400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Add the following styles for </a:t>
            </a:r>
            <a:r>
              <a:rPr lang="en-US" sz="1200" dirty="0">
                <a:solidFill>
                  <a:srgbClr val="D055FF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#exclusive</a:t>
            </a:r>
          </a:p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Save and preview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D52B4AB-6126-A919-7F02-AB0DD9427891}"/>
              </a:ext>
            </a:extLst>
          </p:cNvPr>
          <p:cNvSpPr txBox="1">
            <a:spLocks/>
          </p:cNvSpPr>
          <p:nvPr/>
        </p:nvSpPr>
        <p:spPr>
          <a:xfrm>
            <a:off x="747216" y="4335774"/>
            <a:ext cx="3430228" cy="400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Add in the blue class shown in next slide to get the blue text.</a:t>
            </a:r>
          </a:p>
        </p:txBody>
      </p:sp>
    </p:spTree>
    <p:extLst>
      <p:ext uri="{BB962C8B-B14F-4D97-AF65-F5344CB8AC3E}">
        <p14:creationId xmlns:p14="http://schemas.microsoft.com/office/powerpoint/2010/main" val="8775848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838</Words>
  <Application>Microsoft Office PowerPoint</Application>
  <PresentationFormat>On-screen Show (16:9)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</vt:lpstr>
      <vt:lpstr>Simple Light</vt:lpstr>
      <vt:lpstr>Additional Challenge</vt:lpstr>
      <vt:lpstr>Let’s try to create this newsletter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Donovan KOH (NP)</cp:lastModifiedBy>
  <cp:revision>29</cp:revision>
  <dcterms:modified xsi:type="dcterms:W3CDTF">2023-10-21T19:29:24Z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2021-10-30T08:39:14Z</vt:lpwstr>
  </property>
  <property fmtid="{D5CDD505-2E9C-101B-9397-08002B2CF9AE}" pid="4" name="MSIP_Label_30286cb9-b49f-4646-87a5-340028348160_Method">
    <vt:lpwstr>Privileged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d10f8cd6-1a10-4967-975d-3dde0dd7454d</vt:lpwstr>
  </property>
  <property fmtid="{D5CDD505-2E9C-101B-9397-08002B2CF9AE}" pid="8" name="MSIP_Label_30286cb9-b49f-4646-87a5-340028348160_ContentBits">
    <vt:lpwstr>1</vt:lpwstr>
  </property>
  <property fmtid="{D5CDD505-2E9C-101B-9397-08002B2CF9AE}" pid="9" name="ClassificationContentMarkingHeaderLocations">
    <vt:lpwstr>Simple Light:3</vt:lpwstr>
  </property>
  <property fmtid="{D5CDD505-2E9C-101B-9397-08002B2CF9AE}" pid="10" name="ClassificationContentMarkingHeaderText">
    <vt:lpwstr>                    Official (Closed) - Non Sensitive</vt:lpwstr>
  </property>
</Properties>
</file>