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4"/>
  </p:notesMasterIdLst>
  <p:sldIdLst>
    <p:sldId id="256" r:id="rId2"/>
    <p:sldId id="281" r:id="rId3"/>
    <p:sldId id="282" r:id="rId4"/>
    <p:sldId id="283" r:id="rId5"/>
    <p:sldId id="269" r:id="rId6"/>
    <p:sldId id="270" r:id="rId7"/>
    <p:sldId id="271" r:id="rId8"/>
    <p:sldId id="279" r:id="rId9"/>
    <p:sldId id="278" r:id="rId10"/>
    <p:sldId id="287" r:id="rId11"/>
    <p:sldId id="288"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F2C70-373A-43D3-8AF1-357CEB496C94}" type="datetimeFigureOut">
              <a:rPr lang="pt-BR" smtClean="0"/>
              <a:t>15/11/2021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C80B0-814C-45A5-8851-90B47A03BA9E}" type="slidenum">
              <a:rPr lang="pt-BR" smtClean="0"/>
              <a:t>‹nº›</a:t>
            </a:fld>
            <a:endParaRPr lang="pt-BR"/>
          </a:p>
        </p:txBody>
      </p:sp>
    </p:spTree>
    <p:extLst>
      <p:ext uri="{BB962C8B-B14F-4D97-AF65-F5344CB8AC3E}">
        <p14:creationId xmlns:p14="http://schemas.microsoft.com/office/powerpoint/2010/main" val="57672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2D6D263-CE12-43CA-9386-867C066EB396}"/>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9C1A73D1-C651-426D-9C32-E2A4C1F41394}" type="slidenum">
              <a:rPr lang="pt-BR" altLang="pt-BR" sz="1200">
                <a:solidFill>
                  <a:srgbClr val="000000"/>
                </a:solidFill>
              </a:rPr>
              <a:pPr eaLnBrk="1" hangingPunct="1">
                <a:buClrTx/>
                <a:buFontTx/>
                <a:buNone/>
              </a:pPr>
              <a:t>2</a:t>
            </a:fld>
            <a:endParaRPr lang="pt-BR" altLang="pt-BR" sz="1200">
              <a:solidFill>
                <a:srgbClr val="000000"/>
              </a:solidFill>
            </a:endParaRPr>
          </a:p>
        </p:txBody>
      </p:sp>
      <p:sp>
        <p:nvSpPr>
          <p:cNvPr id="73731" name="Rectangle 1">
            <a:extLst>
              <a:ext uri="{FF2B5EF4-FFF2-40B4-BE49-F238E27FC236}">
                <a16:creationId xmlns:a16="http://schemas.microsoft.com/office/drawing/2014/main" id="{5859C775-DE48-48E5-B516-037B30E995EC}"/>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Text Box 2">
            <a:extLst>
              <a:ext uri="{FF2B5EF4-FFF2-40B4-BE49-F238E27FC236}">
                <a16:creationId xmlns:a16="http://schemas.microsoft.com/office/drawing/2014/main" id="{3CF07C2C-A041-45DB-9375-E4D477C1FE52}"/>
              </a:ext>
            </a:extLst>
          </p:cNvPr>
          <p:cNvSpPr txBox="1">
            <a:spLocks noGrp="1" noChangeArrowheads="1"/>
          </p:cNvSpPr>
          <p:nvPr>
            <p:ph type="body" idx="1"/>
          </p:nvPr>
        </p:nvSpPr>
        <p:spPr>
          <a:xfrm>
            <a:off x="914400" y="4275138"/>
            <a:ext cx="5029200" cy="4048125"/>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Confiabilidade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do Sistema: a rede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aumenta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confiabilidade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do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sistema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pois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tem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fontes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alternativas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fornecimento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Por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exemplo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todos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arquivos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podem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ser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copiados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duas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ou</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três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máquinas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e, dessa forma, se um deles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não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estiver</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disponível</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devido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 um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problema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de hardware), é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possível</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recorrer</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seu</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backup.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Escalabilidade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é 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possibilidade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aumentar</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gradualmente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o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desempenho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do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sistema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à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medida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que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cresce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o volume de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carga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bastando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para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tal</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que se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adicionem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mais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processadores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sistemas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centralizados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quando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se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atingia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o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limite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capacidade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dos mainframes, o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sistema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tinha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de ser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substituído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por um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maior</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que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em</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geral</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implicava</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altos custos e um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grande</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aborrecimento</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para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 outros </a:t>
            </a:r>
            <a:r>
              <a:rPr lang="en-US" altLang="pt-BR" dirty="0" err="1">
                <a:latin typeface="Times New Roman" panose="02020603050405020304" pitchFamily="18" charset="0"/>
                <a:ea typeface="Arial Unicode MS" panose="020B0604020202020204" pitchFamily="34" charset="-128"/>
                <a:cs typeface="Arial Unicode MS" panose="020B0604020202020204" pitchFamily="34" charset="-128"/>
              </a:rPr>
              <a:t>usuários</a:t>
            </a:r>
            <a:r>
              <a:rPr lang="en-US" altLang="pt-BR" dirty="0">
                <a:latin typeface="Times New Roman" panose="02020603050405020304" pitchFamily="18" charset="0"/>
                <a:ea typeface="Arial Unicode MS" panose="020B0604020202020204" pitchFamily="34" charset="-128"/>
                <a:cs typeface="Arial Unicode MS" panose="020B0604020202020204" pitchFamily="34" charset="-128"/>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5CAE5E3-D67C-4995-987E-3421A666E8F1}"/>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BBF88929-2545-49F6-939D-31F05219712D}" type="slidenum">
              <a:rPr lang="pt-BR" altLang="pt-BR" sz="1200">
                <a:solidFill>
                  <a:srgbClr val="000000"/>
                </a:solidFill>
              </a:rPr>
              <a:pPr eaLnBrk="1" hangingPunct="1">
                <a:buClrTx/>
                <a:buFontTx/>
                <a:buNone/>
              </a:pPr>
              <a:t>3</a:t>
            </a:fld>
            <a:endParaRPr lang="pt-BR" altLang="pt-BR" sz="1200">
              <a:solidFill>
                <a:srgbClr val="000000"/>
              </a:solidFill>
            </a:endParaRPr>
          </a:p>
        </p:txBody>
      </p:sp>
      <p:sp>
        <p:nvSpPr>
          <p:cNvPr id="74755" name="Rectangle 1">
            <a:extLst>
              <a:ext uri="{FF2B5EF4-FFF2-40B4-BE49-F238E27FC236}">
                <a16:creationId xmlns:a16="http://schemas.microsoft.com/office/drawing/2014/main" id="{75F5817D-21A1-4BB1-8F48-E4713B78DF03}"/>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3E9DC341-022B-43E3-87CB-93BFE61E0874}"/>
              </a:ext>
            </a:extLst>
          </p:cNvPr>
          <p:cNvSpPr txBox="1">
            <a:spLocks noGrp="1" noChangeArrowheads="1"/>
          </p:cNvSpPr>
          <p:nvPr>
            <p:ph type="body" idx="1"/>
          </p:nvPr>
        </p:nvSpPr>
        <p:spPr>
          <a:xfrm>
            <a:off x="914400" y="4275138"/>
            <a:ext cx="5029200" cy="4048125"/>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Confiabilidade do Sistema: a rede aumenta a confiabilidade do sistema, pois tem fontes alternativas de fornecimento. Por exemplo, todos os arquivos podem ser copiados em duas ou três máquinas e, dessa forma, se um deles não estiver disponível (devido a um problema de hardware), é possível recorrer a seu backup.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Escalabilidade: é a possibilidade de aumentar gradualmente o desempenho do sistema à medida que cresce o volume de carga, bastando para tal, que se adicionem mais processadores. Em sistemas centralizados, quando se atingia o limite da capacidade dos mainframes, o sistema tinha de ser substituído por um maior, que em geral implicava altos custos e um grande aborrecimento para os outros usuários.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2D04058-3447-44A5-81A2-2A6D9D4911DF}"/>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371F236B-D1F3-419B-BBB7-FBF97D03AF50}" type="slidenum">
              <a:rPr lang="pt-BR" altLang="pt-BR" sz="1200">
                <a:solidFill>
                  <a:srgbClr val="000000"/>
                </a:solidFill>
              </a:rPr>
              <a:pPr eaLnBrk="1" hangingPunct="1">
                <a:buClrTx/>
                <a:buFontTx/>
                <a:buNone/>
              </a:pPr>
              <a:t>4</a:t>
            </a:fld>
            <a:endParaRPr lang="pt-BR" altLang="pt-BR" sz="1200">
              <a:solidFill>
                <a:srgbClr val="000000"/>
              </a:solidFill>
            </a:endParaRPr>
          </a:p>
        </p:txBody>
      </p:sp>
      <p:sp>
        <p:nvSpPr>
          <p:cNvPr id="75779" name="Rectangle 1">
            <a:extLst>
              <a:ext uri="{FF2B5EF4-FFF2-40B4-BE49-F238E27FC236}">
                <a16:creationId xmlns:a16="http://schemas.microsoft.com/office/drawing/2014/main" id="{0A2E7682-12D2-411E-A7C6-99AEA93AB28B}"/>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a:extLst>
              <a:ext uri="{FF2B5EF4-FFF2-40B4-BE49-F238E27FC236}">
                <a16:creationId xmlns:a16="http://schemas.microsoft.com/office/drawing/2014/main" id="{5F17CCDA-9ED3-4D32-9477-8D8488582375}"/>
              </a:ext>
            </a:extLst>
          </p:cNvPr>
          <p:cNvSpPr txBox="1">
            <a:spLocks noGrp="1" noChangeArrowheads="1"/>
          </p:cNvSpPr>
          <p:nvPr>
            <p:ph type="body" idx="1"/>
          </p:nvPr>
        </p:nvSpPr>
        <p:spPr>
          <a:xfrm>
            <a:off x="914400" y="4275138"/>
            <a:ext cx="5029200" cy="4048125"/>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Confiabilidade do Sistema: a rede aumenta a confiabilidade do sistema, pois tem fontes alternativas de fornecimento. Por exemplo, todos os arquivos podem ser copiados em duas ou três máquinas e, dessa forma, se um deles não estiver disponível (devido a um problema de hardware), é possível recorrer a seu backup.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Escalabilidade: é a possibilidade de aumentar gradualmente o desempenho do sistema à medida que cresce o volume de carga, bastando para tal, que se adicionem mais processadores. Em sistemas centralizados, quando se atingia o limite da capacidade dos mainframes, o sistema tinha de ser substituído por um maior, que em geral implicava altos custos e um grande aborrecimento para os outros usuários.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97BB9FE-4FA9-42B9-8ED5-071B2A5D5B18}"/>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17203F65-0F92-44CD-9BBB-A25FA8089E4B}" type="slidenum">
              <a:rPr lang="pt-BR" altLang="pt-BR" sz="1200">
                <a:solidFill>
                  <a:srgbClr val="000000"/>
                </a:solidFill>
              </a:rPr>
              <a:pPr eaLnBrk="1" hangingPunct="1">
                <a:buClrTx/>
                <a:buFontTx/>
                <a:buNone/>
              </a:pPr>
              <a:t>5</a:t>
            </a:fld>
            <a:endParaRPr lang="pt-BR" altLang="pt-BR" sz="1200">
              <a:solidFill>
                <a:srgbClr val="000000"/>
              </a:solidFill>
            </a:endParaRPr>
          </a:p>
        </p:txBody>
      </p:sp>
      <p:sp>
        <p:nvSpPr>
          <p:cNvPr id="61443" name="Rectangle 1">
            <a:extLst>
              <a:ext uri="{FF2B5EF4-FFF2-40B4-BE49-F238E27FC236}">
                <a16:creationId xmlns:a16="http://schemas.microsoft.com/office/drawing/2014/main" id="{BA512BDC-C97D-467D-AD55-0DCE44D0BFD6}"/>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A60CE2E6-E8B1-48FE-A639-297B52FFAB8E}"/>
              </a:ext>
            </a:extLst>
          </p:cNvPr>
          <p:cNvSpPr txBox="1">
            <a:spLocks noGrp="1" noChangeArrowheads="1"/>
          </p:cNvSpPr>
          <p:nvPr>
            <p:ph type="body" idx="1"/>
          </p:nvPr>
        </p:nvSpPr>
        <p:spPr>
          <a:xfrm>
            <a:off x="914400" y="4275138"/>
            <a:ext cx="5029200" cy="4049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A2E4599-C388-4A97-AFB8-75E9DA8B01E6}"/>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FC5233ED-F6D1-4BFA-813F-6BBC7148CD5E}" type="slidenum">
              <a:rPr lang="pt-BR" altLang="pt-BR" sz="1200">
                <a:solidFill>
                  <a:srgbClr val="000000"/>
                </a:solidFill>
              </a:rPr>
              <a:pPr eaLnBrk="1" hangingPunct="1">
                <a:buClrTx/>
                <a:buFontTx/>
                <a:buNone/>
              </a:pPr>
              <a:t>6</a:t>
            </a:fld>
            <a:endParaRPr lang="pt-BR" altLang="pt-BR" sz="1200">
              <a:solidFill>
                <a:srgbClr val="000000"/>
              </a:solidFill>
            </a:endParaRPr>
          </a:p>
        </p:txBody>
      </p:sp>
      <p:sp>
        <p:nvSpPr>
          <p:cNvPr id="62467" name="Rectangle 1">
            <a:extLst>
              <a:ext uri="{FF2B5EF4-FFF2-40B4-BE49-F238E27FC236}">
                <a16:creationId xmlns:a16="http://schemas.microsoft.com/office/drawing/2014/main" id="{33EEB102-820D-4FBC-822F-CFF1F540D1A0}"/>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id="{3D140010-FE89-4530-895D-2B23F8AE927B}"/>
              </a:ext>
            </a:extLst>
          </p:cNvPr>
          <p:cNvSpPr txBox="1">
            <a:spLocks noGrp="1" noChangeArrowheads="1"/>
          </p:cNvSpPr>
          <p:nvPr>
            <p:ph type="body" idx="1"/>
          </p:nvPr>
        </p:nvSpPr>
        <p:spPr>
          <a:xfrm>
            <a:off x="914400" y="4275138"/>
            <a:ext cx="5029200" cy="4049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09AFBEE-1E9F-424B-B135-5662E63B3DF0}"/>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359342E7-AE1F-429B-9E65-8BE2D0DF8CDB}" type="slidenum">
              <a:rPr lang="pt-BR" altLang="pt-BR" sz="1200">
                <a:solidFill>
                  <a:srgbClr val="000000"/>
                </a:solidFill>
              </a:rPr>
              <a:pPr eaLnBrk="1" hangingPunct="1">
                <a:buClrTx/>
                <a:buFontTx/>
                <a:buNone/>
              </a:pPr>
              <a:t>7</a:t>
            </a:fld>
            <a:endParaRPr lang="pt-BR" altLang="pt-BR" sz="1200">
              <a:solidFill>
                <a:srgbClr val="000000"/>
              </a:solidFill>
            </a:endParaRPr>
          </a:p>
        </p:txBody>
      </p:sp>
      <p:sp>
        <p:nvSpPr>
          <p:cNvPr id="63491" name="Rectangle 1">
            <a:extLst>
              <a:ext uri="{FF2B5EF4-FFF2-40B4-BE49-F238E27FC236}">
                <a16:creationId xmlns:a16="http://schemas.microsoft.com/office/drawing/2014/main" id="{FD6D5F90-9A18-4BD6-A704-DDC2DBAA30E6}"/>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FBCD124A-A1EA-4BE6-86F8-D6338E6DC3D9}"/>
              </a:ext>
            </a:extLst>
          </p:cNvPr>
          <p:cNvSpPr txBox="1">
            <a:spLocks noGrp="1" noChangeArrowheads="1"/>
          </p:cNvSpPr>
          <p:nvPr>
            <p:ph type="body" idx="1"/>
          </p:nvPr>
        </p:nvSpPr>
        <p:spPr>
          <a:xfrm>
            <a:off x="914400" y="4275138"/>
            <a:ext cx="5029200" cy="4049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F8C7EB3-55E5-44DE-98B5-A5FB6ADFF8DD}"/>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F670A7D1-12E1-49D4-8A41-5FA332C0972C}" type="slidenum">
              <a:rPr lang="pt-BR" altLang="pt-BR" sz="1200">
                <a:solidFill>
                  <a:srgbClr val="000000"/>
                </a:solidFill>
              </a:rPr>
              <a:pPr eaLnBrk="1" hangingPunct="1">
                <a:buClrTx/>
                <a:buFontTx/>
                <a:buNone/>
              </a:pPr>
              <a:t>8</a:t>
            </a:fld>
            <a:endParaRPr lang="pt-BR" altLang="pt-BR" sz="1200">
              <a:solidFill>
                <a:srgbClr val="000000"/>
              </a:solidFill>
            </a:endParaRPr>
          </a:p>
        </p:txBody>
      </p:sp>
      <p:sp>
        <p:nvSpPr>
          <p:cNvPr id="71683" name="Rectangle 1">
            <a:extLst>
              <a:ext uri="{FF2B5EF4-FFF2-40B4-BE49-F238E27FC236}">
                <a16:creationId xmlns:a16="http://schemas.microsoft.com/office/drawing/2014/main" id="{9B8FA72B-AD3C-4882-B524-160853C6CD16}"/>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Text Box 2">
            <a:extLst>
              <a:ext uri="{FF2B5EF4-FFF2-40B4-BE49-F238E27FC236}">
                <a16:creationId xmlns:a16="http://schemas.microsoft.com/office/drawing/2014/main" id="{2BD785D0-336C-4AD6-8AC4-061783837B3F}"/>
              </a:ext>
            </a:extLst>
          </p:cNvPr>
          <p:cNvSpPr txBox="1">
            <a:spLocks noGrp="1" noChangeArrowheads="1"/>
          </p:cNvSpPr>
          <p:nvPr>
            <p:ph type="body" idx="1"/>
          </p:nvPr>
        </p:nvSpPr>
        <p:spPr>
          <a:xfrm>
            <a:off x="914400" y="4275138"/>
            <a:ext cx="5029200" cy="4048125"/>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Confiabilidade do Sistema: a rede aumenta a confiabilidade do sistema, pois tem fontes alternativas de fornecimento. Por exemplo, todos os arquivos podem ser copiados em duas ou três máquinas e, dessa forma, se um deles não estiver disponível (devido a um problema de hardware), é possível recorrer a seu backup.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Escalabilidade: é a possibilidade de aumentar gradualmente o desempenho do sistema à medida que cresce o volume de carga, bastando para tal, que se adicionem mais processadores. Em sistemas centralizados, quando se atingia o limite da capacidade dos mainframes, o sistema tinha de ser substituído por um maior, que em geral implicava altos custos e um grande aborrecimento para os outros usuários.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372148C-1D30-4881-BBA8-A10F12A89567}"/>
              </a:ext>
            </a:extLst>
          </p:cNvPr>
          <p:cNvSpPr>
            <a:spLocks noGrp="1" noChangeArrowheads="1"/>
          </p:cNvSpPr>
          <p:nvPr>
            <p:ph type="sldNum" sz="quarter"/>
          </p:nvPr>
        </p:nvSpPr>
        <p:spPr>
          <a:noFill/>
        </p:spPr>
        <p:txBody>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fld id="{035E580C-13EF-4FDB-A4A1-BB2AF0939E59}" type="slidenum">
              <a:rPr lang="pt-BR" altLang="pt-BR" sz="1200">
                <a:solidFill>
                  <a:srgbClr val="000000"/>
                </a:solidFill>
              </a:rPr>
              <a:pPr eaLnBrk="1" hangingPunct="1">
                <a:buClrTx/>
                <a:buFontTx/>
                <a:buNone/>
              </a:pPr>
              <a:t>9</a:t>
            </a:fld>
            <a:endParaRPr lang="pt-BR" altLang="pt-BR" sz="1200">
              <a:solidFill>
                <a:srgbClr val="000000"/>
              </a:solidFill>
            </a:endParaRPr>
          </a:p>
        </p:txBody>
      </p:sp>
      <p:sp>
        <p:nvSpPr>
          <p:cNvPr id="70659" name="Rectangle 1">
            <a:extLst>
              <a:ext uri="{FF2B5EF4-FFF2-40B4-BE49-F238E27FC236}">
                <a16:creationId xmlns:a16="http://schemas.microsoft.com/office/drawing/2014/main" id="{D2725AC2-2C52-4F4B-BB4C-28F9ABAB6418}"/>
              </a:ext>
            </a:extLst>
          </p:cNvPr>
          <p:cNvSpPr txBox="1">
            <a:spLocks noGrp="1" noRot="1" noChangeAspect="1" noChangeArrowheads="1" noTextEdit="1"/>
          </p:cNvSpPr>
          <p:nvPr>
            <p:ph type="sldImg"/>
          </p:nvPr>
        </p:nvSpPr>
        <p:spPr>
          <a:xfrm>
            <a:off x="1181100" y="674688"/>
            <a:ext cx="4497388" cy="337343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a:extLst>
              <a:ext uri="{FF2B5EF4-FFF2-40B4-BE49-F238E27FC236}">
                <a16:creationId xmlns:a16="http://schemas.microsoft.com/office/drawing/2014/main" id="{515081C4-98CA-40DC-A27C-DCB4595AAD02}"/>
              </a:ext>
            </a:extLst>
          </p:cNvPr>
          <p:cNvSpPr txBox="1">
            <a:spLocks noGrp="1" noChangeArrowheads="1"/>
          </p:cNvSpPr>
          <p:nvPr>
            <p:ph type="body" idx="1"/>
          </p:nvPr>
        </p:nvSpPr>
        <p:spPr>
          <a:xfrm>
            <a:off x="914400" y="4275138"/>
            <a:ext cx="5029200" cy="4048125"/>
          </a:xfr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Confiabilidade do Sistema: a rede aumenta a confiabilidade do sistema, pois tem fontes alternativas de fornecimento. Por exemplo, todos os arquivos podem ser copiados em duas ou três máquinas e, dessa forma, se um deles não estiver disponível (devido a um problema de hardware), é possível recorrer a seu backup.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a:latin typeface="Times New Roman" panose="02020603050405020304" pitchFamily="18" charset="0"/>
                <a:ea typeface="Arial Unicode MS" panose="020B0604020202020204" pitchFamily="34" charset="-128"/>
                <a:cs typeface="Arial Unicode MS" panose="020B0604020202020204" pitchFamily="34" charset="-128"/>
              </a:rPr>
              <a:t>Escalabilidade: é a possibilidade de aumentar gradualmente o desempenho do sistema à medida que cresce o volume de carga, bastando para tal, que se adicionem mais processadores. Em sistemas centralizados, quando se atingia o limite da capacidade dos mainframes, o sistema tinha de ser substituído por um maior, que em geral implicava altos custos e um grande aborrecimento para os outros usuários.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3" name="Imagem 12">
            <a:extLst>
              <a:ext uri="{FF2B5EF4-FFF2-40B4-BE49-F238E27FC236}">
                <a16:creationId xmlns:a16="http://schemas.microsoft.com/office/drawing/2014/main" id="{3F08CCED-CBFA-4485-B49F-6581D5443D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6960" y="5639540"/>
            <a:ext cx="1081426" cy="706532"/>
          </a:xfrm>
          <a:prstGeom prst="rect">
            <a:avLst/>
          </a:prstGeom>
        </p:spPr>
      </p:pic>
    </p:spTree>
    <p:extLst>
      <p:ext uri="{BB962C8B-B14F-4D97-AF65-F5344CB8AC3E}">
        <p14:creationId xmlns:p14="http://schemas.microsoft.com/office/powerpoint/2010/main" val="1648840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17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64" r:id="rId14"/>
    <p:sldLayoutId id="2147483652" r:id="rId15"/>
    <p:sldLayoutId id="2147483653" r:id="rId16"/>
    <p:sldLayoutId id="2147483654" r:id="rId17"/>
    <p:sldLayoutId id="2147483656" r:id="rId18"/>
    <p:sldLayoutId id="2147483660" r:id="rId19"/>
    <p:sldLayoutId id="2147483661" r:id="rId20"/>
    <p:sldLayoutId id="2147483657" r:id="rId21"/>
    <p:sldLayoutId id="2147483658" r:id="rId22"/>
    <p:sldLayoutId id="2147483659" r:id="rId23"/>
    <p:sldLayoutId id="2147483662" r:id="rId24"/>
    <p:sldLayoutId id="2147483663" r:id="rId2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4367D24-7AF2-4F5B-B374-6A582E9DA0A7}"/>
              </a:ext>
            </a:extLst>
          </p:cNvPr>
          <p:cNvPicPr>
            <a:picLocks noChangeAspect="1"/>
          </p:cNvPicPr>
          <p:nvPr/>
        </p:nvPicPr>
        <p:blipFill rotWithShape="1">
          <a:blip r:embed="rId2">
            <a:extLst>
              <a:ext uri="{28A0092B-C50C-407E-A947-70E740481C1C}">
                <a14:useLocalDpi xmlns:a14="http://schemas.microsoft.com/office/drawing/2010/main" val="0"/>
              </a:ext>
            </a:extLst>
          </a:blip>
          <a:srcRect l="56278"/>
          <a:stretch/>
        </p:blipFill>
        <p:spPr>
          <a:xfrm>
            <a:off x="8507767" y="3277718"/>
            <a:ext cx="2135203" cy="334489"/>
          </a:xfrm>
          <a:prstGeom prst="rect">
            <a:avLst/>
          </a:prstGeom>
        </p:spPr>
      </p:pic>
      <p:pic>
        <p:nvPicPr>
          <p:cNvPr id="6" name="Imagem 5">
            <a:extLst>
              <a:ext uri="{FF2B5EF4-FFF2-40B4-BE49-F238E27FC236}">
                <a16:creationId xmlns:a16="http://schemas.microsoft.com/office/drawing/2014/main" id="{C42F9330-559C-4742-90BF-B61030DA347B}"/>
              </a:ext>
            </a:extLst>
          </p:cNvPr>
          <p:cNvPicPr>
            <a:picLocks noChangeAspect="1"/>
          </p:cNvPicPr>
          <p:nvPr/>
        </p:nvPicPr>
        <p:blipFill rotWithShape="1">
          <a:blip r:embed="rId2">
            <a:extLst>
              <a:ext uri="{28A0092B-C50C-407E-A947-70E740481C1C}">
                <a14:useLocalDpi xmlns:a14="http://schemas.microsoft.com/office/drawing/2010/main" val="0"/>
              </a:ext>
            </a:extLst>
          </a:blip>
          <a:srcRect r="43722"/>
          <a:stretch/>
        </p:blipFill>
        <p:spPr>
          <a:xfrm>
            <a:off x="8271811" y="3094511"/>
            <a:ext cx="2748337" cy="334489"/>
          </a:xfrm>
          <a:prstGeom prst="rect">
            <a:avLst/>
          </a:prstGeom>
        </p:spPr>
      </p:pic>
      <p:pic>
        <p:nvPicPr>
          <p:cNvPr id="7" name="Imagem 6">
            <a:extLst>
              <a:ext uri="{FF2B5EF4-FFF2-40B4-BE49-F238E27FC236}">
                <a16:creationId xmlns:a16="http://schemas.microsoft.com/office/drawing/2014/main" id="{F402BDD5-0769-40F0-8804-57106015E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4737" y="4671604"/>
            <a:ext cx="2135203" cy="514507"/>
          </a:xfrm>
          <a:prstGeom prst="rect">
            <a:avLst/>
          </a:prstGeom>
        </p:spPr>
      </p:pic>
      <p:sp>
        <p:nvSpPr>
          <p:cNvPr id="8" name="CaixaDeTexto 7">
            <a:extLst>
              <a:ext uri="{FF2B5EF4-FFF2-40B4-BE49-F238E27FC236}">
                <a16:creationId xmlns:a16="http://schemas.microsoft.com/office/drawing/2014/main" id="{2A8C2FAF-53CA-42D8-8374-76452A5EB1F4}"/>
              </a:ext>
            </a:extLst>
          </p:cNvPr>
          <p:cNvSpPr txBox="1"/>
          <p:nvPr/>
        </p:nvSpPr>
        <p:spPr>
          <a:xfrm>
            <a:off x="0" y="2493483"/>
            <a:ext cx="4478821" cy="1902957"/>
          </a:xfrm>
          <a:prstGeom prst="rect">
            <a:avLst/>
          </a:prstGeom>
          <a:noFill/>
        </p:spPr>
        <p:txBody>
          <a:bodyPr wrap="square">
            <a:spAutoFit/>
          </a:bodyPr>
          <a:lstStyle/>
          <a:p>
            <a:pPr algn="just">
              <a:lnSpc>
                <a:spcPct val="107000"/>
              </a:lnSpc>
              <a:spcAft>
                <a:spcPts val="800"/>
              </a:spcAft>
            </a:pPr>
            <a:r>
              <a:rPr lang="pt-BR" sz="2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TIPOS DE REDES COMPARTILHAMENTO, MASCARAS DE REDE, CALCULO CDIR.</a:t>
            </a:r>
          </a:p>
        </p:txBody>
      </p:sp>
    </p:spTree>
    <p:extLst>
      <p:ext uri="{BB962C8B-B14F-4D97-AF65-F5344CB8AC3E}">
        <p14:creationId xmlns:p14="http://schemas.microsoft.com/office/powerpoint/2010/main" val="3100121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3B20425-EBA4-4975-AA43-7AAF6CFDDBE7}"/>
              </a:ext>
            </a:extLst>
          </p:cNvPr>
          <p:cNvSpPr txBox="1"/>
          <p:nvPr/>
        </p:nvSpPr>
        <p:spPr>
          <a:xfrm>
            <a:off x="3390942" y="209550"/>
            <a:ext cx="5410116" cy="666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endParaRPr kumimoji="0" lang="en-US" sz="3700" b="1" i="0" u="none" strike="noStrike" kern="1200" cap="none" spc="0" normalizeH="0" baseline="0" noProof="0" dirty="0">
              <a:ln>
                <a:noFill/>
              </a:ln>
              <a:solidFill>
                <a:schemeClr val="tx1"/>
              </a:solidFill>
              <a:effectLst/>
              <a:uLnTx/>
              <a:uFillTx/>
              <a:latin typeface="+mj-lt"/>
              <a:ea typeface="+mj-ea"/>
              <a:cs typeface="+mj-cs"/>
            </a:endParaRPr>
          </a:p>
        </p:txBody>
      </p:sp>
      <p:pic>
        <p:nvPicPr>
          <p:cNvPr id="4" name="Imagem 3">
            <a:extLst>
              <a:ext uri="{FF2B5EF4-FFF2-40B4-BE49-F238E27FC236}">
                <a16:creationId xmlns:a16="http://schemas.microsoft.com/office/drawing/2014/main" id="{BB86A138-07A7-428F-9097-86007B84E46E}"/>
              </a:ext>
            </a:extLst>
          </p:cNvPr>
          <p:cNvPicPr>
            <a:picLocks noChangeAspect="1"/>
          </p:cNvPicPr>
          <p:nvPr/>
        </p:nvPicPr>
        <p:blipFill>
          <a:blip r:embed="rId2"/>
          <a:stretch>
            <a:fillRect/>
          </a:stretch>
        </p:blipFill>
        <p:spPr>
          <a:xfrm>
            <a:off x="190706" y="730941"/>
            <a:ext cx="2905125" cy="3143250"/>
          </a:xfrm>
          <a:prstGeom prst="rect">
            <a:avLst/>
          </a:prstGeom>
        </p:spPr>
      </p:pic>
      <p:pic>
        <p:nvPicPr>
          <p:cNvPr id="5" name="Imagem 4">
            <a:extLst>
              <a:ext uri="{FF2B5EF4-FFF2-40B4-BE49-F238E27FC236}">
                <a16:creationId xmlns:a16="http://schemas.microsoft.com/office/drawing/2014/main" id="{FFE8DD01-674F-4532-A785-E92F38D12A3B}"/>
              </a:ext>
            </a:extLst>
          </p:cNvPr>
          <p:cNvPicPr>
            <a:picLocks noChangeAspect="1"/>
          </p:cNvPicPr>
          <p:nvPr/>
        </p:nvPicPr>
        <p:blipFill>
          <a:blip r:embed="rId3"/>
          <a:stretch>
            <a:fillRect/>
          </a:stretch>
        </p:blipFill>
        <p:spPr>
          <a:xfrm>
            <a:off x="3697357" y="730941"/>
            <a:ext cx="7968077" cy="5276850"/>
          </a:xfrm>
          <a:prstGeom prst="rect">
            <a:avLst/>
          </a:prstGeom>
        </p:spPr>
      </p:pic>
    </p:spTree>
    <p:extLst>
      <p:ext uri="{BB962C8B-B14F-4D97-AF65-F5344CB8AC3E}">
        <p14:creationId xmlns:p14="http://schemas.microsoft.com/office/powerpoint/2010/main" val="1268106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3B20425-EBA4-4975-AA43-7AAF6CFDDBE7}"/>
              </a:ext>
            </a:extLst>
          </p:cNvPr>
          <p:cNvSpPr txBox="1"/>
          <p:nvPr/>
        </p:nvSpPr>
        <p:spPr>
          <a:xfrm>
            <a:off x="3390942" y="209550"/>
            <a:ext cx="5410116" cy="666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endParaRPr kumimoji="0" lang="en-US" sz="37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Imagem 1">
            <a:extLst>
              <a:ext uri="{FF2B5EF4-FFF2-40B4-BE49-F238E27FC236}">
                <a16:creationId xmlns:a16="http://schemas.microsoft.com/office/drawing/2014/main" id="{E17BACF8-BA74-423E-86C4-1E0C247974EF}"/>
              </a:ext>
            </a:extLst>
          </p:cNvPr>
          <p:cNvPicPr>
            <a:picLocks noChangeAspect="1"/>
          </p:cNvPicPr>
          <p:nvPr/>
        </p:nvPicPr>
        <p:blipFill>
          <a:blip r:embed="rId2"/>
          <a:stretch>
            <a:fillRect/>
          </a:stretch>
        </p:blipFill>
        <p:spPr>
          <a:xfrm>
            <a:off x="1272209" y="209551"/>
            <a:ext cx="9236765" cy="5491162"/>
          </a:xfrm>
          <a:prstGeom prst="rect">
            <a:avLst/>
          </a:prstGeom>
        </p:spPr>
      </p:pic>
    </p:spTree>
    <p:extLst>
      <p:ext uri="{BB962C8B-B14F-4D97-AF65-F5344CB8AC3E}">
        <p14:creationId xmlns:p14="http://schemas.microsoft.com/office/powerpoint/2010/main" val="1909377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6E37D4A8-111F-449A-B266-B481EB1C8ABC}"/>
              </a:ext>
            </a:extLst>
          </p:cNvPr>
          <p:cNvSpPr>
            <a:spLocks noChangeArrowheads="1"/>
          </p:cNvSpPr>
          <p:nvPr/>
        </p:nvSpPr>
        <p:spPr bwMode="auto">
          <a:xfrm>
            <a:off x="1600200" y="228600"/>
            <a:ext cx="4343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nchorCtr="1"/>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2438"/>
              </a:spcBef>
              <a:buClrTx/>
            </a:pPr>
            <a:r>
              <a:rPr lang="en-US" altLang="pt-BR" sz="3900" b="1">
                <a:solidFill>
                  <a:srgbClr val="000000"/>
                </a:solidFill>
                <a:latin typeface="Tahoma" panose="020B0604030504040204" pitchFamily="34" charset="0"/>
              </a:rPr>
              <a:t>Tipos de redes</a:t>
            </a:r>
          </a:p>
        </p:txBody>
      </p:sp>
      <p:sp>
        <p:nvSpPr>
          <p:cNvPr id="24579" name="Text Box 2">
            <a:extLst>
              <a:ext uri="{FF2B5EF4-FFF2-40B4-BE49-F238E27FC236}">
                <a16:creationId xmlns:a16="http://schemas.microsoft.com/office/drawing/2014/main" id="{FFD01EF3-95B7-48F7-9281-6904B9ECBDC6}"/>
              </a:ext>
            </a:extLst>
          </p:cNvPr>
          <p:cNvSpPr txBox="1">
            <a:spLocks noChangeArrowheads="1"/>
          </p:cNvSpPr>
          <p:nvPr/>
        </p:nvSpPr>
        <p:spPr bwMode="auto">
          <a:xfrm>
            <a:off x="2971800" y="2895601"/>
            <a:ext cx="5562600" cy="1187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750"/>
              </a:spcBef>
              <a:buFont typeface="Tahoma" panose="020B0604030504040204" pitchFamily="34" charset="0"/>
              <a:buChar char="•"/>
            </a:pPr>
            <a:r>
              <a:rPr lang="en-US" altLang="pt-BR" sz="2800" b="1">
                <a:solidFill>
                  <a:srgbClr val="000000"/>
                </a:solidFill>
                <a:latin typeface="Tahoma" panose="020B0604030504040204" pitchFamily="34" charset="0"/>
              </a:rPr>
              <a:t> Redes ponto-a-ponto;</a:t>
            </a:r>
          </a:p>
          <a:p>
            <a:pPr eaLnBrk="1" hangingPunct="1">
              <a:spcBef>
                <a:spcPts val="1750"/>
              </a:spcBef>
              <a:buFont typeface="Tahoma" panose="020B0604030504040204" pitchFamily="34" charset="0"/>
              <a:buChar char="•"/>
            </a:pPr>
            <a:r>
              <a:rPr lang="en-US" altLang="pt-BR" sz="2800" b="1">
                <a:solidFill>
                  <a:srgbClr val="000000"/>
                </a:solidFill>
                <a:latin typeface="Tahoma" panose="020B0604030504040204" pitchFamily="34" charset="0"/>
              </a:rPr>
              <a:t> Redes cliente/servidor.</a:t>
            </a:r>
          </a:p>
        </p:txBody>
      </p:sp>
      <p:sp>
        <p:nvSpPr>
          <p:cNvPr id="24580" name="Text Box 3">
            <a:extLst>
              <a:ext uri="{FF2B5EF4-FFF2-40B4-BE49-F238E27FC236}">
                <a16:creationId xmlns:a16="http://schemas.microsoft.com/office/drawing/2014/main" id="{716874FB-046E-4C33-8CDE-C25AA333510E}"/>
              </a:ext>
            </a:extLst>
          </p:cNvPr>
          <p:cNvSpPr txBox="1">
            <a:spLocks noChangeArrowheads="1"/>
          </p:cNvSpPr>
          <p:nvPr/>
        </p:nvSpPr>
        <p:spPr bwMode="auto">
          <a:xfrm>
            <a:off x="1600200" y="1524000"/>
            <a:ext cx="8915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Tx/>
            </a:pPr>
            <a:r>
              <a:rPr lang="en-US" altLang="pt-BR">
                <a:solidFill>
                  <a:srgbClr val="080808"/>
                </a:solidFill>
                <a:latin typeface="Tahoma" panose="020B0604030504040204" pitchFamily="34" charset="0"/>
              </a:rPr>
              <a:t>Do ponto de vista da maneira com que os dados de uma rede são compartilhados, existem dois tipos básicos de redes:</a:t>
            </a:r>
          </a:p>
        </p:txBody>
      </p:sp>
      <p:sp>
        <p:nvSpPr>
          <p:cNvPr id="24581" name="Text Box 4">
            <a:extLst>
              <a:ext uri="{FF2B5EF4-FFF2-40B4-BE49-F238E27FC236}">
                <a16:creationId xmlns:a16="http://schemas.microsoft.com/office/drawing/2014/main" id="{DF1A308C-5E23-49B1-B5C8-EE270C229A48}"/>
              </a:ext>
            </a:extLst>
          </p:cNvPr>
          <p:cNvSpPr txBox="1">
            <a:spLocks noChangeArrowheads="1"/>
          </p:cNvSpPr>
          <p:nvPr/>
        </p:nvSpPr>
        <p:spPr bwMode="auto">
          <a:xfrm>
            <a:off x="1600200" y="4800600"/>
            <a:ext cx="89154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Tx/>
            </a:pPr>
            <a:r>
              <a:rPr lang="en-US" altLang="pt-BR">
                <a:solidFill>
                  <a:srgbClr val="080808"/>
                </a:solidFill>
                <a:latin typeface="Tahoma" panose="020B0604030504040204" pitchFamily="34" charset="0"/>
              </a:rPr>
              <a:t>Essa classificação independe da estrutura física usada pela rede, isto é, como a rede está fisicamente montada, mas sim da maneira com que ela está configurada em software.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21D7C08E-0DC9-4DE5-9CD7-1C7A78D201A7}"/>
              </a:ext>
            </a:extLst>
          </p:cNvPr>
          <p:cNvSpPr>
            <a:spLocks noChangeArrowheads="1"/>
          </p:cNvSpPr>
          <p:nvPr/>
        </p:nvSpPr>
        <p:spPr bwMode="auto">
          <a:xfrm>
            <a:off x="1558925" y="6350"/>
            <a:ext cx="57610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nchorCtr="1"/>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2438"/>
              </a:spcBef>
              <a:buClrTx/>
            </a:pPr>
            <a:r>
              <a:rPr lang="en-US" altLang="pt-BR" sz="3900" b="1">
                <a:solidFill>
                  <a:srgbClr val="000000"/>
                </a:solidFill>
                <a:latin typeface="Tahoma" panose="020B0604030504040204" pitchFamily="34" charset="0"/>
              </a:rPr>
              <a:t>Redes Ponto-a-</a:t>
            </a:r>
            <a:r>
              <a:rPr lang="pt-BR" altLang="pt-BR" sz="3900" b="1">
                <a:solidFill>
                  <a:srgbClr val="000000"/>
                </a:solidFill>
                <a:latin typeface="Tahoma" panose="020B0604030504040204" pitchFamily="34" charset="0"/>
              </a:rPr>
              <a:t>P</a:t>
            </a:r>
            <a:r>
              <a:rPr lang="en-US" altLang="pt-BR" sz="3900" b="1">
                <a:solidFill>
                  <a:srgbClr val="000000"/>
                </a:solidFill>
                <a:latin typeface="Tahoma" panose="020B0604030504040204" pitchFamily="34" charset="0"/>
              </a:rPr>
              <a:t>onto</a:t>
            </a:r>
          </a:p>
        </p:txBody>
      </p:sp>
      <p:sp>
        <p:nvSpPr>
          <p:cNvPr id="25603" name="Text Box 2">
            <a:extLst>
              <a:ext uri="{FF2B5EF4-FFF2-40B4-BE49-F238E27FC236}">
                <a16:creationId xmlns:a16="http://schemas.microsoft.com/office/drawing/2014/main" id="{42693DCE-0829-442D-85FD-914D7E4693E3}"/>
              </a:ext>
            </a:extLst>
          </p:cNvPr>
          <p:cNvSpPr txBox="1">
            <a:spLocks noChangeArrowheads="1"/>
          </p:cNvSpPr>
          <p:nvPr/>
        </p:nvSpPr>
        <p:spPr bwMode="auto">
          <a:xfrm>
            <a:off x="1631950" y="660400"/>
            <a:ext cx="8915400" cy="362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Tipo mais simples de rede que pode ser montada;</a:t>
            </a:r>
          </a:p>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Praticamente todos os sistemas operacionais já vem com suporte a rede ponto-a-ponto;</a:t>
            </a:r>
          </a:p>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Neste tipo de rede os micros compartilham dados e periféricos com facilidade;</a:t>
            </a:r>
          </a:p>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Qualquer micro pode facilmente ler e escrever arquivos armazenados em outros micros da rede bem como usar periféricos que estejam instalados em outros computadores.</a:t>
            </a:r>
          </a:p>
        </p:txBody>
      </p:sp>
      <p:sp>
        <p:nvSpPr>
          <p:cNvPr id="25604" name="Text Box 3">
            <a:extLst>
              <a:ext uri="{FF2B5EF4-FFF2-40B4-BE49-F238E27FC236}">
                <a16:creationId xmlns:a16="http://schemas.microsoft.com/office/drawing/2014/main" id="{9B882E59-5427-4702-ABF4-2DD9B2D8F218}"/>
              </a:ext>
            </a:extLst>
          </p:cNvPr>
          <p:cNvSpPr txBox="1">
            <a:spLocks noChangeArrowheads="1"/>
          </p:cNvSpPr>
          <p:nvPr/>
        </p:nvSpPr>
        <p:spPr bwMode="auto">
          <a:xfrm>
            <a:off x="1703389" y="4335463"/>
            <a:ext cx="4313237" cy="2479782"/>
          </a:xfrm>
          <a:prstGeom prst="rect">
            <a:avLst/>
          </a:prstGeom>
          <a:noFill/>
          <a:ln w="284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250"/>
              </a:spcBef>
              <a:buClrTx/>
            </a:pPr>
            <a:r>
              <a:rPr lang="en-US" altLang="pt-BR" sz="2000" b="1">
                <a:solidFill>
                  <a:srgbClr val="080808"/>
                </a:solidFill>
                <a:latin typeface="Tahoma" panose="020B0604030504040204" pitchFamily="34" charset="0"/>
              </a:rPr>
              <a:t>Características:</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Usada em pequenas redes;</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Fácil implementação;</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Baixo custo;</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Sistema simples de cabeamento;</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Não existem “servidores”;</a:t>
            </a:r>
          </a:p>
          <a:p>
            <a:pPr eaLnBrk="1" hangingPunct="1">
              <a:spcBef>
                <a:spcPts val="250"/>
              </a:spcBef>
              <a:buClr>
                <a:srgbClr val="080808"/>
              </a:buClr>
              <a:buFont typeface="Tahoma" panose="020B0604030504040204" pitchFamily="34" charset="0"/>
              <a:buChar char="•"/>
            </a:pPr>
            <a:r>
              <a:rPr lang="en-US" altLang="pt-BR" sz="2000">
                <a:solidFill>
                  <a:srgbClr val="080808"/>
                </a:solidFill>
                <a:latin typeface="Tahoma" panose="020B0604030504040204" pitchFamily="34" charset="0"/>
              </a:rPr>
              <a:t> Pouca segurança.</a:t>
            </a:r>
          </a:p>
        </p:txBody>
      </p:sp>
      <p:pic>
        <p:nvPicPr>
          <p:cNvPr id="25605" name="Picture 4">
            <a:extLst>
              <a:ext uri="{FF2B5EF4-FFF2-40B4-BE49-F238E27FC236}">
                <a16:creationId xmlns:a16="http://schemas.microsoft.com/office/drawing/2014/main" id="{B684A344-499D-4866-99F3-B7B7F0BB3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4941889"/>
            <a:ext cx="3600450" cy="1457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B7E94881-E422-4BCA-91E0-58DD63024490}"/>
              </a:ext>
            </a:extLst>
          </p:cNvPr>
          <p:cNvSpPr>
            <a:spLocks noChangeArrowheads="1"/>
          </p:cNvSpPr>
          <p:nvPr/>
        </p:nvSpPr>
        <p:spPr bwMode="auto">
          <a:xfrm>
            <a:off x="1524000" y="6350"/>
            <a:ext cx="5867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nchorCtr="1"/>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2375"/>
              </a:spcBef>
              <a:buClrTx/>
            </a:pPr>
            <a:r>
              <a:rPr lang="en-US" altLang="pt-BR" sz="3800" b="1">
                <a:solidFill>
                  <a:srgbClr val="000000"/>
                </a:solidFill>
                <a:latin typeface="Tahoma" panose="020B0604030504040204" pitchFamily="34" charset="0"/>
              </a:rPr>
              <a:t>Redes Cliente/Servidor</a:t>
            </a:r>
          </a:p>
        </p:txBody>
      </p:sp>
      <p:sp>
        <p:nvSpPr>
          <p:cNvPr id="26627" name="Text Box 2">
            <a:extLst>
              <a:ext uri="{FF2B5EF4-FFF2-40B4-BE49-F238E27FC236}">
                <a16:creationId xmlns:a16="http://schemas.microsoft.com/office/drawing/2014/main" id="{28952860-A470-447E-948C-65502C6D8FD2}"/>
              </a:ext>
            </a:extLst>
          </p:cNvPr>
          <p:cNvSpPr txBox="1">
            <a:spLocks noChangeArrowheads="1"/>
          </p:cNvSpPr>
          <p:nvPr/>
        </p:nvSpPr>
        <p:spPr bwMode="auto">
          <a:xfrm>
            <a:off x="1676400" y="677864"/>
            <a:ext cx="8915400" cy="167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438"/>
              </a:spcBef>
              <a:buClr>
                <a:srgbClr val="080808"/>
              </a:buClr>
              <a:buFont typeface="Wingdings" panose="05000000000000000000" pitchFamily="2" charset="2"/>
              <a:buChar char=""/>
            </a:pPr>
            <a:r>
              <a:rPr lang="en-US" altLang="pt-BR" sz="2300">
                <a:solidFill>
                  <a:srgbClr val="080808"/>
                </a:solidFill>
                <a:latin typeface="Tahoma" panose="020B0604030504040204" pitchFamily="34" charset="0"/>
              </a:rPr>
              <a:t> Neste tipo de rede existe a figura do servidor, normalmente um computador que gera recursos para os demais micros da rede;</a:t>
            </a:r>
          </a:p>
          <a:p>
            <a:pPr eaLnBrk="1" hangingPunct="1">
              <a:spcBef>
                <a:spcPts val="1438"/>
              </a:spcBef>
              <a:buClr>
                <a:srgbClr val="080808"/>
              </a:buClr>
              <a:buFont typeface="Wingdings" panose="05000000000000000000" pitchFamily="2" charset="2"/>
              <a:buChar char=""/>
            </a:pPr>
            <a:r>
              <a:rPr lang="en-US" altLang="pt-BR" sz="2300">
                <a:solidFill>
                  <a:srgbClr val="080808"/>
                </a:solidFill>
                <a:latin typeface="Tahoma" panose="020B0604030504040204" pitchFamily="34" charset="0"/>
              </a:rPr>
              <a:t> A administração e configuração é centralizada, o que melhora a organização e segurança da rede. </a:t>
            </a:r>
          </a:p>
        </p:txBody>
      </p:sp>
      <p:sp>
        <p:nvSpPr>
          <p:cNvPr id="26628" name="Text Box 3">
            <a:extLst>
              <a:ext uri="{FF2B5EF4-FFF2-40B4-BE49-F238E27FC236}">
                <a16:creationId xmlns:a16="http://schemas.microsoft.com/office/drawing/2014/main" id="{F859357A-EF51-420E-ABA6-2E5C3A12710F}"/>
              </a:ext>
            </a:extLst>
          </p:cNvPr>
          <p:cNvSpPr txBox="1">
            <a:spLocks noChangeArrowheads="1"/>
          </p:cNvSpPr>
          <p:nvPr/>
        </p:nvSpPr>
        <p:spPr bwMode="auto">
          <a:xfrm>
            <a:off x="1747839" y="2554288"/>
            <a:ext cx="6003925" cy="4095750"/>
          </a:xfrm>
          <a:prstGeom prst="rect">
            <a:avLst/>
          </a:prstGeom>
          <a:noFill/>
          <a:ln w="38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238"/>
              </a:spcBef>
              <a:buClrTx/>
            </a:pPr>
            <a:r>
              <a:rPr lang="en-US" altLang="pt-BR" sz="1900" b="1">
                <a:solidFill>
                  <a:srgbClr val="080808"/>
                </a:solidFill>
                <a:latin typeface="Tahoma" panose="020B0604030504040204" pitchFamily="34" charset="0"/>
              </a:rPr>
              <a:t>Características:</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Usada em redes maiores ou que necessitem de uma maior segurança;</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Maior custo que o de redes ponto-a-ponto;</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Maior desempenho;</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A implementação necessita de especialistas;</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Alta segurança;</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Manutenção e configuração é feita de maneira                        centralizada, pelo administrador da rede.</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Existência de servidores, que oferecem recursos                         aos demais micros da rede;</a:t>
            </a:r>
          </a:p>
          <a:p>
            <a:pPr eaLnBrk="1" hangingPunct="1">
              <a:spcBef>
                <a:spcPts val="238"/>
              </a:spcBef>
              <a:buClr>
                <a:srgbClr val="080808"/>
              </a:buClr>
              <a:buFont typeface="Tahoma" panose="020B0604030504040204" pitchFamily="34" charset="0"/>
              <a:buChar char="•"/>
            </a:pPr>
            <a:r>
              <a:rPr lang="en-US" altLang="pt-BR" sz="1900">
                <a:solidFill>
                  <a:srgbClr val="080808"/>
                </a:solidFill>
                <a:latin typeface="Tahoma" panose="020B0604030504040204" pitchFamily="34" charset="0"/>
              </a:rPr>
              <a:t>  possibilidade de uso de aplicações cliente/servidor, como banco de dados.</a:t>
            </a:r>
          </a:p>
        </p:txBody>
      </p:sp>
      <p:pic>
        <p:nvPicPr>
          <p:cNvPr id="26629" name="Picture 4">
            <a:extLst>
              <a:ext uri="{FF2B5EF4-FFF2-40B4-BE49-F238E27FC236}">
                <a16:creationId xmlns:a16="http://schemas.microsoft.com/office/drawing/2014/main" id="{BD704B50-CC12-4390-8A08-0183A2743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663" y="3213101"/>
            <a:ext cx="2552700" cy="338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32554D1D-9532-4A87-840D-E1FEA321D2FC}"/>
              </a:ext>
            </a:extLst>
          </p:cNvPr>
          <p:cNvSpPr txBox="1">
            <a:spLocks noChangeArrowheads="1"/>
          </p:cNvSpPr>
          <p:nvPr/>
        </p:nvSpPr>
        <p:spPr bwMode="auto">
          <a:xfrm>
            <a:off x="1847851" y="1628775"/>
            <a:ext cx="8569325" cy="3995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925"/>
              </a:spcBef>
              <a:spcAft>
                <a:spcPts val="350"/>
              </a:spcAft>
              <a:buClr>
                <a:srgbClr val="080808"/>
              </a:buClr>
              <a:buFont typeface="Wingdings" panose="05000000000000000000" pitchFamily="2" charset="2"/>
              <a:buChar char=""/>
            </a:pPr>
            <a:r>
              <a:rPr lang="en-US" altLang="pt-BR" sz="2800">
                <a:solidFill>
                  <a:srgbClr val="080808"/>
                </a:solidFill>
                <a:latin typeface="Tahoma" panose="020B0604030504040204" pitchFamily="34" charset="0"/>
              </a:rPr>
              <a:t> Computadores de pequeno e médio porte interligados através de um meio físico;</a:t>
            </a:r>
          </a:p>
          <a:p>
            <a:pPr eaLnBrk="1" hangingPunct="1">
              <a:spcBef>
                <a:spcPts val="1925"/>
              </a:spcBef>
              <a:spcAft>
                <a:spcPts val="350"/>
              </a:spcAft>
              <a:buClr>
                <a:srgbClr val="080808"/>
              </a:buClr>
              <a:buFont typeface="Wingdings" panose="05000000000000000000" pitchFamily="2" charset="2"/>
              <a:buChar char=""/>
            </a:pPr>
            <a:r>
              <a:rPr lang="en-US" altLang="pt-BR" sz="2800">
                <a:solidFill>
                  <a:srgbClr val="080808"/>
                </a:solidFill>
                <a:latin typeface="Tahoma" panose="020B0604030504040204" pitchFamily="34" charset="0"/>
              </a:rPr>
              <a:t> Cada computador tem poder de processamento suficiente para trabalhar de forma autônoma; </a:t>
            </a:r>
          </a:p>
          <a:p>
            <a:pPr eaLnBrk="1" hangingPunct="1">
              <a:spcBef>
                <a:spcPts val="1925"/>
              </a:spcBef>
              <a:spcAft>
                <a:spcPts val="350"/>
              </a:spcAft>
              <a:buClr>
                <a:srgbClr val="080808"/>
              </a:buClr>
              <a:buFont typeface="Wingdings" panose="05000000000000000000" pitchFamily="2" charset="2"/>
              <a:buChar char=""/>
            </a:pPr>
            <a:r>
              <a:rPr lang="en-US" altLang="pt-BR" sz="2800">
                <a:solidFill>
                  <a:srgbClr val="080808"/>
                </a:solidFill>
                <a:latin typeface="Tahoma" panose="020B0604030504040204" pitchFamily="34" charset="0"/>
              </a:rPr>
              <a:t> Os computadores estão interligados entre si para que possam compartilhar recursos e informações.</a:t>
            </a:r>
          </a:p>
          <a:p>
            <a:pPr eaLnBrk="1" hangingPunct="1">
              <a:spcBef>
                <a:spcPts val="1925"/>
              </a:spcBef>
              <a:spcAft>
                <a:spcPts val="350"/>
              </a:spcAft>
              <a:buClr>
                <a:srgbClr val="080808"/>
              </a:buClr>
            </a:pPr>
            <a:endParaRPr lang="en-US" altLang="pt-BR" sz="2800">
              <a:solidFill>
                <a:srgbClr val="080808"/>
              </a:solidFill>
              <a:latin typeface="Tahoma" panose="020B0604030504040204" pitchFamily="34" charset="0"/>
            </a:endParaRPr>
          </a:p>
        </p:txBody>
      </p:sp>
      <p:sp>
        <p:nvSpPr>
          <p:cNvPr id="12291" name="Text Box 2">
            <a:extLst>
              <a:ext uri="{FF2B5EF4-FFF2-40B4-BE49-F238E27FC236}">
                <a16:creationId xmlns:a16="http://schemas.microsoft.com/office/drawing/2014/main" id="{BCDBA65B-15CA-4CB0-8AB9-94063F4F4464}"/>
              </a:ext>
            </a:extLst>
          </p:cNvPr>
          <p:cNvSpPr txBox="1">
            <a:spLocks noChangeArrowheads="1"/>
          </p:cNvSpPr>
          <p:nvPr/>
        </p:nvSpPr>
        <p:spPr bwMode="auto">
          <a:xfrm>
            <a:off x="1739900" y="404814"/>
            <a:ext cx="6516688"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2250"/>
              </a:spcBef>
              <a:buClrTx/>
            </a:pPr>
            <a:r>
              <a:rPr lang="pt-BR" altLang="pt-BR" sz="3600" b="1">
                <a:solidFill>
                  <a:srgbClr val="000000"/>
                </a:solidFill>
                <a:latin typeface="Tahoma" panose="020B0604030504040204" pitchFamily="34" charset="0"/>
              </a:rPr>
              <a:t>Redes de Computadores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2BCB07FD-03BB-4D0E-A4FA-C2D9B9A82C6D}"/>
              </a:ext>
            </a:extLst>
          </p:cNvPr>
          <p:cNvSpPr>
            <a:spLocks noChangeArrowheads="1"/>
          </p:cNvSpPr>
          <p:nvPr/>
        </p:nvSpPr>
        <p:spPr bwMode="auto">
          <a:xfrm>
            <a:off x="1752601" y="381001"/>
            <a:ext cx="6215063"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r>
              <a:rPr lang="en-US" altLang="pt-BR" sz="3900" b="1">
                <a:solidFill>
                  <a:srgbClr val="000000"/>
                </a:solidFill>
                <a:latin typeface="Tahoma" panose="020B0604030504040204" pitchFamily="34" charset="0"/>
              </a:rPr>
              <a:t>Redes de Computadores</a:t>
            </a:r>
          </a:p>
        </p:txBody>
      </p:sp>
      <p:pic>
        <p:nvPicPr>
          <p:cNvPr id="13315" name="Picture 2">
            <a:extLst>
              <a:ext uri="{FF2B5EF4-FFF2-40B4-BE49-F238E27FC236}">
                <a16:creationId xmlns:a16="http://schemas.microsoft.com/office/drawing/2014/main" id="{FB0713DA-9B0A-4A89-B1DE-C1B31EAE0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1076326"/>
            <a:ext cx="8496300" cy="530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46BC2EF2-663D-4139-A782-F0C8AC62ECC1}"/>
              </a:ext>
            </a:extLst>
          </p:cNvPr>
          <p:cNvSpPr txBox="1">
            <a:spLocks noChangeArrowheads="1"/>
          </p:cNvSpPr>
          <p:nvPr/>
        </p:nvSpPr>
        <p:spPr bwMode="auto">
          <a:xfrm>
            <a:off x="1676400" y="2020888"/>
            <a:ext cx="8763000" cy="1587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Compartilhamento de Recursos (impressoras, discos);</a:t>
            </a:r>
          </a:p>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Compartilhamento de informações;</a:t>
            </a:r>
          </a:p>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Escalabilidade.</a:t>
            </a:r>
          </a:p>
        </p:txBody>
      </p:sp>
      <p:pic>
        <p:nvPicPr>
          <p:cNvPr id="14339" name="Picture 2">
            <a:extLst>
              <a:ext uri="{FF2B5EF4-FFF2-40B4-BE49-F238E27FC236}">
                <a16:creationId xmlns:a16="http://schemas.microsoft.com/office/drawing/2014/main" id="{899C2121-C246-4E5A-9517-346F38A1E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724400"/>
            <a:ext cx="2057400" cy="167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3">
            <a:extLst>
              <a:ext uri="{FF2B5EF4-FFF2-40B4-BE49-F238E27FC236}">
                <a16:creationId xmlns:a16="http://schemas.microsoft.com/office/drawing/2014/main" id="{F0E40718-3263-4C14-8A8B-E37BFC2E7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572001"/>
            <a:ext cx="2266950" cy="1724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4">
            <a:extLst>
              <a:ext uri="{FF2B5EF4-FFF2-40B4-BE49-F238E27FC236}">
                <a16:creationId xmlns:a16="http://schemas.microsoft.com/office/drawing/2014/main" id="{E3A70CD7-5F5B-484E-A615-076653DFC4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1" y="2895601"/>
            <a:ext cx="1362075" cy="1019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2" name="Text Box 5">
            <a:extLst>
              <a:ext uri="{FF2B5EF4-FFF2-40B4-BE49-F238E27FC236}">
                <a16:creationId xmlns:a16="http://schemas.microsoft.com/office/drawing/2014/main" id="{B44C1FA2-3333-4F71-91F1-8689D437DCA0}"/>
              </a:ext>
            </a:extLst>
          </p:cNvPr>
          <p:cNvSpPr txBox="1">
            <a:spLocks noChangeArrowheads="1"/>
          </p:cNvSpPr>
          <p:nvPr/>
        </p:nvSpPr>
        <p:spPr bwMode="auto">
          <a:xfrm>
            <a:off x="1703388" y="188913"/>
            <a:ext cx="8424862"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buClrTx/>
              <a:buFontTx/>
              <a:buNone/>
            </a:pPr>
            <a:r>
              <a:rPr lang="en-US" altLang="pt-BR" sz="4000" b="1">
                <a:solidFill>
                  <a:srgbClr val="000000"/>
                </a:solidFill>
                <a:latin typeface="Tahoma" panose="020B0604030504040204" pitchFamily="34" charset="0"/>
              </a:rPr>
              <a:t>Vantagens na utilização de</a:t>
            </a:r>
          </a:p>
          <a:p>
            <a:pPr eaLnBrk="1" hangingPunct="1">
              <a:buClrTx/>
              <a:buFontTx/>
              <a:buNone/>
            </a:pPr>
            <a:r>
              <a:rPr lang="en-US" altLang="pt-BR" sz="4000" b="1">
                <a:solidFill>
                  <a:srgbClr val="000000"/>
                </a:solidFill>
                <a:latin typeface="Tahoma" panose="020B0604030504040204" pitchFamily="34" charset="0"/>
              </a:rPr>
              <a:t>Redes de Computadores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B3C5789-756A-4E69-B75A-DD3878548171}"/>
              </a:ext>
            </a:extLst>
          </p:cNvPr>
          <p:cNvSpPr>
            <a:spLocks noChangeArrowheads="1"/>
          </p:cNvSpPr>
          <p:nvPr/>
        </p:nvSpPr>
        <p:spPr bwMode="auto">
          <a:xfrm>
            <a:off x="1600200" y="44450"/>
            <a:ext cx="7315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nchorCtr="1"/>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2438"/>
              </a:spcBef>
              <a:buClrTx/>
            </a:pPr>
            <a:r>
              <a:rPr lang="en-US" altLang="pt-BR" sz="3900" b="1">
                <a:solidFill>
                  <a:srgbClr val="000000"/>
                </a:solidFill>
                <a:latin typeface="Tahoma" panose="020B0604030504040204" pitchFamily="34" charset="0"/>
              </a:rPr>
              <a:t>Protocolos de comunicação</a:t>
            </a:r>
          </a:p>
        </p:txBody>
      </p:sp>
      <p:sp>
        <p:nvSpPr>
          <p:cNvPr id="22531" name="Text Box 2">
            <a:extLst>
              <a:ext uri="{FF2B5EF4-FFF2-40B4-BE49-F238E27FC236}">
                <a16:creationId xmlns:a16="http://schemas.microsoft.com/office/drawing/2014/main" id="{B107EFF7-E5A0-415E-8675-99A62104AD8A}"/>
              </a:ext>
            </a:extLst>
          </p:cNvPr>
          <p:cNvSpPr txBox="1">
            <a:spLocks noChangeArrowheads="1"/>
          </p:cNvSpPr>
          <p:nvPr/>
        </p:nvSpPr>
        <p:spPr bwMode="auto">
          <a:xfrm>
            <a:off x="1828800" y="765176"/>
            <a:ext cx="8382000" cy="247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Padrões usados pelos dispositivos de uma rede de modo que eles consigam se entender, ou seja, trocar informações entre si;</a:t>
            </a:r>
          </a:p>
          <a:p>
            <a:pPr eaLnBrk="1" hangingPunct="1">
              <a:spcBef>
                <a:spcPts val="1500"/>
              </a:spcBef>
              <a:buClr>
                <a:srgbClr val="080808"/>
              </a:buClr>
              <a:buFont typeface="Wingdings" panose="05000000000000000000" pitchFamily="2" charset="2"/>
              <a:buChar char=""/>
            </a:pPr>
            <a:r>
              <a:rPr lang="en-US" altLang="pt-BR">
                <a:solidFill>
                  <a:srgbClr val="080808"/>
                </a:solidFill>
                <a:latin typeface="Tahoma" panose="020B0604030504040204" pitchFamily="34" charset="0"/>
              </a:rPr>
              <a:t> Para que todos os dispositivos de uma rede consigam conversar entre si, todos devem estar usando um mesmo protocolo.</a:t>
            </a:r>
          </a:p>
        </p:txBody>
      </p:sp>
      <p:sp>
        <p:nvSpPr>
          <p:cNvPr id="22532" name="Text Box 3">
            <a:extLst>
              <a:ext uri="{FF2B5EF4-FFF2-40B4-BE49-F238E27FC236}">
                <a16:creationId xmlns:a16="http://schemas.microsoft.com/office/drawing/2014/main" id="{516C3456-03D9-4CF9-8B41-8ED0506567A8}"/>
              </a:ext>
            </a:extLst>
          </p:cNvPr>
          <p:cNvSpPr txBox="1">
            <a:spLocks noChangeArrowheads="1"/>
          </p:cNvSpPr>
          <p:nvPr/>
        </p:nvSpPr>
        <p:spPr bwMode="auto">
          <a:xfrm>
            <a:off x="1919288" y="3716338"/>
            <a:ext cx="2514600" cy="268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Tx/>
            </a:pPr>
            <a:r>
              <a:rPr lang="en-US" altLang="pt-BR" b="1">
                <a:solidFill>
                  <a:srgbClr val="080808"/>
                </a:solidFill>
                <a:latin typeface="Tahoma" panose="020B0604030504040204" pitchFamily="34" charset="0"/>
              </a:rPr>
              <a:t>Exemplos:</a:t>
            </a:r>
          </a:p>
          <a:p>
            <a:pPr eaLnBrk="1" hangingPunct="1">
              <a:spcBef>
                <a:spcPts val="1500"/>
              </a:spcBef>
              <a:buClr>
                <a:srgbClr val="080808"/>
              </a:buClr>
              <a:buFont typeface="Tahoma" panose="020B0604030504040204" pitchFamily="34" charset="0"/>
              <a:buChar char="•"/>
            </a:pPr>
            <a:r>
              <a:rPr lang="en-US" altLang="pt-BR">
                <a:solidFill>
                  <a:srgbClr val="080808"/>
                </a:solidFill>
                <a:latin typeface="Tahoma" panose="020B0604030504040204" pitchFamily="34" charset="0"/>
              </a:rPr>
              <a:t> TCP/IP;</a:t>
            </a:r>
          </a:p>
          <a:p>
            <a:pPr eaLnBrk="1" hangingPunct="1">
              <a:spcBef>
                <a:spcPts val="1500"/>
              </a:spcBef>
              <a:buClr>
                <a:srgbClr val="080808"/>
              </a:buClr>
              <a:buFont typeface="Tahoma" panose="020B0604030504040204" pitchFamily="34" charset="0"/>
              <a:buChar char="•"/>
            </a:pPr>
            <a:r>
              <a:rPr lang="en-US" altLang="pt-BR">
                <a:solidFill>
                  <a:srgbClr val="080808"/>
                </a:solidFill>
                <a:latin typeface="Tahoma" panose="020B0604030504040204" pitchFamily="34" charset="0"/>
              </a:rPr>
              <a:t> NetBEUI;</a:t>
            </a:r>
          </a:p>
          <a:p>
            <a:pPr eaLnBrk="1" hangingPunct="1">
              <a:spcBef>
                <a:spcPts val="1500"/>
              </a:spcBef>
              <a:buClr>
                <a:srgbClr val="080808"/>
              </a:buClr>
              <a:buFont typeface="Tahoma" panose="020B0604030504040204" pitchFamily="34" charset="0"/>
              <a:buChar char="•"/>
            </a:pPr>
            <a:r>
              <a:rPr lang="en-US" altLang="pt-BR">
                <a:solidFill>
                  <a:srgbClr val="080808"/>
                </a:solidFill>
                <a:latin typeface="Tahoma" panose="020B0604030504040204" pitchFamily="34" charset="0"/>
              </a:rPr>
              <a:t> SPX/IPX;</a:t>
            </a:r>
          </a:p>
          <a:p>
            <a:pPr eaLnBrk="1" hangingPunct="1">
              <a:spcBef>
                <a:spcPts val="1500"/>
              </a:spcBef>
              <a:buClr>
                <a:srgbClr val="080808"/>
              </a:buClr>
              <a:buFont typeface="Tahoma" panose="020B0604030504040204" pitchFamily="34" charset="0"/>
              <a:buChar char="•"/>
            </a:pPr>
            <a:r>
              <a:rPr lang="en-US" altLang="pt-BR">
                <a:solidFill>
                  <a:srgbClr val="080808"/>
                </a:solidFill>
                <a:latin typeface="Tahoma" panose="020B0604030504040204" pitchFamily="34" charset="0"/>
              </a:rPr>
              <a:t> AppleTalk.</a:t>
            </a:r>
          </a:p>
        </p:txBody>
      </p:sp>
      <p:pic>
        <p:nvPicPr>
          <p:cNvPr id="22533" name="Picture 4">
            <a:extLst>
              <a:ext uri="{FF2B5EF4-FFF2-40B4-BE49-F238E27FC236}">
                <a16:creationId xmlns:a16="http://schemas.microsoft.com/office/drawing/2014/main" id="{989DF6F6-6CB8-4D86-AB2D-7BB8B8C63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38" y="3068639"/>
            <a:ext cx="4953000" cy="3705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964C81A7-E9D9-4259-9F02-EE3FB5C29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227638"/>
            <a:ext cx="2000250" cy="1657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Rectangle 2">
            <a:extLst>
              <a:ext uri="{FF2B5EF4-FFF2-40B4-BE49-F238E27FC236}">
                <a16:creationId xmlns:a16="http://schemas.microsoft.com/office/drawing/2014/main" id="{C8F0992E-FBE5-4B38-99A2-703F4ED46EA7}"/>
              </a:ext>
            </a:extLst>
          </p:cNvPr>
          <p:cNvSpPr>
            <a:spLocks noChangeArrowheads="1"/>
          </p:cNvSpPr>
          <p:nvPr/>
        </p:nvSpPr>
        <p:spPr bwMode="auto">
          <a:xfrm>
            <a:off x="1676400" y="152400"/>
            <a:ext cx="7010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nchorCtr="1"/>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eaLnBrk="1" hangingPunct="1">
              <a:spcBef>
                <a:spcPts val="2938"/>
              </a:spcBef>
              <a:buClrTx/>
            </a:pPr>
            <a:r>
              <a:rPr lang="en-US" altLang="pt-BR" sz="4700" b="1">
                <a:solidFill>
                  <a:srgbClr val="000000"/>
                </a:solidFill>
                <a:latin typeface="Tahoma" panose="020B0604030504040204" pitchFamily="34" charset="0"/>
              </a:rPr>
              <a:t>Meios de Transmissão</a:t>
            </a:r>
          </a:p>
        </p:txBody>
      </p:sp>
      <p:sp>
        <p:nvSpPr>
          <p:cNvPr id="21508" name="Text Box 3">
            <a:extLst>
              <a:ext uri="{FF2B5EF4-FFF2-40B4-BE49-F238E27FC236}">
                <a16:creationId xmlns:a16="http://schemas.microsoft.com/office/drawing/2014/main" id="{4F9085BC-D6C0-4630-B3E5-B29FFE9498BD}"/>
              </a:ext>
            </a:extLst>
          </p:cNvPr>
          <p:cNvSpPr txBox="1">
            <a:spLocks noChangeArrowheads="1"/>
          </p:cNvSpPr>
          <p:nvPr/>
        </p:nvSpPr>
        <p:spPr bwMode="auto">
          <a:xfrm>
            <a:off x="1905000" y="938213"/>
            <a:ext cx="7543800" cy="4395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eaLnBrk="0" hangingPunct="0">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Cabo coaxial</a:t>
            </a:r>
          </a:p>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Par trançado</a:t>
            </a:r>
          </a:p>
          <a:p>
            <a:pPr lvl="1"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UTP (Unshielded Twisted Pair)</a:t>
            </a:r>
          </a:p>
          <a:p>
            <a:pPr lvl="1"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STP (Shielded Twisted Pair)</a:t>
            </a:r>
          </a:p>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Fibra óptica</a:t>
            </a:r>
          </a:p>
          <a:p>
            <a:pPr lvl="1"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Multimodo</a:t>
            </a:r>
          </a:p>
          <a:p>
            <a:pPr lvl="1"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Monomodo</a:t>
            </a:r>
          </a:p>
          <a:p>
            <a:pPr eaLnBrk="1" hangingPunct="1">
              <a:spcBef>
                <a:spcPts val="1500"/>
              </a:spcBef>
              <a:buClr>
                <a:srgbClr val="080808"/>
              </a:buClr>
              <a:buFont typeface="Tahoma" panose="020B0604030504040204" pitchFamily="34" charset="0"/>
              <a:buChar char="•"/>
            </a:pPr>
            <a:r>
              <a:rPr lang="en-US" altLang="pt-BR" b="1">
                <a:solidFill>
                  <a:srgbClr val="080808"/>
                </a:solidFill>
                <a:latin typeface="Tahoma" panose="020B0604030504040204" pitchFamily="34" charset="0"/>
              </a:rPr>
              <a:t> Conexões sem fio (Wireless)</a:t>
            </a:r>
          </a:p>
        </p:txBody>
      </p:sp>
      <p:pic>
        <p:nvPicPr>
          <p:cNvPr id="21509" name="Picture 4">
            <a:extLst>
              <a:ext uri="{FF2B5EF4-FFF2-40B4-BE49-F238E27FC236}">
                <a16:creationId xmlns:a16="http://schemas.microsoft.com/office/drawing/2014/main" id="{C8C0AE91-67FF-4EEB-AD56-5742799F4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50" y="762001"/>
            <a:ext cx="2266950" cy="1876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10" name="Picture 5">
            <a:extLst>
              <a:ext uri="{FF2B5EF4-FFF2-40B4-BE49-F238E27FC236}">
                <a16:creationId xmlns:a16="http://schemas.microsoft.com/office/drawing/2014/main" id="{B61B8263-ECCF-4B48-A6E7-65E315592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590800"/>
            <a:ext cx="2057400" cy="205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11" name="Picture 6">
            <a:extLst>
              <a:ext uri="{FF2B5EF4-FFF2-40B4-BE49-F238E27FC236}">
                <a16:creationId xmlns:a16="http://schemas.microsoft.com/office/drawing/2014/main" id="{66FF6147-33AC-4750-B362-6F8573A203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8700" y="4800600"/>
            <a:ext cx="1714500" cy="198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1140</Words>
  <Application>Microsoft Office PowerPoint</Application>
  <PresentationFormat>Widescreen</PresentationFormat>
  <Paragraphs>75</Paragraphs>
  <Slides>12</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Calibri</vt:lpstr>
      <vt:lpstr>Calibri Light</vt:lpstr>
      <vt:lpstr>Tahoma</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usuario</cp:lastModifiedBy>
  <cp:revision>53</cp:revision>
  <dcterms:created xsi:type="dcterms:W3CDTF">2021-01-29T11:30:57Z</dcterms:created>
  <dcterms:modified xsi:type="dcterms:W3CDTF">2021-11-15T20:07:51Z</dcterms:modified>
</cp:coreProperties>
</file>