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312" r:id="rId3"/>
    <p:sldId id="314" r:id="rId4"/>
    <p:sldId id="325" r:id="rId5"/>
    <p:sldId id="327" r:id="rId6"/>
    <p:sldId id="326" r:id="rId7"/>
    <p:sldId id="315" r:id="rId8"/>
    <p:sldId id="316" r:id="rId9"/>
    <p:sldId id="317" r:id="rId10"/>
    <p:sldId id="318" r:id="rId11"/>
    <p:sldId id="285" r:id="rId12"/>
    <p:sldId id="328" r:id="rId13"/>
    <p:sldId id="329" r:id="rId14"/>
    <p:sldId id="330" r:id="rId15"/>
    <p:sldId id="331" r:id="rId16"/>
    <p:sldId id="310"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38A"/>
    <a:srgbClr val="FAB63D"/>
    <a:srgbClr val="E76323"/>
    <a:srgbClr val="15AED1"/>
    <a:srgbClr val="424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72" d="100"/>
          <a:sy n="72"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4428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7092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0743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3" name="Imagem 12">
            <a:extLst>
              <a:ext uri="{FF2B5EF4-FFF2-40B4-BE49-F238E27FC236}">
                <a16:creationId xmlns:a16="http://schemas.microsoft.com/office/drawing/2014/main" id="{3F08CCED-CBFA-4485-B49F-6581D5443D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86960" y="5639540"/>
            <a:ext cx="1081426" cy="706532"/>
          </a:xfrm>
          <a:prstGeom prst="rect">
            <a:avLst/>
          </a:prstGeom>
        </p:spPr>
      </p:pic>
    </p:spTree>
    <p:extLst>
      <p:ext uri="{BB962C8B-B14F-4D97-AF65-F5344CB8AC3E}">
        <p14:creationId xmlns:p14="http://schemas.microsoft.com/office/powerpoint/2010/main" val="1648840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F37156FD-F487-495B-A5C3-68045BE51E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DA7C4FE6-9E53-49E9-85E6-B5066BDC34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9F812082-D991-4C11-81BE-6714C045FF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18438124-36A1-4911-9C0D-BC5724BA28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829157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uas Partes d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84C86D0A-1BF2-428A-8E4F-BE388FB4992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5E162B7A-E477-40E0-96C1-EB4B0829C80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F097567-1D36-41F1-800D-0FC3CE07243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D0224B3D-2038-40AD-9F50-CF391D786A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C63E55CA-4DE2-4853-B76D-E33EA5861BD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48044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B034051-E3FC-40C2-821B-B5C2589D766D}"/>
              </a:ext>
            </a:extLst>
          </p:cNvPr>
          <p:cNvSpPr/>
          <p:nvPr userDrawn="1"/>
        </p:nvSpPr>
        <p:spPr>
          <a:xfrm>
            <a:off x="0" y="0"/>
            <a:ext cx="12192000" cy="685800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a:extLst>
              <a:ext uri="{FF2B5EF4-FFF2-40B4-BE49-F238E27FC236}">
                <a16:creationId xmlns:a16="http://schemas.microsoft.com/office/drawing/2014/main" id="{5F0572CA-95DA-4A66-A46A-099FFA53C0D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3" name="Imagem 12">
            <a:extLst>
              <a:ext uri="{FF2B5EF4-FFF2-40B4-BE49-F238E27FC236}">
                <a16:creationId xmlns:a16="http://schemas.microsoft.com/office/drawing/2014/main" id="{5370AF79-B607-4629-873B-BCC414205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4" name="Imagem 13">
            <a:extLst>
              <a:ext uri="{FF2B5EF4-FFF2-40B4-BE49-F238E27FC236}">
                <a16:creationId xmlns:a16="http://schemas.microsoft.com/office/drawing/2014/main" id="{B176A966-0AAC-40DB-8C6B-4AC73253C8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5" name="Imagem 14">
            <a:extLst>
              <a:ext uri="{FF2B5EF4-FFF2-40B4-BE49-F238E27FC236}">
                <a16:creationId xmlns:a16="http://schemas.microsoft.com/office/drawing/2014/main" id="{3DD94B1E-EE76-44B7-AE55-5F6873FAC91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250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ment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E9179ADB-9C63-49A8-AE70-4535D1698A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Imagem 6">
            <a:extLst>
              <a:ext uri="{FF2B5EF4-FFF2-40B4-BE49-F238E27FC236}">
                <a16:creationId xmlns:a16="http://schemas.microsoft.com/office/drawing/2014/main" id="{EB755151-65C3-47AA-9133-AFD62E82D73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03291734-13DB-4B76-8E33-13C45878C1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44E7E2B4-E6D5-4E6C-BAB2-97F2AAB583B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FD6F1ADE-51D3-4E57-B59B-778C7C2FB9B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03416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údo com Legenda">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7F16A4AE-6841-4942-958A-726DDF59EE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36A5A762-992E-4C93-A3FD-89221B389A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BA1A649-BD1C-4E17-98CE-249591CA6B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8742DAF3-97E6-41B3-84E3-E731577874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F57B744F-48F2-4DCC-8035-4030A870A6F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56269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nteúdo com Legenda">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14E0954-EAF1-44F5-8AEE-8B852139D345}"/>
              </a:ext>
            </a:extLst>
          </p:cNvPr>
          <p:cNvSpPr/>
          <p:nvPr userDrawn="1"/>
        </p:nvSpPr>
        <p:spPr>
          <a:xfrm>
            <a:off x="0" y="0"/>
            <a:ext cx="12192000" cy="6858000"/>
          </a:xfrm>
          <a:prstGeom prst="rect">
            <a:avLst/>
          </a:prstGeom>
          <a:solidFill>
            <a:srgbClr val="424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a:extLst>
              <a:ext uri="{FF2B5EF4-FFF2-40B4-BE49-F238E27FC236}">
                <a16:creationId xmlns:a16="http://schemas.microsoft.com/office/drawing/2014/main" id="{3667F087-E41C-43EE-B15C-00F5298443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4" name="Imagem 13">
            <a:extLst>
              <a:ext uri="{FF2B5EF4-FFF2-40B4-BE49-F238E27FC236}">
                <a16:creationId xmlns:a16="http://schemas.microsoft.com/office/drawing/2014/main" id="{6BA49F3C-9C2A-442D-943A-75BECA274BC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5" name="Imagem 14">
            <a:extLst>
              <a:ext uri="{FF2B5EF4-FFF2-40B4-BE49-F238E27FC236}">
                <a16:creationId xmlns:a16="http://schemas.microsoft.com/office/drawing/2014/main" id="{7A532A61-9CB2-4F62-AE45-7F2C6A71DD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6" name="Imagem 15">
            <a:extLst>
              <a:ext uri="{FF2B5EF4-FFF2-40B4-BE49-F238E27FC236}">
                <a16:creationId xmlns:a16="http://schemas.microsoft.com/office/drawing/2014/main" id="{DFC8721F-6A09-4F7D-807C-75DAA64846C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947033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DE0E742F-B37D-4EE4-B6EC-8F3E53229CB2}"/>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FEC834DF-1353-4883-B5BE-9A256DD7AE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5" name="Imagem 4">
            <a:extLst>
              <a:ext uri="{FF2B5EF4-FFF2-40B4-BE49-F238E27FC236}">
                <a16:creationId xmlns:a16="http://schemas.microsoft.com/office/drawing/2014/main" id="{52556AD1-6155-448E-84B4-E7ED415DFB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6" name="Imagem 5">
            <a:extLst>
              <a:ext uri="{FF2B5EF4-FFF2-40B4-BE49-F238E27FC236}">
                <a16:creationId xmlns:a16="http://schemas.microsoft.com/office/drawing/2014/main" id="{7D3276AD-D772-4064-BF7B-A82E18CD21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7" name="Imagem 6">
            <a:extLst>
              <a:ext uri="{FF2B5EF4-FFF2-40B4-BE49-F238E27FC236}">
                <a16:creationId xmlns:a16="http://schemas.microsoft.com/office/drawing/2014/main" id="{4D086FF9-2AA2-4CB8-8ED4-BCFC9DF2951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8957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13689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m com Legenda">
    <p:spTree>
      <p:nvGrpSpPr>
        <p:cNvPr id="1" name=""/>
        <p:cNvGrpSpPr/>
        <p:nvPr/>
      </p:nvGrpSpPr>
      <p:grpSpPr>
        <a:xfrm>
          <a:off x="0" y="0"/>
          <a:ext cx="0" cy="0"/>
          <a:chOff x="0" y="0"/>
          <a:chExt cx="0" cy="0"/>
        </a:xfrm>
      </p:grpSpPr>
      <p:sp>
        <p:nvSpPr>
          <p:cNvPr id="23" name="Retângulo 22">
            <a:extLst>
              <a:ext uri="{FF2B5EF4-FFF2-40B4-BE49-F238E27FC236}">
                <a16:creationId xmlns:a16="http://schemas.microsoft.com/office/drawing/2014/main" id="{CE72CB75-0C4E-4C80-9D71-72E2E42B59DB}"/>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id="{A330DC4D-8F75-4877-8DD9-78D88EE1BB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91172667-28A7-47CD-BBCB-28ECB9A2B6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6C92734B-BF7D-4D6D-ACB5-DCA63ACF6F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511DEF9E-EB9C-45E5-9604-FE5A58F2E08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20" name="Espaço Reservado para Imagem 4">
            <a:extLst>
              <a:ext uri="{FF2B5EF4-FFF2-40B4-BE49-F238E27FC236}">
                <a16:creationId xmlns:a16="http://schemas.microsoft.com/office/drawing/2014/main" id="{CFE5D432-6F55-49DD-B1CE-0DC8BA65EB5D}"/>
              </a:ext>
            </a:extLst>
          </p:cNvPr>
          <p:cNvSpPr>
            <a:spLocks noGrp="1"/>
          </p:cNvSpPr>
          <p:nvPr>
            <p:ph type="pic" sz="quarter" idx="10"/>
          </p:nvPr>
        </p:nvSpPr>
        <p:spPr>
          <a:xfrm>
            <a:off x="626254" y="541981"/>
            <a:ext cx="4402946" cy="5581650"/>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1" name="Espaço Reservado para Imagem 4">
            <a:extLst>
              <a:ext uri="{FF2B5EF4-FFF2-40B4-BE49-F238E27FC236}">
                <a16:creationId xmlns:a16="http://schemas.microsoft.com/office/drawing/2014/main" id="{203766BB-DB47-4E7C-B6F0-1837ED8B708F}"/>
              </a:ext>
            </a:extLst>
          </p:cNvPr>
          <p:cNvSpPr>
            <a:spLocks noGrp="1"/>
          </p:cNvSpPr>
          <p:nvPr>
            <p:ph type="pic" sz="quarter" idx="11"/>
          </p:nvPr>
        </p:nvSpPr>
        <p:spPr>
          <a:xfrm>
            <a:off x="5431377" y="533400"/>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2" name="Espaço Reservado para Imagem 4">
            <a:extLst>
              <a:ext uri="{FF2B5EF4-FFF2-40B4-BE49-F238E27FC236}">
                <a16:creationId xmlns:a16="http://schemas.microsoft.com/office/drawing/2014/main" id="{15687480-EFD5-46A7-9C5C-E92F5C4326DF}"/>
              </a:ext>
            </a:extLst>
          </p:cNvPr>
          <p:cNvSpPr>
            <a:spLocks noGrp="1"/>
          </p:cNvSpPr>
          <p:nvPr>
            <p:ph type="pic" sz="quarter" idx="12"/>
          </p:nvPr>
        </p:nvSpPr>
        <p:spPr>
          <a:xfrm>
            <a:off x="5431377" y="3495675"/>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11590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ítulo e Texto Vertical">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C7CFCBE-1795-4814-9CA5-63EE788E90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C9D17039-45F2-4D6B-8D3C-552551612A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C6B8D1D-023E-4BB3-AB42-36DF549DFD5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AB155352-B7A7-496B-869A-209C2BECAE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C83A90EE-B149-49F5-8374-BD1A1224CE3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240074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o e Título Vertical">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A2D1F8F-5FF5-4106-BB02-2322D19AC28A}"/>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904C7B34-CBF4-480B-AE8F-9B7E06DB77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687A2A3-3BEC-4A24-8E86-2BB82BCD1B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3EC1C5D6-A0C2-40AB-B077-EE891EAE48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07CDA43F-4291-430B-9158-05DF217E334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50913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056689A-3A12-49E5-BC8B-1260655411AC}"/>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312D3A29-7C09-4954-89AB-ADB3DFF9ED64}"/>
              </a:ext>
            </a:extLst>
          </p:cNvPr>
          <p:cNvSpPr/>
          <p:nvPr userDrawn="1"/>
        </p:nvSpPr>
        <p:spPr>
          <a:xfrm>
            <a:off x="626253" y="533400"/>
            <a:ext cx="10975197" cy="558165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C5EF237E-0123-4DCA-B614-FD7509CCC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4F2435BA-1C8E-4991-9A46-B09DA3E87F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AE9FB71A-5B5B-4896-A797-E2C1B9962DA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900F02F2-01FA-47A9-89EE-974314679D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12" name="Espaço Reservado para Mídia 11">
            <a:extLst>
              <a:ext uri="{FF2B5EF4-FFF2-40B4-BE49-F238E27FC236}">
                <a16:creationId xmlns:a16="http://schemas.microsoft.com/office/drawing/2014/main" id="{9264AF54-7250-45CA-98B5-D4F1EFCFF891}"/>
              </a:ext>
            </a:extLst>
          </p:cNvPr>
          <p:cNvSpPr>
            <a:spLocks noGrp="1"/>
          </p:cNvSpPr>
          <p:nvPr>
            <p:ph type="media" sz="quarter" idx="10" hasCustomPrompt="1"/>
          </p:nvPr>
        </p:nvSpPr>
        <p:spPr>
          <a:xfrm>
            <a:off x="625475" y="533400"/>
            <a:ext cx="10975975" cy="5581650"/>
          </a:xfrm>
          <a:prstGeom prst="rect">
            <a:avLst/>
          </a:prstGeom>
        </p:spPr>
        <p:txBody>
          <a:bodyPr/>
          <a:lstStyle>
            <a:lvl1pPr>
              <a:buNone/>
              <a:defRPr>
                <a:solidFill>
                  <a:schemeClr val="bg1"/>
                </a:solidFill>
              </a:defRPr>
            </a:lvl1pPr>
          </a:lstStyle>
          <a:p>
            <a:r>
              <a:rPr lang="pt-BR" dirty="0"/>
              <a:t>vídeo</a:t>
            </a:r>
          </a:p>
        </p:txBody>
      </p:sp>
    </p:spTree>
    <p:extLst>
      <p:ext uri="{BB962C8B-B14F-4D97-AF65-F5344CB8AC3E}">
        <p14:creationId xmlns:p14="http://schemas.microsoft.com/office/powerpoint/2010/main" val="2547287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8CD220F-6851-4DD1-A105-F8210E32EF51}"/>
              </a:ext>
            </a:extLst>
          </p:cNvPr>
          <p:cNvSpPr/>
          <p:nvPr userDrawn="1"/>
        </p:nvSpPr>
        <p:spPr>
          <a:xfrm>
            <a:off x="0" y="0"/>
            <a:ext cx="12192000" cy="6858000"/>
          </a:xfrm>
          <a:prstGeom prst="rect">
            <a:avLst/>
          </a:prstGeom>
          <a:solidFill>
            <a:srgbClr val="214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descr="Senac">
            <a:extLst>
              <a:ext uri="{FF2B5EF4-FFF2-40B4-BE49-F238E27FC236}">
                <a16:creationId xmlns:a16="http://schemas.microsoft.com/office/drawing/2014/main" id="{A34904F6-0A25-48AC-8173-1609238D3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45071" y="2361393"/>
            <a:ext cx="2101858" cy="1373214"/>
          </a:xfrm>
          <a:prstGeom prst="rect">
            <a:avLst/>
          </a:prstGeom>
        </p:spPr>
      </p:pic>
      <p:pic>
        <p:nvPicPr>
          <p:cNvPr id="5" name="Imagem 4" descr="Siga o Senac em Minas nas Redes Sociais:&#10;&#10;Facebook&#10;Instagram&#10;Tik Tok&#10;Twitter&#10;LinkedIn&#10;YouTube">
            <a:extLst>
              <a:ext uri="{FF2B5EF4-FFF2-40B4-BE49-F238E27FC236}">
                <a16:creationId xmlns:a16="http://schemas.microsoft.com/office/drawing/2014/main" id="{3F36380C-B260-4FCB-A0EB-A5813AF789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1944" y="4250434"/>
            <a:ext cx="3948113" cy="1271782"/>
          </a:xfrm>
          <a:prstGeom prst="rect">
            <a:avLst/>
          </a:prstGeom>
        </p:spPr>
      </p:pic>
    </p:spTree>
    <p:extLst>
      <p:ext uri="{BB962C8B-B14F-4D97-AF65-F5344CB8AC3E}">
        <p14:creationId xmlns:p14="http://schemas.microsoft.com/office/powerpoint/2010/main" val="2056233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764DE79-268F-4C1A-8933-263129D2AF90}"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358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8684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3130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3455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
        <p:nvSpPr>
          <p:cNvPr id="5" name="Retângulo 4">
            <a:extLst>
              <a:ext uri="{FF2B5EF4-FFF2-40B4-BE49-F238E27FC236}">
                <a16:creationId xmlns:a16="http://schemas.microsoft.com/office/drawing/2014/main" id="{643B33B6-BAFD-4E06-8AEA-88ED8BB4180A}"/>
              </a:ext>
            </a:extLst>
          </p:cNvPr>
          <p:cNvSpPr/>
          <p:nvPr userDrawn="1"/>
        </p:nvSpPr>
        <p:spPr>
          <a:xfrm>
            <a:off x="0" y="0"/>
            <a:ext cx="12192000" cy="6858000"/>
          </a:xfrm>
          <a:prstGeom prst="rect">
            <a:avLst/>
          </a:prstGeom>
          <a:solidFill>
            <a:srgbClr val="E76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A6F46554-9801-4155-8EF3-860B1D5E31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B31DDD21-4FDB-4B26-8E17-EDBD4822B0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80F1B308-AF0E-4B41-A733-CF0C0837CFE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CB9AD97B-48C1-43F2-8E9E-5D6C790B004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28054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8490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009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pic>
        <p:nvPicPr>
          <p:cNvPr id="7" name="Imagem 6">
            <a:extLst>
              <a:ext uri="{FF2B5EF4-FFF2-40B4-BE49-F238E27FC236}">
                <a16:creationId xmlns:a16="http://schemas.microsoft.com/office/drawing/2014/main" id="{4367863B-65C3-406B-AE15-26DEF34FE780}"/>
              </a:ext>
            </a:extLst>
          </p:cNvPr>
          <p:cNvPicPr>
            <a:picLocks noChangeAspect="1"/>
          </p:cNvPicPr>
          <p:nvPr userDrawn="1"/>
        </p:nvPicPr>
        <p:blipFill rotWithShape="1">
          <a:blip r:embed="rId26">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699866C6-49C9-4494-B432-818F2DAD37A3}"/>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2B5A3B87-E033-4DCA-B5D6-B8E3AC6C92BE}"/>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E7088810-F2BB-47CB-850B-403EEF8AB454}"/>
              </a:ext>
            </a:extLst>
          </p:cNvPr>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185851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64" r:id="rId13"/>
    <p:sldLayoutId id="2147483652" r:id="rId14"/>
    <p:sldLayoutId id="2147483653" r:id="rId15"/>
    <p:sldLayoutId id="2147483654" r:id="rId16"/>
    <p:sldLayoutId id="2147483656" r:id="rId17"/>
    <p:sldLayoutId id="2147483660" r:id="rId18"/>
    <p:sldLayoutId id="2147483661" r:id="rId19"/>
    <p:sldLayoutId id="2147483657" r:id="rId20"/>
    <p:sldLayoutId id="2147483658" r:id="rId21"/>
    <p:sldLayoutId id="2147483659" r:id="rId22"/>
    <p:sldLayoutId id="2147483662" r:id="rId23"/>
    <p:sldLayoutId id="2147483663" r:id="rId2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94367D24-7AF2-4F5B-B374-6A582E9DA0A7}"/>
              </a:ext>
            </a:extLst>
          </p:cNvPr>
          <p:cNvPicPr>
            <a:picLocks noChangeAspect="1"/>
          </p:cNvPicPr>
          <p:nvPr/>
        </p:nvPicPr>
        <p:blipFill rotWithShape="1">
          <a:blip r:embed="rId2">
            <a:extLst>
              <a:ext uri="{28A0092B-C50C-407E-A947-70E740481C1C}">
                <a14:useLocalDpi xmlns:a14="http://schemas.microsoft.com/office/drawing/2010/main" val="0"/>
              </a:ext>
            </a:extLst>
          </a:blip>
          <a:srcRect l="56278"/>
          <a:stretch/>
        </p:blipFill>
        <p:spPr>
          <a:xfrm>
            <a:off x="8507767" y="3277718"/>
            <a:ext cx="2135203" cy="334489"/>
          </a:xfrm>
          <a:prstGeom prst="rect">
            <a:avLst/>
          </a:prstGeom>
        </p:spPr>
      </p:pic>
      <p:pic>
        <p:nvPicPr>
          <p:cNvPr id="6" name="Imagem 5">
            <a:extLst>
              <a:ext uri="{FF2B5EF4-FFF2-40B4-BE49-F238E27FC236}">
                <a16:creationId xmlns:a16="http://schemas.microsoft.com/office/drawing/2014/main" id="{C42F9330-559C-4742-90BF-B61030DA347B}"/>
              </a:ext>
            </a:extLst>
          </p:cNvPr>
          <p:cNvPicPr>
            <a:picLocks noChangeAspect="1"/>
          </p:cNvPicPr>
          <p:nvPr/>
        </p:nvPicPr>
        <p:blipFill rotWithShape="1">
          <a:blip r:embed="rId2">
            <a:extLst>
              <a:ext uri="{28A0092B-C50C-407E-A947-70E740481C1C}">
                <a14:useLocalDpi xmlns:a14="http://schemas.microsoft.com/office/drawing/2010/main" val="0"/>
              </a:ext>
            </a:extLst>
          </a:blip>
          <a:srcRect r="43722"/>
          <a:stretch/>
        </p:blipFill>
        <p:spPr>
          <a:xfrm>
            <a:off x="8271811" y="3094511"/>
            <a:ext cx="2748337" cy="334489"/>
          </a:xfrm>
          <a:prstGeom prst="rect">
            <a:avLst/>
          </a:prstGeom>
        </p:spPr>
      </p:pic>
      <p:pic>
        <p:nvPicPr>
          <p:cNvPr id="7" name="Imagem 6">
            <a:extLst>
              <a:ext uri="{FF2B5EF4-FFF2-40B4-BE49-F238E27FC236}">
                <a16:creationId xmlns:a16="http://schemas.microsoft.com/office/drawing/2014/main" id="{F402BDD5-0769-40F0-8804-57106015E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4737" y="4671604"/>
            <a:ext cx="2135203" cy="514507"/>
          </a:xfrm>
          <a:prstGeom prst="rect">
            <a:avLst/>
          </a:prstGeom>
        </p:spPr>
      </p:pic>
    </p:spTree>
    <p:extLst>
      <p:ext uri="{BB962C8B-B14F-4D97-AF65-F5344CB8AC3E}">
        <p14:creationId xmlns:p14="http://schemas.microsoft.com/office/powerpoint/2010/main" val="3100121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73629" y="158296"/>
            <a:ext cx="9858375" cy="1325563"/>
          </a:xfrm>
        </p:spPr>
        <p:txBody>
          <a:bodyPr>
            <a:normAutofit/>
          </a:bodyPr>
          <a:lstStyle/>
          <a:p>
            <a:r>
              <a:rPr lang="pt-BR" b="1" dirty="0"/>
              <a:t> </a:t>
            </a:r>
            <a:r>
              <a:rPr lang="pt-BR" dirty="0"/>
              <a:t>Eletricidade estática</a:t>
            </a:r>
          </a:p>
        </p:txBody>
      </p:sp>
      <p:sp>
        <p:nvSpPr>
          <p:cNvPr id="6" name="Retângulo 5">
            <a:extLst>
              <a:ext uri="{FF2B5EF4-FFF2-40B4-BE49-F238E27FC236}">
                <a16:creationId xmlns:a16="http://schemas.microsoft.com/office/drawing/2014/main" id="{23478D4D-FC49-42C5-B83F-76F067AC33DB}"/>
              </a:ext>
            </a:extLst>
          </p:cNvPr>
          <p:cNvSpPr/>
          <p:nvPr/>
        </p:nvSpPr>
        <p:spPr>
          <a:xfrm>
            <a:off x="1123949" y="709875"/>
            <a:ext cx="133351" cy="636062"/>
          </a:xfrm>
          <a:prstGeom prst="rect">
            <a:avLst/>
          </a:prstGeom>
          <a:solidFill>
            <a:srgbClr val="7CC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Conteúdo 2"/>
          <p:cNvSpPr>
            <a:spLocks noGrp="1"/>
          </p:cNvSpPr>
          <p:nvPr>
            <p:ph idx="1"/>
          </p:nvPr>
        </p:nvSpPr>
        <p:spPr>
          <a:xfrm>
            <a:off x="945016" y="1483859"/>
            <a:ext cx="10515600" cy="4351338"/>
          </a:xfrm>
        </p:spPr>
        <p:txBody>
          <a:bodyPr/>
          <a:lstStyle/>
          <a:p>
            <a:pPr algn="just"/>
            <a:r>
              <a:rPr lang="pt-BR" sz="2400" dirty="0"/>
              <a:t>A descarga eletrostática, embora geralmente inofensiva para as pessoas, pode criar sérios problemas em equipamentos eletrônicos sensíveis, a menos que manipulados corretamente. </a:t>
            </a:r>
          </a:p>
        </p:txBody>
      </p:sp>
      <p:pic>
        <p:nvPicPr>
          <p:cNvPr id="9" name="Picture 6"/>
          <p:cNvPicPr>
            <a:picLocks noChangeAspect="1" noChangeArrowheads="1"/>
          </p:cNvPicPr>
          <p:nvPr/>
        </p:nvPicPr>
        <p:blipFill>
          <a:blip r:embed="rId2" cstate="print"/>
          <a:srcRect/>
          <a:stretch>
            <a:fillRect/>
          </a:stretch>
        </p:blipFill>
        <p:spPr bwMode="auto">
          <a:xfrm>
            <a:off x="2208002" y="2958647"/>
            <a:ext cx="2522537" cy="3014472"/>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a:stretch>
            <a:fillRect/>
          </a:stretch>
        </p:blipFill>
        <p:spPr bwMode="auto">
          <a:xfrm>
            <a:off x="5993525" y="3200401"/>
            <a:ext cx="4267200" cy="2703758"/>
          </a:xfrm>
          <a:prstGeom prst="rect">
            <a:avLst/>
          </a:prstGeom>
          <a:noFill/>
          <a:ln w="9525">
            <a:noFill/>
            <a:miter lim="800000"/>
            <a:headEnd/>
            <a:tailEnd/>
          </a:ln>
        </p:spPr>
      </p:pic>
    </p:spTree>
    <p:extLst>
      <p:ext uri="{BB962C8B-B14F-4D97-AF65-F5344CB8AC3E}">
        <p14:creationId xmlns:p14="http://schemas.microsoft.com/office/powerpoint/2010/main" val="163843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21769" y="387820"/>
            <a:ext cx="11329259" cy="630942"/>
          </a:xfrm>
          <a:prstGeom prst="rect">
            <a:avLst/>
          </a:prstGeom>
          <a:noFill/>
        </p:spPr>
        <p:txBody>
          <a:bodyPr wrap="square" rtlCol="0">
            <a:spAutoFit/>
          </a:bodyPr>
          <a:lstStyle/>
          <a:p>
            <a:pPr algn="ctr"/>
            <a:r>
              <a:rPr lang="pt-BR" sz="35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egoe UI Light" pitchFamily="34" charset="0"/>
                <a:cs typeface="Times New Roman" pitchFamily="18" charset="0"/>
              </a:rPr>
              <a:t>Pulseira Anti-estatíca</a:t>
            </a:r>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8068" y="1166812"/>
            <a:ext cx="7576661" cy="4998492"/>
          </a:xfrm>
          <a:prstGeom prst="rect">
            <a:avLst/>
          </a:prstGeom>
        </p:spPr>
      </p:pic>
    </p:spTree>
    <p:extLst>
      <p:ext uri="{BB962C8B-B14F-4D97-AF65-F5344CB8AC3E}">
        <p14:creationId xmlns:p14="http://schemas.microsoft.com/office/powerpoint/2010/main" val="44227578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441AB2C-2D81-4E4C-8D0A-AF5DFB391EE5}"/>
              </a:ext>
            </a:extLst>
          </p:cNvPr>
          <p:cNvSpPr/>
          <p:nvPr/>
        </p:nvSpPr>
        <p:spPr>
          <a:xfrm>
            <a:off x="291548" y="176956"/>
            <a:ext cx="11900452" cy="6150145"/>
          </a:xfrm>
          <a:prstGeom prst="rect">
            <a:avLst/>
          </a:prstGeom>
        </p:spPr>
        <p:txBody>
          <a:bodyPr wrap="square">
            <a:spAutoFit/>
          </a:bodyPr>
          <a:lstStyle/>
          <a:p>
            <a:pPr>
              <a:lnSpc>
                <a:spcPct val="115000"/>
              </a:lnSpc>
              <a:spcAft>
                <a:spcPts val="1000"/>
              </a:spcAft>
            </a:pPr>
            <a:r>
              <a:rPr lang="pt-BR" sz="2000" b="1" dirty="0">
                <a:ea typeface="Times New Roman" panose="02020603050405020304" pitchFamily="18" charset="0"/>
                <a:cs typeface="Times New Roman" panose="02020603050405020304" pitchFamily="18" charset="0"/>
              </a:rPr>
              <a:t>Riscos Elétricos</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Revise com </a:t>
            </a:r>
            <a:r>
              <a:rPr lang="pt-BR" sz="2000" dirty="0" err="1">
                <a:ea typeface="Times New Roman" panose="02020603050405020304" pitchFamily="18" charset="0"/>
                <a:cs typeface="Times New Roman" panose="02020603050405020304" pitchFamily="18" charset="0"/>
              </a:rPr>
              <a:t>freqüência</a:t>
            </a:r>
            <a:r>
              <a:rPr lang="pt-BR" sz="2000" dirty="0">
                <a:ea typeface="Times New Roman" panose="02020603050405020304" pitchFamily="18" charset="0"/>
                <a:cs typeface="Times New Roman" panose="02020603050405020304" pitchFamily="18" charset="0"/>
              </a:rPr>
              <a:t> as instalações elétricas de sua casa, verificando o estado de conservação e limpeza de todos os componentes. Esta tarefa deve ser feita por pessoa habilitada. Substitua peças defeituosas ou em más condições e cheque o funcionamento dos circuitos.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Acréscimos de carga (instalação de novos equipamentos elétricos) podem causar aquecimento excessivo dos fios condutores e maior consumo de energia, resultando em curtos-circuitos e incêndios.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Em ligações bifásicas, o desequilíbrio de fase pode causar queima de fusíveis, aquecimento de fios ou mau funcionamento dos equipamentos. Corrija o desequilíbrio transferindo alguns aparelhos da fase mais carregada para a menos carregada.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Evite fios ou condutores de má qualidade, pois eles prejudicam a passagem da corrente elétrica, superaquecem e provocam o envelhecimento acelerado da isolação.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Confira, na placa de identificação do aparelho ou no manual de instrução, a voltagem e a potência dos eletrodomésticos a serem instalados. Quanto maior a potência do eletrodoméstico, maior o consumo.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Fusíveis são dispositivos de proteção contra sobrecarga ou curto-circuito na instalação elétrica. Quando um fusível derreter ou fundir, desligue a chave e troque o fusível danificado por um novo, de igual amperagem. </a:t>
            </a:r>
            <a:endParaRPr lang="pt-BR"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87018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5427E78-EBB8-4EA9-9B96-CCA219B3796B}"/>
              </a:ext>
            </a:extLst>
          </p:cNvPr>
          <p:cNvSpPr/>
          <p:nvPr/>
        </p:nvSpPr>
        <p:spPr>
          <a:xfrm>
            <a:off x="218364" y="225478"/>
            <a:ext cx="11788105" cy="3385286"/>
          </a:xfrm>
          <a:prstGeom prst="rect">
            <a:avLst/>
          </a:prstGeom>
        </p:spPr>
        <p:txBody>
          <a:bodyPr wrap="square">
            <a:spAutoFit/>
          </a:bodyPr>
          <a:lstStyle/>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Observe a adequação do fusível ou disjuntor para a sua casa. Não substitua fusíveis por moedas, arames, fios de cobre ou qualquer outro objeto. Isso elimina o principal dispositivo de segurança contra a queima de equipamentos e lâmpadas.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No caso de uma pane no sistema elétrico o fusível queima e deve, então, ser substituído. Por isto o disjuntor é mais recomendado, pois caso haja necessidade devemos apenas desligá-lo e, para colocá-lo em funcionamento, basta apenas religá-lo. Se caso ele voltar a "queimar", depois de trocado ou ligar um disjuntor, com certeza há alguma coisa errada com a rede elétrica. Não ligue novamente. Os quadros de distribuição devem ter disjuntores. Se os dispositivos de proteção de sua residência ainda forem do tipo chave-faca, com fusíveis cartucho ou rolha, substitua-os por disjuntores, é mais seguro. </a:t>
            </a:r>
            <a:endParaRPr lang="pt-BR" sz="2000" dirty="0">
              <a:effectLst/>
              <a:ea typeface="Calibri" panose="020F0502020204030204" pitchFamily="34" charset="0"/>
              <a:cs typeface="Times New Roman" panose="02020603050405020304" pitchFamily="18" charset="0"/>
            </a:endParaRPr>
          </a:p>
        </p:txBody>
      </p:sp>
      <p:sp>
        <p:nvSpPr>
          <p:cNvPr id="9" name="Rectangle 11">
            <a:extLst>
              <a:ext uri="{FF2B5EF4-FFF2-40B4-BE49-F238E27FC236}">
                <a16:creationId xmlns:a16="http://schemas.microsoft.com/office/drawing/2014/main" id="{E1919C0E-93CC-4445-8FA1-42FE29231C7C}"/>
              </a:ext>
            </a:extLst>
          </p:cNvPr>
          <p:cNvSpPr>
            <a:spLocks noChangeArrowheads="1"/>
          </p:cNvSpPr>
          <p:nvPr/>
        </p:nvSpPr>
        <p:spPr bwMode="auto">
          <a:xfrm flipH="1">
            <a:off x="12841356" y="3289247"/>
            <a:ext cx="16617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pic>
        <p:nvPicPr>
          <p:cNvPr id="15370" name="Imagem 18" descr="http://www.fiocruz.br/biosseguranca/Bis/virtual%20tour/hipertextos/up2/imagens/img/eletrica2.jpg">
            <a:extLst>
              <a:ext uri="{FF2B5EF4-FFF2-40B4-BE49-F238E27FC236}">
                <a16:creationId xmlns:a16="http://schemas.microsoft.com/office/drawing/2014/main" id="{1210305F-C80A-4FBE-B0F3-9236DAC16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142698" y="3746447"/>
            <a:ext cx="7874757" cy="28860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2">
            <a:extLst>
              <a:ext uri="{FF2B5EF4-FFF2-40B4-BE49-F238E27FC236}">
                <a16:creationId xmlns:a16="http://schemas.microsoft.com/office/drawing/2014/main" id="{6DF29F70-4D6A-4300-B21E-7759A9D48831}"/>
              </a:ext>
            </a:extLst>
          </p:cNvPr>
          <p:cNvSpPr>
            <a:spLocks noChangeArrowheads="1"/>
          </p:cNvSpPr>
          <p:nvPr/>
        </p:nvSpPr>
        <p:spPr bwMode="auto">
          <a:xfrm flipH="1">
            <a:off x="12841356" y="6632522"/>
            <a:ext cx="1661780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3900051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992C3B-F0CE-4323-A4B0-783DAA4F1EB1}"/>
              </a:ext>
            </a:extLst>
          </p:cNvPr>
          <p:cNvSpPr>
            <a:spLocks noChangeArrowheads="1"/>
          </p:cNvSpPr>
          <p:nvPr/>
        </p:nvSpPr>
        <p:spPr bwMode="auto">
          <a:xfrm>
            <a:off x="177420" y="275545"/>
            <a:ext cx="1201458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Tomadas e equipamentos                   </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Não use plugs elétricos tipo “t” (benjamins), conectando diversos aparelhos nele, a fiação pode sofrer um aquecimento e queimar, provocando um curto-circuito</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16385" name="Imagem 20" descr="http://www.fiocruz.br/biosseguranca/Bis/virtual%20tour/hipertextos/up2/imagens/img/eletrica4.jpg">
            <a:extLst>
              <a:ext uri="{FF2B5EF4-FFF2-40B4-BE49-F238E27FC236}">
                <a16:creationId xmlns:a16="http://schemas.microsoft.com/office/drawing/2014/main" id="{FC713085-E949-4AF7-8276-FEAF5E152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148" y="1404395"/>
            <a:ext cx="6824869" cy="21026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4D85A93-0779-4658-9BE2-0A72DCC599AC}"/>
              </a:ext>
            </a:extLst>
          </p:cNvPr>
          <p:cNvSpPr>
            <a:spLocks noChangeArrowheads="1"/>
          </p:cNvSpPr>
          <p:nvPr/>
        </p:nvSpPr>
        <p:spPr bwMode="auto">
          <a:xfrm>
            <a:off x="177421" y="4896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7" name="Retângulo 6">
            <a:extLst>
              <a:ext uri="{FF2B5EF4-FFF2-40B4-BE49-F238E27FC236}">
                <a16:creationId xmlns:a16="http://schemas.microsoft.com/office/drawing/2014/main" id="{91DC3FAE-E40B-40A0-9F87-D0492E6EE721}"/>
              </a:ext>
            </a:extLst>
          </p:cNvPr>
          <p:cNvSpPr/>
          <p:nvPr/>
        </p:nvSpPr>
        <p:spPr>
          <a:xfrm>
            <a:off x="177420" y="3628163"/>
            <a:ext cx="11646090" cy="710707"/>
          </a:xfrm>
          <a:prstGeom prst="rect">
            <a:avLst/>
          </a:prstGeom>
        </p:spPr>
        <p:txBody>
          <a:bodyPr wrap="square">
            <a:spAutoFit/>
          </a:bodyPr>
          <a:lstStyle/>
          <a:p>
            <a:pPr lvl="0">
              <a:lnSpc>
                <a:spcPct val="115000"/>
              </a:lnSpc>
              <a:spcAft>
                <a:spcPts val="1000"/>
              </a:spcAft>
              <a:buSzPts val="1000"/>
              <a:tabLst>
                <a:tab pos="457200" algn="l"/>
              </a:tabLst>
            </a:pPr>
            <a:r>
              <a:rPr lang="pt-BR" dirty="0">
                <a:latin typeface="Calibri" panose="020F0502020204030204" pitchFamily="34" charset="0"/>
                <a:ea typeface="Times New Roman" panose="02020603050405020304" pitchFamily="18" charset="0"/>
                <a:cs typeface="Times New Roman" panose="02020603050405020304" pitchFamily="18" charset="0"/>
              </a:rPr>
              <a:t>.Nunca mexa na parte interna das tomadas, seja com os dedos ou com objetos (tesouras, agulhas, facas, etc.). Ao utilizar objetos metálicos, como por exemplo, chave de fenda, cuide para que não esbarre em nenhum cabo elétrico aéreo. </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8">
            <a:extLst>
              <a:ext uri="{FF2B5EF4-FFF2-40B4-BE49-F238E27FC236}">
                <a16:creationId xmlns:a16="http://schemas.microsoft.com/office/drawing/2014/main" id="{FEB26FD5-B0EC-4578-8F3B-912602E22A6F}"/>
              </a:ext>
            </a:extLst>
          </p:cNvPr>
          <p:cNvSpPr>
            <a:spLocks noChangeArrowheads="1"/>
          </p:cNvSpPr>
          <p:nvPr/>
        </p:nvSpPr>
        <p:spPr bwMode="auto">
          <a:xfrm>
            <a:off x="-2028836" y="3454020"/>
            <a:ext cx="2539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pic>
        <p:nvPicPr>
          <p:cNvPr id="16391" name="Imagem 23" descr="http://www.fiocruz.br/biosseguranca/Bis/virtual%20tour/hipertextos/up2/imagens/img/eletrica.jpg">
            <a:extLst>
              <a:ext uri="{FF2B5EF4-FFF2-40B4-BE49-F238E27FC236}">
                <a16:creationId xmlns:a16="http://schemas.microsoft.com/office/drawing/2014/main" id="{0DEB9E60-53F8-45C3-9416-471716B8D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817" y="4368831"/>
            <a:ext cx="6804200" cy="2400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250ED6A7-6817-4AE0-A217-DF683C026AF6}"/>
              </a:ext>
            </a:extLst>
          </p:cNvPr>
          <p:cNvSpPr>
            <a:spLocks noChangeArrowheads="1"/>
          </p:cNvSpPr>
          <p:nvPr/>
        </p:nvSpPr>
        <p:spPr bwMode="auto">
          <a:xfrm>
            <a:off x="-2028836" y="6959220"/>
            <a:ext cx="25397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7396617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40DDCC17-3D18-4780-989D-2CFFE2F449D3}"/>
              </a:ext>
            </a:extLst>
          </p:cNvPr>
          <p:cNvSpPr>
            <a:spLocks noChangeArrowheads="1"/>
          </p:cNvSpPr>
          <p:nvPr/>
        </p:nvSpPr>
        <p:spPr bwMode="auto">
          <a:xfrm>
            <a:off x="397565" y="4678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9" name="Retângulo 8">
            <a:extLst>
              <a:ext uri="{FF2B5EF4-FFF2-40B4-BE49-F238E27FC236}">
                <a16:creationId xmlns:a16="http://schemas.microsoft.com/office/drawing/2014/main" id="{4C607FEE-2623-4F79-8692-16B7D4B76ADD}"/>
              </a:ext>
            </a:extLst>
          </p:cNvPr>
          <p:cNvSpPr/>
          <p:nvPr/>
        </p:nvSpPr>
        <p:spPr>
          <a:xfrm>
            <a:off x="291547" y="0"/>
            <a:ext cx="11701669" cy="2708177"/>
          </a:xfrm>
          <a:prstGeom prst="rect">
            <a:avLst/>
          </a:prstGeom>
        </p:spPr>
        <p:txBody>
          <a:bodyPr wrap="square">
            <a:spAutoFit/>
          </a:bodyPr>
          <a:lstStyle/>
          <a:p>
            <a:pPr>
              <a:lnSpc>
                <a:spcPct val="115000"/>
              </a:lnSpc>
              <a:spcAft>
                <a:spcPts val="1000"/>
              </a:spcAft>
            </a:pPr>
            <a:r>
              <a:rPr lang="pt-BR" sz="2000" b="1" dirty="0">
                <a:ea typeface="Times New Roman" panose="02020603050405020304" pitchFamily="18" charset="0"/>
                <a:cs typeface="Times New Roman" panose="02020603050405020304" pitchFamily="18" charset="0"/>
              </a:rPr>
              <a:t>Troca de lâmpadas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Desligue o interruptor antes de trocar a lâmpada. Se possível, desligue a chave geral antes de fazer a troca.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Não toque na parte metálica do bocal nem na rosca enquanto faz a troca, toque somente na extremidade do suporte (de porcelana ou plástico) e no vidro da lâmpada elétrica.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Segure a lâmpada pelo vidro (bulbo). Não exagere na força ao </a:t>
            </a:r>
            <a:r>
              <a:rPr lang="pt-BR" sz="2000" dirty="0" err="1">
                <a:ea typeface="Times New Roman" panose="02020603050405020304" pitchFamily="18" charset="0"/>
                <a:cs typeface="Times New Roman" panose="02020603050405020304" pitchFamily="18" charset="0"/>
              </a:rPr>
              <a:t>rosqueá-la</a:t>
            </a:r>
            <a:r>
              <a:rPr lang="pt-BR" sz="2000" dirty="0">
                <a:ea typeface="Times New Roman" panose="02020603050405020304" pitchFamily="18" charset="0"/>
                <a:cs typeface="Times New Roman" panose="02020603050405020304" pitchFamily="18" charset="0"/>
              </a:rPr>
              <a:t>. </a:t>
            </a:r>
            <a:endParaRPr lang="pt-BR" sz="2000" dirty="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pt-BR" sz="2000" dirty="0">
                <a:ea typeface="Times New Roman" panose="02020603050405020304" pitchFamily="18" charset="0"/>
                <a:cs typeface="Times New Roman" panose="02020603050405020304" pitchFamily="18" charset="0"/>
              </a:rPr>
              <a:t>Use escadas seguras </a:t>
            </a:r>
            <a:endParaRPr lang="pt-BR" sz="2000" dirty="0">
              <a:effectLst/>
              <a:ea typeface="Calibri" panose="020F0502020204030204" pitchFamily="34" charset="0"/>
              <a:cs typeface="Times New Roman" panose="02020603050405020304" pitchFamily="18" charset="0"/>
            </a:endParaRPr>
          </a:p>
        </p:txBody>
      </p:sp>
      <p:sp>
        <p:nvSpPr>
          <p:cNvPr id="10" name="Rectangle 11">
            <a:extLst>
              <a:ext uri="{FF2B5EF4-FFF2-40B4-BE49-F238E27FC236}">
                <a16:creationId xmlns:a16="http://schemas.microsoft.com/office/drawing/2014/main" id="{06ED53D3-3175-4F87-8D2F-27CDC5FB1335}"/>
              </a:ext>
            </a:extLst>
          </p:cNvPr>
          <p:cNvSpPr>
            <a:spLocks noChangeArrowheads="1"/>
          </p:cNvSpPr>
          <p:nvPr/>
        </p:nvSpPr>
        <p:spPr bwMode="auto">
          <a:xfrm>
            <a:off x="-1018764" y="3105835"/>
            <a:ext cx="167832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pic>
        <p:nvPicPr>
          <p:cNvPr id="17418" name="Imagem 27" descr="http://www.fiocruz.br/biosseguranca/Bis/virtual%20tour/hipertextos/up2/imagens/img/ScanImage035.gif">
            <a:extLst>
              <a:ext uri="{FF2B5EF4-FFF2-40B4-BE49-F238E27FC236}">
                <a16:creationId xmlns:a16="http://schemas.microsoft.com/office/drawing/2014/main" id="{DB416650-16B6-41FA-AB0F-BE69C9BE9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577" y="3429000"/>
            <a:ext cx="5677468" cy="27527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10739A53-0043-487F-85A8-3B814BFA8968}"/>
              </a:ext>
            </a:extLst>
          </p:cNvPr>
          <p:cNvSpPr>
            <a:spLocks noChangeArrowheads="1"/>
          </p:cNvSpPr>
          <p:nvPr/>
        </p:nvSpPr>
        <p:spPr bwMode="auto">
          <a:xfrm>
            <a:off x="-1018764" y="6043226"/>
            <a:ext cx="167832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98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73629" y="158296"/>
            <a:ext cx="9858375" cy="1325563"/>
          </a:xfrm>
        </p:spPr>
        <p:txBody>
          <a:bodyPr>
            <a:normAutofit/>
          </a:bodyPr>
          <a:lstStyle/>
          <a:p>
            <a:r>
              <a:rPr lang="pt-BR" b="1" dirty="0"/>
              <a:t> </a:t>
            </a:r>
            <a:r>
              <a:rPr lang="pt-BR" dirty="0"/>
              <a:t>Normas </a:t>
            </a: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46533" y="1948544"/>
            <a:ext cx="10853056" cy="4593770"/>
          </a:xfrm>
        </p:spPr>
        <p:txBody>
          <a:bodyPr anchor="ctr">
            <a:normAutofit/>
          </a:bodyPr>
          <a:lstStyle/>
          <a:p>
            <a:pPr>
              <a:lnSpc>
                <a:spcPct val="80000"/>
              </a:lnSpc>
            </a:pPr>
            <a:r>
              <a:rPr lang="pt-BR" sz="2400" dirty="0"/>
              <a:t>EIA TIA 607, trata de especificações de aterramento e links dos sistemas de cabeamento estruturado. </a:t>
            </a:r>
          </a:p>
          <a:p>
            <a:pPr>
              <a:lnSpc>
                <a:spcPct val="80000"/>
              </a:lnSpc>
            </a:pPr>
            <a:r>
              <a:rPr lang="pt-BR" sz="2400" dirty="0"/>
              <a:t>NBR 5410 - Instalações Elétricas de Baixa Tensão </a:t>
            </a:r>
          </a:p>
          <a:p>
            <a:pPr>
              <a:lnSpc>
                <a:spcPct val="80000"/>
              </a:lnSpc>
            </a:pPr>
            <a:r>
              <a:rPr lang="pt-BR" sz="2400" dirty="0"/>
              <a:t>NBR 5419 – Proteção de Estruturas Contra Descargas Atmosféricas, </a:t>
            </a:r>
          </a:p>
          <a:p>
            <a:pPr>
              <a:lnSpc>
                <a:spcPct val="80000"/>
              </a:lnSpc>
            </a:pPr>
            <a:r>
              <a:rPr lang="pt-BR" sz="2400" dirty="0"/>
              <a:t>NBR- 14565 quando dimensionar e projetar o aterramento.</a:t>
            </a:r>
          </a:p>
          <a:p>
            <a:pPr>
              <a:lnSpc>
                <a:spcPct val="80000"/>
              </a:lnSpc>
            </a:pPr>
            <a:r>
              <a:rPr lang="pt-BR" sz="2400" dirty="0"/>
              <a:t>NBR 15014 para escolha e utilização de sistemas UPS</a:t>
            </a:r>
          </a:p>
          <a:p>
            <a:pPr>
              <a:lnSpc>
                <a:spcPct val="80000"/>
              </a:lnSpc>
            </a:pPr>
            <a:r>
              <a:rPr lang="pt-BR" sz="2400" dirty="0"/>
              <a:t>NBR 14306 – fixa condições exigíveis ao projeto e a instalação de sistemas de proteção  e compatibilidade eletromagnética.</a:t>
            </a:r>
          </a:p>
          <a:p>
            <a:pPr>
              <a:lnSpc>
                <a:spcPct val="80000"/>
              </a:lnSpc>
            </a:pPr>
            <a:endParaRPr lang="pt-BR" sz="2000" dirty="0"/>
          </a:p>
          <a:p>
            <a:endParaRPr lang="pt-BR" sz="2400" dirty="0"/>
          </a:p>
          <a:p>
            <a:endParaRPr lang="pt-BR" sz="2400" dirty="0"/>
          </a:p>
        </p:txBody>
      </p:sp>
    </p:spTree>
    <p:extLst>
      <p:ext uri="{BB962C8B-B14F-4D97-AF65-F5344CB8AC3E}">
        <p14:creationId xmlns:p14="http://schemas.microsoft.com/office/powerpoint/2010/main" val="3655984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063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73629" y="158296"/>
            <a:ext cx="9858375" cy="1325563"/>
          </a:xfrm>
        </p:spPr>
        <p:txBody>
          <a:bodyPr>
            <a:normAutofit/>
          </a:bodyPr>
          <a:lstStyle/>
          <a:p>
            <a:r>
              <a:rPr lang="pt-BR" b="1" dirty="0"/>
              <a:t> </a:t>
            </a:r>
            <a:r>
              <a:rPr lang="pt-BR" dirty="0"/>
              <a:t>Aterramento</a:t>
            </a: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46533" y="760319"/>
            <a:ext cx="10853056" cy="4593770"/>
          </a:xfrm>
        </p:spPr>
        <p:txBody>
          <a:bodyPr anchor="ctr">
            <a:normAutofit/>
          </a:bodyPr>
          <a:lstStyle/>
          <a:p>
            <a:pPr algn="just"/>
            <a:r>
              <a:rPr lang="pt-BR" sz="2400" b="1" dirty="0"/>
              <a:t>Aterramento: </a:t>
            </a:r>
            <a:r>
              <a:rPr lang="pt-BR" sz="2400" dirty="0"/>
              <a:t>Ligação à terra, por intermédio de condutor elétrico, de todas as partes metálicas não energizadas.</a:t>
            </a:r>
          </a:p>
          <a:p>
            <a:pPr algn="just"/>
            <a:r>
              <a:rPr lang="pt-BR" sz="2400" dirty="0"/>
              <a:t>Aterramento significa acoplamento permanente de partes metálicas com o propósito de formar um caminho condutor de eletricidade tanto quanto assegurar continuidade elétrica e capacitar condução </a:t>
            </a:r>
            <a:r>
              <a:rPr lang="pt-BR" sz="2400" dirty="0" err="1"/>
              <a:t>segura,qualquer</a:t>
            </a:r>
            <a:r>
              <a:rPr lang="pt-BR" sz="2400" dirty="0"/>
              <a:t> que seja o tipo de corrente.</a:t>
            </a:r>
          </a:p>
          <a:p>
            <a:endParaRPr lang="pt-BR" sz="2400" dirty="0"/>
          </a:p>
          <a:p>
            <a:endParaRPr lang="pt-BR" sz="2400" dirty="0"/>
          </a:p>
        </p:txBody>
      </p:sp>
      <p:graphicFrame>
        <p:nvGraphicFramePr>
          <p:cNvPr id="8" name="Object 3"/>
          <p:cNvGraphicFramePr>
            <a:graphicFrameLocks noChangeAspect="1"/>
          </p:cNvGraphicFramePr>
          <p:nvPr/>
        </p:nvGraphicFramePr>
        <p:xfrm>
          <a:off x="1766340" y="3657600"/>
          <a:ext cx="8001000" cy="3042745"/>
        </p:xfrm>
        <a:graphic>
          <a:graphicData uri="http://schemas.openxmlformats.org/presentationml/2006/ole">
            <mc:AlternateContent xmlns:mc="http://schemas.openxmlformats.org/markup-compatibility/2006">
              <mc:Choice xmlns:v="urn:schemas-microsoft-com:vml" Requires="v">
                <p:oleObj spid="_x0000_s1028" name="Imagem de bitmap" r:id="rId3" imgW="6323810" imgH="4304762" progId="PBrush">
                  <p:embed/>
                </p:oleObj>
              </mc:Choice>
              <mc:Fallback>
                <p:oleObj name="Imagem de bitmap" r:id="rId3" imgW="6323810" imgH="4304762" progId="PBrush">
                  <p:embed/>
                  <p:pic>
                    <p:nvPicPr>
                      <p:cNvPr id="8"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340" y="3657600"/>
                        <a:ext cx="8001000" cy="30427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5011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73629" y="158296"/>
            <a:ext cx="9858375" cy="1325563"/>
          </a:xfrm>
        </p:spPr>
        <p:txBody>
          <a:bodyPr>
            <a:normAutofit/>
          </a:bodyPr>
          <a:lstStyle/>
          <a:p>
            <a:r>
              <a:rPr lang="pt-BR" b="1" dirty="0"/>
              <a:t> </a:t>
            </a:r>
            <a:r>
              <a:rPr lang="pt-BR" dirty="0"/>
              <a:t>Objetivos do aterramento</a:t>
            </a: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46533" y="1948544"/>
            <a:ext cx="10853056" cy="4593770"/>
          </a:xfrm>
        </p:spPr>
        <p:txBody>
          <a:bodyPr anchor="ctr">
            <a:normAutofit/>
          </a:bodyPr>
          <a:lstStyle/>
          <a:p>
            <a:r>
              <a:rPr lang="pt-BR" sz="2400" b="1" dirty="0"/>
              <a:t> </a:t>
            </a:r>
            <a:r>
              <a:rPr lang="pt-BR" sz="2400" dirty="0"/>
              <a:t>Segurança do pessoal de operação, manutenção e usuários contra tensões perigosas;</a:t>
            </a:r>
          </a:p>
          <a:p>
            <a:endParaRPr lang="pt-BR" sz="2400" dirty="0"/>
          </a:p>
          <a:p>
            <a:r>
              <a:rPr lang="pt-BR" sz="2400" dirty="0"/>
              <a:t> Proteção contra sobre tensões elevadas que possam provocar danos nos equipamentos;</a:t>
            </a:r>
          </a:p>
          <a:p>
            <a:endParaRPr lang="pt-BR" sz="2400" dirty="0"/>
          </a:p>
          <a:p>
            <a:r>
              <a:rPr lang="pt-BR" sz="2400" dirty="0"/>
              <a:t> Limitação dos níveis de ruído e </a:t>
            </a:r>
            <a:r>
              <a:rPr lang="pt-BR" sz="2400" dirty="0" err="1"/>
              <a:t>diafonia</a:t>
            </a:r>
            <a:r>
              <a:rPr lang="pt-BR" sz="2400" dirty="0"/>
              <a:t>;</a:t>
            </a:r>
          </a:p>
          <a:p>
            <a:endParaRPr lang="pt-BR" sz="2400" dirty="0"/>
          </a:p>
          <a:p>
            <a:r>
              <a:rPr lang="pt-BR" sz="2400" dirty="0"/>
              <a:t>Equalização de potencial entre circuitos elétricos. </a:t>
            </a:r>
          </a:p>
          <a:p>
            <a:endParaRPr lang="pt-BR" sz="2400" dirty="0"/>
          </a:p>
          <a:p>
            <a:endParaRPr lang="pt-BR" sz="2400" dirty="0"/>
          </a:p>
          <a:p>
            <a:endParaRPr lang="pt-BR" sz="2400" dirty="0"/>
          </a:p>
        </p:txBody>
      </p:sp>
    </p:spTree>
    <p:extLst>
      <p:ext uri="{BB962C8B-B14F-4D97-AF65-F5344CB8AC3E}">
        <p14:creationId xmlns:p14="http://schemas.microsoft.com/office/powerpoint/2010/main" val="235133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260EA67-469D-4CF7-88C3-CC51C1428054}"/>
              </a:ext>
            </a:extLst>
          </p:cNvPr>
          <p:cNvSpPr>
            <a:spLocks noChangeArrowheads="1"/>
          </p:cNvSpPr>
          <p:nvPr/>
        </p:nvSpPr>
        <p:spPr bwMode="auto">
          <a:xfrm>
            <a:off x="0" y="11131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3" name="Rectangle 3">
            <a:extLst>
              <a:ext uri="{FF2B5EF4-FFF2-40B4-BE49-F238E27FC236}">
                <a16:creationId xmlns:a16="http://schemas.microsoft.com/office/drawing/2014/main" id="{0E896972-CEA4-4340-881C-A8A11A63150B}"/>
              </a:ext>
            </a:extLst>
          </p:cNvPr>
          <p:cNvSpPr>
            <a:spLocks noChangeArrowheads="1"/>
          </p:cNvSpPr>
          <p:nvPr/>
        </p:nvSpPr>
        <p:spPr bwMode="auto">
          <a:xfrm rot="10800000" flipV="1">
            <a:off x="185530" y="171569"/>
            <a:ext cx="1049572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Tipos de Aterramento</a:t>
            </a:r>
            <a:endParaRPr kumimoji="0" lang="pt-BR" altLang="pt-BR"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Dependendo da maneira como um sistema é aterrado e qual for o dispositivo de proteção utilizado, os esquemas de aterramento em baixa tensão são classificados pela NBR-5410 em três tipos:</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Esquema TN</a:t>
            </a:r>
            <a:endParaRPr kumimoji="0" lang="pt-BR" altLang="pt-BR"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Esquema TT</a:t>
            </a:r>
            <a:endParaRPr kumimoji="0" lang="pt-BR" altLang="pt-BR"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Esquema IT</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69EE0DB4-7BDD-46CF-A9FB-8E266778997D}"/>
              </a:ext>
            </a:extLst>
          </p:cNvPr>
          <p:cNvSpPr>
            <a:spLocks noChangeArrowheads="1"/>
          </p:cNvSpPr>
          <p:nvPr/>
        </p:nvSpPr>
        <p:spPr bwMode="auto">
          <a:xfrm>
            <a:off x="185530" y="2065317"/>
            <a:ext cx="9806609"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Esquema TN</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No esquema TN o neutro da fonte é diretamente aterrado, sendo as massas ligadas a esse ponto através de condutores de proteção.</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Podem ser de três tipo:</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1A – Esquema TN-S</a:t>
            </a: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o condutor neutro e proteção são distintos;</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12292" name="Imagem 2" descr="https://www.adolphoeletricista.com.br/wp-content/uploads/2018/11/TNS.png">
            <a:extLst>
              <a:ext uri="{FF2B5EF4-FFF2-40B4-BE49-F238E27FC236}">
                <a16:creationId xmlns:a16="http://schemas.microsoft.com/office/drawing/2014/main" id="{8CBD5636-D769-4B0E-AF03-2B7C3F1B9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783" y="3836604"/>
            <a:ext cx="8269356" cy="28491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36FF4854-D226-4C6D-A29E-CD0B447A2984}"/>
              </a:ext>
            </a:extLst>
          </p:cNvPr>
          <p:cNvSpPr>
            <a:spLocks noChangeArrowheads="1"/>
          </p:cNvSpPr>
          <p:nvPr/>
        </p:nvSpPr>
        <p:spPr bwMode="auto">
          <a:xfrm>
            <a:off x="0" y="3019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2934019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Imagem 3" descr="https://www.adolphoeletricista.com.br/wp-content/uploads/2018/11/TNC.png">
            <a:extLst>
              <a:ext uri="{FF2B5EF4-FFF2-40B4-BE49-F238E27FC236}">
                <a16:creationId xmlns:a16="http://schemas.microsoft.com/office/drawing/2014/main" id="{50378528-942F-45A5-8BB4-49006E730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895" y="518698"/>
            <a:ext cx="6758609"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337" name="Imagem 4" descr="https://www.adolphoeletricista.com.br/wp-content/uploads/2018/11/TNCS.png">
            <a:extLst>
              <a:ext uri="{FF2B5EF4-FFF2-40B4-BE49-F238E27FC236}">
                <a16:creationId xmlns:a16="http://schemas.microsoft.com/office/drawing/2014/main" id="{23BB51D1-BCB9-499E-82F2-67D6589B8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668" y="3927001"/>
            <a:ext cx="6638097" cy="26860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E3FC90C8-21F4-4FD0-8434-D8BE7B85BD0F}"/>
              </a:ext>
            </a:extLst>
          </p:cNvPr>
          <p:cNvSpPr>
            <a:spLocks noChangeArrowheads="1"/>
          </p:cNvSpPr>
          <p:nvPr/>
        </p:nvSpPr>
        <p:spPr bwMode="auto">
          <a:xfrm>
            <a:off x="79513" y="63981"/>
            <a:ext cx="1096537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1B – Esquema TN-C:</a:t>
            </a: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os condutores neutro e de proteção são combinadas em um único condutor (PEN);</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E56AFC0D-1578-475A-A824-9F1B91168165}"/>
              </a:ext>
            </a:extLst>
          </p:cNvPr>
          <p:cNvSpPr>
            <a:spLocks noChangeArrowheads="1"/>
          </p:cNvSpPr>
          <p:nvPr/>
        </p:nvSpPr>
        <p:spPr bwMode="auto">
          <a:xfrm>
            <a:off x="79513" y="3211753"/>
            <a:ext cx="1195346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1C – Esquema TN-C-S</a:t>
            </a:r>
            <a:r>
              <a:rPr kumimoji="0" lang="pt-BR" altLang="pt-BR"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o condutor neutro e proteção são combinados em uma parte da instalação e separados em outra parte.</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F068D9DE-5E5F-4050-87E3-586A7C6AD7AD}"/>
              </a:ext>
            </a:extLst>
          </p:cNvPr>
          <p:cNvSpPr>
            <a:spLocks noChangeArrowheads="1"/>
          </p:cNvSpPr>
          <p:nvPr/>
        </p:nvSpPr>
        <p:spPr bwMode="auto">
          <a:xfrm>
            <a:off x="0" y="5591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1530494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www.adolphoeletricista.com.br/wp-content/uploads/2018/11/Sistema-TT.jpg">
            <a:extLst>
              <a:ext uri="{FF2B5EF4-FFF2-40B4-BE49-F238E27FC236}">
                <a16:creationId xmlns:a16="http://schemas.microsoft.com/office/drawing/2014/main" id="{3F1E0557-8DB4-4CCF-8091-1CFECF20E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433" y="1344174"/>
            <a:ext cx="8309113" cy="2084826"/>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7E2DE922-053A-4468-8FE4-09890E0AEEA2}"/>
              </a:ext>
            </a:extLst>
          </p:cNvPr>
          <p:cNvSpPr/>
          <p:nvPr/>
        </p:nvSpPr>
        <p:spPr>
          <a:xfrm>
            <a:off x="212034" y="82547"/>
            <a:ext cx="11661913" cy="1261627"/>
          </a:xfrm>
          <a:prstGeom prst="rect">
            <a:avLst/>
          </a:prstGeom>
        </p:spPr>
        <p:txBody>
          <a:bodyPr wrap="square">
            <a:spAutoFit/>
          </a:bodyPr>
          <a:lstStyle/>
          <a:p>
            <a:pPr>
              <a:lnSpc>
                <a:spcPct val="115000"/>
              </a:lnSpc>
              <a:spcAft>
                <a:spcPts val="1000"/>
              </a:spcAft>
            </a:pPr>
            <a:r>
              <a:rPr lang="pt-BR" sz="2000" b="1" dirty="0">
                <a:ea typeface="Times New Roman" panose="02020603050405020304" pitchFamily="18" charset="0"/>
                <a:cs typeface="Times New Roman" panose="02020603050405020304" pitchFamily="18" charset="0"/>
              </a:rPr>
              <a:t>2 – Esquema TT</a:t>
            </a:r>
          </a:p>
          <a:p>
            <a:pPr>
              <a:lnSpc>
                <a:spcPct val="115000"/>
              </a:lnSpc>
              <a:spcAft>
                <a:spcPts val="1000"/>
              </a:spcAft>
            </a:pPr>
            <a:r>
              <a:rPr lang="pt-BR" sz="2000" dirty="0">
                <a:ea typeface="Times New Roman" panose="02020603050405020304" pitchFamily="18" charset="0"/>
                <a:cs typeface="Times New Roman" panose="02020603050405020304" pitchFamily="18" charset="0"/>
              </a:rPr>
              <a:t>Possui o neutro diretamente aterrado, estando as massas da instalação ligadas a um eletrodo de aterramento independente do eletrodo de aterramento do neutro.</a:t>
            </a:r>
            <a:endParaRPr lang="pt-BR" sz="2000" dirty="0">
              <a:effectLst/>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5500398A-9020-4D30-BB9E-C48FD3238A39}"/>
              </a:ext>
            </a:extLst>
          </p:cNvPr>
          <p:cNvSpPr>
            <a:spLocks noChangeArrowheads="1"/>
          </p:cNvSpPr>
          <p:nvPr/>
        </p:nvSpPr>
        <p:spPr bwMode="auto">
          <a:xfrm>
            <a:off x="360824" y="3429000"/>
            <a:ext cx="1156637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 – Esquema IT</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 neutro é isolado da terra ou conectado através da inserção de uma impedância de valor elevado . As massas são aterradas em eletrodos de aterramento distintos do eletrodo de aterramento da alimentação.</a:t>
            </a:r>
            <a:endParaRPr kumimoji="0" lang="pt-BR" altLang="pt-B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13313" name="Imagem 6" descr="https://www.adolphoeletricista.com.br/wp-content/uploads/2018/11/IT.png">
            <a:extLst>
              <a:ext uri="{FF2B5EF4-FFF2-40B4-BE49-F238E27FC236}">
                <a16:creationId xmlns:a16="http://schemas.microsoft.com/office/drawing/2014/main" id="{35C98F82-73BC-49AC-8275-AEA7D15D8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865" y="4352051"/>
            <a:ext cx="7692296" cy="25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941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123949" y="158296"/>
            <a:ext cx="9858375" cy="1325563"/>
          </a:xfrm>
        </p:spPr>
        <p:txBody>
          <a:bodyPr>
            <a:normAutofit/>
          </a:bodyPr>
          <a:lstStyle/>
          <a:p>
            <a:r>
              <a:rPr lang="pt-BR" b="1" dirty="0"/>
              <a:t> </a:t>
            </a:r>
            <a:r>
              <a:rPr lang="pt-BR" dirty="0"/>
              <a:t>Como fazer e medir um aterramento</a:t>
            </a: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78064" y="158296"/>
            <a:ext cx="10853056" cy="4593770"/>
          </a:xfrm>
        </p:spPr>
        <p:txBody>
          <a:bodyPr anchor="ctr">
            <a:normAutofit/>
          </a:bodyPr>
          <a:lstStyle/>
          <a:p>
            <a:pPr algn="just"/>
            <a:r>
              <a:rPr lang="pt-BR" sz="2400" b="1" dirty="0"/>
              <a:t> </a:t>
            </a:r>
            <a:r>
              <a:rPr lang="pt-BR" sz="2400" dirty="0"/>
              <a:t>A </a:t>
            </a:r>
            <a:r>
              <a:rPr lang="pt-BR" sz="2400" dirty="0" err="1"/>
              <a:t>idéia</a:t>
            </a:r>
            <a:r>
              <a:rPr lang="pt-BR" sz="2400" dirty="0"/>
              <a:t> é possuir um “caminho” de fuga de altas voltagens ou ruídos que apareçam na rede.</a:t>
            </a:r>
          </a:p>
          <a:p>
            <a:endParaRPr lang="pt-BR" sz="2400" dirty="0"/>
          </a:p>
          <a:p>
            <a:endParaRPr lang="pt-BR" sz="2400" dirty="0"/>
          </a:p>
        </p:txBody>
      </p:sp>
      <p:sp>
        <p:nvSpPr>
          <p:cNvPr id="6" name="Retângulo 5">
            <a:extLst>
              <a:ext uri="{FF2B5EF4-FFF2-40B4-BE49-F238E27FC236}">
                <a16:creationId xmlns:a16="http://schemas.microsoft.com/office/drawing/2014/main" id="{23478D4D-FC49-42C5-B83F-76F067AC33DB}"/>
              </a:ext>
            </a:extLst>
          </p:cNvPr>
          <p:cNvSpPr/>
          <p:nvPr/>
        </p:nvSpPr>
        <p:spPr>
          <a:xfrm>
            <a:off x="1123949" y="709875"/>
            <a:ext cx="133351" cy="636062"/>
          </a:xfrm>
          <a:prstGeom prst="rect">
            <a:avLst/>
          </a:prstGeom>
          <a:solidFill>
            <a:srgbClr val="7CC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Picture 2"/>
          <p:cNvPicPr>
            <a:picLocks noChangeAspect="1" noChangeArrowheads="1"/>
          </p:cNvPicPr>
          <p:nvPr/>
        </p:nvPicPr>
        <p:blipFill>
          <a:blip r:embed="rId2" cstate="print"/>
          <a:srcRect/>
          <a:stretch>
            <a:fillRect/>
          </a:stretch>
        </p:blipFill>
        <p:spPr bwMode="auto">
          <a:xfrm>
            <a:off x="2534306" y="2708160"/>
            <a:ext cx="6324600" cy="4087812"/>
          </a:xfrm>
          <a:prstGeom prst="rect">
            <a:avLst/>
          </a:prstGeom>
          <a:noFill/>
          <a:ln w="9525">
            <a:noFill/>
            <a:miter lim="800000"/>
            <a:headEnd/>
            <a:tailEnd/>
          </a:ln>
        </p:spPr>
      </p:pic>
    </p:spTree>
    <p:extLst>
      <p:ext uri="{BB962C8B-B14F-4D97-AF65-F5344CB8AC3E}">
        <p14:creationId xmlns:p14="http://schemas.microsoft.com/office/powerpoint/2010/main" val="387994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73629" y="158296"/>
            <a:ext cx="9858375" cy="1325563"/>
          </a:xfrm>
        </p:spPr>
        <p:txBody>
          <a:bodyPr>
            <a:normAutofit/>
          </a:bodyPr>
          <a:lstStyle/>
          <a:p>
            <a:r>
              <a:rPr lang="pt-BR" b="1" dirty="0"/>
              <a:t> </a:t>
            </a:r>
            <a:r>
              <a:rPr lang="pt-BR" dirty="0" err="1"/>
              <a:t>Terrometro</a:t>
            </a:r>
            <a:endParaRPr lang="pt-BR" dirty="0"/>
          </a:p>
        </p:txBody>
      </p:sp>
      <p:sp>
        <p:nvSpPr>
          <p:cNvPr id="6" name="Retângulo 5">
            <a:extLst>
              <a:ext uri="{FF2B5EF4-FFF2-40B4-BE49-F238E27FC236}">
                <a16:creationId xmlns:a16="http://schemas.microsoft.com/office/drawing/2014/main" id="{23478D4D-FC49-42C5-B83F-76F067AC33DB}"/>
              </a:ext>
            </a:extLst>
          </p:cNvPr>
          <p:cNvSpPr/>
          <p:nvPr/>
        </p:nvSpPr>
        <p:spPr>
          <a:xfrm>
            <a:off x="1123949" y="709875"/>
            <a:ext cx="133351" cy="636062"/>
          </a:xfrm>
          <a:prstGeom prst="rect">
            <a:avLst/>
          </a:prstGeom>
          <a:solidFill>
            <a:srgbClr val="7CC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Picture 2" descr="http://t1.gstatic.com/images?q=tbn:14H9Hb7i8XpkBM:http://www.itest.com.br/config/imagens_conteudo/produtos/imagensGRD/GRD_941_TM1000W.jpg&amp;t=1"/>
          <p:cNvPicPr>
            <a:picLocks noChangeAspect="1" noChangeArrowheads="1"/>
          </p:cNvPicPr>
          <p:nvPr/>
        </p:nvPicPr>
        <p:blipFill>
          <a:blip r:embed="rId2" cstate="print"/>
          <a:srcRect/>
          <a:stretch>
            <a:fillRect/>
          </a:stretch>
        </p:blipFill>
        <p:spPr bwMode="auto">
          <a:xfrm>
            <a:off x="1190624" y="1894490"/>
            <a:ext cx="4251325" cy="3048000"/>
          </a:xfrm>
          <a:prstGeom prst="rect">
            <a:avLst/>
          </a:prstGeom>
          <a:noFill/>
          <a:ln w="9525">
            <a:noFill/>
            <a:miter lim="800000"/>
            <a:headEnd/>
            <a:tailEnd/>
          </a:ln>
        </p:spPr>
      </p:pic>
      <p:pic>
        <p:nvPicPr>
          <p:cNvPr id="8" name="Picture 4" descr="http://www.pararrayos.com.mx/images/terrometRO.jpg"/>
          <p:cNvPicPr>
            <a:picLocks noChangeAspect="1" noChangeArrowheads="1"/>
          </p:cNvPicPr>
          <p:nvPr/>
        </p:nvPicPr>
        <p:blipFill>
          <a:blip r:embed="rId3" cstate="print"/>
          <a:srcRect/>
          <a:stretch>
            <a:fillRect/>
          </a:stretch>
        </p:blipFill>
        <p:spPr bwMode="auto">
          <a:xfrm>
            <a:off x="6202816" y="3373822"/>
            <a:ext cx="4727575" cy="3358054"/>
          </a:xfrm>
          <a:prstGeom prst="rect">
            <a:avLst/>
          </a:prstGeom>
          <a:noFill/>
          <a:ln w="9525">
            <a:noFill/>
            <a:miter lim="800000"/>
            <a:headEnd/>
            <a:tailEnd/>
          </a:ln>
        </p:spPr>
      </p:pic>
    </p:spTree>
    <p:extLst>
      <p:ext uri="{BB962C8B-B14F-4D97-AF65-F5344CB8AC3E}">
        <p14:creationId xmlns:p14="http://schemas.microsoft.com/office/powerpoint/2010/main" val="171653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399753" y="53805"/>
            <a:ext cx="9858375" cy="1325563"/>
          </a:xfrm>
        </p:spPr>
        <p:txBody>
          <a:bodyPr>
            <a:normAutofit/>
          </a:bodyPr>
          <a:lstStyle/>
          <a:p>
            <a:r>
              <a:rPr lang="pt-BR" b="1" dirty="0"/>
              <a:t> </a:t>
            </a:r>
            <a:r>
              <a:rPr lang="pt-BR" dirty="0"/>
              <a:t>Objetivos do aterramento</a:t>
            </a: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278948" y="0"/>
            <a:ext cx="10853056" cy="4593770"/>
          </a:xfrm>
        </p:spPr>
        <p:txBody>
          <a:bodyPr anchor="ctr">
            <a:normAutofit/>
          </a:bodyPr>
          <a:lstStyle/>
          <a:p>
            <a:pPr algn="ctr"/>
            <a:r>
              <a:rPr lang="pt-BR" sz="2400" b="1" dirty="0"/>
              <a:t> </a:t>
            </a:r>
            <a:r>
              <a:rPr lang="pt-BR" sz="2400" b="1" dirty="0">
                <a:solidFill>
                  <a:srgbClr val="FF0000"/>
                </a:solidFill>
              </a:rPr>
              <a:t>Existência de aterramento aberto ou alta resistência.</a:t>
            </a:r>
          </a:p>
          <a:p>
            <a:pPr algn="ctr"/>
            <a:r>
              <a:rPr lang="pt-BR" sz="2400" b="1" dirty="0">
                <a:solidFill>
                  <a:srgbClr val="FF0000"/>
                </a:solidFill>
              </a:rPr>
              <a:t>Existência de uma condição anormal entre condutores elétricos</a:t>
            </a:r>
            <a:endParaRPr lang="pt-BR" sz="2400" dirty="0"/>
          </a:p>
          <a:p>
            <a:endParaRPr lang="pt-BR" sz="2400" dirty="0"/>
          </a:p>
        </p:txBody>
      </p:sp>
      <p:sp>
        <p:nvSpPr>
          <p:cNvPr id="6" name="Retângulo 5">
            <a:extLst>
              <a:ext uri="{FF2B5EF4-FFF2-40B4-BE49-F238E27FC236}">
                <a16:creationId xmlns:a16="http://schemas.microsoft.com/office/drawing/2014/main" id="{23478D4D-FC49-42C5-B83F-76F067AC33DB}"/>
              </a:ext>
            </a:extLst>
          </p:cNvPr>
          <p:cNvSpPr/>
          <p:nvPr/>
        </p:nvSpPr>
        <p:spPr>
          <a:xfrm>
            <a:off x="1123949" y="709875"/>
            <a:ext cx="133351" cy="636062"/>
          </a:xfrm>
          <a:prstGeom prst="rect">
            <a:avLst/>
          </a:prstGeom>
          <a:solidFill>
            <a:srgbClr val="7CC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7" name="Object 3"/>
          <p:cNvGraphicFramePr>
            <a:graphicFrameLocks noChangeAspect="1"/>
          </p:cNvGraphicFramePr>
          <p:nvPr/>
        </p:nvGraphicFramePr>
        <p:xfrm>
          <a:off x="1925638" y="2706414"/>
          <a:ext cx="7559675" cy="4025462"/>
        </p:xfrm>
        <a:graphic>
          <a:graphicData uri="http://schemas.openxmlformats.org/presentationml/2006/ole">
            <mc:AlternateContent xmlns:mc="http://schemas.openxmlformats.org/markup-compatibility/2006">
              <mc:Choice xmlns:v="urn:schemas-microsoft-com:vml" Requires="v">
                <p:oleObj spid="_x0000_s2052" name="Imagem de bitmap" r:id="rId3" imgW="6466667" imgH="4858428" progId="PBrush">
                  <p:embed/>
                </p:oleObj>
              </mc:Choice>
              <mc:Fallback>
                <p:oleObj name="Imagem de bitmap" r:id="rId3" imgW="6466667" imgH="4858428" progId="PBrush">
                  <p:embed/>
                  <p:pic>
                    <p:nvPicPr>
                      <p:cNvPr id="7"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638" y="2706414"/>
                        <a:ext cx="7559675" cy="40254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80503111"/>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519</TotalTime>
  <Words>981</Words>
  <Application>Microsoft Office PowerPoint</Application>
  <PresentationFormat>Widescreen</PresentationFormat>
  <Paragraphs>62</Paragraphs>
  <Slides>17</Slides>
  <Notes>0</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17</vt:i4>
      </vt:variant>
    </vt:vector>
  </HeadingPairs>
  <TitlesOfParts>
    <vt:vector size="24" baseType="lpstr">
      <vt:lpstr>Arial</vt:lpstr>
      <vt:lpstr>Calibri</vt:lpstr>
      <vt:lpstr>Calibri Light</vt:lpstr>
      <vt:lpstr>Segoe UI Light</vt:lpstr>
      <vt:lpstr>Symbol</vt:lpstr>
      <vt:lpstr>Office Theme</vt:lpstr>
      <vt:lpstr>Imagem de bitmap</vt:lpstr>
      <vt:lpstr>Apresentação do PowerPoint</vt:lpstr>
      <vt:lpstr> Aterramento</vt:lpstr>
      <vt:lpstr> Objetivos do aterramento</vt:lpstr>
      <vt:lpstr>Apresentação do PowerPoint</vt:lpstr>
      <vt:lpstr>Apresentação do PowerPoint</vt:lpstr>
      <vt:lpstr>Apresentação do PowerPoint</vt:lpstr>
      <vt:lpstr> Como fazer e medir um aterramento</vt:lpstr>
      <vt:lpstr> Terrometro</vt:lpstr>
      <vt:lpstr> Objetivos do aterramento</vt:lpstr>
      <vt:lpstr> Eletricidade estática</vt:lpstr>
      <vt:lpstr>Apresentação do PowerPoint</vt:lpstr>
      <vt:lpstr>Apresentação do PowerPoint</vt:lpstr>
      <vt:lpstr>Apresentação do PowerPoint</vt:lpstr>
      <vt:lpstr>Apresentação do PowerPoint</vt:lpstr>
      <vt:lpstr>Apresentação do PowerPoint</vt:lpstr>
      <vt:lpstr> Normas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Fábio Ricardo de Sousa</dc:creator>
  <cp:lastModifiedBy>usuario</cp:lastModifiedBy>
  <cp:revision>48</cp:revision>
  <dcterms:created xsi:type="dcterms:W3CDTF">2021-01-29T11:30:57Z</dcterms:created>
  <dcterms:modified xsi:type="dcterms:W3CDTF">2021-10-24T22:53:51Z</dcterms:modified>
</cp:coreProperties>
</file>