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58" r:id="rId3"/>
    <p:sldId id="268" r:id="rId4"/>
    <p:sldId id="267" r:id="rId5"/>
    <p:sldId id="266" r:id="rId6"/>
    <p:sldId id="265" r:id="rId7"/>
    <p:sldId id="270" r:id="rId8"/>
    <p:sldId id="271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10" r:id="rId30"/>
    <p:sldId id="311" r:id="rId31"/>
    <p:sldId id="312" r:id="rId32"/>
    <p:sldId id="313" r:id="rId33"/>
    <p:sldId id="314" r:id="rId34"/>
    <p:sldId id="291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Uni%C3%A3o_das_Rep%C3%BAblicas_Socialistas_Sovi%C3%A9ticas" TargetMode="External"/><Relationship Id="rId3" Type="http://schemas.openxmlformats.org/officeDocument/2006/relationships/hyperlink" Target="https://pt.wikipedia.org/wiki/Estados_Unidos" TargetMode="External"/><Relationship Id="rId7" Type="http://schemas.openxmlformats.org/officeDocument/2006/relationships/hyperlink" Target="https://pt.wikipedia.org/wiki/Guerra_Fri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O_Pent%C3%A1gono" TargetMode="External"/><Relationship Id="rId5" Type="http://schemas.openxmlformats.org/officeDocument/2006/relationships/hyperlink" Target="https://pt.wikipedia.org/wiki/1969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pt.wikipedia.org/wiki/Internet" TargetMode="Externa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66774" y="3429000"/>
            <a:ext cx="4208809" cy="164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TOPOLOGIA FÍSICA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TOPOLOGIA LÓGICA</a:t>
            </a: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usuario\Pictures\classe red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23" y="4136065"/>
            <a:ext cx="11717079" cy="2583712"/>
          </a:xfrm>
          <a:prstGeom prst="rect">
            <a:avLst/>
          </a:prstGeom>
          <a:noFill/>
        </p:spPr>
      </p:pic>
      <p:pic>
        <p:nvPicPr>
          <p:cNvPr id="19459" name="Picture 3" descr="C:\Users\usuario\Pictures\classe red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856" y="170119"/>
            <a:ext cx="11706446" cy="3657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Nome e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Grupo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Trabalho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55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2529" y="150615"/>
            <a:ext cx="9748909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Iniciar/Painel de Controle/Sistema/Configurações Avançadas do Sistema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90" y="829994"/>
            <a:ext cx="11577710" cy="57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26533" y="243955"/>
            <a:ext cx="2978123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Computador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83" y="900332"/>
            <a:ext cx="11648049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95980" y="203183"/>
            <a:ext cx="597477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para nome: estacao1 Grupo: traine, OK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801858"/>
            <a:ext cx="11633981" cy="59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1247" y="147152"/>
            <a:ext cx="766184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OK, na tela bem vindo ao grupo de trabalho traine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83" y="731521"/>
            <a:ext cx="11662117" cy="59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49305" y="165926"/>
            <a:ext cx="8792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OK, para reiniciar o Windows e salvar as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configuracões</a:t>
            </a:r>
            <a:endParaRPr lang="pt-BR" sz="2400" dirty="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18" y="787791"/>
            <a:ext cx="11591779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IP com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Recurso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Apipa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23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824" y="599941"/>
            <a:ext cx="88460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Iniciar/Painel de Controle\Central de Rede e Compartilhamento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63" y="1336432"/>
            <a:ext cx="11268221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5770" y="410146"/>
            <a:ext cx="472045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a configuração do Adaptador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54" y="1181686"/>
            <a:ext cx="1152144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B5C0CC-FA4C-41D1-8894-C50BEA167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58"/>
            <a:ext cx="12192000" cy="421277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1514"/>
            <a:ext cx="10896600" cy="914401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48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ARPANET</a:t>
            </a:r>
            <a:r>
              <a:rPr lang="pt-BR" sz="4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4800" b="1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48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Research </a:t>
            </a:r>
            <a:r>
              <a:rPr lang="pt-BR" sz="4800" b="1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48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endParaRPr lang="pt-B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59BA7-6B33-4B4C-9DF8-37B40CAE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8" y="1455511"/>
            <a:ext cx="10515600" cy="3214461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(ARPANET) do Departamento de Defesa dos </a:t>
            </a:r>
            <a:r>
              <a:rPr lang="pt-BR" sz="3200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Estados Unidos"/>
              </a:rPr>
              <a:t>Estados Unidos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foi a primeira rede operacional de computadores à base de comutação de pacotes, e o precursor da </a:t>
            </a:r>
            <a:r>
              <a:rPr lang="pt-BR" sz="3200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Internet"/>
              </a:rPr>
              <a:t>Internet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foi criada só para fins militares, em </a:t>
            </a:r>
            <a:r>
              <a:rPr lang="pt-BR" sz="3200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1969"/>
              </a:rPr>
              <a:t>1969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tinha o objetivo de interligar as bases militares e os departamentos de pesquisa do governo americano. Esta rede teve o seu berço dentro do </a:t>
            </a:r>
            <a:r>
              <a:rPr lang="pt-BR" sz="3200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O Pentágono"/>
              </a:rPr>
              <a:t>Pentágono</a:t>
            </a:r>
            <a:r>
              <a:rPr lang="pt-BR" sz="32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totalmente financiada pelo governo Norte-Americano,  que ficou conhecido como </a:t>
            </a:r>
            <a:r>
              <a:rPr lang="pt-BR" sz="3200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 tooltip="Guerra Fria"/>
              </a:rPr>
              <a:t>Guerra Fria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período este caracterizado pelo embate ideológico entre a </a:t>
            </a:r>
            <a:r>
              <a:rPr lang="pt-BR" sz="3200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 tooltip="União das Repúblicas Socialistas Soviéticas"/>
              </a:rPr>
              <a:t>União Soviética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(URSS) e os </a:t>
            </a:r>
            <a:r>
              <a:rPr lang="pt-BR" sz="3200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Estados Unidos"/>
              </a:rPr>
              <a:t>EUA</a:t>
            </a:r>
            <a:r>
              <a:rPr lang="pt-BR" sz="32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Temendo um ataque por parte dos seus opositores, os americanos tinham como objetivo desenvolver uma rede de comunicação que não os deixasse vulneráveis, caso houvesse algum ataque soviético ao Pentágono.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3" y="5236029"/>
            <a:ext cx="6253946" cy="16219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5257800"/>
            <a:ext cx="5424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7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2363" y="378797"/>
            <a:ext cx="920027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Click da direito no adaptador que se quer configurar, Propriedades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1069145"/>
            <a:ext cx="11619914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5852" y="312149"/>
            <a:ext cx="532376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Protocólo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TCPIP/V4/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Proridades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15" y="1012874"/>
            <a:ext cx="11619914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2614" y="170895"/>
            <a:ext cx="890137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Deixar como está IP automático o mesmo irá usar o recurso APIPA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18" y="658401"/>
            <a:ext cx="11465170" cy="3375025"/>
          </a:xfrm>
          <a:prstGeom prst="rect">
            <a:avLst/>
          </a:prstGeom>
        </p:spPr>
      </p:pic>
      <p:pic>
        <p:nvPicPr>
          <p:cNvPr id="4" name="Imagem 3" descr="Endreçamento de link-local com APIP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219" y="4131005"/>
            <a:ext cx="4501662" cy="261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4937760" y="4033426"/>
            <a:ext cx="71440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Faixa de Endere</a:t>
            </a:r>
            <a:r>
              <a:rPr lang="pt-BR" sz="2400" b="1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sz="2400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os do APIPA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Existe uma faixa de endere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os reservados pelo IETF que são atribu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í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veis por meio do APIPA: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169.254.0.1 at</a:t>
            </a:r>
            <a:r>
              <a:rPr lang="pt-BR" b="1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é</a:t>
            </a: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169.254.255.254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sendo que o primeiro e 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ú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ltimo blocos dessa faixa são reservados, de modo que as esta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ões, na verdade, irão receber endere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os localizados na seguinte faixa: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169.254.1.0 at</a:t>
            </a:r>
            <a:r>
              <a:rPr lang="pt-BR" b="1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é</a:t>
            </a: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169.254.254.255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Tamb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é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m ser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á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usada a m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á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scara de </a:t>
            </a:r>
            <a:r>
              <a:rPr lang="pt-BR" dirty="0" err="1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sub-rede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classe B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 </a:t>
            </a: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255.255.0.0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IP com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Estático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29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824" y="599941"/>
            <a:ext cx="88460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Iniciar/Painel de Controle\Central de Rede e Compartilhamento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63" y="1336432"/>
            <a:ext cx="11268221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5770" y="410146"/>
            <a:ext cx="472045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a configuração do Adaptador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54" y="1181686"/>
            <a:ext cx="1152144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2363" y="378797"/>
            <a:ext cx="920027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Click da direito no adaptador que se quer configurar, Propriedades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1069145"/>
            <a:ext cx="11619914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5852" y="312149"/>
            <a:ext cx="532376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Protocólo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TCPIP/V4/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Proridades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15" y="1012874"/>
            <a:ext cx="11619914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0671" y="116996"/>
            <a:ext cx="1071958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a Caixa usar o seguinte endereço IP e Mascara de Rede,  IP Estático (manual)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17" y="801858"/>
            <a:ext cx="11605847" cy="57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IP com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Estático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Usando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um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Servidor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DHCP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ou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um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Serviço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DHCP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Topologia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barra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59BA7-6B33-4B4C-9DF8-37B40CAE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611086"/>
            <a:ext cx="6281057" cy="5246914"/>
          </a:xfrm>
        </p:spPr>
        <p:txBody>
          <a:bodyPr anchor="ctr">
            <a:normAutofit fontScale="77500" lnSpcReduction="20000"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80000"/>
              <a:buNone/>
            </a:pPr>
            <a:r>
              <a:rPr lang="en-US" altLang="pt-BR" sz="3600" dirty="0"/>
              <a:t>Este </a:t>
            </a:r>
            <a:r>
              <a:rPr lang="en-US" altLang="pt-BR" sz="3600" dirty="0" err="1"/>
              <a:t>tipo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topologia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foi</a:t>
            </a:r>
            <a:r>
              <a:rPr lang="en-US" altLang="pt-BR" sz="3600" dirty="0"/>
              <a:t> </a:t>
            </a:r>
            <a:r>
              <a:rPr lang="en-US" altLang="pt-BR" sz="3600" dirty="0" err="1"/>
              <a:t>muito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utilizado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nas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redes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durante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anos</a:t>
            </a:r>
            <a:r>
              <a:rPr lang="en-US" altLang="pt-BR" sz="3600" dirty="0"/>
              <a:t> 80 e </a:t>
            </a:r>
            <a:r>
              <a:rPr lang="en-US" altLang="pt-BR" sz="3600" dirty="0" err="1"/>
              <a:t>até</a:t>
            </a:r>
            <a:r>
              <a:rPr lang="en-US" altLang="pt-BR" sz="3600" dirty="0"/>
              <a:t> </a:t>
            </a:r>
            <a:r>
              <a:rPr lang="en-US" altLang="pt-BR" sz="3600" dirty="0" err="1"/>
              <a:t>meados</a:t>
            </a:r>
            <a:r>
              <a:rPr lang="en-US" altLang="pt-BR" sz="3600" dirty="0"/>
              <a:t> dos </a:t>
            </a:r>
            <a:r>
              <a:rPr lang="en-US" altLang="pt-BR" sz="3600" dirty="0" err="1"/>
              <a:t>anos</a:t>
            </a:r>
            <a:r>
              <a:rPr lang="en-US" altLang="pt-BR" sz="3600" dirty="0"/>
              <a:t> 90. </a:t>
            </a:r>
            <a:r>
              <a:rPr lang="en-US" altLang="pt-BR" sz="3600" dirty="0" err="1"/>
              <a:t>Uma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grande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desvantagem</a:t>
            </a:r>
            <a:r>
              <a:rPr lang="en-US" altLang="pt-BR" sz="3600" dirty="0"/>
              <a:t> era a </a:t>
            </a:r>
            <a:r>
              <a:rPr lang="en-US" altLang="pt-BR" sz="3600" dirty="0" err="1"/>
              <a:t>dificuldade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para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expansões</a:t>
            </a:r>
            <a:r>
              <a:rPr lang="en-US" altLang="pt-BR" sz="3600" dirty="0"/>
              <a:t>. </a:t>
            </a:r>
            <a:r>
              <a:rPr lang="en-US" altLang="pt-BR" sz="3600" dirty="0" err="1"/>
              <a:t>Cada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vez</a:t>
            </a:r>
            <a:r>
              <a:rPr lang="en-US" altLang="pt-BR" sz="3600" dirty="0"/>
              <a:t> </a:t>
            </a:r>
            <a:r>
              <a:rPr lang="en-US" altLang="pt-BR" sz="3600" dirty="0" err="1"/>
              <a:t>que</a:t>
            </a:r>
            <a:r>
              <a:rPr lang="en-US" altLang="pt-BR" sz="3600" dirty="0"/>
              <a:t> um novo </a:t>
            </a:r>
            <a:r>
              <a:rPr lang="en-US" altLang="pt-BR" sz="3600" dirty="0" err="1"/>
              <a:t>equipamento</a:t>
            </a:r>
            <a:r>
              <a:rPr lang="en-US" altLang="pt-BR" sz="3600" dirty="0"/>
              <a:t> era </a:t>
            </a:r>
            <a:r>
              <a:rPr lang="en-US" altLang="pt-BR" sz="3600" dirty="0" err="1"/>
              <a:t>adicionado</a:t>
            </a:r>
            <a:r>
              <a:rPr lang="en-US" altLang="pt-BR" sz="3600" dirty="0"/>
              <a:t> à </a:t>
            </a:r>
            <a:r>
              <a:rPr lang="en-US" altLang="pt-BR" sz="3600" dirty="0" err="1"/>
              <a:t>rede</a:t>
            </a:r>
            <a:r>
              <a:rPr lang="en-US" altLang="pt-BR" sz="3600" dirty="0"/>
              <a:t>, era </a:t>
            </a:r>
            <a:r>
              <a:rPr lang="en-US" altLang="pt-BR" sz="3600" dirty="0" err="1"/>
              <a:t>preciso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fazer</a:t>
            </a:r>
            <a:r>
              <a:rPr lang="en-US" altLang="pt-BR" sz="3600" dirty="0"/>
              <a:t> um </a:t>
            </a:r>
            <a:r>
              <a:rPr lang="en-US" altLang="pt-BR" sz="3600" dirty="0" err="1"/>
              <a:t>remanejamento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cabos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para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manter</a:t>
            </a:r>
            <a:r>
              <a:rPr lang="en-US" altLang="pt-BR" sz="3600" dirty="0"/>
              <a:t> a </a:t>
            </a:r>
            <a:r>
              <a:rPr lang="en-US" altLang="pt-BR" sz="3600" dirty="0" err="1"/>
              <a:t>seqüência</a:t>
            </a:r>
            <a:r>
              <a:rPr lang="en-US" altLang="pt-BR" sz="3600" dirty="0"/>
              <a:t>, o </a:t>
            </a:r>
            <a:r>
              <a:rPr lang="en-US" altLang="pt-BR" sz="3600" dirty="0" err="1"/>
              <a:t>que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nem</a:t>
            </a:r>
            <a:r>
              <a:rPr lang="en-US" altLang="pt-BR" sz="3600" dirty="0"/>
              <a:t> </a:t>
            </a:r>
            <a:r>
              <a:rPr lang="en-US" altLang="pt-BR" sz="3600" dirty="0" err="1"/>
              <a:t>sempre</a:t>
            </a:r>
            <a:r>
              <a:rPr lang="en-US" altLang="pt-BR" sz="3600" dirty="0"/>
              <a:t> era </a:t>
            </a:r>
            <a:r>
              <a:rPr lang="en-US" altLang="pt-BR" sz="3600" dirty="0" err="1"/>
              <a:t>fácil</a:t>
            </a:r>
            <a:r>
              <a:rPr lang="en-US" altLang="pt-BR" sz="3600" dirty="0"/>
              <a:t>. </a:t>
            </a:r>
            <a:r>
              <a:rPr lang="en-US" altLang="pt-BR" sz="3600" dirty="0" err="1"/>
              <a:t>Outra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grande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desvantagem</a:t>
            </a:r>
            <a:r>
              <a:rPr lang="en-US" altLang="pt-BR" sz="3600" dirty="0"/>
              <a:t> era </a:t>
            </a:r>
            <a:r>
              <a:rPr lang="en-US" altLang="pt-BR" sz="3600" dirty="0" err="1"/>
              <a:t>que</a:t>
            </a:r>
            <a:r>
              <a:rPr lang="en-US" altLang="pt-BR" sz="3600" dirty="0"/>
              <a:t>, </a:t>
            </a:r>
            <a:r>
              <a:rPr lang="en-US" altLang="pt-BR" sz="3600" dirty="0" err="1"/>
              <a:t>ao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desconectar</a:t>
            </a:r>
            <a:r>
              <a:rPr lang="en-US" altLang="pt-BR" sz="3600" dirty="0"/>
              <a:t> um </a:t>
            </a:r>
            <a:r>
              <a:rPr lang="en-US" altLang="pt-BR" sz="3600" dirty="0" err="1"/>
              <a:t>cabo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qualquer</a:t>
            </a:r>
            <a:r>
              <a:rPr lang="en-US" altLang="pt-BR" sz="3600" dirty="0"/>
              <a:t>, a </a:t>
            </a:r>
            <a:r>
              <a:rPr lang="en-US" altLang="pt-BR" sz="3600" dirty="0" err="1"/>
              <a:t>rede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inteira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ficava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inoperrante</a:t>
            </a:r>
            <a:r>
              <a:rPr lang="en-US" altLang="pt-BR" sz="3600" dirty="0"/>
              <a:t>. </a:t>
            </a:r>
            <a:r>
              <a:rPr lang="en-US" altLang="pt-BR" sz="3600" dirty="0" err="1"/>
              <a:t>Ainda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encontramos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este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tipo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rede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em</a:t>
            </a:r>
            <a:r>
              <a:rPr lang="en-US" altLang="pt-BR" sz="3600" dirty="0"/>
              <a:t> </a:t>
            </a:r>
            <a:r>
              <a:rPr lang="en-US" altLang="pt-BR" sz="3600" dirty="0" err="1"/>
              <a:t>diversos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órgãos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públicos</a:t>
            </a:r>
            <a:r>
              <a:rPr lang="en-US" altLang="pt-BR" sz="3600" dirty="0"/>
              <a:t>. </a:t>
            </a:r>
            <a:r>
              <a:rPr lang="en-US" altLang="pt-BR" sz="3600" dirty="0" err="1"/>
              <a:t>Devido</a:t>
            </a:r>
            <a:r>
              <a:rPr lang="en-US" altLang="pt-BR" sz="3600" dirty="0"/>
              <a:t> à </a:t>
            </a:r>
            <a:r>
              <a:rPr lang="en-US" altLang="pt-BR" sz="3600" dirty="0" err="1"/>
              <a:t>falta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verbas</a:t>
            </a:r>
            <a:r>
              <a:rPr lang="en-US" altLang="pt-BR" sz="3600" dirty="0"/>
              <a:t>, </a:t>
            </a:r>
            <a:r>
              <a:rPr lang="en-US" altLang="pt-BR" sz="3600" dirty="0" err="1"/>
              <a:t>muitas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vezes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esses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órgãos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operam</a:t>
            </a:r>
            <a:r>
              <a:rPr lang="en-US" altLang="pt-BR" sz="3600" dirty="0"/>
              <a:t> com </a:t>
            </a:r>
            <a:r>
              <a:rPr lang="en-US" altLang="pt-BR" sz="3600" dirty="0" err="1"/>
              <a:t>computadores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antigos</a:t>
            </a:r>
            <a:r>
              <a:rPr lang="en-US" altLang="pt-BR" sz="3600" dirty="0"/>
              <a:t>, o </a:t>
            </a:r>
            <a:r>
              <a:rPr lang="en-US" altLang="pt-BR" sz="3600" dirty="0" err="1"/>
              <a:t>mesmo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ocorrendo</a:t>
            </a:r>
            <a:r>
              <a:rPr lang="en-US" altLang="pt-BR" sz="3600" dirty="0"/>
              <a:t> com </a:t>
            </a:r>
            <a:r>
              <a:rPr lang="en-US" altLang="pt-BR" sz="3600" dirty="0" err="1"/>
              <a:t>suas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redes</a:t>
            </a:r>
            <a:r>
              <a:rPr lang="en-US" altLang="pt-BR" sz="3600" dirty="0"/>
              <a:t>. </a:t>
            </a:r>
            <a:endParaRPr lang="pt-BR" altLang="pt-BR" sz="3600" dirty="0"/>
          </a:p>
          <a:p>
            <a:pPr>
              <a:spcBef>
                <a:spcPct val="50000"/>
              </a:spcBef>
              <a:buClr>
                <a:schemeClr val="hlink"/>
              </a:buClr>
              <a:buSzPct val="80000"/>
              <a:buNone/>
            </a:pPr>
            <a:endParaRPr lang="pt-BR" altLang="pt-BR" sz="3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206342" y="3526970"/>
            <a:ext cx="45502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lang="en-US" altLang="pt-BR" dirty="0" err="1"/>
              <a:t>Podemos</a:t>
            </a:r>
            <a:r>
              <a:rPr lang="en-US" altLang="pt-BR" dirty="0"/>
              <a:t> </a:t>
            </a:r>
            <a:r>
              <a:rPr lang="en-US" altLang="pt-BR" dirty="0" err="1"/>
              <a:t>representar</a:t>
            </a:r>
            <a:r>
              <a:rPr lang="en-US" altLang="pt-BR" dirty="0"/>
              <a:t> a </a:t>
            </a:r>
            <a:r>
              <a:rPr lang="en-US" altLang="pt-BR" dirty="0" err="1"/>
              <a:t>rede</a:t>
            </a:r>
            <a:r>
              <a:rPr lang="en-US" altLang="pt-BR" dirty="0"/>
              <a:t> </a:t>
            </a:r>
            <a:r>
              <a:rPr lang="en-US" altLang="pt-BR" dirty="0" err="1"/>
              <a:t>através</a:t>
            </a:r>
            <a:r>
              <a:rPr lang="en-US" altLang="pt-BR" dirty="0"/>
              <a:t> de um </a:t>
            </a:r>
            <a:r>
              <a:rPr lang="en-US" altLang="pt-BR" dirty="0" err="1"/>
              <a:t>diagrama</a:t>
            </a:r>
            <a:r>
              <a:rPr lang="en-US" altLang="pt-BR" dirty="0"/>
              <a:t> </a:t>
            </a:r>
            <a:r>
              <a:rPr lang="en-US" altLang="pt-BR" dirty="0" err="1"/>
              <a:t>simplificado</a:t>
            </a:r>
            <a:r>
              <a:rPr lang="en-US" altLang="pt-BR" dirty="0"/>
              <a:t> </a:t>
            </a:r>
            <a:r>
              <a:rPr lang="en-US" altLang="pt-BR" dirty="0" err="1"/>
              <a:t>chamado</a:t>
            </a:r>
            <a:r>
              <a:rPr lang="en-US" altLang="pt-BR" dirty="0"/>
              <a:t> GRAFO. Um </a:t>
            </a:r>
            <a:r>
              <a:rPr lang="en-US" altLang="pt-BR" dirty="0" err="1"/>
              <a:t>grafo</a:t>
            </a:r>
            <a:r>
              <a:rPr lang="en-US" altLang="pt-BR" dirty="0"/>
              <a:t> é </a:t>
            </a:r>
            <a:r>
              <a:rPr lang="en-US" altLang="pt-BR" dirty="0" err="1"/>
              <a:t>formado</a:t>
            </a:r>
            <a:r>
              <a:rPr lang="en-US" altLang="pt-BR" dirty="0"/>
              <a:t> </a:t>
            </a:r>
            <a:r>
              <a:rPr lang="en-US" altLang="pt-BR" dirty="0" err="1"/>
              <a:t>por</a:t>
            </a:r>
            <a:r>
              <a:rPr lang="en-US" altLang="pt-BR" dirty="0"/>
              <a:t> </a:t>
            </a:r>
            <a:r>
              <a:rPr lang="en-US" altLang="pt-BR" b="1" dirty="0">
                <a:solidFill>
                  <a:srgbClr val="FFFF00"/>
                </a:solidFill>
              </a:rPr>
              <a:t>NÓS</a:t>
            </a:r>
            <a:r>
              <a:rPr lang="en-US" altLang="pt-BR" dirty="0"/>
              <a:t> e </a:t>
            </a:r>
            <a:r>
              <a:rPr lang="en-US" altLang="pt-BR" b="1" dirty="0">
                <a:solidFill>
                  <a:srgbClr val="FFFF00"/>
                </a:solidFill>
              </a:rPr>
              <a:t>RAMOS</a:t>
            </a:r>
            <a:r>
              <a:rPr lang="en-US" altLang="pt-BR" dirty="0"/>
              <a:t>. Os </a:t>
            </a:r>
            <a:r>
              <a:rPr lang="en-US" altLang="pt-BR" dirty="0" err="1"/>
              <a:t>nós</a:t>
            </a:r>
            <a:r>
              <a:rPr lang="en-US" altLang="pt-BR" dirty="0"/>
              <a:t> </a:t>
            </a:r>
            <a:r>
              <a:rPr lang="en-US" altLang="pt-BR" dirty="0" err="1"/>
              <a:t>são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equipamentos</a:t>
            </a:r>
            <a:r>
              <a:rPr lang="en-US" altLang="pt-BR" dirty="0"/>
              <a:t> (micros, </a:t>
            </a:r>
            <a:r>
              <a:rPr lang="en-US" altLang="pt-BR" dirty="0" err="1"/>
              <a:t>por</a:t>
            </a:r>
            <a:r>
              <a:rPr lang="en-US" altLang="pt-BR" dirty="0"/>
              <a:t> </a:t>
            </a:r>
            <a:r>
              <a:rPr lang="en-US" altLang="pt-BR" dirty="0" err="1"/>
              <a:t>exemplo</a:t>
            </a:r>
            <a:r>
              <a:rPr lang="en-US" altLang="pt-BR" dirty="0"/>
              <a:t>), e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ramos</a:t>
            </a:r>
            <a:r>
              <a:rPr lang="en-US" altLang="pt-BR" dirty="0"/>
              <a:t> </a:t>
            </a:r>
            <a:r>
              <a:rPr lang="en-US" altLang="pt-BR" dirty="0" err="1"/>
              <a:t>são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cabos</a:t>
            </a:r>
            <a:r>
              <a:rPr lang="en-US" altLang="pt-BR" dirty="0"/>
              <a:t>. O </a:t>
            </a:r>
            <a:r>
              <a:rPr lang="en-US" altLang="pt-BR" dirty="0" err="1"/>
              <a:t>grafo</a:t>
            </a:r>
            <a:r>
              <a:rPr lang="en-US" altLang="pt-BR" dirty="0"/>
              <a:t>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rede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barra</a:t>
            </a:r>
            <a:r>
              <a:rPr lang="en-US" altLang="pt-BR" dirty="0"/>
              <a:t> tem </a:t>
            </a:r>
            <a:r>
              <a:rPr lang="en-US" altLang="pt-BR" dirty="0" err="1"/>
              <a:t>sempre</a:t>
            </a:r>
            <a:r>
              <a:rPr lang="en-US" altLang="pt-BR" dirty="0"/>
              <a:t> o </a:t>
            </a:r>
            <a:r>
              <a:rPr lang="en-US" altLang="pt-BR" dirty="0" err="1"/>
              <a:t>aspecto</a:t>
            </a:r>
            <a:r>
              <a:rPr lang="en-US" altLang="pt-BR" dirty="0"/>
              <a:t> </a:t>
            </a:r>
            <a:r>
              <a:rPr lang="en-US" altLang="pt-BR" dirty="0" err="1"/>
              <a:t>mostrado</a:t>
            </a:r>
            <a:r>
              <a:rPr lang="en-US" altLang="pt-BR" dirty="0"/>
              <a:t> </a:t>
            </a:r>
            <a:r>
              <a:rPr lang="en-US" altLang="pt-BR" dirty="0" err="1"/>
              <a:t>acima</a:t>
            </a:r>
            <a:r>
              <a:rPr lang="en-US" altLang="pt-BR" dirty="0"/>
              <a:t>: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linha</a:t>
            </a:r>
            <a:r>
              <a:rPr lang="en-US" altLang="pt-BR" dirty="0"/>
              <a:t> </a:t>
            </a:r>
            <a:r>
              <a:rPr lang="en-US" altLang="pt-BR" dirty="0" err="1"/>
              <a:t>contínua</a:t>
            </a:r>
            <a:r>
              <a:rPr lang="en-US" altLang="pt-BR" dirty="0"/>
              <a:t> de </a:t>
            </a:r>
            <a:r>
              <a:rPr lang="en-US" altLang="pt-BR" dirty="0" err="1"/>
              <a:t>nós</a:t>
            </a:r>
            <a:r>
              <a:rPr lang="en-US" altLang="pt-BR" dirty="0"/>
              <a:t>, </a:t>
            </a:r>
            <a:r>
              <a:rPr lang="en-US" altLang="pt-BR" dirty="0" err="1"/>
              <a:t>cada</a:t>
            </a:r>
            <a:r>
              <a:rPr lang="en-US" altLang="pt-BR" dirty="0"/>
              <a:t> um deles </a:t>
            </a:r>
            <a:r>
              <a:rPr lang="en-US" altLang="pt-BR" dirty="0" err="1"/>
              <a:t>ligados</a:t>
            </a:r>
            <a:r>
              <a:rPr lang="en-US" altLang="pt-BR" dirty="0"/>
              <a:t> a </a:t>
            </a:r>
            <a:r>
              <a:rPr lang="en-US" altLang="pt-BR" dirty="0" err="1"/>
              <a:t>dois</a:t>
            </a:r>
            <a:r>
              <a:rPr lang="en-US" altLang="pt-BR" dirty="0"/>
              <a:t> </a:t>
            </a:r>
            <a:r>
              <a:rPr lang="en-US" altLang="pt-BR" dirty="0" err="1"/>
              <a:t>outros</a:t>
            </a:r>
            <a:r>
              <a:rPr lang="en-US" altLang="pt-BR" dirty="0"/>
              <a:t> </a:t>
            </a:r>
            <a:r>
              <a:rPr lang="en-US" altLang="pt-BR" dirty="0" err="1"/>
              <a:t>nós</a:t>
            </a:r>
            <a:r>
              <a:rPr lang="en-US" altLang="pt-BR" dirty="0"/>
              <a:t> </a:t>
            </a:r>
            <a:r>
              <a:rPr lang="en-US" altLang="pt-BR" dirty="0" err="1"/>
              <a:t>vizinhos</a:t>
            </a:r>
            <a:r>
              <a:rPr lang="en-US" altLang="pt-BR" dirty="0"/>
              <a:t>, </a:t>
            </a:r>
            <a:r>
              <a:rPr lang="en-US" altLang="pt-BR" dirty="0" err="1"/>
              <a:t>exceto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dois</a:t>
            </a:r>
            <a:r>
              <a:rPr lang="en-US" altLang="pt-BR" dirty="0"/>
              <a:t> </a:t>
            </a:r>
            <a:r>
              <a:rPr lang="en-US" altLang="pt-BR" dirty="0" err="1"/>
              <a:t>extremos</a:t>
            </a:r>
            <a:r>
              <a:rPr lang="en-US" altLang="pt-BR" dirty="0"/>
              <a:t>,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têm</a:t>
            </a:r>
            <a:r>
              <a:rPr lang="en-US" altLang="pt-BR" dirty="0"/>
              <a:t> um </a:t>
            </a:r>
            <a:r>
              <a:rPr lang="en-US" altLang="pt-BR" dirty="0" err="1"/>
              <a:t>único</a:t>
            </a:r>
            <a:r>
              <a:rPr lang="en-US" altLang="pt-BR" dirty="0"/>
              <a:t> </a:t>
            </a:r>
            <a:r>
              <a:rPr lang="en-US" altLang="pt-BR" dirty="0" err="1"/>
              <a:t>vizinho</a:t>
            </a:r>
            <a:r>
              <a:rPr lang="en-US" altLang="pt-BR" dirty="0"/>
              <a:t> </a:t>
            </a:r>
            <a:r>
              <a:rPr lang="en-US" altLang="pt-BR" dirty="0" err="1"/>
              <a:t>cada</a:t>
            </a:r>
            <a:r>
              <a:rPr lang="en-US" altLang="pt-BR" dirty="0"/>
              <a:t> um</a:t>
            </a:r>
            <a:endParaRPr lang="pt-BR" altLang="pt-BR" dirty="0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053943" y="1110343"/>
          <a:ext cx="4664527" cy="246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Styler Image" r:id="rId3" imgW="8638095" imgH="3895238" progId="">
                  <p:embed/>
                </p:oleObj>
              </mc:Choice>
              <mc:Fallback>
                <p:oleObj name="PhotoStyler Image" r:id="rId3" imgW="8638095" imgH="3895238" progId="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943" y="1110343"/>
                        <a:ext cx="4664527" cy="246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11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824" y="599941"/>
            <a:ext cx="88460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Iniciar/Painel de Controle\Central de Rede e Compartilhamento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63" y="1336432"/>
            <a:ext cx="11268221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5770" y="410146"/>
            <a:ext cx="472045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a configuração do Adaptador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54" y="1181686"/>
            <a:ext cx="1152144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2363" y="378797"/>
            <a:ext cx="920027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Click da direito no adaptador que se quer configurar, Propriedades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1069145"/>
            <a:ext cx="11619914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5852" y="312149"/>
            <a:ext cx="532376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Protocólo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TCPIP/V4/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Proridades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15" y="959866"/>
            <a:ext cx="11619914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B20425-EBA4-4975-AA43-7AAF6CFDDBE7}"/>
              </a:ext>
            </a:extLst>
          </p:cNvPr>
          <p:cNvSpPr txBox="1"/>
          <p:nvPr/>
        </p:nvSpPr>
        <p:spPr>
          <a:xfrm>
            <a:off x="3390942" y="209550"/>
            <a:ext cx="5410116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40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Topologia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estrela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59BA7-6B33-4B4C-9DF8-37B40CAE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86"/>
            <a:ext cx="6281057" cy="183968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altLang="pt-BR" sz="3600" dirty="0"/>
              <a:t>A </a:t>
            </a:r>
            <a:r>
              <a:rPr lang="en-US" altLang="pt-BR" sz="3600" dirty="0" err="1"/>
              <a:t>topologia</a:t>
            </a:r>
            <a:r>
              <a:rPr lang="en-US" altLang="pt-BR" sz="3600" dirty="0"/>
              <a:t>, </a:t>
            </a:r>
            <a:r>
              <a:rPr lang="en-US" altLang="pt-BR" sz="3600" dirty="0" err="1"/>
              <a:t>descreve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como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seus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elementos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estão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conectados</a:t>
            </a:r>
            <a:r>
              <a:rPr lang="en-US" altLang="pt-BR" sz="3600" dirty="0"/>
              <a:t>. </a:t>
            </a:r>
            <a:r>
              <a:rPr lang="en-US" altLang="pt-BR" sz="3600" dirty="0" err="1"/>
              <a:t>Esses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elementos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são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chamados</a:t>
            </a:r>
            <a:r>
              <a:rPr lang="en-US" altLang="pt-BR" sz="3600" dirty="0"/>
              <a:t> de </a:t>
            </a:r>
            <a:r>
              <a:rPr lang="en-US" altLang="pt-BR" sz="3600" b="1" dirty="0">
                <a:solidFill>
                  <a:srgbClr val="FFFF00"/>
                </a:solidFill>
              </a:rPr>
              <a:t>NÓS</a:t>
            </a:r>
            <a:r>
              <a:rPr lang="en-US" altLang="pt-BR" sz="3600" dirty="0"/>
              <a:t>, e </a:t>
            </a:r>
            <a:r>
              <a:rPr lang="en-US" altLang="pt-BR" sz="3600" dirty="0" err="1"/>
              <a:t>podem</a:t>
            </a:r>
            <a:r>
              <a:rPr lang="en-US" altLang="pt-BR" sz="3600" dirty="0"/>
              <a:t> ser </a:t>
            </a:r>
            <a:r>
              <a:rPr lang="en-US" altLang="pt-BR" sz="3600" dirty="0" err="1"/>
              <a:t>computadores</a:t>
            </a:r>
            <a:r>
              <a:rPr lang="en-US" altLang="pt-BR" sz="3600" dirty="0"/>
              <a:t>, </a:t>
            </a:r>
            <a:r>
              <a:rPr lang="en-US" altLang="pt-BR" sz="3600" dirty="0" err="1"/>
              <a:t>impressoras</a:t>
            </a:r>
            <a:r>
              <a:rPr lang="en-US" altLang="pt-BR" sz="3600" dirty="0"/>
              <a:t> e </a:t>
            </a:r>
            <a:r>
              <a:rPr lang="en-US" altLang="pt-BR" sz="3600" dirty="0" err="1"/>
              <a:t>outros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equipamentos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955970" y="858156"/>
          <a:ext cx="4771571" cy="504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hotoStyler Image" r:id="rId3" imgW="11428571" imgH="9523810" progId="">
                  <p:embed/>
                </p:oleObj>
              </mc:Choice>
              <mc:Fallback>
                <p:oleObj name="PhotoStyler Image" r:id="rId3" imgW="11428571" imgH="9523810" progId="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970" y="858156"/>
                        <a:ext cx="4771571" cy="5041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4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Topologia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anel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59BA7-6B33-4B4C-9DF8-37B40CAE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86"/>
            <a:ext cx="5606143" cy="3755571"/>
          </a:xfrm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80000"/>
              <a:buNone/>
            </a:pPr>
            <a:r>
              <a:rPr lang="en-US" altLang="pt-BR" sz="3600" dirty="0" err="1"/>
              <a:t>Esta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topologia</a:t>
            </a:r>
            <a:r>
              <a:rPr lang="en-US" altLang="pt-BR" sz="3600" dirty="0"/>
              <a:t> é </a:t>
            </a:r>
            <a:r>
              <a:rPr lang="en-US" altLang="pt-BR" sz="3600" dirty="0" err="1"/>
              <a:t>empregada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pelas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redes</a:t>
            </a:r>
            <a:r>
              <a:rPr lang="en-US" altLang="pt-BR" sz="3600" dirty="0"/>
              <a:t> “Token Ring”, </a:t>
            </a:r>
            <a:r>
              <a:rPr lang="en-US" altLang="pt-BR" sz="3600" dirty="0" err="1"/>
              <a:t>da</a:t>
            </a:r>
            <a:r>
              <a:rPr lang="en-US" altLang="pt-BR" sz="3600" dirty="0"/>
              <a:t> IBM. </a:t>
            </a:r>
            <a:r>
              <a:rPr lang="en-US" altLang="pt-BR" sz="3600" dirty="0" err="1"/>
              <a:t>Foi</a:t>
            </a:r>
            <a:r>
              <a:rPr lang="en-US" altLang="pt-BR" sz="3600" dirty="0"/>
              <a:t> </a:t>
            </a:r>
            <a:r>
              <a:rPr lang="en-US" altLang="pt-BR" sz="3600" dirty="0" err="1"/>
              <a:t>muito</a:t>
            </a:r>
            <a:r>
              <a:rPr lang="en-US" altLang="pt-BR" sz="3600" dirty="0"/>
              <a:t> popular </a:t>
            </a:r>
            <a:r>
              <a:rPr lang="en-US" altLang="pt-BR" sz="3600" dirty="0" err="1"/>
              <a:t>nos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anos</a:t>
            </a:r>
            <a:r>
              <a:rPr lang="en-US" altLang="pt-BR" sz="3600" dirty="0"/>
              <a:t> 80, </a:t>
            </a:r>
            <a:r>
              <a:rPr lang="en-US" altLang="pt-BR" sz="3600" dirty="0" err="1"/>
              <a:t>mas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hoje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sua</a:t>
            </a:r>
            <a:r>
              <a:rPr lang="en-US" altLang="pt-BR" sz="3600" dirty="0"/>
              <a:t> </a:t>
            </a:r>
            <a:r>
              <a:rPr lang="en-US" altLang="pt-BR" sz="3600" dirty="0" err="1"/>
              <a:t>utilização</a:t>
            </a:r>
            <a:r>
              <a:rPr lang="en-US" altLang="pt-BR" sz="3600" dirty="0"/>
              <a:t> é </a:t>
            </a:r>
            <a:r>
              <a:rPr lang="en-US" altLang="pt-BR" sz="3600" dirty="0" err="1"/>
              <a:t>mais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restrita</a:t>
            </a:r>
            <a:r>
              <a:rPr lang="en-US" altLang="pt-BR" sz="3600" dirty="0"/>
              <a:t>. </a:t>
            </a:r>
            <a:endParaRPr lang="pt-BR" altLang="pt-BR" sz="3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324627" y="1970468"/>
          <a:ext cx="5410200" cy="380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hotoStyler Image" r:id="rId3" imgW="11796832" imgH="11428571" progId="">
                  <p:embed/>
                </p:oleObj>
              </mc:Choice>
              <mc:Fallback>
                <p:oleObj name="PhotoStyler Image" r:id="rId3" imgW="11796832" imgH="11428571" progId="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27" y="1970468"/>
                        <a:ext cx="5410200" cy="3804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22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Topologia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árvore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59BA7-6B33-4B4C-9DF8-37B40CAE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5" y="1719944"/>
            <a:ext cx="10853056" cy="1284514"/>
          </a:xfrm>
        </p:spPr>
        <p:txBody>
          <a:bodyPr anchor="ctr">
            <a:normAutofit fontScale="92500" lnSpcReduction="20000"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80000"/>
              <a:buNone/>
            </a:pPr>
            <a:r>
              <a:rPr lang="en-US" altLang="pt-BR" sz="3600" dirty="0"/>
              <a:t>   </a:t>
            </a:r>
            <a:r>
              <a:rPr lang="en-US" altLang="pt-BR" sz="3600" dirty="0" err="1"/>
              <a:t>Podemos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dizer</a:t>
            </a:r>
            <a:r>
              <a:rPr lang="en-US" altLang="pt-BR" sz="3600" dirty="0"/>
              <a:t> </a:t>
            </a:r>
            <a:r>
              <a:rPr lang="en-US" altLang="pt-BR" sz="3600" dirty="0" err="1"/>
              <a:t>que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este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tipo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rede</a:t>
            </a:r>
            <a:r>
              <a:rPr lang="en-US" altLang="pt-BR" sz="3600" dirty="0"/>
              <a:t> é </a:t>
            </a:r>
            <a:r>
              <a:rPr lang="en-US" altLang="pt-BR" sz="3600" dirty="0" err="1"/>
              <a:t>formado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por</a:t>
            </a:r>
            <a:r>
              <a:rPr lang="en-US" altLang="pt-BR" sz="3600" dirty="0"/>
              <a:t> </a:t>
            </a:r>
            <a:r>
              <a:rPr lang="en-US" altLang="pt-BR" sz="3600" dirty="0" err="1"/>
              <a:t>estrelas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conectadas</a:t>
            </a:r>
            <a:r>
              <a:rPr lang="en-US" altLang="pt-BR" sz="3600" dirty="0"/>
              <a:t> entre </a:t>
            </a:r>
            <a:r>
              <a:rPr lang="en-US" altLang="pt-BR" sz="3600" dirty="0" err="1"/>
              <a:t>si</a:t>
            </a:r>
            <a:r>
              <a:rPr lang="en-US" altLang="pt-BR" sz="3600" dirty="0"/>
              <a:t>. É </a:t>
            </a:r>
            <a:r>
              <a:rPr lang="en-US" altLang="pt-BR" sz="3600" dirty="0" err="1"/>
              <a:t>bastante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comum</a:t>
            </a:r>
            <a:r>
              <a:rPr lang="en-US" altLang="pt-BR" sz="3600" dirty="0"/>
              <a:t> </a:t>
            </a:r>
            <a:r>
              <a:rPr lang="en-US" altLang="pt-BR" sz="3600" dirty="0" err="1"/>
              <a:t>nas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redes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modernas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que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possuam</a:t>
            </a:r>
            <a:r>
              <a:rPr lang="en-US" altLang="pt-BR" sz="3600" dirty="0"/>
              <a:t> um </a:t>
            </a:r>
            <a:r>
              <a:rPr lang="en-US" altLang="pt-BR" sz="3600" dirty="0" err="1"/>
              <a:t>número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grande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equipamentos</a:t>
            </a:r>
            <a:r>
              <a:rPr lang="en-US" altLang="pt-BR" sz="3600" dirty="0"/>
              <a:t>.</a:t>
            </a:r>
            <a:endParaRPr lang="pt-BR" altLang="pt-BR" sz="3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328056" y="2989943"/>
          <a:ext cx="10036629" cy="363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hotoStyler Image" r:id="rId3" imgW="11795544" imgH="11428571" progId="">
                  <p:embed/>
                </p:oleObj>
              </mc:Choice>
              <mc:Fallback>
                <p:oleObj name="PhotoStyler Image" r:id="rId3" imgW="11795544" imgH="11428571" progId="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056" y="2989943"/>
                        <a:ext cx="10036629" cy="3639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47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pt-BR" altLang="pt-BR" dirty="0"/>
              <a:t>HUB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59BA7-6B33-4B4C-9DF8-37B40CAE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2" y="1948544"/>
            <a:ext cx="10853056" cy="4593770"/>
          </a:xfrm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pt-BR" altLang="pt-BR" sz="3600" dirty="0"/>
              <a:t>Embora o HUB trabalhe com a topologia em estrela,  o HUB continua trabalhando com o formato em barramento, pois os dados são replicados para todas Estação, sinal </a:t>
            </a:r>
            <a:r>
              <a:rPr lang="pt-BR" altLang="pt-BR" sz="3600" dirty="0" err="1"/>
              <a:t>Brodcast</a:t>
            </a:r>
            <a:r>
              <a:rPr lang="pt-BR" altLang="pt-BR" sz="3600" dirty="0"/>
              <a:t>.</a:t>
            </a:r>
          </a:p>
          <a:p>
            <a:pPr>
              <a:buNone/>
              <a:defRPr/>
            </a:pPr>
            <a:endParaRPr lang="pt-BR" altLang="pt-BR" sz="3600" dirty="0"/>
          </a:p>
          <a:p>
            <a:pPr>
              <a:defRPr/>
            </a:pPr>
            <a:r>
              <a:rPr lang="pt-BR" altLang="pt-BR" sz="3600" dirty="0"/>
              <a:t>Quanto maior for a quantidade de computadores ligados ao HUB, maior serão as colisões e congestionamento.</a:t>
            </a:r>
          </a:p>
          <a:p>
            <a:pPr>
              <a:defRPr/>
            </a:pPr>
            <a:r>
              <a:rPr lang="pt-BR" altLang="pt-BR" sz="3600" dirty="0"/>
              <a:t>permite a remoção e inserção de novas estações com a rede ligada;</a:t>
            </a:r>
          </a:p>
          <a:p>
            <a:pPr>
              <a:defRPr/>
            </a:pPr>
            <a:r>
              <a:rPr lang="pt-BR" altLang="pt-BR" sz="3600" dirty="0"/>
              <a:t>quando há problemas com algum cabo, somente a estação correspondente deixa de funcionar;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80000"/>
              <a:buNone/>
            </a:pPr>
            <a:endParaRPr lang="pt-BR" altLang="pt-BR" sz="3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9652" y="357868"/>
            <a:ext cx="3419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91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pt-BR" altLang="pt-BR" dirty="0"/>
              <a:t>SWITCH(CHAVEADOR)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59BA7-6B33-4B4C-9DF8-37B40CAE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5" y="1719944"/>
            <a:ext cx="10853056" cy="4746170"/>
          </a:xfrm>
        </p:spPr>
        <p:txBody>
          <a:bodyPr anchor="ctr">
            <a:normAutofit fontScale="55000" lnSpcReduction="20000"/>
          </a:bodyPr>
          <a:lstStyle/>
          <a:p>
            <a:r>
              <a:rPr lang="pt-BR" altLang="pt-BR" sz="3600" dirty="0"/>
              <a:t>Podemos considerar o switch um "hub inteligente“;</a:t>
            </a:r>
          </a:p>
          <a:p>
            <a:pPr>
              <a:buFont typeface="Arial" charset="0"/>
              <a:buNone/>
            </a:pPr>
            <a:endParaRPr lang="pt-BR" altLang="pt-BR" sz="3600" dirty="0"/>
          </a:p>
          <a:p>
            <a:r>
              <a:rPr lang="pt-BR" altLang="pt-BR" sz="3600" dirty="0"/>
              <a:t>Fisicamente ele é bem parecido com o hub, porém logicamente ele realmente opera a rede em forma de estrela;</a:t>
            </a:r>
          </a:p>
          <a:p>
            <a:pPr>
              <a:buFont typeface="Arial" charset="0"/>
              <a:buNone/>
            </a:pPr>
            <a:endParaRPr lang="pt-BR" altLang="pt-BR" sz="3600" dirty="0"/>
          </a:p>
          <a:p>
            <a:r>
              <a:rPr lang="pt-BR" altLang="pt-BR" sz="3600" dirty="0"/>
              <a:t>Os pacotes de dados são enviados diretamente para o destino, sem serem replicados para todas as máquinas.</a:t>
            </a:r>
          </a:p>
          <a:p>
            <a:pPr>
              <a:buFont typeface="Arial" charset="0"/>
              <a:buNone/>
            </a:pPr>
            <a:endParaRPr lang="pt-BR" altLang="pt-BR" sz="3600" dirty="0"/>
          </a:p>
          <a:p>
            <a:r>
              <a:rPr lang="pt-BR" altLang="pt-BR" sz="3600" dirty="0"/>
              <a:t>Vários pacotes são transitados por vez, desde que haja destinos diferentes. Facilita o tráfego dos dados na rede, uma vez que os dados de um segmento só passa para o próximo segmento se for destinado a ele.</a:t>
            </a:r>
          </a:p>
          <a:p>
            <a:pPr>
              <a:buFont typeface="Arial" charset="0"/>
              <a:buNone/>
            </a:pPr>
            <a:endParaRPr lang="pt-BR" altLang="pt-BR" sz="3600" dirty="0"/>
          </a:p>
          <a:p>
            <a:r>
              <a:rPr lang="pt-BR" altLang="pt-BR" sz="3600" dirty="0"/>
              <a:t>O switch trabalhando junto com o roteador possibilita que os dados de uma rede possa sair para outras redes fora da empresa.</a:t>
            </a:r>
          </a:p>
          <a:p>
            <a:r>
              <a:rPr lang="pt-BR" altLang="pt-BR" sz="3600" dirty="0"/>
              <a:t>Ex.: acessar um site.</a:t>
            </a:r>
          </a:p>
          <a:p>
            <a:endParaRPr lang="pt-BR" altLang="pt-BR" sz="3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C:\Users\usuario\Pictures\swit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4099" y="629883"/>
            <a:ext cx="3829050" cy="1190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7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Topologic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lógica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36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918</Words>
  <Application>Microsoft Office PowerPoint</Application>
  <PresentationFormat>Widescreen</PresentationFormat>
  <Paragraphs>63</Paragraphs>
  <Slides>35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Exo</vt:lpstr>
      <vt:lpstr>inherit</vt:lpstr>
      <vt:lpstr>Office Theme</vt:lpstr>
      <vt:lpstr>PhotoStyler Image</vt:lpstr>
      <vt:lpstr>Apresentação do PowerPoint</vt:lpstr>
      <vt:lpstr>ARPANET, Advanced Research Projects Agency</vt:lpstr>
      <vt:lpstr>Topologia em barra</vt:lpstr>
      <vt:lpstr>Topologia em estrela</vt:lpstr>
      <vt:lpstr>Topologia em anel</vt:lpstr>
      <vt:lpstr>Topologia em árvore</vt:lpstr>
      <vt:lpstr>HUB</vt:lpstr>
      <vt:lpstr>SWITCH(CHAVEADOR)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46</cp:revision>
  <dcterms:created xsi:type="dcterms:W3CDTF">2021-01-29T11:30:57Z</dcterms:created>
  <dcterms:modified xsi:type="dcterms:W3CDTF">2021-10-29T01:02:26Z</dcterms:modified>
</cp:coreProperties>
</file>