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8"/>
  </p:notesMasterIdLst>
  <p:sldIdLst>
    <p:sldId id="264" r:id="rId2"/>
    <p:sldId id="272" r:id="rId3"/>
    <p:sldId id="288" r:id="rId4"/>
    <p:sldId id="289" r:id="rId5"/>
    <p:sldId id="290" r:id="rId6"/>
    <p:sldId id="299" r:id="rId7"/>
    <p:sldId id="300" r:id="rId8"/>
    <p:sldId id="301" r:id="rId9"/>
    <p:sldId id="373" r:id="rId10"/>
    <p:sldId id="379" r:id="rId11"/>
    <p:sldId id="388" r:id="rId12"/>
    <p:sldId id="385" r:id="rId13"/>
    <p:sldId id="401" r:id="rId14"/>
    <p:sldId id="386" r:id="rId15"/>
    <p:sldId id="402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D88D1-4724-43B9-90FD-16C9DDC81AC9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D9241-E9C4-4B86-8D45-9C07D9BBB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50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D3B4D793-D205-4DC2-B9A3-965864BFDE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F6E9B212-4067-4046-881B-BC4D64AAF70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/>
              <a:t>SIMPLEX: TV: a emissora envia o sinal e seu aparelho de TV apenas recebe, e não consegue enviar uma resposta a emissora. </a:t>
            </a:r>
          </a:p>
          <a:p>
            <a:pPr>
              <a:spcBef>
                <a:spcPct val="0"/>
              </a:spcBef>
            </a:pPr>
            <a:endParaRPr lang="en-US" altLang="pt-BR"/>
          </a:p>
          <a:p>
            <a:pPr>
              <a:spcBef>
                <a:spcPct val="0"/>
              </a:spcBef>
            </a:pPr>
            <a:endParaRPr lang="en-US" altLang="pt-BR"/>
          </a:p>
          <a:p>
            <a:pPr>
              <a:spcBef>
                <a:spcPct val="0"/>
              </a:spcBef>
            </a:pPr>
            <a:endParaRPr lang="en-US" altLang="pt-BR"/>
          </a:p>
          <a:p>
            <a:pPr>
              <a:spcBef>
                <a:spcPct val="0"/>
              </a:spcBef>
            </a:pPr>
            <a:endParaRPr lang="en-US" altLang="pt-BR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8CC093F6-3165-492E-A37C-04B0D55571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D37563-0693-452F-A955-90AEF60CAF66}" type="slidenum">
              <a:rPr lang="pt-BR" altLang="pt-BR" sz="1200"/>
              <a:pPr eaLnBrk="1" hangingPunct="1"/>
              <a:t>2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3D427DF6-992B-434B-A07B-D9BC353ABF7D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312237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ABF48403-7953-4F7C-AFA4-5DDE4F7F9BE2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07719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8988" y="774700"/>
            <a:ext cx="5524500" cy="3825875"/>
          </a:xfrm>
          <a:ln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860925"/>
            <a:ext cx="5213350" cy="46053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2245" tIns="51124" rIns="102245" bIns="51124"/>
          <a:lstStyle/>
          <a:p>
            <a:pPr defTabSz="449263"/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019261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750F73CA-E2A9-408E-B5A8-9038FB3F7217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699352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A4A26B26-252D-44FF-AAF0-D132A374B3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D5DC7682-BE14-4384-805A-5FFF45D56E3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/>
              <a:t>SIMPLEX: TV: a emissora envia o sinal e seu aparelho de TV apenas recebe, e não consegue enviar uma resposta a emissora. </a:t>
            </a:r>
          </a:p>
          <a:p>
            <a:pPr>
              <a:spcBef>
                <a:spcPct val="0"/>
              </a:spcBef>
            </a:pPr>
            <a:endParaRPr lang="en-US" altLang="pt-BR"/>
          </a:p>
          <a:p>
            <a:pPr>
              <a:spcBef>
                <a:spcPct val="0"/>
              </a:spcBef>
            </a:pPr>
            <a:endParaRPr lang="en-US" altLang="pt-BR"/>
          </a:p>
          <a:p>
            <a:pPr>
              <a:spcBef>
                <a:spcPct val="0"/>
              </a:spcBef>
            </a:pPr>
            <a:endParaRPr lang="en-US" altLang="pt-BR"/>
          </a:p>
          <a:p>
            <a:pPr>
              <a:spcBef>
                <a:spcPct val="0"/>
              </a:spcBef>
            </a:pPr>
            <a:endParaRPr lang="en-US" altLang="pt-BR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D2FD962C-1225-4757-8EFC-5F26AD42B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7AEFB5-D692-4869-BE14-37D28D82D012}" type="slidenum">
              <a:rPr lang="pt-BR" altLang="pt-BR" sz="1200"/>
              <a:pPr eaLnBrk="1" hangingPunct="1"/>
              <a:t>3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109888CF-AE56-4520-84D2-C9977C7543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12D13599-CFEA-40A5-A2FC-D7719589B4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pt-BR"/>
              <a:t>TV</a:t>
            </a:r>
          </a:p>
          <a:p>
            <a:pPr>
              <a:spcBef>
                <a:spcPct val="0"/>
              </a:spcBef>
            </a:pPr>
            <a:r>
              <a:rPr lang="en-US" altLang="pt-BR"/>
              <a:t>Walktalk</a:t>
            </a:r>
          </a:p>
          <a:p>
            <a:pPr>
              <a:spcBef>
                <a:spcPct val="0"/>
              </a:spcBef>
            </a:pPr>
            <a:r>
              <a:rPr lang="en-US" altLang="pt-BR"/>
              <a:t>telefone</a:t>
            </a: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DFFA0468-5D37-41BD-9EB7-0B6033056D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733A48-BE2A-4112-A51A-DE765F2ECC3E}" type="slidenum">
              <a:rPr lang="pt-BR" altLang="pt-BR" sz="1200"/>
              <a:pPr eaLnBrk="1" hangingPunct="1"/>
              <a:t>4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24970283-0C89-42F5-A08B-3426C10410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7084F2DF-5D3A-4164-BFED-AAB9D96C4B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pt-BR" altLang="pt-BR"/>
              <a:t>Exemplo de moto-boy, caminhos no gps, etc</a:t>
            </a: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31DC459D-1872-46BF-A7DC-C46D70B6B3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F0ADAE-FEC7-4136-8785-2745627DD6E7}" type="slidenum">
              <a:rPr lang="pt-BR" altLang="pt-BR" sz="1200"/>
              <a:pPr eaLnBrk="1" hangingPunct="1"/>
              <a:t>5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788CEFDB-03E8-43BD-A908-6DCAD8EA14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D97043D9-18B6-4C56-9CC6-8F94FCF169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pt-BR" altLang="pt-BR"/>
              <a:t>Montar um cenário de uma empresa com departamentos</a:t>
            </a: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4114B378-C34C-44BE-BEA6-5C7B21CA25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959122-7481-414B-A2C1-9793799FF379}" type="slidenum">
              <a:rPr lang="pt-BR" altLang="pt-BR" sz="1200"/>
              <a:pPr eaLnBrk="1" hangingPunct="1"/>
              <a:t>6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797AE0A3-5D93-4C92-ABD1-F92006442D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79368D17-F251-413D-BC8F-C7E013840D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pt-BR" altLang="pt-BR"/>
              <a:t>Montar um cenário de uma empresa com departamentos</a:t>
            </a: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C258B631-4791-4FAB-83AB-81A735B5F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DF5287-0C9D-4290-99EF-EBB5C3A0B274}" type="slidenum">
              <a:rPr lang="pt-BR" altLang="pt-BR" sz="1200"/>
              <a:pPr eaLnBrk="1" hangingPunct="1"/>
              <a:t>7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D9CC37F1-4675-4CC3-97C3-0DDFF34A4D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28EF40E1-7A80-4C79-BA47-0A4F9A3FF7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pt-BR" altLang="pt-BR"/>
              <a:t>Montar um cenário de uma empresa com departamentos</a:t>
            </a:r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86ABEC72-3E6E-4A1E-9F4A-752906896F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1F48370-DB6B-488A-8271-F752AAA6BCE7}" type="slidenum">
              <a:rPr lang="pt-BR" altLang="pt-BR" sz="1200"/>
              <a:pPr eaLnBrk="1" hangingPunct="1"/>
              <a:t>8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FF441D64-BBF7-40CB-8576-6D9A9E0C6139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9457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3D427DF6-992B-434B-A07B-D9BC353ABF7D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109635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610014" y="3794651"/>
            <a:ext cx="4478821" cy="980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COMPORTAMENTO DOS DADOS E SINAIS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2871" y="72693"/>
            <a:ext cx="11505984" cy="1143715"/>
          </a:xfrm>
        </p:spPr>
        <p:txBody>
          <a:bodyPr/>
          <a:lstStyle/>
          <a:p>
            <a:r>
              <a:rPr lang="pt-BR" altLang="en-US" sz="3733" dirty="0" err="1"/>
              <a:t>Slotted</a:t>
            </a:r>
            <a:r>
              <a:rPr lang="pt-BR" altLang="en-US" sz="3733" dirty="0"/>
              <a:t> ALOHA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2654" y="1356360"/>
            <a:ext cx="10389661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pt-BR" altLang="en-US" sz="3200" u="sng" dirty="0">
                <a:solidFill>
                  <a:srgbClr val="00B050"/>
                </a:solidFill>
              </a:rPr>
              <a:t>Suposições:</a:t>
            </a:r>
            <a:endParaRPr lang="pt-BR" altLang="en-US" sz="3200" dirty="0">
              <a:solidFill>
                <a:srgbClr val="00B050"/>
              </a:solidFill>
            </a:endParaRPr>
          </a:p>
          <a:p>
            <a:r>
              <a:rPr lang="pt-BR" altLang="en-US" sz="3200" dirty="0"/>
              <a:t>todos os quadros do mesmo tamanho</a:t>
            </a:r>
          </a:p>
          <a:p>
            <a:r>
              <a:rPr lang="pt-BR" altLang="en-US" sz="3200" dirty="0"/>
              <a:t>tempo dividido em intervalos de mesmo tamanho (tempo para transmitir 1 quadro)</a:t>
            </a:r>
          </a:p>
          <a:p>
            <a:r>
              <a:rPr lang="pt-BR" altLang="en-US" sz="3200" dirty="0"/>
              <a:t>nós começam a transmitir somente no início dos intervalos</a:t>
            </a:r>
          </a:p>
          <a:p>
            <a:r>
              <a:rPr lang="pt-BR" altLang="en-US" sz="3200" dirty="0"/>
              <a:t>nós são sincronizados</a:t>
            </a:r>
          </a:p>
          <a:p>
            <a:r>
              <a:rPr lang="pt-BR" altLang="en-US" sz="3200" dirty="0"/>
              <a:t>se 2 ou mais nós transmitem no intervalo, todos os nós detectam colisão</a:t>
            </a:r>
          </a:p>
        </p:txBody>
      </p:sp>
    </p:spTree>
    <p:extLst>
      <p:ext uri="{BB962C8B-B14F-4D97-AF65-F5344CB8AC3E}">
        <p14:creationId xmlns:p14="http://schemas.microsoft.com/office/powerpoint/2010/main" val="29549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2871" y="72693"/>
            <a:ext cx="11505984" cy="1143715"/>
          </a:xfrm>
        </p:spPr>
        <p:txBody>
          <a:bodyPr/>
          <a:lstStyle/>
          <a:p>
            <a:r>
              <a:rPr lang="pt-BR" altLang="en-US" sz="3733" dirty="0" err="1"/>
              <a:t>Slotted</a:t>
            </a:r>
            <a:r>
              <a:rPr lang="pt-BR" altLang="en-US" sz="3733" dirty="0"/>
              <a:t> ALOHA</a:t>
            </a:r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193450" y="1216408"/>
            <a:ext cx="8930113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pt-BR" altLang="en-US" sz="3200" u="sng" dirty="0">
                <a:solidFill>
                  <a:srgbClr val="00B050"/>
                </a:solidFill>
              </a:rPr>
              <a:t>Operação:</a:t>
            </a:r>
            <a:endParaRPr lang="pt-BR" altLang="en-US" sz="3200" dirty="0">
              <a:solidFill>
                <a:srgbClr val="00B050"/>
              </a:solidFill>
            </a:endParaRPr>
          </a:p>
          <a:p>
            <a:r>
              <a:rPr lang="pt-BR" altLang="en-US" sz="3200" dirty="0"/>
              <a:t>quando nó obtém quadro novo, transmite no próximo intervalo</a:t>
            </a:r>
          </a:p>
          <a:p>
            <a:pPr lvl="1"/>
            <a:r>
              <a:rPr lang="pt-BR" altLang="en-US" sz="3200" i="1" dirty="0"/>
              <a:t>se não há colisão:</a:t>
            </a:r>
            <a:r>
              <a:rPr lang="pt-BR" altLang="en-US" sz="3200" dirty="0"/>
              <a:t> nó pode enviar novo quadro no próximo intervalo</a:t>
            </a:r>
          </a:p>
          <a:p>
            <a:pPr lvl="1"/>
            <a:r>
              <a:rPr lang="pt-BR" altLang="en-US" sz="3200" i="1" dirty="0"/>
              <a:t>se há colisão:</a:t>
            </a:r>
            <a:r>
              <a:rPr lang="pt-BR" altLang="en-US" sz="3200" dirty="0"/>
              <a:t> nó retransmite quadro em cada intervalo subsequente até que haja sucesso</a:t>
            </a:r>
          </a:p>
        </p:txBody>
      </p:sp>
    </p:spTree>
    <p:extLst>
      <p:ext uri="{BB962C8B-B14F-4D97-AF65-F5344CB8AC3E}">
        <p14:creationId xmlns:p14="http://schemas.microsoft.com/office/powerpoint/2010/main" val="112516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-19559" y="-101958"/>
            <a:ext cx="11505984" cy="1143715"/>
          </a:xfrm>
        </p:spPr>
        <p:txBody>
          <a:bodyPr/>
          <a:lstStyle/>
          <a:p>
            <a:r>
              <a:rPr lang="pt-BR" altLang="en-US" sz="3200" dirty="0"/>
              <a:t>Colisões CSMA</a:t>
            </a: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710321" y="1226264"/>
            <a:ext cx="5605636" cy="173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pt-BR" altLang="en-US" sz="2667" dirty="0">
                <a:solidFill>
                  <a:schemeClr val="accent2"/>
                </a:solidFill>
                <a:latin typeface="+mn-lt"/>
              </a:rPr>
              <a:t>colisões ainda </a:t>
            </a:r>
            <a:r>
              <a:rPr lang="pt-BR" altLang="en-US" sz="2667" i="1" dirty="0">
                <a:solidFill>
                  <a:schemeClr val="accent2"/>
                </a:solidFill>
                <a:latin typeface="+mn-lt"/>
              </a:rPr>
              <a:t>podem</a:t>
            </a:r>
            <a:r>
              <a:rPr lang="pt-BR" altLang="en-US" sz="2667" dirty="0">
                <a:solidFill>
                  <a:schemeClr val="accent2"/>
                </a:solidFill>
                <a:latin typeface="+mn-lt"/>
              </a:rPr>
              <a:t> ocorrer:</a:t>
            </a:r>
            <a:endParaRPr lang="pt-BR" altLang="en-US" sz="2667" dirty="0">
              <a:latin typeface="+mn-lt"/>
            </a:endParaRPr>
          </a:p>
          <a:p>
            <a:r>
              <a:rPr lang="pt-BR" altLang="en-US" sz="2667" dirty="0">
                <a:latin typeface="+mn-lt"/>
              </a:rPr>
              <a:t>atraso de propagação significa que dois nós podem não ouvir a transmissão um do outro</a:t>
            </a:r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710320" y="2990850"/>
            <a:ext cx="552862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pt-BR" altLang="en-US" sz="3200" dirty="0">
                <a:solidFill>
                  <a:schemeClr val="accent2"/>
                </a:solidFill>
                <a:latin typeface="+mn-lt"/>
              </a:rPr>
              <a:t>colisão:</a:t>
            </a:r>
            <a:endParaRPr lang="pt-BR" altLang="en-US" sz="3200" dirty="0">
              <a:latin typeface="+mn-lt"/>
            </a:endParaRPr>
          </a:p>
          <a:p>
            <a:r>
              <a:rPr lang="pt-BR" altLang="en-US" sz="3200" dirty="0">
                <a:latin typeface="+mn-lt"/>
              </a:rPr>
              <a:t>tempo de transmissão de pacote inteiro desperdiçado</a:t>
            </a:r>
          </a:p>
        </p:txBody>
      </p:sp>
      <p:sp>
        <p:nvSpPr>
          <p:cNvPr id="57349" name="Rectangle 6"/>
          <p:cNvSpPr>
            <a:spLocks noChangeArrowheads="1"/>
          </p:cNvSpPr>
          <p:nvPr/>
        </p:nvSpPr>
        <p:spPr bwMode="auto">
          <a:xfrm>
            <a:off x="7375123" y="1561926"/>
            <a:ext cx="3546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pt-BR" altLang="en-US" sz="2400" dirty="0">
                <a:latin typeface="+mn-lt"/>
              </a:rPr>
              <a:t>layout espacial dos nós</a:t>
            </a:r>
          </a:p>
        </p:txBody>
      </p:sp>
      <p:sp>
        <p:nvSpPr>
          <p:cNvPr id="57350" name="Rectangle 7"/>
          <p:cNvSpPr>
            <a:spLocks noChangeArrowheads="1"/>
          </p:cNvSpPr>
          <p:nvPr/>
        </p:nvSpPr>
        <p:spPr bwMode="auto">
          <a:xfrm>
            <a:off x="671813" y="4616883"/>
            <a:ext cx="560563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pt-BR" altLang="en-US" sz="3200" dirty="0">
                <a:solidFill>
                  <a:schemeClr val="accent2"/>
                </a:solidFill>
                <a:latin typeface="+mn-lt"/>
              </a:rPr>
              <a:t>nota:</a:t>
            </a:r>
            <a:endParaRPr lang="pt-BR" altLang="en-US" sz="3200" dirty="0">
              <a:latin typeface="+mn-lt"/>
            </a:endParaRPr>
          </a:p>
          <a:p>
            <a:r>
              <a:rPr lang="pt-BR" altLang="en-US" sz="3200" dirty="0">
                <a:latin typeface="+mn-lt"/>
              </a:rPr>
              <a:t>papel da distância &amp; atraso de propagação determinando probabilidade de colisão</a:t>
            </a:r>
          </a:p>
        </p:txBody>
      </p:sp>
      <p:pic>
        <p:nvPicPr>
          <p:cNvPr id="9" name="Picture 4" descr="C:\WINDOWS\Profiles\gerla\My Documents\kurose-pictures\5.3-7csma1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407" y="2068688"/>
            <a:ext cx="3916120" cy="42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71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Oval 2"/>
          <p:cNvSpPr>
            <a:spLocks noChangeArrowheads="1"/>
          </p:cNvSpPr>
          <p:nvPr/>
        </p:nvSpPr>
        <p:spPr bwMode="auto">
          <a:xfrm>
            <a:off x="4616451" y="4992688"/>
            <a:ext cx="496888" cy="468312"/>
          </a:xfrm>
          <a:prstGeom prst="ellipse">
            <a:avLst/>
          </a:prstGeom>
          <a:solidFill>
            <a:srgbClr val="FF0505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grpSp>
        <p:nvGrpSpPr>
          <p:cNvPr id="353283" name="Group 3"/>
          <p:cNvGrpSpPr>
            <a:grpSpLocks/>
          </p:cNvGrpSpPr>
          <p:nvPr/>
        </p:nvGrpSpPr>
        <p:grpSpPr bwMode="auto">
          <a:xfrm>
            <a:off x="4662488" y="5045085"/>
            <a:ext cx="415925" cy="385764"/>
            <a:chOff x="2046" y="3178"/>
            <a:chExt cx="242" cy="243"/>
          </a:xfrm>
        </p:grpSpPr>
        <p:sp>
          <p:nvSpPr>
            <p:cNvPr id="353284" name="Rectangle 4"/>
            <p:cNvSpPr>
              <a:spLocks noChangeArrowheads="1"/>
            </p:cNvSpPr>
            <p:nvPr/>
          </p:nvSpPr>
          <p:spPr bwMode="auto">
            <a:xfrm>
              <a:off x="2046" y="3178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>
              <a:spAutoFit/>
            </a:bodyPr>
            <a:lstStyle>
              <a:lvl1pPr defTabSz="731838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365125" defTabSz="731838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731838" defTabSz="731838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096963" defTabSz="731838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463675" defTabSz="731838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920875" algn="ctr" defTabSz="7318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378075" algn="ctr" defTabSz="7318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835275" algn="ctr" defTabSz="7318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292475" algn="ctr" defTabSz="7318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9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cs typeface="Lucida Sans Unicode" panose="020B0602030504020204" pitchFamily="34" charset="0"/>
                </a:rPr>
                <a:t>T</a:t>
              </a:r>
            </a:p>
          </p:txBody>
        </p:sp>
        <p:sp>
          <p:nvSpPr>
            <p:cNvPr id="353285" name="Rectangle 5"/>
            <p:cNvSpPr>
              <a:spLocks noChangeArrowheads="1"/>
            </p:cNvSpPr>
            <p:nvPr/>
          </p:nvSpPr>
          <p:spPr bwMode="auto">
            <a:xfrm>
              <a:off x="2142" y="3249"/>
              <a:ext cx="146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>
              <a:spAutoFit/>
            </a:bodyPr>
            <a:lstStyle>
              <a:lvl1pPr defTabSz="731838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365125" defTabSz="731838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731838" defTabSz="731838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096963" defTabSz="731838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463675" defTabSz="731838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920875" algn="ctr" defTabSz="7318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378075" algn="ctr" defTabSz="7318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835275" algn="ctr" defTabSz="7318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292475" algn="ctr" defTabSz="7318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3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cs typeface="Lucida Sans Unicode" panose="020B0602030504020204" pitchFamily="34" charset="0"/>
                </a:rPr>
                <a:t>2</a:t>
              </a:r>
            </a:p>
          </p:txBody>
        </p:sp>
      </p:grpSp>
      <p:sp>
        <p:nvSpPr>
          <p:cNvPr id="353286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9" rIns="92075" bIns="46039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1079473" indent="-215895" defTabSz="449251"/>
            <a:r>
              <a:rPr lang="en-US" altLang="en-US" dirty="0"/>
              <a:t>CSMA/CD</a:t>
            </a:r>
          </a:p>
        </p:txBody>
      </p:sp>
      <p:sp>
        <p:nvSpPr>
          <p:cNvPr id="35328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1305" indent="-341305" defTabSz="449251"/>
            <a:r>
              <a:rPr lang="pt-BR" altLang="en-US"/>
              <a:t>Por que transmitir todo o quadro se está havendo colisão ?</a:t>
            </a:r>
          </a:p>
          <a:p>
            <a:pPr marL="741344" lvl="1" indent="-284156" defTabSz="449251"/>
            <a:r>
              <a:rPr lang="pt-BR" altLang="en-US"/>
              <a:t>Melhor não fazê-lo.</a:t>
            </a:r>
          </a:p>
        </p:txBody>
      </p:sp>
      <p:sp>
        <p:nvSpPr>
          <p:cNvPr id="353288" name="Line 8"/>
          <p:cNvSpPr>
            <a:spLocks noChangeShapeType="1"/>
          </p:cNvSpPr>
          <p:nvPr/>
        </p:nvSpPr>
        <p:spPr bwMode="auto">
          <a:xfrm flipV="1">
            <a:off x="1839914" y="3971925"/>
            <a:ext cx="8605837" cy="4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53289" name="Rectangle 9"/>
          <p:cNvSpPr>
            <a:spLocks noChangeArrowheads="1"/>
          </p:cNvSpPr>
          <p:nvPr/>
        </p:nvSpPr>
        <p:spPr bwMode="auto">
          <a:xfrm>
            <a:off x="9412290" y="4094164"/>
            <a:ext cx="749629" cy="339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9" rIns="92075" bIns="46039">
            <a:spAutoFit/>
          </a:bodyPr>
          <a:lstStyle/>
          <a:p>
            <a:pPr algn="l"/>
            <a:r>
              <a:rPr lang="en-US" altLang="en-US" sz="1600">
                <a:solidFill>
                  <a:srgbClr val="000000"/>
                </a:solidFill>
                <a:cs typeface="Lucida Sans Unicode" panose="020B0602030504020204" pitchFamily="34" charset="0"/>
              </a:rPr>
              <a:t>Tempo</a:t>
            </a:r>
          </a:p>
        </p:txBody>
      </p:sp>
      <p:grpSp>
        <p:nvGrpSpPr>
          <p:cNvPr id="353290" name="Group 10"/>
          <p:cNvGrpSpPr>
            <a:grpSpLocks/>
          </p:cNvGrpSpPr>
          <p:nvPr/>
        </p:nvGrpSpPr>
        <p:grpSpPr bwMode="auto">
          <a:xfrm>
            <a:off x="3770314" y="3984625"/>
            <a:ext cx="514351" cy="842963"/>
            <a:chOff x="1528" y="2510"/>
            <a:chExt cx="299" cy="531"/>
          </a:xfrm>
        </p:grpSpPr>
        <p:sp>
          <p:nvSpPr>
            <p:cNvPr id="353291" name="Line 11"/>
            <p:cNvSpPr>
              <a:spLocks noChangeShapeType="1"/>
            </p:cNvSpPr>
            <p:nvPr/>
          </p:nvSpPr>
          <p:spPr bwMode="auto">
            <a:xfrm flipV="1">
              <a:off x="1677" y="2510"/>
              <a:ext cx="0" cy="2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53292" name="Oval 12"/>
            <p:cNvSpPr>
              <a:spLocks noChangeArrowheads="1"/>
            </p:cNvSpPr>
            <p:nvPr/>
          </p:nvSpPr>
          <p:spPr bwMode="auto">
            <a:xfrm>
              <a:off x="1528" y="2742"/>
              <a:ext cx="299" cy="299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</p:grpSp>
      <p:sp>
        <p:nvSpPr>
          <p:cNvPr id="353293" name="Rectangle 13"/>
          <p:cNvSpPr>
            <a:spLocks noChangeArrowheads="1"/>
          </p:cNvSpPr>
          <p:nvPr/>
        </p:nvSpPr>
        <p:spPr bwMode="auto">
          <a:xfrm>
            <a:off x="3822701" y="4392614"/>
            <a:ext cx="296556" cy="36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>
            <a:lvl1pPr defTabSz="73183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65125" defTabSz="73183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31838" defTabSz="73183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096963" defTabSz="73183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63675" defTabSz="73183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920875" algn="ctr" defTabSz="731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378075" algn="ctr" defTabSz="731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835275" algn="ctr" defTabSz="731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292475" algn="ctr" defTabSz="731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9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Lucida Sans Unicode" panose="020B0602030504020204" pitchFamily="34" charset="0"/>
              </a:rPr>
              <a:t>T</a:t>
            </a:r>
          </a:p>
        </p:txBody>
      </p:sp>
      <p:sp>
        <p:nvSpPr>
          <p:cNvPr id="353294" name="Rectangle 14"/>
          <p:cNvSpPr>
            <a:spLocks noChangeArrowheads="1"/>
          </p:cNvSpPr>
          <p:nvPr/>
        </p:nvSpPr>
        <p:spPr bwMode="auto">
          <a:xfrm>
            <a:off x="3978275" y="4521200"/>
            <a:ext cx="240450" cy="273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>
            <a:lvl1pPr defTabSz="73183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65125" defTabSz="73183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31838" defTabSz="73183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096963" defTabSz="73183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63675" defTabSz="73183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920875" algn="ctr" defTabSz="731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378075" algn="ctr" defTabSz="731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835275" algn="ctr" defTabSz="731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292475" algn="ctr" defTabSz="731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3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Lucida Sans Unicode" panose="020B0602030504020204" pitchFamily="34" charset="0"/>
              </a:rPr>
              <a:t>1</a:t>
            </a:r>
          </a:p>
        </p:txBody>
      </p:sp>
      <p:sp>
        <p:nvSpPr>
          <p:cNvPr id="353295" name="Line 15"/>
          <p:cNvSpPr>
            <a:spLocks noChangeShapeType="1"/>
          </p:cNvSpPr>
          <p:nvPr/>
        </p:nvSpPr>
        <p:spPr bwMode="auto">
          <a:xfrm flipV="1">
            <a:off x="4857751" y="4038600"/>
            <a:ext cx="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53296" name="Line 16"/>
          <p:cNvSpPr>
            <a:spLocks noChangeShapeType="1"/>
          </p:cNvSpPr>
          <p:nvPr/>
        </p:nvSpPr>
        <p:spPr bwMode="auto">
          <a:xfrm flipV="1">
            <a:off x="5848351" y="4038600"/>
            <a:ext cx="0" cy="1344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53297" name="Oval 17"/>
          <p:cNvSpPr>
            <a:spLocks noChangeArrowheads="1"/>
          </p:cNvSpPr>
          <p:nvPr/>
        </p:nvSpPr>
        <p:spPr bwMode="auto">
          <a:xfrm>
            <a:off x="5584826" y="5380037"/>
            <a:ext cx="528639" cy="487363"/>
          </a:xfrm>
          <a:prstGeom prst="ellipse">
            <a:avLst/>
          </a:prstGeom>
          <a:solidFill>
            <a:srgbClr val="1081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53298" name="Rectangle 18"/>
          <p:cNvSpPr>
            <a:spLocks noChangeArrowheads="1"/>
          </p:cNvSpPr>
          <p:nvPr/>
        </p:nvSpPr>
        <p:spPr bwMode="auto">
          <a:xfrm>
            <a:off x="5643564" y="5426075"/>
            <a:ext cx="296556" cy="36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>
            <a:lvl1pPr defTabSz="73183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65125" defTabSz="73183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31838" defTabSz="73183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096963" defTabSz="73183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63675" defTabSz="73183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920875" algn="ctr" defTabSz="731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378075" algn="ctr" defTabSz="731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835275" algn="ctr" defTabSz="731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292475" algn="ctr" defTabSz="731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9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Lucida Sans Unicode" panose="020B0602030504020204" pitchFamily="34" charset="0"/>
              </a:rPr>
              <a:t>T</a:t>
            </a:r>
          </a:p>
        </p:txBody>
      </p:sp>
      <p:sp>
        <p:nvSpPr>
          <p:cNvPr id="353299" name="Rectangle 19"/>
          <p:cNvSpPr>
            <a:spLocks noChangeArrowheads="1"/>
          </p:cNvSpPr>
          <p:nvPr/>
        </p:nvSpPr>
        <p:spPr bwMode="auto">
          <a:xfrm>
            <a:off x="5810249" y="5540375"/>
            <a:ext cx="240450" cy="273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>
            <a:spAutoFit/>
          </a:bodyPr>
          <a:lstStyle>
            <a:lvl1pPr defTabSz="73183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65125" defTabSz="73183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31838" defTabSz="73183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096963" defTabSz="73183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63675" defTabSz="73183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920875" algn="ctr" defTabSz="731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378075" algn="ctr" defTabSz="731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835275" algn="ctr" defTabSz="731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292475" algn="ctr" defTabSz="7318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3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Lucida Sans Unicode" panose="020B0602030504020204" pitchFamily="34" charset="0"/>
              </a:rPr>
              <a:t>3</a:t>
            </a:r>
          </a:p>
        </p:txBody>
      </p:sp>
      <p:sp>
        <p:nvSpPr>
          <p:cNvPr id="353300" name="Rectangle 20"/>
          <p:cNvSpPr>
            <a:spLocks noChangeArrowheads="1"/>
          </p:cNvSpPr>
          <p:nvPr/>
        </p:nvSpPr>
        <p:spPr bwMode="auto">
          <a:xfrm>
            <a:off x="4037014" y="3613150"/>
            <a:ext cx="2622551" cy="260351"/>
          </a:xfrm>
          <a:prstGeom prst="rect">
            <a:avLst/>
          </a:prstGeom>
          <a:solidFill>
            <a:srgbClr val="CECECE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53301" name="Freeform 21"/>
          <p:cNvSpPr>
            <a:spLocks/>
          </p:cNvSpPr>
          <p:nvPr/>
        </p:nvSpPr>
        <p:spPr bwMode="auto">
          <a:xfrm>
            <a:off x="6740526" y="3600449"/>
            <a:ext cx="409575" cy="287339"/>
          </a:xfrm>
          <a:custGeom>
            <a:avLst/>
            <a:gdLst>
              <a:gd name="T0" fmla="*/ 0 w 238"/>
              <a:gd name="T1" fmla="*/ 45 h 181"/>
              <a:gd name="T2" fmla="*/ 0 w 238"/>
              <a:gd name="T3" fmla="*/ 180 h 181"/>
              <a:gd name="T4" fmla="*/ 237 w 238"/>
              <a:gd name="T5" fmla="*/ 180 h 181"/>
              <a:gd name="T6" fmla="*/ 190 w 238"/>
              <a:gd name="T7" fmla="*/ 135 h 181"/>
              <a:gd name="T8" fmla="*/ 237 w 238"/>
              <a:gd name="T9" fmla="*/ 90 h 181"/>
              <a:gd name="T10" fmla="*/ 190 w 238"/>
              <a:gd name="T11" fmla="*/ 45 h 181"/>
              <a:gd name="T12" fmla="*/ 237 w 238"/>
              <a:gd name="T13" fmla="*/ 0 h 181"/>
              <a:gd name="T14" fmla="*/ 0 w 238"/>
              <a:gd name="T15" fmla="*/ 0 h 181"/>
              <a:gd name="T16" fmla="*/ 0 w 238"/>
              <a:gd name="T17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" h="181">
                <a:moveTo>
                  <a:pt x="0" y="45"/>
                </a:moveTo>
                <a:lnTo>
                  <a:pt x="0" y="180"/>
                </a:lnTo>
                <a:lnTo>
                  <a:pt x="237" y="180"/>
                </a:lnTo>
                <a:lnTo>
                  <a:pt x="190" y="135"/>
                </a:lnTo>
                <a:lnTo>
                  <a:pt x="237" y="90"/>
                </a:lnTo>
                <a:lnTo>
                  <a:pt x="190" y="45"/>
                </a:lnTo>
                <a:lnTo>
                  <a:pt x="237" y="0"/>
                </a:lnTo>
                <a:lnTo>
                  <a:pt x="0" y="0"/>
                </a:lnTo>
                <a:lnTo>
                  <a:pt x="0" y="90"/>
                </a:lnTo>
              </a:path>
            </a:pathLst>
          </a:custGeom>
          <a:solidFill>
            <a:srgbClr val="FF0505"/>
          </a:solidFill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353302" name="Freeform 22"/>
          <p:cNvSpPr>
            <a:spLocks/>
          </p:cNvSpPr>
          <p:nvPr/>
        </p:nvSpPr>
        <p:spPr bwMode="auto">
          <a:xfrm>
            <a:off x="6740526" y="3295649"/>
            <a:ext cx="409575" cy="287339"/>
          </a:xfrm>
          <a:custGeom>
            <a:avLst/>
            <a:gdLst>
              <a:gd name="T0" fmla="*/ 0 w 238"/>
              <a:gd name="T1" fmla="*/ 45 h 181"/>
              <a:gd name="T2" fmla="*/ 0 w 238"/>
              <a:gd name="T3" fmla="*/ 180 h 181"/>
              <a:gd name="T4" fmla="*/ 237 w 238"/>
              <a:gd name="T5" fmla="*/ 180 h 181"/>
              <a:gd name="T6" fmla="*/ 190 w 238"/>
              <a:gd name="T7" fmla="*/ 135 h 181"/>
              <a:gd name="T8" fmla="*/ 237 w 238"/>
              <a:gd name="T9" fmla="*/ 90 h 181"/>
              <a:gd name="T10" fmla="*/ 190 w 238"/>
              <a:gd name="T11" fmla="*/ 45 h 181"/>
              <a:gd name="T12" fmla="*/ 237 w 238"/>
              <a:gd name="T13" fmla="*/ 0 h 181"/>
              <a:gd name="T14" fmla="*/ 0 w 238"/>
              <a:gd name="T15" fmla="*/ 0 h 181"/>
              <a:gd name="T16" fmla="*/ 0 w 238"/>
              <a:gd name="T17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" h="181">
                <a:moveTo>
                  <a:pt x="0" y="45"/>
                </a:moveTo>
                <a:lnTo>
                  <a:pt x="0" y="180"/>
                </a:lnTo>
                <a:lnTo>
                  <a:pt x="237" y="180"/>
                </a:lnTo>
                <a:lnTo>
                  <a:pt x="190" y="135"/>
                </a:lnTo>
                <a:lnTo>
                  <a:pt x="237" y="90"/>
                </a:lnTo>
                <a:lnTo>
                  <a:pt x="190" y="45"/>
                </a:lnTo>
                <a:lnTo>
                  <a:pt x="237" y="0"/>
                </a:lnTo>
                <a:lnTo>
                  <a:pt x="0" y="0"/>
                </a:lnTo>
                <a:lnTo>
                  <a:pt x="0" y="90"/>
                </a:lnTo>
              </a:path>
            </a:pathLst>
          </a:custGeom>
          <a:solidFill>
            <a:srgbClr val="10816D"/>
          </a:solidFill>
          <a:ln w="254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353303" name="Line 23"/>
          <p:cNvSpPr>
            <a:spLocks noChangeShapeType="1"/>
          </p:cNvSpPr>
          <p:nvPr/>
        </p:nvSpPr>
        <p:spPr bwMode="auto">
          <a:xfrm flipH="1">
            <a:off x="7004051" y="2133600"/>
            <a:ext cx="660400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353304" name="Rectangle 24"/>
          <p:cNvSpPr>
            <a:spLocks noChangeArrowheads="1"/>
          </p:cNvSpPr>
          <p:nvPr/>
        </p:nvSpPr>
        <p:spPr bwMode="auto">
          <a:xfrm>
            <a:off x="7578726" y="2205039"/>
            <a:ext cx="955390" cy="369976"/>
          </a:xfrm>
          <a:prstGeom prst="rect">
            <a:avLst/>
          </a:prstGeom>
          <a:solidFill>
            <a:srgbClr val="91919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lIns="92075" tIns="46039" rIns="92075" bIns="46039">
            <a:spAutoFit/>
          </a:bodyPr>
          <a:lstStyle/>
          <a:p>
            <a:pPr algn="l"/>
            <a:r>
              <a:rPr lang="en-US" alt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Lucida Sans Unicode" panose="020B0602030504020204" pitchFamily="34" charset="0"/>
              </a:rPr>
              <a:t>Colisão</a:t>
            </a:r>
          </a:p>
        </p:txBody>
      </p:sp>
    </p:spTree>
    <p:extLst>
      <p:ext uri="{BB962C8B-B14F-4D97-AF65-F5344CB8AC3E}">
        <p14:creationId xmlns:p14="http://schemas.microsoft.com/office/powerpoint/2010/main" val="302817921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774" y="228600"/>
            <a:ext cx="9366623" cy="1143000"/>
          </a:xfrm>
        </p:spPr>
        <p:txBody>
          <a:bodyPr/>
          <a:lstStyle/>
          <a:p>
            <a:r>
              <a:rPr lang="pt-BR" altLang="en-US" sz="3200" dirty="0"/>
              <a:t>CSMA/CD (</a:t>
            </a:r>
            <a:r>
              <a:rPr lang="pt-BR" altLang="en-US" sz="3200" dirty="0" err="1"/>
              <a:t>Collision</a:t>
            </a:r>
            <a:r>
              <a:rPr lang="pt-BR" altLang="en-US" sz="3200" dirty="0"/>
              <a:t> </a:t>
            </a:r>
            <a:r>
              <a:rPr lang="pt-BR" altLang="en-US" sz="3200" dirty="0" err="1"/>
              <a:t>Detection</a:t>
            </a:r>
            <a:r>
              <a:rPr lang="pt-BR" altLang="en-US" sz="3200" dirty="0"/>
              <a:t>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355" y="1313793"/>
            <a:ext cx="11233456" cy="4648200"/>
          </a:xfrm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pt-BR" altLang="en-US" sz="3200" dirty="0">
                <a:solidFill>
                  <a:srgbClr val="00B050"/>
                </a:solidFill>
              </a:rPr>
              <a:t>CSMA/CD</a:t>
            </a:r>
            <a:r>
              <a:rPr lang="pt-BR" altLang="en-US" sz="3200" dirty="0">
                <a:solidFill>
                  <a:srgbClr val="FF0000"/>
                </a:solidFill>
              </a:rPr>
              <a:t>:</a:t>
            </a:r>
            <a:r>
              <a:rPr lang="pt-BR" altLang="en-US" sz="3200" dirty="0"/>
              <a:t> detecção de portadora, adiada como no CSMA</a:t>
            </a:r>
          </a:p>
          <a:p>
            <a:pPr lvl="1"/>
            <a:r>
              <a:rPr lang="pt-BR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colisões </a:t>
            </a:r>
            <a:r>
              <a:rPr lang="pt-BR" altLang="en-US" sz="3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detectadas</a:t>
            </a:r>
            <a:r>
              <a:rPr lang="pt-BR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dentro de pouco tempo</a:t>
            </a:r>
          </a:p>
          <a:p>
            <a:pPr lvl="1"/>
            <a:r>
              <a:rPr lang="pt-BR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transmissões colidindo abortadas, reduzindo desperdício do canal</a:t>
            </a:r>
          </a:p>
          <a:p>
            <a:r>
              <a:rPr lang="pt-BR" altLang="en-US" sz="3200" dirty="0"/>
              <a:t>detecção de colisão: </a:t>
            </a:r>
          </a:p>
          <a:p>
            <a:pPr lvl="1"/>
            <a:r>
              <a:rPr lang="pt-BR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fácil em </a:t>
            </a:r>
            <a:r>
              <a:rPr lang="pt-BR" altLang="en-US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LANs</a:t>
            </a:r>
            <a:r>
              <a:rPr lang="pt-BR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com fio: mede intensidades de sinal, compara sinais transmitidos, recebidos</a:t>
            </a:r>
          </a:p>
          <a:p>
            <a:pPr lvl="1"/>
            <a:r>
              <a:rPr lang="pt-BR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difícil nas </a:t>
            </a:r>
            <a:r>
              <a:rPr lang="pt-BR" altLang="en-US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LANs</a:t>
            </a:r>
            <a:r>
              <a:rPr lang="pt-BR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sem fio: intensidade do sinal recebido abafada pela intensidade da transmissão local</a:t>
            </a:r>
          </a:p>
          <a:p>
            <a:r>
              <a:rPr lang="pt-BR" altLang="en-US" sz="3200" dirty="0"/>
              <a:t>analogia humana: o interlocutor educado</a:t>
            </a:r>
          </a:p>
        </p:txBody>
      </p:sp>
    </p:spTree>
    <p:extLst>
      <p:ext uri="{BB962C8B-B14F-4D97-AF65-F5344CB8AC3E}">
        <p14:creationId xmlns:p14="http://schemas.microsoft.com/office/powerpoint/2010/main" val="417310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869DD0B9-9D89-4B0B-9243-1F1F6FD01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2920A8B-9A89-4C09-B8B7-F3A4F8FF2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859E38-C87B-4BD3-B0F1-D90512242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6" y="185738"/>
            <a:ext cx="5848350" cy="12858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B4378D7-23C3-4A8A-B0DB-BA94ED05F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724025"/>
            <a:ext cx="5819776" cy="13811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CA13A53-7C8E-4F4F-8CAC-B02F6EA86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6" y="3357562"/>
            <a:ext cx="5810250" cy="15335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6B7BB9C-B2DF-4689-9366-AC8048CF6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276" y="200023"/>
            <a:ext cx="6029324" cy="469105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EDADACA-B56C-46BB-9DF3-1CA819C18C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1964" y="5143489"/>
            <a:ext cx="9674087" cy="128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>
            <a:extLst>
              <a:ext uri="{FF2B5EF4-FFF2-40B4-BE49-F238E27FC236}">
                <a16:creationId xmlns:a16="http://schemas.microsoft.com/office/drawing/2014/main" id="{7553586F-61A5-468D-8DD0-AE8A32E5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922" y="315952"/>
            <a:ext cx="8632188" cy="690517"/>
          </a:xfrm>
        </p:spPr>
        <p:txBody>
          <a:bodyPr>
            <a:normAutofit fontScale="90000"/>
          </a:bodyPr>
          <a:lstStyle/>
          <a:p>
            <a:r>
              <a:rPr lang="pt-BR" altLang="pt-BR"/>
              <a:t>Modos de Transmissão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8A4212-0967-45AB-8E9E-7F693A38C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048" y="1483970"/>
            <a:ext cx="8632188" cy="4992315"/>
          </a:xfrm>
        </p:spPr>
        <p:txBody>
          <a:bodyPr/>
          <a:lstStyle/>
          <a:p>
            <a:pPr>
              <a:spcBef>
                <a:spcPts val="901"/>
              </a:spcBef>
              <a:defRPr/>
            </a:pPr>
            <a:r>
              <a:rPr sz="2882" b="1" dirty="0">
                <a:solidFill>
                  <a:schemeClr val="accent3"/>
                </a:solidFill>
              </a:rPr>
              <a:t>Comunicação simplex: </a:t>
            </a:r>
          </a:p>
          <a:p>
            <a:pPr marL="644796" lvl="1" indent="-323113">
              <a:spcBef>
                <a:spcPts val="901"/>
              </a:spcBef>
              <a:defRPr/>
            </a:pPr>
            <a:r>
              <a:rPr lang="pt-BR" sz="2882" dirty="0">
                <a:solidFill>
                  <a:srgbClr val="000000"/>
                </a:solidFill>
              </a:rPr>
              <a:t>Transmissão apenas em um sentido. </a:t>
            </a:r>
          </a:p>
          <a:p>
            <a:pPr marL="644796" lvl="1" indent="-323113">
              <a:spcBef>
                <a:spcPts val="901"/>
              </a:spcBef>
              <a:defRPr/>
            </a:pPr>
            <a:r>
              <a:rPr lang="pt-BR" sz="2882" dirty="0">
                <a:solidFill>
                  <a:srgbClr val="000000"/>
                </a:solidFill>
              </a:rPr>
              <a:t>SEMPRE um lado é emissor e o outro receptor. </a:t>
            </a:r>
          </a:p>
          <a:p>
            <a:pPr marL="644796" lvl="1" indent="-323113">
              <a:spcBef>
                <a:spcPts val="901"/>
              </a:spcBef>
              <a:defRPr/>
            </a:pPr>
            <a:r>
              <a:rPr lang="pt-BR" sz="2882" dirty="0" err="1">
                <a:solidFill>
                  <a:srgbClr val="000000"/>
                </a:solidFill>
              </a:rPr>
              <a:t>Ex</a:t>
            </a:r>
            <a:r>
              <a:rPr lang="pt-BR" sz="2882" dirty="0">
                <a:solidFill>
                  <a:srgbClr val="000000"/>
                </a:solidFill>
              </a:rPr>
              <a:t>: emissora de TV</a:t>
            </a:r>
          </a:p>
          <a:p>
            <a:pPr>
              <a:spcBef>
                <a:spcPts val="901"/>
              </a:spcBef>
              <a:defRPr/>
            </a:pPr>
            <a:r>
              <a:rPr sz="2882" b="1" dirty="0">
                <a:solidFill>
                  <a:schemeClr val="accent3"/>
                </a:solidFill>
              </a:rPr>
              <a:t>Comunicação </a:t>
            </a:r>
            <a:r>
              <a:rPr sz="2882" b="1" dirty="0" err="1">
                <a:solidFill>
                  <a:schemeClr val="accent3"/>
                </a:solidFill>
              </a:rPr>
              <a:t>half</a:t>
            </a:r>
            <a:r>
              <a:rPr sz="2882" b="1" dirty="0">
                <a:solidFill>
                  <a:schemeClr val="accent3"/>
                </a:solidFill>
              </a:rPr>
              <a:t>-duplex:</a:t>
            </a:r>
          </a:p>
          <a:p>
            <a:pPr marL="644796" lvl="1" indent="-323113">
              <a:spcBef>
                <a:spcPts val="901"/>
              </a:spcBef>
              <a:defRPr/>
            </a:pPr>
            <a:r>
              <a:rPr lang="pt-BR" sz="2882" dirty="0">
                <a:solidFill>
                  <a:srgbClr val="000000"/>
                </a:solidFill>
              </a:rPr>
              <a:t>Ambos os lados podem assumir o papel de emissor e receptor, NÃO simultaneamente.</a:t>
            </a:r>
          </a:p>
          <a:p>
            <a:pPr marL="644796" lvl="1" indent="-323113">
              <a:spcBef>
                <a:spcPts val="901"/>
              </a:spcBef>
              <a:defRPr/>
            </a:pPr>
            <a:r>
              <a:rPr lang="pt-BR" sz="2882" dirty="0" err="1">
                <a:solidFill>
                  <a:srgbClr val="000000"/>
                </a:solidFill>
              </a:rPr>
              <a:t>Ex</a:t>
            </a:r>
            <a:r>
              <a:rPr lang="pt-BR" sz="2882" dirty="0">
                <a:solidFill>
                  <a:srgbClr val="000000"/>
                </a:solidFill>
              </a:rPr>
              <a:t>: </a:t>
            </a:r>
            <a:r>
              <a:rPr lang="pt-BR" sz="2882" dirty="0" err="1">
                <a:solidFill>
                  <a:srgbClr val="000000"/>
                </a:solidFill>
              </a:rPr>
              <a:t>walkie</a:t>
            </a:r>
            <a:r>
              <a:rPr lang="pt-BR" sz="2882" dirty="0">
                <a:solidFill>
                  <a:srgbClr val="000000"/>
                </a:solidFill>
              </a:rPr>
              <a:t> </a:t>
            </a:r>
            <a:r>
              <a:rPr lang="pt-BR" sz="2882" dirty="0" err="1">
                <a:solidFill>
                  <a:srgbClr val="000000"/>
                </a:solidFill>
              </a:rPr>
              <a:t>talkies</a:t>
            </a:r>
            <a:endParaRPr lang="pt-BR" sz="2882" dirty="0">
              <a:solidFill>
                <a:srgbClr val="000000"/>
              </a:solidFill>
            </a:endParaRPr>
          </a:p>
        </p:txBody>
      </p:sp>
      <p:sp>
        <p:nvSpPr>
          <p:cNvPr id="24580" name="Espaço Reservado para Número de Slide 3">
            <a:extLst>
              <a:ext uri="{FF2B5EF4-FFF2-40B4-BE49-F238E27FC236}">
                <a16:creationId xmlns:a16="http://schemas.microsoft.com/office/drawing/2014/main" id="{34E329E4-38B1-467D-A325-5FD24F3B4D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BD433A1-22C2-40BD-93DE-2B8F118B6ED4}" type="slidenum">
              <a:rPr lang="pt-BR" altLang="pt-BR" sz="1081"/>
              <a:pPr eaLnBrk="1" hangingPunct="1"/>
              <a:t>2</a:t>
            </a:fld>
            <a:endParaRPr lang="pt-BR" altLang="pt-BR" sz="108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>
            <a:extLst>
              <a:ext uri="{FF2B5EF4-FFF2-40B4-BE49-F238E27FC236}">
                <a16:creationId xmlns:a16="http://schemas.microsoft.com/office/drawing/2014/main" id="{9237CACC-8300-47FA-BFE1-20459F5B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922" y="274492"/>
            <a:ext cx="8632188" cy="690518"/>
          </a:xfrm>
        </p:spPr>
        <p:txBody>
          <a:bodyPr>
            <a:normAutofit fontScale="90000"/>
          </a:bodyPr>
          <a:lstStyle/>
          <a:p>
            <a:r>
              <a:rPr lang="pt-BR" altLang="pt-BR"/>
              <a:t>Modos de Transmissão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2B94C-F07D-4445-95EE-E0E49654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048" y="1483970"/>
            <a:ext cx="8632188" cy="5316845"/>
          </a:xfrm>
        </p:spPr>
        <p:txBody>
          <a:bodyPr/>
          <a:lstStyle/>
          <a:p>
            <a:pPr>
              <a:spcBef>
                <a:spcPts val="901"/>
              </a:spcBef>
              <a:defRPr/>
            </a:pPr>
            <a:r>
              <a:rPr sz="2882" b="1" dirty="0">
                <a:solidFill>
                  <a:schemeClr val="accent3"/>
                </a:solidFill>
              </a:rPr>
              <a:t>Comunicação </a:t>
            </a:r>
            <a:r>
              <a:rPr sz="2882" b="1" dirty="0" err="1">
                <a:solidFill>
                  <a:schemeClr val="accent3"/>
                </a:solidFill>
              </a:rPr>
              <a:t>full</a:t>
            </a:r>
            <a:r>
              <a:rPr sz="2882" b="1" dirty="0">
                <a:solidFill>
                  <a:schemeClr val="accent3"/>
                </a:solidFill>
              </a:rPr>
              <a:t>-duplex:</a:t>
            </a:r>
          </a:p>
          <a:p>
            <a:pPr lvl="1" indent="-347418">
              <a:spcBef>
                <a:spcPts val="901"/>
              </a:spcBef>
              <a:defRPr/>
            </a:pPr>
            <a:r>
              <a:rPr lang="pt-BR" sz="2882" dirty="0">
                <a:solidFill>
                  <a:srgbClr val="000000"/>
                </a:solidFill>
              </a:rPr>
              <a:t>São os </a:t>
            </a:r>
            <a:r>
              <a:rPr lang="pt-BR" sz="2882" dirty="0" err="1">
                <a:solidFill>
                  <a:srgbClr val="000000"/>
                </a:solidFill>
              </a:rPr>
              <a:t>half</a:t>
            </a:r>
            <a:r>
              <a:rPr lang="pt-BR" sz="2882" dirty="0">
                <a:solidFill>
                  <a:srgbClr val="000000"/>
                </a:solidFill>
              </a:rPr>
              <a:t>-duplex porém permite simultâneo</a:t>
            </a:r>
          </a:p>
          <a:p>
            <a:pPr lvl="1" indent="-347418">
              <a:spcBef>
                <a:spcPts val="901"/>
              </a:spcBef>
              <a:defRPr/>
            </a:pPr>
            <a:r>
              <a:rPr lang="pt-BR" sz="2882" dirty="0" err="1">
                <a:solidFill>
                  <a:srgbClr val="000000"/>
                </a:solidFill>
              </a:rPr>
              <a:t>Ex</a:t>
            </a:r>
            <a:r>
              <a:rPr lang="pt-BR" sz="2882" dirty="0">
                <a:solidFill>
                  <a:srgbClr val="000000"/>
                </a:solidFill>
              </a:rPr>
              <a:t>: telefones</a:t>
            </a:r>
          </a:p>
        </p:txBody>
      </p:sp>
      <p:sp>
        <p:nvSpPr>
          <p:cNvPr id="25604" name="Espaço Reservado para Número de Slide 3">
            <a:extLst>
              <a:ext uri="{FF2B5EF4-FFF2-40B4-BE49-F238E27FC236}">
                <a16:creationId xmlns:a16="http://schemas.microsoft.com/office/drawing/2014/main" id="{10AC46CF-138B-4E06-824A-640A8D2279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B2A7F23-5691-495A-88CA-4ED218CFCC46}" type="slidenum">
              <a:rPr lang="pt-BR" altLang="pt-BR" sz="1081"/>
              <a:pPr eaLnBrk="1" hangingPunct="1"/>
              <a:t>3</a:t>
            </a:fld>
            <a:endParaRPr lang="pt-BR" altLang="pt-BR" sz="108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>
            <a:extLst>
              <a:ext uri="{FF2B5EF4-FFF2-40B4-BE49-F238E27FC236}">
                <a16:creationId xmlns:a16="http://schemas.microsoft.com/office/drawing/2014/main" id="{B5B130E1-3B10-4FF3-8091-DF9C5015D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922" y="274492"/>
            <a:ext cx="8632188" cy="690518"/>
          </a:xfrm>
        </p:spPr>
        <p:txBody>
          <a:bodyPr>
            <a:normAutofit fontScale="90000"/>
          </a:bodyPr>
          <a:lstStyle/>
          <a:p>
            <a:r>
              <a:rPr lang="pt-BR" altLang="pt-BR"/>
              <a:t>Modos de Transmissão</a:t>
            </a:r>
          </a:p>
        </p:txBody>
      </p:sp>
      <p:sp>
        <p:nvSpPr>
          <p:cNvPr id="26627" name="Espaço Reservado para Número de Slide 3">
            <a:extLst>
              <a:ext uri="{FF2B5EF4-FFF2-40B4-BE49-F238E27FC236}">
                <a16:creationId xmlns:a16="http://schemas.microsoft.com/office/drawing/2014/main" id="{46AFB4D9-0240-4F12-9943-2422DA94E9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7A63CB-187B-4C96-92C2-10256E57374F}" type="slidenum">
              <a:rPr lang="pt-BR" altLang="pt-BR" sz="1081"/>
              <a:pPr eaLnBrk="1" hangingPunct="1"/>
              <a:t>4</a:t>
            </a:fld>
            <a:endParaRPr lang="pt-BR" altLang="pt-BR" sz="1081"/>
          </a:p>
        </p:txBody>
      </p:sp>
      <p:grpSp>
        <p:nvGrpSpPr>
          <p:cNvPr id="26628" name="Group 40">
            <a:extLst>
              <a:ext uri="{FF2B5EF4-FFF2-40B4-BE49-F238E27FC236}">
                <a16:creationId xmlns:a16="http://schemas.microsoft.com/office/drawing/2014/main" id="{18F16ED4-5DC9-4A55-9C5B-84F1D1F629C9}"/>
              </a:ext>
            </a:extLst>
          </p:cNvPr>
          <p:cNvGrpSpPr>
            <a:grpSpLocks/>
          </p:cNvGrpSpPr>
          <p:nvPr/>
        </p:nvGrpSpPr>
        <p:grpSpPr bwMode="auto">
          <a:xfrm>
            <a:off x="2010080" y="1175167"/>
            <a:ext cx="8106079" cy="5504759"/>
            <a:chOff x="541908" y="1304419"/>
            <a:chExt cx="9001000" cy="6113829"/>
          </a:xfrm>
        </p:grpSpPr>
        <p:sp>
          <p:nvSpPr>
            <p:cNvPr id="26629" name="TextBox 24">
              <a:extLst>
                <a:ext uri="{FF2B5EF4-FFF2-40B4-BE49-F238E27FC236}">
                  <a16:creationId xmlns:a16="http://schemas.microsoft.com/office/drawing/2014/main" id="{C4DDC18B-2009-4502-BF3D-7504DB7B2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0020" y="5017476"/>
              <a:ext cx="6739848" cy="410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801"/>
                <a:t>   Receptor				 Transmissor</a:t>
              </a:r>
            </a:p>
          </p:txBody>
        </p:sp>
        <p:sp>
          <p:nvSpPr>
            <p:cNvPr id="26630" name="TextBox 21">
              <a:extLst>
                <a:ext uri="{FF2B5EF4-FFF2-40B4-BE49-F238E27FC236}">
                  <a16:creationId xmlns:a16="http://schemas.microsoft.com/office/drawing/2014/main" id="{FD225A2F-5FB3-460C-9378-7F3800DE0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0020" y="4369404"/>
              <a:ext cx="6739848" cy="410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801"/>
                <a:t>Transmissor				    Receptor</a:t>
              </a:r>
            </a:p>
          </p:txBody>
        </p:sp>
        <p:sp>
          <p:nvSpPr>
            <p:cNvPr id="26631" name="TextBox 14">
              <a:extLst>
                <a:ext uri="{FF2B5EF4-FFF2-40B4-BE49-F238E27FC236}">
                  <a16:creationId xmlns:a16="http://schemas.microsoft.com/office/drawing/2014/main" id="{DA2700B3-2A78-4536-B9CB-AF898C39D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0020" y="2353180"/>
              <a:ext cx="6739848" cy="410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801"/>
                <a:t>Transmissor				    Receptor</a:t>
              </a:r>
            </a:p>
          </p:txBody>
        </p:sp>
        <p:sp>
          <p:nvSpPr>
            <p:cNvPr id="6" name="Retângulo 7">
              <a:extLst>
                <a:ext uri="{FF2B5EF4-FFF2-40B4-BE49-F238E27FC236}">
                  <a16:creationId xmlns:a16="http://schemas.microsoft.com/office/drawing/2014/main" id="{B35C53B9-B8BA-4340-A87A-E1EEB2223BC7}"/>
                </a:ext>
              </a:extLst>
            </p:cNvPr>
            <p:cNvSpPr/>
            <p:nvPr/>
          </p:nvSpPr>
          <p:spPr bwMode="auto">
            <a:xfrm>
              <a:off x="1884914" y="1575938"/>
              <a:ext cx="842950" cy="790737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5010">
                <a:defRPr/>
              </a:pPr>
              <a:r>
                <a:rPr lang="pt-BR" sz="4503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" name="Retângulo 8">
              <a:extLst>
                <a:ext uri="{FF2B5EF4-FFF2-40B4-BE49-F238E27FC236}">
                  <a16:creationId xmlns:a16="http://schemas.microsoft.com/office/drawing/2014/main" id="{971C2653-858E-449A-BBE3-C336A6375A41}"/>
                </a:ext>
              </a:extLst>
            </p:cNvPr>
            <p:cNvSpPr/>
            <p:nvPr/>
          </p:nvSpPr>
          <p:spPr bwMode="auto">
            <a:xfrm>
              <a:off x="6502887" y="1575938"/>
              <a:ext cx="842951" cy="790737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5010">
                <a:defRPr/>
              </a:pPr>
              <a:r>
                <a:rPr lang="pt-BR" sz="4503" b="1" dirty="0">
                  <a:solidFill>
                    <a:schemeClr val="bg1"/>
                  </a:solidFill>
                </a:rPr>
                <a:t>B</a:t>
              </a:r>
            </a:p>
          </p:txBody>
        </p:sp>
        <p:cxnSp>
          <p:nvCxnSpPr>
            <p:cNvPr id="8" name="Conector reto 10">
              <a:extLst>
                <a:ext uri="{FF2B5EF4-FFF2-40B4-BE49-F238E27FC236}">
                  <a16:creationId xmlns:a16="http://schemas.microsoft.com/office/drawing/2014/main" id="{BB69F055-8B58-4DB7-8CC8-660CB6047293}"/>
                </a:ext>
              </a:extLst>
            </p:cNvPr>
            <p:cNvCxnSpPr>
              <a:stCxn id="6" idx="3"/>
              <a:endCxn id="7" idx="1"/>
            </p:cNvCxnSpPr>
            <p:nvPr/>
          </p:nvCxnSpPr>
          <p:spPr bwMode="auto">
            <a:xfrm>
              <a:off x="2727865" y="1971306"/>
              <a:ext cx="3775023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Conector de seta reta 12">
              <a:extLst>
                <a:ext uri="{FF2B5EF4-FFF2-40B4-BE49-F238E27FC236}">
                  <a16:creationId xmlns:a16="http://schemas.microsoft.com/office/drawing/2014/main" id="{C234E46D-5F7C-4AD1-8CCF-9794DD6196A1}"/>
                </a:ext>
              </a:extLst>
            </p:cNvPr>
            <p:cNvCxnSpPr/>
            <p:nvPr/>
          </p:nvCxnSpPr>
          <p:spPr bwMode="auto">
            <a:xfrm>
              <a:off x="3396193" y="2584206"/>
              <a:ext cx="2617751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A6D4A6-17D6-41DE-91D1-74ABFA6CC4AD}"/>
                </a:ext>
              </a:extLst>
            </p:cNvPr>
            <p:cNvSpPr txBox="1"/>
            <p:nvPr/>
          </p:nvSpPr>
          <p:spPr>
            <a:xfrm>
              <a:off x="3864499" y="1304419"/>
              <a:ext cx="1778553" cy="5951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2882" b="1" dirty="0">
                  <a:solidFill>
                    <a:schemeClr val="accent3"/>
                  </a:solidFill>
                  <a:latin typeface="Arial" charset="0"/>
                </a:rPr>
                <a:t>Simplex</a:t>
              </a:r>
            </a:p>
          </p:txBody>
        </p:sp>
        <p:sp>
          <p:nvSpPr>
            <p:cNvPr id="18" name="Retângulo 7">
              <a:extLst>
                <a:ext uri="{FF2B5EF4-FFF2-40B4-BE49-F238E27FC236}">
                  <a16:creationId xmlns:a16="http://schemas.microsoft.com/office/drawing/2014/main" id="{DE0AF4F9-73D4-439F-A184-E65B08A1D2C7}"/>
                </a:ext>
              </a:extLst>
            </p:cNvPr>
            <p:cNvSpPr/>
            <p:nvPr/>
          </p:nvSpPr>
          <p:spPr bwMode="auto">
            <a:xfrm>
              <a:off x="1884914" y="3590887"/>
              <a:ext cx="842950" cy="792325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5010">
                <a:defRPr/>
              </a:pPr>
              <a:r>
                <a:rPr lang="pt-BR" sz="4503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9" name="Retângulo 8">
              <a:extLst>
                <a:ext uri="{FF2B5EF4-FFF2-40B4-BE49-F238E27FC236}">
                  <a16:creationId xmlns:a16="http://schemas.microsoft.com/office/drawing/2014/main" id="{5ACD7B63-0D20-4E12-9AE4-F3D720638FEB}"/>
                </a:ext>
              </a:extLst>
            </p:cNvPr>
            <p:cNvSpPr/>
            <p:nvPr/>
          </p:nvSpPr>
          <p:spPr bwMode="auto">
            <a:xfrm>
              <a:off x="6502887" y="3590887"/>
              <a:ext cx="842951" cy="792325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5010">
                <a:defRPr/>
              </a:pPr>
              <a:r>
                <a:rPr lang="pt-BR" sz="4503" b="1" dirty="0">
                  <a:solidFill>
                    <a:schemeClr val="bg1"/>
                  </a:solidFill>
                </a:rPr>
                <a:t>B</a:t>
              </a:r>
            </a:p>
          </p:txBody>
        </p:sp>
        <p:cxnSp>
          <p:nvCxnSpPr>
            <p:cNvPr id="20" name="Conector reto 10">
              <a:extLst>
                <a:ext uri="{FF2B5EF4-FFF2-40B4-BE49-F238E27FC236}">
                  <a16:creationId xmlns:a16="http://schemas.microsoft.com/office/drawing/2014/main" id="{C49252A4-5F95-430F-9764-81ED9048C0DD}"/>
                </a:ext>
              </a:extLst>
            </p:cNvPr>
            <p:cNvCxnSpPr>
              <a:stCxn id="18" idx="3"/>
              <a:endCxn id="19" idx="1"/>
            </p:cNvCxnSpPr>
            <p:nvPr/>
          </p:nvCxnSpPr>
          <p:spPr bwMode="auto">
            <a:xfrm>
              <a:off x="2727865" y="3987844"/>
              <a:ext cx="3775023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Conector de seta reta 12">
              <a:extLst>
                <a:ext uri="{FF2B5EF4-FFF2-40B4-BE49-F238E27FC236}">
                  <a16:creationId xmlns:a16="http://schemas.microsoft.com/office/drawing/2014/main" id="{13C92209-868A-49D7-871C-2A21BC072559}"/>
                </a:ext>
              </a:extLst>
            </p:cNvPr>
            <p:cNvCxnSpPr/>
            <p:nvPr/>
          </p:nvCxnSpPr>
          <p:spPr bwMode="auto">
            <a:xfrm>
              <a:off x="3396193" y="4599157"/>
              <a:ext cx="2617751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A9DBBB-89DC-466B-B544-A4AEC8B38C2F}"/>
                </a:ext>
              </a:extLst>
            </p:cNvPr>
            <p:cNvSpPr txBox="1"/>
            <p:nvPr/>
          </p:nvSpPr>
          <p:spPr>
            <a:xfrm>
              <a:off x="3566054" y="3320957"/>
              <a:ext cx="2440704" cy="5951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2882" b="1" dirty="0" err="1">
                  <a:solidFill>
                    <a:schemeClr val="accent3"/>
                  </a:solidFill>
                  <a:latin typeface="Arial" charset="0"/>
                </a:rPr>
                <a:t>Half</a:t>
              </a:r>
              <a:r>
                <a:rPr lang="pt-BR" sz="2882" b="1" dirty="0">
                  <a:solidFill>
                    <a:schemeClr val="accent3"/>
                  </a:solidFill>
                  <a:latin typeface="Arial" charset="0"/>
                </a:rPr>
                <a:t>-duplex</a:t>
              </a:r>
            </a:p>
          </p:txBody>
        </p:sp>
        <p:cxnSp>
          <p:nvCxnSpPr>
            <p:cNvPr id="24" name="Conector de seta reta 12">
              <a:extLst>
                <a:ext uri="{FF2B5EF4-FFF2-40B4-BE49-F238E27FC236}">
                  <a16:creationId xmlns:a16="http://schemas.microsoft.com/office/drawing/2014/main" id="{3B6FEB75-2E1B-46C0-84B4-EAE5F0FFAD60}"/>
                </a:ext>
              </a:extLst>
            </p:cNvPr>
            <p:cNvCxnSpPr/>
            <p:nvPr/>
          </p:nvCxnSpPr>
          <p:spPr bwMode="auto">
            <a:xfrm flipH="1" flipV="1">
              <a:off x="3396193" y="5246989"/>
              <a:ext cx="2617751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6643" name="TextBox 26">
              <a:extLst>
                <a:ext uri="{FF2B5EF4-FFF2-40B4-BE49-F238E27FC236}">
                  <a16:creationId xmlns:a16="http://schemas.microsoft.com/office/drawing/2014/main" id="{5DEAAA80-4596-42F0-8376-3492FAF40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0340" y="4621773"/>
              <a:ext cx="781766" cy="564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2702" b="1"/>
                <a:t>OU</a:t>
              </a:r>
            </a:p>
          </p:txBody>
        </p:sp>
        <p:sp>
          <p:nvSpPr>
            <p:cNvPr id="30" name="Retângulo 7">
              <a:extLst>
                <a:ext uri="{FF2B5EF4-FFF2-40B4-BE49-F238E27FC236}">
                  <a16:creationId xmlns:a16="http://schemas.microsoft.com/office/drawing/2014/main" id="{AFA98A0E-9C2C-41BB-9828-B5B44C86AFD6}"/>
                </a:ext>
              </a:extLst>
            </p:cNvPr>
            <p:cNvSpPr/>
            <p:nvPr/>
          </p:nvSpPr>
          <p:spPr bwMode="auto">
            <a:xfrm>
              <a:off x="1884914" y="6229853"/>
              <a:ext cx="842950" cy="792325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5010">
                <a:defRPr/>
              </a:pPr>
              <a:r>
                <a:rPr lang="pt-BR" sz="4503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1" name="Retângulo 8">
              <a:extLst>
                <a:ext uri="{FF2B5EF4-FFF2-40B4-BE49-F238E27FC236}">
                  <a16:creationId xmlns:a16="http://schemas.microsoft.com/office/drawing/2014/main" id="{E1522040-BA3E-43DC-8869-E79170D2C5CB}"/>
                </a:ext>
              </a:extLst>
            </p:cNvPr>
            <p:cNvSpPr/>
            <p:nvPr/>
          </p:nvSpPr>
          <p:spPr bwMode="auto">
            <a:xfrm>
              <a:off x="6502887" y="6229853"/>
              <a:ext cx="842951" cy="792325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5010">
                <a:defRPr/>
              </a:pPr>
              <a:r>
                <a:rPr lang="pt-BR" sz="4503" b="1" dirty="0">
                  <a:solidFill>
                    <a:schemeClr val="bg1"/>
                  </a:solidFill>
                </a:rPr>
                <a:t>B</a:t>
              </a:r>
            </a:p>
          </p:txBody>
        </p:sp>
        <p:cxnSp>
          <p:nvCxnSpPr>
            <p:cNvPr id="32" name="Conector reto 10">
              <a:extLst>
                <a:ext uri="{FF2B5EF4-FFF2-40B4-BE49-F238E27FC236}">
                  <a16:creationId xmlns:a16="http://schemas.microsoft.com/office/drawing/2014/main" id="{A3FAD0DE-D0E2-4F57-A212-F4F548FD3934}"/>
                </a:ext>
              </a:extLst>
            </p:cNvPr>
            <p:cNvCxnSpPr>
              <a:stCxn id="30" idx="3"/>
              <a:endCxn id="31" idx="1"/>
            </p:cNvCxnSpPr>
            <p:nvPr/>
          </p:nvCxnSpPr>
          <p:spPr bwMode="auto">
            <a:xfrm>
              <a:off x="2727865" y="6626809"/>
              <a:ext cx="3775023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647" name="TextBox 33">
              <a:extLst>
                <a:ext uri="{FF2B5EF4-FFF2-40B4-BE49-F238E27FC236}">
                  <a16:creationId xmlns:a16="http://schemas.microsoft.com/office/drawing/2014/main" id="{76C94D9E-5C91-49C2-8762-63125194A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908" y="7007909"/>
              <a:ext cx="9001000" cy="410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pt-BR" sz="1801"/>
                <a:t>   Transmissor / Receptor 		            Receptor / Transmissor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3300CB8-0822-4B1A-8E9A-9124C79FCCB9}"/>
                </a:ext>
              </a:extLst>
            </p:cNvPr>
            <p:cNvSpPr txBox="1"/>
            <p:nvPr/>
          </p:nvSpPr>
          <p:spPr>
            <a:xfrm>
              <a:off x="3624790" y="5959922"/>
              <a:ext cx="2394425" cy="5951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2882" b="1" dirty="0" err="1">
                  <a:solidFill>
                    <a:schemeClr val="accent3"/>
                  </a:solidFill>
                  <a:latin typeface="Arial" charset="0"/>
                </a:rPr>
                <a:t>Full</a:t>
              </a:r>
              <a:r>
                <a:rPr lang="pt-BR" sz="2882" b="1" dirty="0">
                  <a:solidFill>
                    <a:schemeClr val="accent3"/>
                  </a:solidFill>
                  <a:latin typeface="Arial" charset="0"/>
                </a:rPr>
                <a:t>-duplex</a:t>
              </a:r>
            </a:p>
          </p:txBody>
        </p:sp>
        <p:cxnSp>
          <p:nvCxnSpPr>
            <p:cNvPr id="36" name="Conector de seta reta 21">
              <a:extLst>
                <a:ext uri="{FF2B5EF4-FFF2-40B4-BE49-F238E27FC236}">
                  <a16:creationId xmlns:a16="http://schemas.microsoft.com/office/drawing/2014/main" id="{DEAB9C6D-0C37-4C0A-99A6-5CEA830F16CF}"/>
                </a:ext>
              </a:extLst>
            </p:cNvPr>
            <p:cNvCxnSpPr/>
            <p:nvPr/>
          </p:nvCxnSpPr>
          <p:spPr bwMode="auto">
            <a:xfrm>
              <a:off x="3566053" y="7211129"/>
              <a:ext cx="2263744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accent3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72E0407C-C32A-457D-9D56-E16A722A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922" y="274492"/>
            <a:ext cx="8632188" cy="690518"/>
          </a:xfrm>
        </p:spPr>
        <p:txBody>
          <a:bodyPr>
            <a:normAutofit fontScale="90000"/>
          </a:bodyPr>
          <a:lstStyle/>
          <a:p>
            <a:r>
              <a:rPr lang="pt-BR" altLang="pt-BR"/>
              <a:t>Modos de Transmissão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C039C5-C818-48DB-96D1-03053D879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922" y="1483970"/>
            <a:ext cx="8632188" cy="4989456"/>
          </a:xfrm>
        </p:spPr>
        <p:txBody>
          <a:bodyPr/>
          <a:lstStyle/>
          <a:p>
            <a:pPr>
              <a:spcBef>
                <a:spcPts val="1351"/>
              </a:spcBef>
              <a:defRPr/>
            </a:pPr>
            <a:r>
              <a:rPr sz="2882" dirty="0"/>
              <a:t>Comunicação entre dispositivos da rede ocorre por meio de </a:t>
            </a:r>
            <a:r>
              <a:rPr sz="2882" dirty="0">
                <a:solidFill>
                  <a:schemeClr val="accent3"/>
                </a:solidFill>
              </a:rPr>
              <a:t>mensagens.</a:t>
            </a:r>
            <a:r>
              <a:rPr sz="2882" dirty="0">
                <a:solidFill>
                  <a:schemeClr val="accent2"/>
                </a:solidFill>
              </a:rPr>
              <a:t> </a:t>
            </a:r>
          </a:p>
          <a:p>
            <a:pPr lvl="1" indent="-347418">
              <a:spcBef>
                <a:spcPts val="1351"/>
              </a:spcBef>
              <a:defRPr/>
            </a:pPr>
            <a:r>
              <a:rPr lang="pt-BR" sz="2882" dirty="0">
                <a:solidFill>
                  <a:schemeClr val="accent3"/>
                </a:solidFill>
              </a:rPr>
              <a:t>São divididas em pedaços </a:t>
            </a:r>
            <a:r>
              <a:rPr lang="pt-BR" sz="2882" dirty="0"/>
              <a:t>(</a:t>
            </a:r>
            <a:r>
              <a:rPr lang="pt-BR" sz="2882" dirty="0">
                <a:solidFill>
                  <a:srgbClr val="0000FF"/>
                </a:solidFill>
              </a:rPr>
              <a:t>pacotes</a:t>
            </a:r>
            <a:r>
              <a:rPr lang="pt-BR" sz="2882" dirty="0"/>
              <a:t>). </a:t>
            </a:r>
          </a:p>
          <a:p>
            <a:pPr>
              <a:spcBef>
                <a:spcPts val="1351"/>
              </a:spcBef>
              <a:defRPr/>
            </a:pPr>
            <a:r>
              <a:rPr sz="2882" dirty="0"/>
              <a:t>O caminho entre dois pontos é a </a:t>
            </a:r>
            <a:r>
              <a:rPr sz="2882" dirty="0">
                <a:solidFill>
                  <a:srgbClr val="0000FF"/>
                </a:solidFill>
              </a:rPr>
              <a:t>rota.</a:t>
            </a:r>
          </a:p>
          <a:p>
            <a:pPr lvl="1" indent="-347418">
              <a:spcBef>
                <a:spcPts val="1351"/>
              </a:spcBef>
              <a:defRPr/>
            </a:pPr>
            <a:r>
              <a:rPr lang="pt-BR" sz="2882" dirty="0">
                <a:solidFill>
                  <a:schemeClr val="accent3"/>
                </a:solidFill>
              </a:rPr>
              <a:t>Existem várias</a:t>
            </a:r>
          </a:p>
          <a:p>
            <a:pPr lvl="1" indent="-347418">
              <a:spcBef>
                <a:spcPts val="1351"/>
              </a:spcBef>
              <a:defRPr/>
            </a:pPr>
            <a:r>
              <a:rPr lang="pt-BR" sz="2882" dirty="0">
                <a:solidFill>
                  <a:schemeClr val="accent3"/>
                </a:solidFill>
              </a:rPr>
              <a:t>Melhor rota = melhor desempenho da rede</a:t>
            </a:r>
          </a:p>
          <a:p>
            <a:pPr lvl="1" indent="-347418">
              <a:spcBef>
                <a:spcPts val="1351"/>
              </a:spcBef>
              <a:defRPr/>
            </a:pPr>
            <a:r>
              <a:rPr lang="pt-BR" sz="2882" dirty="0">
                <a:solidFill>
                  <a:schemeClr val="accent3"/>
                </a:solidFill>
              </a:rPr>
              <a:t>Menor caminho</a:t>
            </a:r>
          </a:p>
          <a:p>
            <a:pPr lvl="1" indent="-347418">
              <a:spcBef>
                <a:spcPts val="1351"/>
              </a:spcBef>
              <a:defRPr/>
            </a:pPr>
            <a:r>
              <a:rPr lang="pt-BR" sz="2882" dirty="0">
                <a:solidFill>
                  <a:schemeClr val="accent3"/>
                </a:solidFill>
              </a:rPr>
              <a:t>Menos congestionado</a:t>
            </a:r>
          </a:p>
        </p:txBody>
      </p:sp>
      <p:sp>
        <p:nvSpPr>
          <p:cNvPr id="27652" name="Espaço Reservado para Número de Slide 3">
            <a:extLst>
              <a:ext uri="{FF2B5EF4-FFF2-40B4-BE49-F238E27FC236}">
                <a16:creationId xmlns:a16="http://schemas.microsoft.com/office/drawing/2014/main" id="{81CCB670-D71D-47C8-A9BC-F14FABD436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EBC5A6A-3A3A-4F3D-9C58-9C1FB9099044}" type="slidenum">
              <a:rPr lang="pt-BR" altLang="pt-BR" sz="1081"/>
              <a:pPr eaLnBrk="1" hangingPunct="1"/>
              <a:t>5</a:t>
            </a:fld>
            <a:endParaRPr lang="pt-BR" altLang="pt-BR" sz="108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>
            <a:extLst>
              <a:ext uri="{FF2B5EF4-FFF2-40B4-BE49-F238E27FC236}">
                <a16:creationId xmlns:a16="http://schemas.microsoft.com/office/drawing/2014/main" id="{3CC131E7-4FAE-416C-AB9E-1C075EBF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571" y="251617"/>
            <a:ext cx="9146859" cy="1102256"/>
          </a:xfrm>
        </p:spPr>
        <p:txBody>
          <a:bodyPr>
            <a:normAutofit fontScale="90000"/>
          </a:bodyPr>
          <a:lstStyle/>
          <a:p>
            <a:r>
              <a:rPr lang="pt-BR" altLang="pt-BR"/>
              <a:t>Pacotes unicast, multicast e                   broadcast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24B2B-A9E7-42E2-93C6-9834CDE07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365" y="1681261"/>
            <a:ext cx="8929553" cy="4989456"/>
          </a:xfrm>
        </p:spPr>
        <p:txBody>
          <a:bodyPr/>
          <a:lstStyle/>
          <a:p>
            <a:pPr>
              <a:spcBef>
                <a:spcPts val="901"/>
              </a:spcBef>
              <a:defRPr/>
            </a:pPr>
            <a:r>
              <a:rPr sz="2882" b="1" dirty="0"/>
              <a:t>Tipos de endereçamentos na transmissão:</a:t>
            </a:r>
          </a:p>
          <a:p>
            <a:pPr lvl="1" indent="-347418">
              <a:spcBef>
                <a:spcPts val="901"/>
              </a:spcBef>
              <a:defRPr/>
            </a:pPr>
            <a:r>
              <a:rPr lang="pt-BR" sz="2882" b="1" dirty="0" err="1">
                <a:solidFill>
                  <a:schemeClr val="accent3"/>
                </a:solidFill>
              </a:rPr>
              <a:t>Unicast</a:t>
            </a:r>
            <a:r>
              <a:rPr lang="pt-BR" sz="2882" b="1" dirty="0">
                <a:solidFill>
                  <a:schemeClr val="accent3"/>
                </a:solidFill>
              </a:rPr>
              <a:t>:</a:t>
            </a:r>
          </a:p>
          <a:p>
            <a:pPr marL="966479" lvl="2" indent="-321684">
              <a:spcBef>
                <a:spcPts val="901"/>
              </a:spcBef>
              <a:defRPr/>
            </a:pPr>
            <a:r>
              <a:rPr lang="pt-BR" dirty="0"/>
              <a:t>Envio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>
                <a:solidFill>
                  <a:schemeClr val="accent3"/>
                </a:solidFill>
              </a:rPr>
              <a:t>direto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/>
              <a:t>entre transmissor e receptor. </a:t>
            </a:r>
          </a:p>
          <a:p>
            <a:pPr marL="966479" lvl="2" indent="-321684">
              <a:spcBef>
                <a:spcPts val="901"/>
              </a:spcBef>
              <a:defRPr/>
            </a:pPr>
            <a:r>
              <a:rPr lang="pt-BR" dirty="0" err="1"/>
              <a:t>Ex</a:t>
            </a:r>
            <a:r>
              <a:rPr lang="pt-BR" dirty="0"/>
              <a:t>: telefonema; mensagem num computador.</a:t>
            </a:r>
          </a:p>
          <a:p>
            <a:pPr marL="1235263" lvl="3" indent="0">
              <a:spcBef>
                <a:spcPts val="901"/>
              </a:spcBef>
              <a:buNone/>
              <a:defRPr/>
            </a:pPr>
            <a:endParaRPr lang="pt-BR" sz="2882" dirty="0"/>
          </a:p>
          <a:p>
            <a:pPr lvl="2">
              <a:spcBef>
                <a:spcPts val="901"/>
              </a:spcBef>
              <a:defRPr/>
            </a:pPr>
            <a:endParaRPr lang="pt-BR" dirty="0"/>
          </a:p>
          <a:p>
            <a:pPr lvl="1">
              <a:spcBef>
                <a:spcPts val="901"/>
              </a:spcBef>
              <a:defRPr/>
            </a:pPr>
            <a:endParaRPr lang="pt-BR" sz="2882" dirty="0"/>
          </a:p>
        </p:txBody>
      </p:sp>
      <p:sp>
        <p:nvSpPr>
          <p:cNvPr id="32772" name="Espaço Reservado para Número de Slide 3">
            <a:extLst>
              <a:ext uri="{FF2B5EF4-FFF2-40B4-BE49-F238E27FC236}">
                <a16:creationId xmlns:a16="http://schemas.microsoft.com/office/drawing/2014/main" id="{B5A945BB-9878-428C-A616-D1F7893949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2E644C-BD4F-4908-B5A5-AA6FA3A62DCD}" type="slidenum">
              <a:rPr lang="pt-BR" altLang="pt-BR" sz="1081"/>
              <a:pPr eaLnBrk="1" hangingPunct="1"/>
              <a:t>6</a:t>
            </a:fld>
            <a:endParaRPr lang="pt-BR" altLang="pt-BR" sz="1081"/>
          </a:p>
        </p:txBody>
      </p:sp>
      <p:pic>
        <p:nvPicPr>
          <p:cNvPr id="32773" name="Picture 4">
            <a:extLst>
              <a:ext uri="{FF2B5EF4-FFF2-40B4-BE49-F238E27FC236}">
                <a16:creationId xmlns:a16="http://schemas.microsoft.com/office/drawing/2014/main" id="{D826AD04-DF78-4F52-B7F0-90539F565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980" y="4271775"/>
            <a:ext cx="8822330" cy="199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0E9E75-60FA-43A6-902B-C2C43472B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365" y="1681261"/>
            <a:ext cx="8929553" cy="4989456"/>
          </a:xfrm>
        </p:spPr>
        <p:txBody>
          <a:bodyPr/>
          <a:lstStyle/>
          <a:p>
            <a:pPr>
              <a:spcBef>
                <a:spcPts val="901"/>
              </a:spcBef>
              <a:defRPr/>
            </a:pPr>
            <a:r>
              <a:rPr sz="2882" b="1" dirty="0"/>
              <a:t>Tipos de endereçamentos na transmissão:</a:t>
            </a:r>
          </a:p>
          <a:p>
            <a:pPr marL="644796" lvl="1" indent="-323113">
              <a:spcBef>
                <a:spcPts val="901"/>
              </a:spcBef>
              <a:defRPr/>
            </a:pPr>
            <a:r>
              <a:rPr lang="pt-BR" sz="2882" b="1" dirty="0" err="1">
                <a:solidFill>
                  <a:schemeClr val="accent3"/>
                </a:solidFill>
              </a:rPr>
              <a:t>Multicast</a:t>
            </a:r>
            <a:r>
              <a:rPr lang="pt-BR" sz="2882" b="1" dirty="0">
                <a:solidFill>
                  <a:schemeClr val="accent3"/>
                </a:solidFill>
              </a:rPr>
              <a:t>:</a:t>
            </a:r>
          </a:p>
          <a:p>
            <a:pPr marL="966479" lvl="2" indent="-321684">
              <a:spcBef>
                <a:spcPts val="901"/>
              </a:spcBef>
              <a:defRPr/>
            </a:pPr>
            <a:r>
              <a:rPr lang="pt-BR" dirty="0"/>
              <a:t>Envio para um </a:t>
            </a:r>
            <a:r>
              <a:rPr lang="pt-BR" dirty="0">
                <a:solidFill>
                  <a:schemeClr val="accent3"/>
                </a:solidFill>
              </a:rPr>
              <a:t>subconjunto</a:t>
            </a:r>
            <a:r>
              <a:rPr lang="pt-BR" dirty="0"/>
              <a:t> da rede. </a:t>
            </a:r>
          </a:p>
          <a:p>
            <a:pPr marL="966479" lvl="2" indent="-321684">
              <a:spcBef>
                <a:spcPts val="901"/>
              </a:spcBef>
              <a:defRPr/>
            </a:pPr>
            <a:r>
              <a:rPr lang="pt-BR" dirty="0" err="1"/>
              <a:t>Ex</a:t>
            </a:r>
            <a:r>
              <a:rPr lang="pt-BR" dirty="0"/>
              <a:t>: TV (horário local); mensagem num </a:t>
            </a:r>
            <a:r>
              <a:rPr lang="pt-BR" dirty="0" err="1"/>
              <a:t>depto</a:t>
            </a:r>
            <a:r>
              <a:rPr lang="pt-BR" dirty="0"/>
              <a:t>. </a:t>
            </a:r>
          </a:p>
        </p:txBody>
      </p:sp>
      <p:sp>
        <p:nvSpPr>
          <p:cNvPr id="33795" name="Espaço Reservado para Número de Slide 3">
            <a:extLst>
              <a:ext uri="{FF2B5EF4-FFF2-40B4-BE49-F238E27FC236}">
                <a16:creationId xmlns:a16="http://schemas.microsoft.com/office/drawing/2014/main" id="{7338762F-6D4F-46D1-8244-1657460E75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3FC73A-4E09-4AC7-A9DE-5B7569C11618}" type="slidenum">
              <a:rPr lang="pt-BR" altLang="pt-BR" sz="1081"/>
              <a:pPr eaLnBrk="1" hangingPunct="1"/>
              <a:t>7</a:t>
            </a:fld>
            <a:endParaRPr lang="pt-BR" altLang="pt-BR" sz="1081"/>
          </a:p>
        </p:txBody>
      </p:sp>
      <p:pic>
        <p:nvPicPr>
          <p:cNvPr id="33796" name="Picture 5">
            <a:extLst>
              <a:ext uri="{FF2B5EF4-FFF2-40B4-BE49-F238E27FC236}">
                <a16:creationId xmlns:a16="http://schemas.microsoft.com/office/drawing/2014/main" id="{A9436675-EC21-4A16-B13D-DFDAECC62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980" y="3930090"/>
            <a:ext cx="8852353" cy="280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ítulo 1">
            <a:extLst>
              <a:ext uri="{FF2B5EF4-FFF2-40B4-BE49-F238E27FC236}">
                <a16:creationId xmlns:a16="http://schemas.microsoft.com/office/drawing/2014/main" id="{5964D53D-C967-4C03-A2DE-9676B42C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571" y="251617"/>
            <a:ext cx="9146859" cy="1102256"/>
          </a:xfrm>
        </p:spPr>
        <p:txBody>
          <a:bodyPr>
            <a:normAutofit fontScale="90000"/>
          </a:bodyPr>
          <a:lstStyle/>
          <a:p>
            <a:r>
              <a:rPr lang="pt-BR" altLang="pt-BR"/>
              <a:t>Pacotes unicast, multicast e                   broadcast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0DD907-F078-48F7-AB75-458270AF5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365" y="1681261"/>
            <a:ext cx="8929553" cy="4989456"/>
          </a:xfrm>
        </p:spPr>
        <p:txBody>
          <a:bodyPr/>
          <a:lstStyle/>
          <a:p>
            <a:pPr>
              <a:spcBef>
                <a:spcPts val="901"/>
              </a:spcBef>
              <a:defRPr/>
            </a:pPr>
            <a:r>
              <a:rPr sz="2882" b="1" dirty="0"/>
              <a:t>Tipos de endereçamentos na transmissão:</a:t>
            </a:r>
          </a:p>
          <a:p>
            <a:pPr lvl="1">
              <a:spcBef>
                <a:spcPts val="901"/>
              </a:spcBef>
              <a:defRPr/>
            </a:pPr>
            <a:r>
              <a:rPr lang="pt-BR" sz="2882" b="1" dirty="0">
                <a:solidFill>
                  <a:schemeClr val="accent3"/>
                </a:solidFill>
              </a:rPr>
              <a:t>Broadcast:</a:t>
            </a:r>
          </a:p>
          <a:p>
            <a:pPr marL="966479" lvl="2" indent="-321684">
              <a:spcBef>
                <a:spcPts val="901"/>
              </a:spcBef>
              <a:defRPr/>
            </a:pPr>
            <a:r>
              <a:rPr lang="pt-BR" dirty="0"/>
              <a:t>Envio para </a:t>
            </a:r>
            <a:r>
              <a:rPr lang="pt-BR" dirty="0">
                <a:solidFill>
                  <a:schemeClr val="accent3"/>
                </a:solidFill>
              </a:rPr>
              <a:t>todos</a:t>
            </a:r>
            <a:r>
              <a:rPr lang="pt-BR" dirty="0"/>
              <a:t> da rede. </a:t>
            </a:r>
          </a:p>
          <a:p>
            <a:pPr marL="966479" lvl="2" indent="-321684">
              <a:spcBef>
                <a:spcPts val="901"/>
              </a:spcBef>
              <a:defRPr/>
            </a:pPr>
            <a:r>
              <a:rPr lang="pt-BR" dirty="0" err="1"/>
              <a:t>Ex</a:t>
            </a:r>
            <a:r>
              <a:rPr lang="pt-BR" dirty="0"/>
              <a:t>: rádio; mensagem numa empresa. </a:t>
            </a:r>
          </a:p>
          <a:p>
            <a:pPr lvl="1">
              <a:spcBef>
                <a:spcPts val="901"/>
              </a:spcBef>
              <a:defRPr/>
            </a:pPr>
            <a:endParaRPr lang="pt-BR" sz="2882" dirty="0"/>
          </a:p>
        </p:txBody>
      </p:sp>
      <p:sp>
        <p:nvSpPr>
          <p:cNvPr id="34819" name="Espaço Reservado para Número de Slide 3">
            <a:extLst>
              <a:ext uri="{FF2B5EF4-FFF2-40B4-BE49-F238E27FC236}">
                <a16:creationId xmlns:a16="http://schemas.microsoft.com/office/drawing/2014/main" id="{90C29457-3841-4977-9FEA-E34F470DC5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086072B-4825-47F3-BB5A-35C3D3932964}" type="slidenum">
              <a:rPr lang="pt-BR" altLang="pt-BR" sz="1081"/>
              <a:pPr eaLnBrk="1" hangingPunct="1"/>
              <a:t>8</a:t>
            </a:fld>
            <a:endParaRPr lang="pt-BR" altLang="pt-BR" sz="1081"/>
          </a:p>
        </p:txBody>
      </p:sp>
      <p:pic>
        <p:nvPicPr>
          <p:cNvPr id="34820" name="Picture 6">
            <a:extLst>
              <a:ext uri="{FF2B5EF4-FFF2-40B4-BE49-F238E27FC236}">
                <a16:creationId xmlns:a16="http://schemas.microsoft.com/office/drawing/2014/main" id="{1D650077-A743-4E14-99A9-E8A73F19D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003" y="4111655"/>
            <a:ext cx="8788019" cy="2041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ítulo 1">
            <a:extLst>
              <a:ext uri="{FF2B5EF4-FFF2-40B4-BE49-F238E27FC236}">
                <a16:creationId xmlns:a16="http://schemas.microsoft.com/office/drawing/2014/main" id="{034DCC32-A620-4B26-A908-1253E653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571" y="251617"/>
            <a:ext cx="9146859" cy="1102256"/>
          </a:xfrm>
        </p:spPr>
        <p:txBody>
          <a:bodyPr>
            <a:normAutofit fontScale="90000"/>
          </a:bodyPr>
          <a:lstStyle/>
          <a:p>
            <a:r>
              <a:rPr lang="pt-BR" altLang="pt-BR"/>
              <a:t>Pacotes unicast, multicast e                   broadcast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1071" y="0"/>
            <a:ext cx="11505984" cy="1143715"/>
          </a:xfrm>
        </p:spPr>
        <p:txBody>
          <a:bodyPr/>
          <a:lstStyle/>
          <a:p>
            <a:r>
              <a:rPr lang="pt-BR" altLang="en-US" sz="3733" dirty="0"/>
              <a:t>Protocolos de acesso aleatório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79" y="950325"/>
            <a:ext cx="11505984" cy="4989455"/>
          </a:xfrm>
        </p:spPr>
        <p:txBody>
          <a:bodyPr>
            <a:normAutofit fontScale="92500" lnSpcReduction="10000"/>
          </a:bodyPr>
          <a:lstStyle/>
          <a:p>
            <a:r>
              <a:rPr lang="pt-BR" altLang="en-US" sz="3200" dirty="0"/>
              <a:t>Quando o nó tem um pacote a enviar</a:t>
            </a:r>
          </a:p>
          <a:p>
            <a:pPr lvl="1"/>
            <a:r>
              <a:rPr lang="pt-BR" altLang="en-US" sz="3200" dirty="0"/>
              <a:t>transmite na velocidade de dados R total do canal.</a:t>
            </a:r>
          </a:p>
          <a:p>
            <a:pPr lvl="1"/>
            <a:r>
              <a:rPr lang="pt-BR" altLang="en-US" sz="3200" dirty="0"/>
              <a:t>sem coordenação </a:t>
            </a:r>
            <a:r>
              <a:rPr lang="pt-BR" altLang="en-US" sz="3200" i="1" dirty="0"/>
              <a:t>a priori</a:t>
            </a:r>
            <a:r>
              <a:rPr lang="pt-BR" altLang="en-US" sz="3200" dirty="0"/>
              <a:t> entre os nós</a:t>
            </a:r>
          </a:p>
          <a:p>
            <a:r>
              <a:rPr lang="pt-BR" altLang="en-US" sz="3200" dirty="0"/>
              <a:t>dois ou mais nós transmitindo </a:t>
            </a:r>
            <a:r>
              <a:rPr lang="pt-BR" altLang="en-US" sz="3200" dirty="0">
                <a:ea typeface="MS Mincho" pitchFamily="49" charset="-128"/>
              </a:rPr>
              <a:t>➜</a:t>
            </a:r>
            <a:r>
              <a:rPr lang="pt-BR" altLang="en-US" sz="3200" dirty="0"/>
              <a:t> “colisão”,</a:t>
            </a:r>
          </a:p>
          <a:p>
            <a:r>
              <a:rPr lang="pt-BR" altLang="en-US" sz="3200" dirty="0">
                <a:solidFill>
                  <a:srgbClr val="00B050"/>
                </a:solidFill>
              </a:rPr>
              <a:t>protocolo MAC de acesso aleatório </a:t>
            </a:r>
            <a:r>
              <a:rPr lang="pt-BR" altLang="en-US" sz="3200" dirty="0"/>
              <a:t>especifica: </a:t>
            </a:r>
          </a:p>
          <a:p>
            <a:pPr lvl="1"/>
            <a:r>
              <a:rPr lang="pt-BR" altLang="en-US" sz="3200" dirty="0"/>
              <a:t>como detectar colisões</a:t>
            </a:r>
          </a:p>
          <a:p>
            <a:pPr lvl="1"/>
            <a:r>
              <a:rPr lang="pt-BR" altLang="en-US" sz="3200" dirty="0"/>
              <a:t>como recuperar-se de colisões (via retransmissões , etc.)</a:t>
            </a:r>
          </a:p>
          <a:p>
            <a:r>
              <a:rPr lang="pt-BR" altLang="en-US" sz="3200" dirty="0"/>
              <a:t>Exemplos de protocolos MAC de acesso aleatório:</a:t>
            </a:r>
          </a:p>
          <a:p>
            <a:pPr lvl="1"/>
            <a:r>
              <a:rPr lang="pt-BR" altLang="en-US" sz="3200" dirty="0" err="1"/>
              <a:t>slotted</a:t>
            </a:r>
            <a:r>
              <a:rPr lang="pt-BR" altLang="en-US" sz="3200" dirty="0"/>
              <a:t> ALOHA</a:t>
            </a:r>
          </a:p>
          <a:p>
            <a:pPr lvl="1"/>
            <a:r>
              <a:rPr lang="pt-BR" altLang="en-US" sz="3200" dirty="0"/>
              <a:t>ALOHA</a:t>
            </a:r>
          </a:p>
          <a:p>
            <a:pPr lvl="1"/>
            <a:r>
              <a:rPr lang="pt-BR" altLang="en-US" sz="3200" dirty="0"/>
              <a:t>CSMA, CSMA/CD, CSMA/CA</a:t>
            </a:r>
          </a:p>
        </p:txBody>
      </p:sp>
    </p:spTree>
    <p:extLst>
      <p:ext uri="{BB962C8B-B14F-4D97-AF65-F5344CB8AC3E}">
        <p14:creationId xmlns:p14="http://schemas.microsoft.com/office/powerpoint/2010/main" val="427582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push/>
      </p:transition>
    </mc:Choice>
    <mc:Fallback xmlns="">
      <p:transition spd="slow" advClick="0">
        <p:push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</TotalTime>
  <Words>672</Words>
  <Application>Microsoft Office PowerPoint</Application>
  <PresentationFormat>Widescreen</PresentationFormat>
  <Paragraphs>135</Paragraphs>
  <Slides>16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ZapfDingbats</vt:lpstr>
      <vt:lpstr>Office Theme</vt:lpstr>
      <vt:lpstr>Apresentação do PowerPoint</vt:lpstr>
      <vt:lpstr>Modos de Transmissão</vt:lpstr>
      <vt:lpstr>Modos de Transmissão</vt:lpstr>
      <vt:lpstr>Modos de Transmissão</vt:lpstr>
      <vt:lpstr>Modos de Transmissão</vt:lpstr>
      <vt:lpstr>Pacotes unicast, multicast e                   broadcast</vt:lpstr>
      <vt:lpstr>Pacotes unicast, multicast e                   broadcast</vt:lpstr>
      <vt:lpstr>Pacotes unicast, multicast e                   broadcast</vt:lpstr>
      <vt:lpstr>Protocolos de acesso aleatório</vt:lpstr>
      <vt:lpstr>Slotted ALOHA</vt:lpstr>
      <vt:lpstr>Slotted ALOHA</vt:lpstr>
      <vt:lpstr>Colisões CSMA</vt:lpstr>
      <vt:lpstr>CSMA/CD</vt:lpstr>
      <vt:lpstr>CSMA/CD (Collision Detection)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usuario</cp:lastModifiedBy>
  <cp:revision>52</cp:revision>
  <dcterms:created xsi:type="dcterms:W3CDTF">2021-01-29T11:30:57Z</dcterms:created>
  <dcterms:modified xsi:type="dcterms:W3CDTF">2021-11-03T00:42:12Z</dcterms:modified>
</cp:coreProperties>
</file>