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61" r:id="rId3"/>
    <p:sldId id="294" r:id="rId4"/>
    <p:sldId id="283" r:id="rId5"/>
    <p:sldId id="262" r:id="rId6"/>
    <p:sldId id="265" r:id="rId7"/>
    <p:sldId id="266" r:id="rId8"/>
    <p:sldId id="295" r:id="rId9"/>
    <p:sldId id="267" r:id="rId10"/>
    <p:sldId id="268" r:id="rId11"/>
    <p:sldId id="269" r:id="rId12"/>
    <p:sldId id="270" r:id="rId13"/>
    <p:sldId id="271" r:id="rId14"/>
    <p:sldId id="272" r:id="rId15"/>
    <p:sldId id="274" r:id="rId16"/>
    <p:sldId id="296" r:id="rId17"/>
    <p:sldId id="284" r:id="rId18"/>
    <p:sldId id="297" r:id="rId19"/>
    <p:sldId id="278" r:id="rId20"/>
    <p:sldId id="298" r:id="rId21"/>
    <p:sldId id="299" r:id="rId22"/>
    <p:sldId id="281" r:id="rId23"/>
    <p:sldId id="300" r:id="rId24"/>
    <p:sldId id="282" r:id="rId25"/>
    <p:sldId id="301" r:id="rId26"/>
    <p:sldId id="302" r:id="rId27"/>
    <p:sldId id="303" r:id="rId28"/>
    <p:sldId id="304" r:id="rId29"/>
    <p:sldId id="305" r:id="rId30"/>
    <p:sldId id="276" r:id="rId31"/>
    <p:sldId id="306" r:id="rId32"/>
    <p:sldId id="307" r:id="rId33"/>
    <p:sldId id="277" r:id="rId34"/>
    <p:sldId id="317" r:id="rId35"/>
    <p:sldId id="318" r:id="rId36"/>
    <p:sldId id="319" r:id="rId37"/>
    <p:sldId id="320" r:id="rId38"/>
    <p:sldId id="280" r:id="rId39"/>
    <p:sldId id="321" r:id="rId40"/>
    <p:sldId id="322" r:id="rId41"/>
    <p:sldId id="285" r:id="rId42"/>
    <p:sldId id="288" r:id="rId43"/>
    <p:sldId id="286" r:id="rId44"/>
    <p:sldId id="287" r:id="rId45"/>
    <p:sldId id="289" r:id="rId46"/>
    <p:sldId id="290" r:id="rId47"/>
    <p:sldId id="291" r:id="rId48"/>
    <p:sldId id="292" r:id="rId49"/>
    <p:sldId id="279" r:id="rId50"/>
    <p:sldId id="293" r:id="rId51"/>
    <p:sldId id="27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38A"/>
    <a:srgbClr val="FAB63D"/>
    <a:srgbClr val="E76323"/>
    <a:srgbClr val="15AED1"/>
    <a:srgbClr val="4244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72" d="100"/>
          <a:sy n="72" d="100"/>
        </p:scale>
        <p:origin x="6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24428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370923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4107433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3" name="Imagem 12">
            <a:extLst>
              <a:ext uri="{FF2B5EF4-FFF2-40B4-BE49-F238E27FC236}">
                <a16:creationId xmlns:a16="http://schemas.microsoft.com/office/drawing/2014/main" id="{3F08CCED-CBFA-4485-B49F-6581D5443D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86960" y="5639540"/>
            <a:ext cx="1081426" cy="706532"/>
          </a:xfrm>
          <a:prstGeom prst="rect">
            <a:avLst/>
          </a:prstGeom>
        </p:spPr>
      </p:pic>
    </p:spTree>
    <p:extLst>
      <p:ext uri="{BB962C8B-B14F-4D97-AF65-F5344CB8AC3E}">
        <p14:creationId xmlns:p14="http://schemas.microsoft.com/office/powerpoint/2010/main" val="1648840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19179D5D-A8CD-49B2-8BFF-67718239F5F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F37156FD-F487-495B-A5C3-68045BE51E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DA7C4FE6-9E53-49E9-85E6-B5066BDC34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9F812082-D991-4C11-81BE-6714C045FF3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18438124-36A1-4911-9C0D-BC5724BA28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8291571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uas Partes de Conteúdo">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84C86D0A-1BF2-428A-8E4F-BE388FB4992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5E162B7A-E477-40E0-96C1-EB4B0829C80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F097567-1D36-41F1-800D-0FC3CE07243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D0224B3D-2038-40AD-9F50-CF391D786A7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C63E55CA-4DE2-4853-B76D-E33EA5861BD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348044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ação">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0B034051-E3FC-40C2-821B-B5C2589D766D}"/>
              </a:ext>
            </a:extLst>
          </p:cNvPr>
          <p:cNvSpPr/>
          <p:nvPr userDrawn="1"/>
        </p:nvSpPr>
        <p:spPr>
          <a:xfrm>
            <a:off x="0" y="0"/>
            <a:ext cx="12192000" cy="685800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2" name="Imagem 11">
            <a:extLst>
              <a:ext uri="{FF2B5EF4-FFF2-40B4-BE49-F238E27FC236}">
                <a16:creationId xmlns:a16="http://schemas.microsoft.com/office/drawing/2014/main" id="{5F0572CA-95DA-4A66-A46A-099FFA53C0D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3" name="Imagem 12">
            <a:extLst>
              <a:ext uri="{FF2B5EF4-FFF2-40B4-BE49-F238E27FC236}">
                <a16:creationId xmlns:a16="http://schemas.microsoft.com/office/drawing/2014/main" id="{5370AF79-B607-4629-873B-BCC4142056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4" name="Imagem 13">
            <a:extLst>
              <a:ext uri="{FF2B5EF4-FFF2-40B4-BE49-F238E27FC236}">
                <a16:creationId xmlns:a16="http://schemas.microsoft.com/office/drawing/2014/main" id="{B176A966-0AAC-40DB-8C6B-4AC73253C8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5" name="Imagem 14">
            <a:extLst>
              <a:ext uri="{FF2B5EF4-FFF2-40B4-BE49-F238E27FC236}">
                <a16:creationId xmlns:a16="http://schemas.microsoft.com/office/drawing/2014/main" id="{3DD94B1E-EE76-44B7-AE55-5F6873FAC91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2508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omente Títul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E9179ADB-9C63-49A8-AE70-4535D1698A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7" name="Imagem 6">
            <a:extLst>
              <a:ext uri="{FF2B5EF4-FFF2-40B4-BE49-F238E27FC236}">
                <a16:creationId xmlns:a16="http://schemas.microsoft.com/office/drawing/2014/main" id="{EB755151-65C3-47AA-9133-AFD62E82D73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03291734-13DB-4B76-8E33-13C45878C1E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44E7E2B4-E6D5-4E6C-BAB2-97F2AAB583B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FD6F1ADE-51D3-4E57-B59B-778C7C2FB9B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0341684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údo com Legenda">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7F16A4AE-6841-4942-958A-726DDF59EE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9" name="Imagem 8">
            <a:extLst>
              <a:ext uri="{FF2B5EF4-FFF2-40B4-BE49-F238E27FC236}">
                <a16:creationId xmlns:a16="http://schemas.microsoft.com/office/drawing/2014/main" id="{36A5A762-992E-4C93-A3FD-89221B389A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ABA1A649-BD1C-4E17-98CE-249591CA6B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8742DAF3-97E6-41B3-84E3-E731577874B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F57B744F-48F2-4DCC-8035-4030A870A6F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56269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nteúdo com Legenda">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014E0954-EAF1-44F5-8AEE-8B852139D345}"/>
              </a:ext>
            </a:extLst>
          </p:cNvPr>
          <p:cNvSpPr/>
          <p:nvPr userDrawn="1"/>
        </p:nvSpPr>
        <p:spPr>
          <a:xfrm>
            <a:off x="0" y="0"/>
            <a:ext cx="12192000" cy="6858000"/>
          </a:xfrm>
          <a:prstGeom prst="rect">
            <a:avLst/>
          </a:prstGeom>
          <a:solidFill>
            <a:srgbClr val="4244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13" name="Imagem 12">
            <a:extLst>
              <a:ext uri="{FF2B5EF4-FFF2-40B4-BE49-F238E27FC236}">
                <a16:creationId xmlns:a16="http://schemas.microsoft.com/office/drawing/2014/main" id="{3667F087-E41C-43EE-B15C-00F5298443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4" name="Imagem 13">
            <a:extLst>
              <a:ext uri="{FF2B5EF4-FFF2-40B4-BE49-F238E27FC236}">
                <a16:creationId xmlns:a16="http://schemas.microsoft.com/office/drawing/2014/main" id="{6BA49F3C-9C2A-442D-943A-75BECA274B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5" name="Imagem 14">
            <a:extLst>
              <a:ext uri="{FF2B5EF4-FFF2-40B4-BE49-F238E27FC236}">
                <a16:creationId xmlns:a16="http://schemas.microsoft.com/office/drawing/2014/main" id="{7A532A61-9CB2-4F62-AE45-7F2C6A71DD9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6" name="Imagem 15">
            <a:extLst>
              <a:ext uri="{FF2B5EF4-FFF2-40B4-BE49-F238E27FC236}">
                <a16:creationId xmlns:a16="http://schemas.microsoft.com/office/drawing/2014/main" id="{DFC8721F-6A09-4F7D-807C-75DAA64846C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9470331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DE0E742F-B37D-4EE4-B6EC-8F3E53229CB2}"/>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a:extLst>
              <a:ext uri="{FF2B5EF4-FFF2-40B4-BE49-F238E27FC236}">
                <a16:creationId xmlns:a16="http://schemas.microsoft.com/office/drawing/2014/main" id="{FEC834DF-1353-4883-B5BE-9A256DD7AE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5" name="Imagem 4">
            <a:extLst>
              <a:ext uri="{FF2B5EF4-FFF2-40B4-BE49-F238E27FC236}">
                <a16:creationId xmlns:a16="http://schemas.microsoft.com/office/drawing/2014/main" id="{52556AD1-6155-448E-84B4-E7ED415DFB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6" name="Imagem 5">
            <a:extLst>
              <a:ext uri="{FF2B5EF4-FFF2-40B4-BE49-F238E27FC236}">
                <a16:creationId xmlns:a16="http://schemas.microsoft.com/office/drawing/2014/main" id="{7D3276AD-D772-4064-BF7B-A82E18CD21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7" name="Imagem 6">
            <a:extLst>
              <a:ext uri="{FF2B5EF4-FFF2-40B4-BE49-F238E27FC236}">
                <a16:creationId xmlns:a16="http://schemas.microsoft.com/office/drawing/2014/main" id="{4D086FF9-2AA2-4CB8-8ED4-BCFC9DF2951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41289575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2136893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m com Legenda">
    <p:spTree>
      <p:nvGrpSpPr>
        <p:cNvPr id="1" name=""/>
        <p:cNvGrpSpPr/>
        <p:nvPr/>
      </p:nvGrpSpPr>
      <p:grpSpPr>
        <a:xfrm>
          <a:off x="0" y="0"/>
          <a:ext cx="0" cy="0"/>
          <a:chOff x="0" y="0"/>
          <a:chExt cx="0" cy="0"/>
        </a:xfrm>
      </p:grpSpPr>
      <p:sp>
        <p:nvSpPr>
          <p:cNvPr id="23" name="Retângulo 22">
            <a:extLst>
              <a:ext uri="{FF2B5EF4-FFF2-40B4-BE49-F238E27FC236}">
                <a16:creationId xmlns:a16="http://schemas.microsoft.com/office/drawing/2014/main" id="{CE72CB75-0C4E-4C80-9D71-72E2E42B59DB}"/>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9" name="Imagem 8">
            <a:extLst>
              <a:ext uri="{FF2B5EF4-FFF2-40B4-BE49-F238E27FC236}">
                <a16:creationId xmlns:a16="http://schemas.microsoft.com/office/drawing/2014/main" id="{A330DC4D-8F75-4877-8DD9-78D88EE1BB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10" name="Imagem 9">
            <a:extLst>
              <a:ext uri="{FF2B5EF4-FFF2-40B4-BE49-F238E27FC236}">
                <a16:creationId xmlns:a16="http://schemas.microsoft.com/office/drawing/2014/main" id="{91172667-28A7-47CD-BBCB-28ECB9A2B6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1" name="Imagem 10">
            <a:extLst>
              <a:ext uri="{FF2B5EF4-FFF2-40B4-BE49-F238E27FC236}">
                <a16:creationId xmlns:a16="http://schemas.microsoft.com/office/drawing/2014/main" id="{6C92734B-BF7D-4D6D-ACB5-DCA63ACF6F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2" name="Imagem 11">
            <a:extLst>
              <a:ext uri="{FF2B5EF4-FFF2-40B4-BE49-F238E27FC236}">
                <a16:creationId xmlns:a16="http://schemas.microsoft.com/office/drawing/2014/main" id="{511DEF9E-EB9C-45E5-9604-FE5A58F2E08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20" name="Espaço Reservado para Imagem 4">
            <a:extLst>
              <a:ext uri="{FF2B5EF4-FFF2-40B4-BE49-F238E27FC236}">
                <a16:creationId xmlns:a16="http://schemas.microsoft.com/office/drawing/2014/main" id="{CFE5D432-6F55-49DD-B1CE-0DC8BA65EB5D}"/>
              </a:ext>
            </a:extLst>
          </p:cNvPr>
          <p:cNvSpPr>
            <a:spLocks noGrp="1"/>
          </p:cNvSpPr>
          <p:nvPr>
            <p:ph type="pic" sz="quarter" idx="10"/>
          </p:nvPr>
        </p:nvSpPr>
        <p:spPr>
          <a:xfrm>
            <a:off x="626254" y="541981"/>
            <a:ext cx="4402946" cy="5581650"/>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1" name="Espaço Reservado para Imagem 4">
            <a:extLst>
              <a:ext uri="{FF2B5EF4-FFF2-40B4-BE49-F238E27FC236}">
                <a16:creationId xmlns:a16="http://schemas.microsoft.com/office/drawing/2014/main" id="{203766BB-DB47-4E7C-B6F0-1837ED8B708F}"/>
              </a:ext>
            </a:extLst>
          </p:cNvPr>
          <p:cNvSpPr>
            <a:spLocks noGrp="1"/>
          </p:cNvSpPr>
          <p:nvPr>
            <p:ph type="pic" sz="quarter" idx="11"/>
          </p:nvPr>
        </p:nvSpPr>
        <p:spPr>
          <a:xfrm>
            <a:off x="5431377" y="533400"/>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
        <p:nvSpPr>
          <p:cNvPr id="22" name="Espaço Reservado para Imagem 4">
            <a:extLst>
              <a:ext uri="{FF2B5EF4-FFF2-40B4-BE49-F238E27FC236}">
                <a16:creationId xmlns:a16="http://schemas.microsoft.com/office/drawing/2014/main" id="{15687480-EFD5-46A7-9C5C-E92F5C4326DF}"/>
              </a:ext>
            </a:extLst>
          </p:cNvPr>
          <p:cNvSpPr>
            <a:spLocks noGrp="1"/>
          </p:cNvSpPr>
          <p:nvPr>
            <p:ph type="pic" sz="quarter" idx="12"/>
          </p:nvPr>
        </p:nvSpPr>
        <p:spPr>
          <a:xfrm>
            <a:off x="5431377" y="3495675"/>
            <a:ext cx="4402946" cy="2619813"/>
          </a:xfrm>
          <a:prstGeom prst="rect">
            <a:avLst/>
          </a:prstGeom>
          <a:noFill/>
        </p:spPr>
        <p:txBody>
          <a:bodyPr/>
          <a:lstStyle>
            <a:lvl1pPr marL="0" indent="0">
              <a:buNone/>
              <a:defRPr sz="1800">
                <a:solidFill>
                  <a:schemeClr val="bg1">
                    <a:lumMod val="50000"/>
                  </a:schemeClr>
                </a:solidFill>
              </a:defRPr>
            </a:lvl1pPr>
          </a:lstStyle>
          <a:p>
            <a:endParaRPr lang="pt-BR" dirty="0"/>
          </a:p>
          <a:p>
            <a:endParaRPr lang="pt-BR" dirty="0"/>
          </a:p>
          <a:p>
            <a:endParaRPr lang="pt-BR" dirty="0"/>
          </a:p>
          <a:p>
            <a:endParaRPr lang="pt-BR" dirty="0"/>
          </a:p>
          <a:p>
            <a:endParaRPr lang="pt-BR" dirty="0"/>
          </a:p>
        </p:txBody>
      </p:sp>
    </p:spTree>
    <p:extLst>
      <p:ext uri="{BB962C8B-B14F-4D97-AF65-F5344CB8AC3E}">
        <p14:creationId xmlns:p14="http://schemas.microsoft.com/office/powerpoint/2010/main" val="311590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ítulo e Texto Vertical">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C7CFCBE-1795-4814-9CA5-63EE788E90C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 name="Imagem 7">
            <a:extLst>
              <a:ext uri="{FF2B5EF4-FFF2-40B4-BE49-F238E27FC236}">
                <a16:creationId xmlns:a16="http://schemas.microsoft.com/office/drawing/2014/main" id="{C9D17039-45F2-4D6B-8D3C-552551612A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C6B8D1D-023E-4BB3-AB42-36DF549DFD5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AB155352-B7A7-496B-869A-209C2BECAE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C83A90EE-B149-49F5-8374-BD1A1224CE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240074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xto e Título Vertical">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A2D1F8F-5FF5-4106-BB02-2322D19AC28A}"/>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8" name="Imagem 7">
            <a:extLst>
              <a:ext uri="{FF2B5EF4-FFF2-40B4-BE49-F238E27FC236}">
                <a16:creationId xmlns:a16="http://schemas.microsoft.com/office/drawing/2014/main" id="{904C7B34-CBF4-480B-AE8F-9B7E06DB77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9" name="Imagem 8">
            <a:extLst>
              <a:ext uri="{FF2B5EF4-FFF2-40B4-BE49-F238E27FC236}">
                <a16:creationId xmlns:a16="http://schemas.microsoft.com/office/drawing/2014/main" id="{5687A2A3-3BEC-4A24-8E86-2BB82BCD1B6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10" name="Imagem 9">
            <a:extLst>
              <a:ext uri="{FF2B5EF4-FFF2-40B4-BE49-F238E27FC236}">
                <a16:creationId xmlns:a16="http://schemas.microsoft.com/office/drawing/2014/main" id="{3EC1C5D6-A0C2-40AB-B077-EE891EAE483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1" name="Imagem 10">
            <a:extLst>
              <a:ext uri="{FF2B5EF4-FFF2-40B4-BE49-F238E27FC236}">
                <a16:creationId xmlns:a16="http://schemas.microsoft.com/office/drawing/2014/main" id="{07CDA43F-4291-430B-9158-05DF217E334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2509134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056689A-3A12-49E5-BC8B-1260655411AC}"/>
              </a:ext>
            </a:extLst>
          </p:cNvPr>
          <p:cNvSpPr/>
          <p:nvPr userDrawn="1"/>
        </p:nvSpPr>
        <p:spPr>
          <a:xfrm>
            <a:off x="0" y="0"/>
            <a:ext cx="12192000" cy="6858000"/>
          </a:xfrm>
          <a:prstGeom prst="rect">
            <a:avLst/>
          </a:prstGeom>
          <a:solidFill>
            <a:srgbClr val="15AE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312D3A29-7C09-4954-89AB-ADB3DFF9ED64}"/>
              </a:ext>
            </a:extLst>
          </p:cNvPr>
          <p:cNvSpPr/>
          <p:nvPr userDrawn="1"/>
        </p:nvSpPr>
        <p:spPr>
          <a:xfrm>
            <a:off x="626253" y="533400"/>
            <a:ext cx="10975197" cy="5581650"/>
          </a:xfrm>
          <a:prstGeom prst="rect">
            <a:avLst/>
          </a:prstGeom>
          <a:solidFill>
            <a:srgbClr val="FAB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C5EF237E-0123-4DCA-B614-FD7509CCC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4F2435BA-1C8E-4991-9A46-B09DA3E87F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AE9FB71A-5B5B-4896-A797-E2C1B9962DA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900F02F2-01FA-47A9-89EE-974314679DE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
        <p:nvSpPr>
          <p:cNvPr id="12" name="Espaço Reservado para Mídia 11">
            <a:extLst>
              <a:ext uri="{FF2B5EF4-FFF2-40B4-BE49-F238E27FC236}">
                <a16:creationId xmlns:a16="http://schemas.microsoft.com/office/drawing/2014/main" id="{9264AF54-7250-45CA-98B5-D4F1EFCFF891}"/>
              </a:ext>
            </a:extLst>
          </p:cNvPr>
          <p:cNvSpPr>
            <a:spLocks noGrp="1"/>
          </p:cNvSpPr>
          <p:nvPr>
            <p:ph type="media" sz="quarter" idx="10" hasCustomPrompt="1"/>
          </p:nvPr>
        </p:nvSpPr>
        <p:spPr>
          <a:xfrm>
            <a:off x="625475" y="533400"/>
            <a:ext cx="10975975" cy="5581650"/>
          </a:xfrm>
          <a:prstGeom prst="rect">
            <a:avLst/>
          </a:prstGeom>
        </p:spPr>
        <p:txBody>
          <a:bodyPr/>
          <a:lstStyle>
            <a:lvl1pPr>
              <a:buNone/>
              <a:defRPr>
                <a:solidFill>
                  <a:schemeClr val="bg1"/>
                </a:solidFill>
              </a:defRPr>
            </a:lvl1pPr>
          </a:lstStyle>
          <a:p>
            <a:r>
              <a:rPr lang="pt-BR" dirty="0"/>
              <a:t>vídeo</a:t>
            </a:r>
          </a:p>
        </p:txBody>
      </p:sp>
    </p:spTree>
    <p:extLst>
      <p:ext uri="{BB962C8B-B14F-4D97-AF65-F5344CB8AC3E}">
        <p14:creationId xmlns:p14="http://schemas.microsoft.com/office/powerpoint/2010/main" val="2547287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Layout Personalizado">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C8CD220F-6851-4DD1-A105-F8210E32EF51}"/>
              </a:ext>
            </a:extLst>
          </p:cNvPr>
          <p:cNvSpPr/>
          <p:nvPr userDrawn="1"/>
        </p:nvSpPr>
        <p:spPr>
          <a:xfrm>
            <a:off x="0" y="0"/>
            <a:ext cx="12192000" cy="6858000"/>
          </a:xfrm>
          <a:prstGeom prst="rect">
            <a:avLst/>
          </a:prstGeom>
          <a:solidFill>
            <a:srgbClr val="214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4" name="Imagem 3" descr="Senac">
            <a:extLst>
              <a:ext uri="{FF2B5EF4-FFF2-40B4-BE49-F238E27FC236}">
                <a16:creationId xmlns:a16="http://schemas.microsoft.com/office/drawing/2014/main" id="{A34904F6-0A25-48AC-8173-1609238D39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45071" y="2361393"/>
            <a:ext cx="2101858" cy="1373214"/>
          </a:xfrm>
          <a:prstGeom prst="rect">
            <a:avLst/>
          </a:prstGeom>
        </p:spPr>
      </p:pic>
      <p:pic>
        <p:nvPicPr>
          <p:cNvPr id="5" name="Imagem 4" descr="Siga o Senac em Minas nas Redes Sociais:&#10;&#10;Facebook&#10;Instagram&#10;Tik Tok&#10;Twitter&#10;LinkedIn&#10;YouTube">
            <a:extLst>
              <a:ext uri="{FF2B5EF4-FFF2-40B4-BE49-F238E27FC236}">
                <a16:creationId xmlns:a16="http://schemas.microsoft.com/office/drawing/2014/main" id="{3F36380C-B260-4FCB-A0EB-A5813AF789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21944" y="4250434"/>
            <a:ext cx="3948113" cy="1271782"/>
          </a:xfrm>
          <a:prstGeom prst="rect">
            <a:avLst/>
          </a:prstGeom>
        </p:spPr>
      </p:pic>
    </p:spTree>
    <p:extLst>
      <p:ext uri="{BB962C8B-B14F-4D97-AF65-F5344CB8AC3E}">
        <p14:creationId xmlns:p14="http://schemas.microsoft.com/office/powerpoint/2010/main" val="2056233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C764DE79-268F-4C1A-8933-263129D2AF90}" type="datetimeFigureOut">
              <a:rPr lang="en-US" dirty="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53586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88684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333130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034550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dirty="0"/>
          </a:p>
        </p:txBody>
      </p:sp>
      <p:sp>
        <p:nvSpPr>
          <p:cNvPr id="5" name="Retângulo 4">
            <a:extLst>
              <a:ext uri="{FF2B5EF4-FFF2-40B4-BE49-F238E27FC236}">
                <a16:creationId xmlns:a16="http://schemas.microsoft.com/office/drawing/2014/main" id="{643B33B6-BAFD-4E06-8AEA-88ED8BB4180A}"/>
              </a:ext>
            </a:extLst>
          </p:cNvPr>
          <p:cNvSpPr/>
          <p:nvPr userDrawn="1"/>
        </p:nvSpPr>
        <p:spPr>
          <a:xfrm>
            <a:off x="0" y="0"/>
            <a:ext cx="12192000" cy="6858000"/>
          </a:xfrm>
          <a:prstGeom prst="rect">
            <a:avLst/>
          </a:prstGeom>
          <a:solidFill>
            <a:srgbClr val="E76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6" name="Imagem 5">
            <a:extLst>
              <a:ext uri="{FF2B5EF4-FFF2-40B4-BE49-F238E27FC236}">
                <a16:creationId xmlns:a16="http://schemas.microsoft.com/office/drawing/2014/main" id="{A6F46554-9801-4155-8EF3-860B1D5E31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7" name="Imagem 6">
            <a:extLst>
              <a:ext uri="{FF2B5EF4-FFF2-40B4-BE49-F238E27FC236}">
                <a16:creationId xmlns:a16="http://schemas.microsoft.com/office/drawing/2014/main" id="{B31DDD21-4FDB-4B26-8E17-EDBD4822B0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8" name="Imagem 7">
            <a:extLst>
              <a:ext uri="{FF2B5EF4-FFF2-40B4-BE49-F238E27FC236}">
                <a16:creationId xmlns:a16="http://schemas.microsoft.com/office/drawing/2014/main" id="{80F1B308-AF0E-4B41-A733-CF0C0837CFE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9" name="Imagem 8">
            <a:extLst>
              <a:ext uri="{FF2B5EF4-FFF2-40B4-BE49-F238E27FC236}">
                <a16:creationId xmlns:a16="http://schemas.microsoft.com/office/drawing/2014/main" id="{CB9AD97B-48C1-43F2-8E9E-5D6C790B004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280540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298490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C764DE79-268F-4C1A-8933-263129D2AF90}" type="datetimeFigureOut">
              <a:rPr lang="en-US" dirty="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dirty="0"/>
          </a:p>
        </p:txBody>
      </p:sp>
    </p:spTree>
    <p:extLst>
      <p:ext uri="{BB962C8B-B14F-4D97-AF65-F5344CB8AC3E}">
        <p14:creationId xmlns:p14="http://schemas.microsoft.com/office/powerpoint/2010/main" val="140091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dirty="0"/>
          </a:p>
        </p:txBody>
      </p:sp>
      <p:pic>
        <p:nvPicPr>
          <p:cNvPr id="7" name="Imagem 6">
            <a:extLst>
              <a:ext uri="{FF2B5EF4-FFF2-40B4-BE49-F238E27FC236}">
                <a16:creationId xmlns:a16="http://schemas.microsoft.com/office/drawing/2014/main" id="{4367863B-65C3-406B-AE15-26DEF34FE780}"/>
              </a:ext>
            </a:extLst>
          </p:cNvPr>
          <p:cNvPicPr>
            <a:picLocks noChangeAspect="1"/>
          </p:cNvPicPr>
          <p:nvPr userDrawn="1"/>
        </p:nvPicPr>
        <p:blipFill rotWithShape="1">
          <a:blip r:embed="rId26">
            <a:extLst>
              <a:ext uri="{28A0092B-C50C-407E-A947-70E740481C1C}">
                <a14:useLocalDpi xmlns:a14="http://schemas.microsoft.com/office/drawing/2010/main" val="0"/>
              </a:ext>
            </a:extLst>
          </a:blip>
          <a:srcRect t="95926" b="644"/>
          <a:stretch/>
        </p:blipFill>
        <p:spPr>
          <a:xfrm>
            <a:off x="0" y="6622742"/>
            <a:ext cx="12192000" cy="235258"/>
          </a:xfrm>
          <a:prstGeom prst="rect">
            <a:avLst/>
          </a:prstGeom>
        </p:spPr>
      </p:pic>
      <p:pic>
        <p:nvPicPr>
          <p:cNvPr id="8" name="Imagem 7">
            <a:extLst>
              <a:ext uri="{FF2B5EF4-FFF2-40B4-BE49-F238E27FC236}">
                <a16:creationId xmlns:a16="http://schemas.microsoft.com/office/drawing/2014/main" id="{699866C6-49C9-4494-B432-818F2DAD37A3}"/>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830439" y="6614161"/>
            <a:ext cx="1195187" cy="287997"/>
          </a:xfrm>
          <a:prstGeom prst="rect">
            <a:avLst/>
          </a:prstGeom>
        </p:spPr>
      </p:pic>
      <p:pic>
        <p:nvPicPr>
          <p:cNvPr id="9" name="Imagem 8">
            <a:extLst>
              <a:ext uri="{FF2B5EF4-FFF2-40B4-BE49-F238E27FC236}">
                <a16:creationId xmlns:a16="http://schemas.microsoft.com/office/drawing/2014/main" id="{2B5A3B87-E033-4DCA-B5D6-B8E3AC6C92BE}"/>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4950783" y="6573126"/>
            <a:ext cx="4883540" cy="334489"/>
          </a:xfrm>
          <a:prstGeom prst="rect">
            <a:avLst/>
          </a:prstGeom>
        </p:spPr>
      </p:pic>
      <p:pic>
        <p:nvPicPr>
          <p:cNvPr id="10" name="Imagem 9">
            <a:extLst>
              <a:ext uri="{FF2B5EF4-FFF2-40B4-BE49-F238E27FC236}">
                <a16:creationId xmlns:a16="http://schemas.microsoft.com/office/drawing/2014/main" id="{E7088810-F2BB-47CB-850B-403EEF8AB454}"/>
              </a:ext>
            </a:extLst>
          </p:cNvPr>
          <p:cNvPicPr>
            <a:picLocks noChangeAspect="1"/>
          </p:cNvPicPr>
          <p:nvPr userDrawn="1"/>
        </p:nvPicPr>
        <p:blipFill>
          <a:blip r:embed="rId29">
            <a:extLst>
              <a:ext uri="{28A0092B-C50C-407E-A947-70E740481C1C}">
                <a14:useLocalDpi xmlns:a14="http://schemas.microsoft.com/office/drawing/2010/main" val="0"/>
              </a:ext>
            </a:extLst>
          </a:blip>
          <a:stretch>
            <a:fillRect/>
          </a:stretch>
        </p:blipFill>
        <p:spPr>
          <a:xfrm>
            <a:off x="11050279" y="6594167"/>
            <a:ext cx="806605" cy="295757"/>
          </a:xfrm>
          <a:prstGeom prst="rect">
            <a:avLst/>
          </a:prstGeom>
        </p:spPr>
      </p:pic>
    </p:spTree>
    <p:extLst>
      <p:ext uri="{BB962C8B-B14F-4D97-AF65-F5344CB8AC3E}">
        <p14:creationId xmlns:p14="http://schemas.microsoft.com/office/powerpoint/2010/main" val="181858518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64" r:id="rId13"/>
    <p:sldLayoutId id="2147483652" r:id="rId14"/>
    <p:sldLayoutId id="2147483653" r:id="rId15"/>
    <p:sldLayoutId id="2147483654" r:id="rId16"/>
    <p:sldLayoutId id="2147483656" r:id="rId17"/>
    <p:sldLayoutId id="2147483660" r:id="rId18"/>
    <p:sldLayoutId id="2147483661" r:id="rId19"/>
    <p:sldLayoutId id="2147483657" r:id="rId20"/>
    <p:sldLayoutId id="2147483658" r:id="rId21"/>
    <p:sldLayoutId id="2147483659" r:id="rId22"/>
    <p:sldLayoutId id="2147483662" r:id="rId23"/>
    <p:sldLayoutId id="2147483663" r:id="rId2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http://www.hardware.com.br/static/books/redes/cap1-17_html_m3721a5c6.png" TargetMode="External"/><Relationship Id="rId7" Type="http://schemas.openxmlformats.org/officeDocument/2006/relationships/image" Target="http://www.hardware.com.br/static/books/redes/cap1-17_html_726c049b.jpg.optimized.jpg" TargetMode="External"/><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http://www.hardware.com.br/static/books/redes/cap1-17_html_185817a6.jpg" TargetMode="External"/><Relationship Id="rId4" Type="http://schemas.openxmlformats.org/officeDocument/2006/relationships/image" Target="../media/image3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7" Type="http://schemas.openxmlformats.org/officeDocument/2006/relationships/image" Target="../media/image51.jpeg"/><Relationship Id="rId2" Type="http://schemas.openxmlformats.org/officeDocument/2006/relationships/image" Target="../media/image46.jpeg"/><Relationship Id="rId1" Type="http://schemas.openxmlformats.org/officeDocument/2006/relationships/slideLayout" Target="../slideLayouts/slideLayout2.xml"/><Relationship Id="rId6" Type="http://schemas.openxmlformats.org/officeDocument/2006/relationships/image" Target="../media/image50.jpeg"/><Relationship Id="rId5" Type="http://schemas.openxmlformats.org/officeDocument/2006/relationships/image" Target="../media/image49.jpeg"/><Relationship Id="rId4" Type="http://schemas.openxmlformats.org/officeDocument/2006/relationships/image" Target="../media/image4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94367D24-7AF2-4F5B-B374-6A582E9DA0A7}"/>
              </a:ext>
            </a:extLst>
          </p:cNvPr>
          <p:cNvPicPr>
            <a:picLocks noChangeAspect="1"/>
          </p:cNvPicPr>
          <p:nvPr/>
        </p:nvPicPr>
        <p:blipFill rotWithShape="1">
          <a:blip r:embed="rId2">
            <a:extLst>
              <a:ext uri="{28A0092B-C50C-407E-A947-70E740481C1C}">
                <a14:useLocalDpi xmlns:a14="http://schemas.microsoft.com/office/drawing/2010/main" val="0"/>
              </a:ext>
            </a:extLst>
          </a:blip>
          <a:srcRect l="56278"/>
          <a:stretch/>
        </p:blipFill>
        <p:spPr>
          <a:xfrm>
            <a:off x="8507767" y="3277718"/>
            <a:ext cx="2135203" cy="334489"/>
          </a:xfrm>
          <a:prstGeom prst="rect">
            <a:avLst/>
          </a:prstGeom>
        </p:spPr>
      </p:pic>
      <p:pic>
        <p:nvPicPr>
          <p:cNvPr id="6" name="Imagem 5">
            <a:extLst>
              <a:ext uri="{FF2B5EF4-FFF2-40B4-BE49-F238E27FC236}">
                <a16:creationId xmlns:a16="http://schemas.microsoft.com/office/drawing/2014/main" id="{C42F9330-559C-4742-90BF-B61030DA347B}"/>
              </a:ext>
            </a:extLst>
          </p:cNvPr>
          <p:cNvPicPr>
            <a:picLocks noChangeAspect="1"/>
          </p:cNvPicPr>
          <p:nvPr/>
        </p:nvPicPr>
        <p:blipFill rotWithShape="1">
          <a:blip r:embed="rId2">
            <a:extLst>
              <a:ext uri="{28A0092B-C50C-407E-A947-70E740481C1C}">
                <a14:useLocalDpi xmlns:a14="http://schemas.microsoft.com/office/drawing/2010/main" val="0"/>
              </a:ext>
            </a:extLst>
          </a:blip>
          <a:srcRect r="43722"/>
          <a:stretch/>
        </p:blipFill>
        <p:spPr>
          <a:xfrm>
            <a:off x="8271811" y="3094511"/>
            <a:ext cx="2748337" cy="334489"/>
          </a:xfrm>
          <a:prstGeom prst="rect">
            <a:avLst/>
          </a:prstGeom>
        </p:spPr>
      </p:pic>
      <p:pic>
        <p:nvPicPr>
          <p:cNvPr id="7" name="Imagem 6">
            <a:extLst>
              <a:ext uri="{FF2B5EF4-FFF2-40B4-BE49-F238E27FC236}">
                <a16:creationId xmlns:a16="http://schemas.microsoft.com/office/drawing/2014/main" id="{F402BDD5-0769-40F0-8804-57106015E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4737" y="4671604"/>
            <a:ext cx="2135203" cy="514507"/>
          </a:xfrm>
          <a:prstGeom prst="rect">
            <a:avLst/>
          </a:prstGeom>
        </p:spPr>
      </p:pic>
      <p:sp>
        <p:nvSpPr>
          <p:cNvPr id="8" name="CaixaDeTexto 7">
            <a:extLst>
              <a:ext uri="{FF2B5EF4-FFF2-40B4-BE49-F238E27FC236}">
                <a16:creationId xmlns:a16="http://schemas.microsoft.com/office/drawing/2014/main" id="{7A96C519-AB02-4ECD-BF8B-602505F8E5C9}"/>
              </a:ext>
            </a:extLst>
          </p:cNvPr>
          <p:cNvSpPr txBox="1"/>
          <p:nvPr/>
        </p:nvSpPr>
        <p:spPr>
          <a:xfrm>
            <a:off x="1" y="2113601"/>
            <a:ext cx="3920190" cy="2597827"/>
          </a:xfrm>
          <a:prstGeom prst="rect">
            <a:avLst/>
          </a:prstGeom>
          <a:noFill/>
        </p:spPr>
        <p:txBody>
          <a:bodyPr wrap="square">
            <a:spAutoFit/>
          </a:bodyPr>
          <a:lstStyle/>
          <a:p>
            <a:pPr algn="just">
              <a:lnSpc>
                <a:spcPct val="150000"/>
              </a:lnSpc>
            </a:pPr>
            <a:r>
              <a:rPr lang="pt-BR" sz="2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CABOS DE REDE, CONECTORES,CRIMPAGEM,</a:t>
            </a:r>
            <a:r>
              <a:rPr lang="pt-BR" sz="2800" b="1" dirty="0">
                <a:solidFill>
                  <a:schemeClr val="bg1"/>
                </a:solidFill>
                <a:latin typeface="Arial" panose="020B0604020202020204" pitchFamily="34" charset="0"/>
                <a:ea typeface="Calibri" panose="020F0502020204030204" pitchFamily="34" charset="0"/>
                <a:cs typeface="Arial" panose="020B0604020202020204" pitchFamily="34" charset="0"/>
              </a:rPr>
              <a:t>D</a:t>
            </a:r>
            <a:r>
              <a:rPr lang="pt-BR" sz="28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ISPOSITIVO DE TESTES</a:t>
            </a:r>
          </a:p>
        </p:txBody>
      </p:sp>
    </p:spTree>
    <p:extLst>
      <p:ext uri="{BB962C8B-B14F-4D97-AF65-F5344CB8AC3E}">
        <p14:creationId xmlns:p14="http://schemas.microsoft.com/office/powerpoint/2010/main" val="3100121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Características e tipos de cabos coaxiais</a:t>
            </a:r>
          </a:p>
        </p:txBody>
      </p:sp>
      <p:sp>
        <p:nvSpPr>
          <p:cNvPr id="3" name="Espaço Reservado para Conteúdo 2"/>
          <p:cNvSpPr>
            <a:spLocks noGrp="1"/>
          </p:cNvSpPr>
          <p:nvPr>
            <p:ph idx="1"/>
          </p:nvPr>
        </p:nvSpPr>
        <p:spPr>
          <a:xfrm>
            <a:off x="369687" y="1599773"/>
            <a:ext cx="11505984" cy="1784559"/>
          </a:xfrm>
        </p:spPr>
        <p:txBody>
          <a:bodyPr/>
          <a:lstStyle/>
          <a:p>
            <a:r>
              <a:rPr lang="pt-BR" sz="3200" dirty="0"/>
              <a:t>Constituído por um núcleo de cobre sólido cercado por um isolante, uma blindagem de malha metálica e uma cobertura externa.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10</a:t>
            </a:fld>
            <a:endParaRPr lang="pt-BR"/>
          </a:p>
        </p:txBody>
      </p:sp>
      <p:pic>
        <p:nvPicPr>
          <p:cNvPr id="5" name="Imagem 4"/>
          <p:cNvPicPr/>
          <p:nvPr/>
        </p:nvPicPr>
        <p:blipFill>
          <a:blip r:embed="rId2" cstate="print">
            <a:extLst>
              <a:ext uri="{28A0092B-C50C-407E-A947-70E740481C1C}">
                <a14:useLocalDpi xmlns:a14="http://schemas.microsoft.com/office/drawing/2010/main" val="0"/>
              </a:ext>
            </a:extLst>
          </a:blip>
          <a:stretch>
            <a:fillRect/>
          </a:stretch>
        </p:blipFill>
        <p:spPr>
          <a:xfrm>
            <a:off x="3426373" y="2858815"/>
            <a:ext cx="8113601" cy="3714695"/>
          </a:xfrm>
          <a:prstGeom prst="rect">
            <a:avLst/>
          </a:prstGeom>
        </p:spPr>
      </p:pic>
      <p:sp>
        <p:nvSpPr>
          <p:cNvPr id="6" name="Retângulo 5"/>
          <p:cNvSpPr/>
          <p:nvPr/>
        </p:nvSpPr>
        <p:spPr>
          <a:xfrm>
            <a:off x="42675" y="5257561"/>
            <a:ext cx="6096000" cy="1200329"/>
          </a:xfrm>
          <a:prstGeom prst="rect">
            <a:avLst/>
          </a:prstGeom>
        </p:spPr>
        <p:txBody>
          <a:bodyPr>
            <a:spAutoFit/>
          </a:bodyPr>
          <a:lstStyle/>
          <a:p>
            <a:r>
              <a:rPr lang="pt-BR" sz="2400" dirty="0"/>
              <a:t>Uma camada de folha isolante e uma camada de blindagem de malha metálica constituem o que se chama de blindagem dupla. </a:t>
            </a:r>
          </a:p>
        </p:txBody>
      </p:sp>
    </p:spTree>
    <p:extLst>
      <p:ext uri="{BB962C8B-B14F-4D97-AF65-F5344CB8AC3E}">
        <p14:creationId xmlns:p14="http://schemas.microsoft.com/office/powerpoint/2010/main" val="3338863008"/>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Vantagens dos cabos coaxiais</a:t>
            </a:r>
          </a:p>
        </p:txBody>
      </p:sp>
      <p:sp>
        <p:nvSpPr>
          <p:cNvPr id="3" name="Espaço Reservado para Conteúdo 2"/>
          <p:cNvSpPr>
            <a:spLocks noGrp="1"/>
          </p:cNvSpPr>
          <p:nvPr>
            <p:ph idx="1"/>
          </p:nvPr>
        </p:nvSpPr>
        <p:spPr/>
        <p:txBody>
          <a:bodyPr>
            <a:normAutofit fontScale="92500" lnSpcReduction="10000"/>
          </a:bodyPr>
          <a:lstStyle/>
          <a:p>
            <a:pPr>
              <a:buNone/>
            </a:pPr>
            <a:r>
              <a:rPr lang="pt-BR" sz="3200" dirty="0"/>
              <a:t> </a:t>
            </a:r>
          </a:p>
          <a:p>
            <a:r>
              <a:rPr lang="pt-BR" sz="3200" dirty="0"/>
              <a:t>Sua blindagem permite que o cabo seja longo</a:t>
            </a:r>
          </a:p>
          <a:p>
            <a:pPr>
              <a:buNone/>
            </a:pPr>
            <a:r>
              <a:rPr lang="pt-BR" sz="3200" dirty="0"/>
              <a:t> </a:t>
            </a:r>
          </a:p>
          <a:p>
            <a:r>
              <a:rPr lang="pt-BR" sz="3200" dirty="0"/>
              <a:t>Permite o uso de redes multicanal (</a:t>
            </a:r>
            <a:r>
              <a:rPr lang="pt-BR" sz="3200" dirty="0" err="1"/>
              <a:t>broadband</a:t>
            </a:r>
            <a:r>
              <a:rPr lang="pt-BR" sz="3200" dirty="0"/>
              <a:t>) </a:t>
            </a:r>
          </a:p>
          <a:p>
            <a:endParaRPr lang="pt-BR" sz="3200" dirty="0"/>
          </a:p>
          <a:p>
            <a:r>
              <a:rPr lang="pt-BR" sz="3200" dirty="0"/>
              <a:t>Mais barato que o par trançado blindado </a:t>
            </a:r>
          </a:p>
          <a:p>
            <a:endParaRPr lang="pt-BR" sz="3200" dirty="0"/>
          </a:p>
          <a:p>
            <a:r>
              <a:rPr lang="pt-BR" sz="3200" dirty="0"/>
              <a:t>Melhor imunidade contra ruídos e contra atenuação do sinal que o par trançado sem blindagem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11</a:t>
            </a:fld>
            <a:endParaRPr lang="pt-BR"/>
          </a:p>
        </p:txBody>
      </p:sp>
    </p:spTree>
    <p:extLst>
      <p:ext uri="{BB962C8B-B14F-4D97-AF65-F5344CB8AC3E}">
        <p14:creationId xmlns:p14="http://schemas.microsoft.com/office/powerpoint/2010/main" val="2693807128"/>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Desvantagens dos cabos coaxiais</a:t>
            </a:r>
          </a:p>
        </p:txBody>
      </p:sp>
      <p:sp>
        <p:nvSpPr>
          <p:cNvPr id="3" name="Espaço Reservado para Conteúdo 2"/>
          <p:cNvSpPr>
            <a:spLocks noGrp="1"/>
          </p:cNvSpPr>
          <p:nvPr>
            <p:ph idx="1"/>
          </p:nvPr>
        </p:nvSpPr>
        <p:spPr/>
        <p:txBody>
          <a:bodyPr>
            <a:normAutofit fontScale="92500" lnSpcReduction="10000"/>
          </a:bodyPr>
          <a:lstStyle/>
          <a:p>
            <a:r>
              <a:rPr lang="pt-BR" sz="3200" dirty="0"/>
              <a:t>Por não ser muito flexível quebra-se e apresenta mal contato com facilidade </a:t>
            </a:r>
          </a:p>
          <a:p>
            <a:endParaRPr lang="pt-BR" sz="3200" dirty="0"/>
          </a:p>
          <a:p>
            <a:r>
              <a:rPr lang="pt-BR" sz="3200" dirty="0"/>
              <a:t>É difícil passá-lo através de </a:t>
            </a:r>
            <a:r>
              <a:rPr lang="pt-BR" sz="3200" dirty="0" err="1"/>
              <a:t>conduites</a:t>
            </a:r>
            <a:r>
              <a:rPr lang="pt-BR" sz="3200" dirty="0"/>
              <a:t> </a:t>
            </a:r>
          </a:p>
          <a:p>
            <a:endParaRPr lang="pt-BR" sz="3200" dirty="0"/>
          </a:p>
          <a:p>
            <a:r>
              <a:rPr lang="pt-BR" sz="3200" dirty="0"/>
              <a:t>Normalmente utilizado em topologia em barramento ou estrela, se um cabo falhar, todo o segmento da rede para </a:t>
            </a:r>
          </a:p>
          <a:p>
            <a:endParaRPr lang="pt-BR" sz="3200" dirty="0"/>
          </a:p>
          <a:p>
            <a:r>
              <a:rPr lang="pt-BR" sz="3200" dirty="0"/>
              <a:t>Mais caro que o par trançado sem blindagem </a:t>
            </a:r>
          </a:p>
          <a:p>
            <a:pPr>
              <a:buNone/>
            </a:pPr>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12</a:t>
            </a:fld>
            <a:endParaRPr lang="pt-BR"/>
          </a:p>
        </p:txBody>
      </p:sp>
    </p:spTree>
    <p:extLst>
      <p:ext uri="{BB962C8B-B14F-4D97-AF65-F5344CB8AC3E}">
        <p14:creationId xmlns:p14="http://schemas.microsoft.com/office/powerpoint/2010/main" val="3632646426"/>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cabos coaxiais</a:t>
            </a:r>
          </a:p>
        </p:txBody>
      </p:sp>
      <p:sp>
        <p:nvSpPr>
          <p:cNvPr id="3" name="Espaço Reservado para Conteúdo 2"/>
          <p:cNvSpPr>
            <a:spLocks noGrp="1"/>
          </p:cNvSpPr>
          <p:nvPr>
            <p:ph idx="1"/>
          </p:nvPr>
        </p:nvSpPr>
        <p:spPr/>
        <p:txBody>
          <a:bodyPr/>
          <a:lstStyle/>
          <a:p>
            <a:r>
              <a:rPr lang="pt-BR" sz="3200" dirty="0"/>
              <a:t>Cabo Coaxial Fino ou </a:t>
            </a:r>
            <a:r>
              <a:rPr lang="pt-BR" sz="3200" dirty="0" err="1"/>
              <a:t>Thin</a:t>
            </a:r>
            <a:r>
              <a:rPr lang="pt-BR" sz="3200" dirty="0"/>
              <a:t> ethernet ou10Base2 </a:t>
            </a:r>
          </a:p>
          <a:p>
            <a:endParaRPr lang="pt-BR" sz="3200" dirty="0"/>
          </a:p>
          <a:p>
            <a:r>
              <a:rPr lang="pt-BR" sz="3200" dirty="0"/>
              <a:t>Cabo Coaxial Grosso ou </a:t>
            </a:r>
            <a:r>
              <a:rPr lang="pt-BR" sz="3200" dirty="0" err="1"/>
              <a:t>Thick</a:t>
            </a:r>
            <a:r>
              <a:rPr lang="pt-BR" sz="3200" dirty="0"/>
              <a:t> ethernet ou 10Base5</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13</a:t>
            </a:fld>
            <a:endParaRPr lang="pt-BR"/>
          </a:p>
        </p:txBody>
      </p:sp>
    </p:spTree>
    <p:extLst>
      <p:ext uri="{BB962C8B-B14F-4D97-AF65-F5344CB8AC3E}">
        <p14:creationId xmlns:p14="http://schemas.microsoft.com/office/powerpoint/2010/main" val="1929127460"/>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Coaxial Fino </a:t>
            </a:r>
          </a:p>
        </p:txBody>
      </p:sp>
      <p:sp>
        <p:nvSpPr>
          <p:cNvPr id="3" name="Espaço Reservado para Conteúdo 2"/>
          <p:cNvSpPr>
            <a:spLocks noGrp="1"/>
          </p:cNvSpPr>
          <p:nvPr>
            <p:ph idx="1"/>
          </p:nvPr>
        </p:nvSpPr>
        <p:spPr/>
        <p:txBody>
          <a:bodyPr>
            <a:normAutofit fontScale="92500" lnSpcReduction="10000"/>
          </a:bodyPr>
          <a:lstStyle/>
          <a:p>
            <a:r>
              <a:rPr lang="pt-BR" sz="3200" dirty="0"/>
              <a:t>Cabo leve, flexível e fácil de usar que pode ser utilizado em qualquer tipo de instalação. </a:t>
            </a:r>
          </a:p>
          <a:p>
            <a:r>
              <a:rPr lang="pt-BR" sz="3200" dirty="0"/>
              <a:t>É capaz de carregar o sinal por uma distância máxima de 185 metros sem que o sinal sofra qualquer atenuação. </a:t>
            </a:r>
          </a:p>
          <a:p>
            <a:r>
              <a:rPr lang="pt-BR" sz="3200" dirty="0"/>
              <a:t>Na rede ethernet utilizamos o padrão RG-58 com impedância é de 50 ohms. </a:t>
            </a:r>
          </a:p>
          <a:p>
            <a:pPr>
              <a:buNone/>
            </a:pPr>
            <a:r>
              <a:rPr lang="pt-BR" sz="3200" dirty="0"/>
              <a:t> </a:t>
            </a:r>
          </a:p>
          <a:p>
            <a:r>
              <a:rPr lang="pt-BR" sz="3200" dirty="0"/>
              <a:t>As diferenças família RG-58 estão  no núcleo de cobre. </a:t>
            </a:r>
          </a:p>
          <a:p>
            <a:pPr lvl="1">
              <a:buNone/>
            </a:pPr>
            <a:r>
              <a:rPr lang="pt-BR" sz="2933" dirty="0"/>
              <a:t>O RG- 58 A/U possui vários fios de cobre </a:t>
            </a:r>
          </a:p>
          <a:p>
            <a:pPr lvl="1">
              <a:buNone/>
            </a:pPr>
            <a:r>
              <a:rPr lang="pt-BR" sz="2933" dirty="0"/>
              <a:t>O RG-58 /U possui um único fio de cobre rígido.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14</a:t>
            </a:fld>
            <a:endParaRPr lang="pt-BR"/>
          </a:p>
        </p:txBody>
      </p:sp>
    </p:spTree>
    <p:extLst>
      <p:ext uri="{BB962C8B-B14F-4D97-AF65-F5344CB8AC3E}">
        <p14:creationId xmlns:p14="http://schemas.microsoft.com/office/powerpoint/2010/main" val="1954551755"/>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Coaxial Grosso </a:t>
            </a:r>
          </a:p>
        </p:txBody>
      </p:sp>
      <p:sp>
        <p:nvSpPr>
          <p:cNvPr id="3" name="Espaço Reservado para Conteúdo 2"/>
          <p:cNvSpPr>
            <a:spLocks noGrp="1"/>
          </p:cNvSpPr>
          <p:nvPr>
            <p:ph idx="1"/>
          </p:nvPr>
        </p:nvSpPr>
        <p:spPr/>
        <p:txBody>
          <a:bodyPr>
            <a:normAutofit fontScale="92500"/>
          </a:bodyPr>
          <a:lstStyle/>
          <a:p>
            <a:r>
              <a:rPr lang="pt-BR" sz="3200" dirty="0"/>
              <a:t>É um cabo mais rígido que o </a:t>
            </a:r>
            <a:r>
              <a:rPr lang="pt-BR" sz="3200" dirty="0" err="1"/>
              <a:t>thinnet</a:t>
            </a:r>
            <a:r>
              <a:rPr lang="pt-BR" sz="3200" dirty="0"/>
              <a:t>, e o seu núcleo possui um diâmetro maior. </a:t>
            </a:r>
          </a:p>
          <a:p>
            <a:r>
              <a:rPr lang="pt-BR" sz="3200" dirty="0"/>
              <a:t>Quanto maior for o diâmetro do núcleo maior o alcance dos sinais. </a:t>
            </a:r>
          </a:p>
          <a:p>
            <a:r>
              <a:rPr lang="pt-BR" sz="3200" dirty="0"/>
              <a:t>Logo, o cabo grosso consegue levar os sinais mais longe que o fino, podendo o sinal viajar por 500 metros antes de sofrer atenuação. </a:t>
            </a:r>
          </a:p>
          <a:p>
            <a:r>
              <a:rPr lang="pt-BR" sz="3200" dirty="0"/>
              <a:t>Por essa característica, o cabo grosso normalmente é utilizado como </a:t>
            </a:r>
            <a:r>
              <a:rPr lang="pt-BR" sz="3200" dirty="0" err="1"/>
              <a:t>backbone</a:t>
            </a:r>
            <a:r>
              <a:rPr lang="pt-BR" sz="3200" dirty="0"/>
              <a:t>, conectando várias redes de cabo fino.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15</a:t>
            </a:fld>
            <a:endParaRPr lang="pt-BR"/>
          </a:p>
        </p:txBody>
      </p:sp>
    </p:spTree>
    <p:extLst>
      <p:ext uri="{BB962C8B-B14F-4D97-AF65-F5344CB8AC3E}">
        <p14:creationId xmlns:p14="http://schemas.microsoft.com/office/powerpoint/2010/main" val="610868344"/>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Trebuchet MS"/>
                <a:ea typeface="Calibri"/>
                <a:cs typeface="Arial"/>
              </a:rPr>
              <a:t>Conectorização de Cabos Coaxiais</a:t>
            </a:r>
            <a:endParaRPr lang="pt-BR" dirty="0"/>
          </a:p>
        </p:txBody>
      </p:sp>
      <p:sp>
        <p:nvSpPr>
          <p:cNvPr id="3" name="Espaço Reservado para Conteúdo 2"/>
          <p:cNvSpPr>
            <a:spLocks noGrp="1"/>
          </p:cNvSpPr>
          <p:nvPr>
            <p:ph idx="1"/>
          </p:nvPr>
        </p:nvSpPr>
        <p:spPr>
          <a:xfrm>
            <a:off x="369687" y="1599774"/>
            <a:ext cx="11505984" cy="1385165"/>
          </a:xfrm>
        </p:spPr>
        <p:txBody>
          <a:bodyPr/>
          <a:lstStyle/>
          <a:p>
            <a:r>
              <a:rPr lang="pt-BR" sz="3200" dirty="0">
                <a:latin typeface="Trebuchet MS"/>
                <a:ea typeface="Calibri"/>
                <a:cs typeface="Arial"/>
              </a:rPr>
              <a:t>Conector BNC - Padrão macho para pontas de cabo coaxial fêmea para as placas de rede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16</a:t>
            </a:fld>
            <a:endParaRPr lang="pt-B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6166945" y="2680137"/>
            <a:ext cx="3810000" cy="3810000"/>
          </a:xfrm>
          <a:prstGeom prst="rect">
            <a:avLst/>
          </a:prstGeom>
        </p:spPr>
      </p:pic>
    </p:spTree>
    <p:extLst>
      <p:ext uri="{BB962C8B-B14F-4D97-AF65-F5344CB8AC3E}">
        <p14:creationId xmlns:p14="http://schemas.microsoft.com/office/powerpoint/2010/main" val="2199985746"/>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Trebuchet MS"/>
                <a:ea typeface="Calibri"/>
                <a:cs typeface="Arial"/>
              </a:rPr>
              <a:t>Conectorização de Cabos Coaxiais</a:t>
            </a:r>
            <a:endParaRPr lang="pt-BR" dirty="0"/>
          </a:p>
        </p:txBody>
      </p:sp>
      <p:sp>
        <p:nvSpPr>
          <p:cNvPr id="3" name="Espaço Reservado para Conteúdo 2"/>
          <p:cNvSpPr>
            <a:spLocks noGrp="1"/>
          </p:cNvSpPr>
          <p:nvPr>
            <p:ph idx="1"/>
          </p:nvPr>
        </p:nvSpPr>
        <p:spPr>
          <a:xfrm>
            <a:off x="4603530" y="1599773"/>
            <a:ext cx="7272140" cy="4979703"/>
          </a:xfrm>
        </p:spPr>
        <p:txBody>
          <a:bodyPr/>
          <a:lstStyle/>
          <a:p>
            <a:r>
              <a:rPr lang="pt-BR" sz="3200" dirty="0"/>
              <a:t>Conector BNC tipo “T” </a:t>
            </a:r>
          </a:p>
          <a:p>
            <a:pPr lvl="1"/>
            <a:r>
              <a:rPr lang="pt-BR" sz="3200" dirty="0"/>
              <a:t>Liga dois conectores BNC macho ao conector BNC fêmea da placa de rede, sendo formado por duas entradas tipo BNC fêmea e uma saída tipo BNC macho;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17</a:t>
            </a:fld>
            <a:endParaRPr lang="pt-BR"/>
          </a:p>
        </p:txBody>
      </p:sp>
      <p:pic>
        <p:nvPicPr>
          <p:cNvPr id="1026" name="Picture 2" descr="http://camarasdevideovigilancia.eu/74-large_default/conector-bnc-tipo-t-1m-2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88" y="1617828"/>
            <a:ext cx="4100713" cy="4100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324429"/>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Trebuchet MS"/>
                <a:ea typeface="Calibri"/>
                <a:cs typeface="Arial"/>
              </a:rPr>
              <a:t>Conectorização de Cabos Coaxiais</a:t>
            </a:r>
            <a:endParaRPr lang="pt-BR" dirty="0"/>
          </a:p>
        </p:txBody>
      </p:sp>
      <p:sp>
        <p:nvSpPr>
          <p:cNvPr id="3" name="Espaço Reservado para Conteúdo 2"/>
          <p:cNvSpPr>
            <a:spLocks noGrp="1"/>
          </p:cNvSpPr>
          <p:nvPr>
            <p:ph idx="1"/>
          </p:nvPr>
        </p:nvSpPr>
        <p:spPr>
          <a:xfrm>
            <a:off x="689114" y="1418208"/>
            <a:ext cx="11186557" cy="1482649"/>
          </a:xfrm>
        </p:spPr>
        <p:txBody>
          <a:bodyPr/>
          <a:lstStyle/>
          <a:p>
            <a:r>
              <a:rPr lang="pt-BR" sz="3200" dirty="0"/>
              <a:t>Conector BNC de terminação, ou </a:t>
            </a:r>
            <a:r>
              <a:rPr lang="pt-BR" sz="3200" dirty="0" err="1"/>
              <a:t>terminador</a:t>
            </a:r>
            <a:r>
              <a:rPr lang="pt-BR" sz="3200" dirty="0"/>
              <a:t> </a:t>
            </a:r>
          </a:p>
          <a:p>
            <a:pPr lvl="1"/>
            <a:r>
              <a:rPr lang="pt-BR" sz="3200" dirty="0"/>
              <a:t>Deve ser colocado nas extremidades do segmento de rede</a:t>
            </a:r>
            <a:r>
              <a:rPr lang="pt-BR" sz="2667" dirty="0"/>
              <a:t>. </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18</a:t>
            </a:fld>
            <a:endParaRPr lang="pt-BR"/>
          </a:p>
        </p:txBody>
      </p:sp>
      <p:pic>
        <p:nvPicPr>
          <p:cNvPr id="7" name="Imagem 6"/>
          <p:cNvPicPr/>
          <p:nvPr/>
        </p:nvPicPr>
        <p:blipFill>
          <a:blip r:embed="rId2" cstate="print">
            <a:extLst>
              <a:ext uri="{28A0092B-C50C-407E-A947-70E740481C1C}">
                <a14:useLocalDpi xmlns:a14="http://schemas.microsoft.com/office/drawing/2010/main" val="0"/>
              </a:ext>
            </a:extLst>
          </a:blip>
          <a:stretch>
            <a:fillRect/>
          </a:stretch>
        </p:blipFill>
        <p:spPr>
          <a:xfrm>
            <a:off x="6122678" y="3021129"/>
            <a:ext cx="5471620" cy="3330755"/>
          </a:xfrm>
          <a:prstGeom prst="rect">
            <a:avLst/>
          </a:prstGeom>
        </p:spPr>
      </p:pic>
      <p:sp>
        <p:nvSpPr>
          <p:cNvPr id="8" name="Retângulo 7"/>
          <p:cNvSpPr/>
          <p:nvPr/>
        </p:nvSpPr>
        <p:spPr>
          <a:xfrm>
            <a:off x="450755" y="3021130"/>
            <a:ext cx="5969876" cy="3046988"/>
          </a:xfrm>
          <a:prstGeom prst="rect">
            <a:avLst/>
          </a:prstGeom>
        </p:spPr>
        <p:txBody>
          <a:bodyPr wrap="square">
            <a:spAutoFit/>
          </a:bodyPr>
          <a:lstStyle/>
          <a:p>
            <a:r>
              <a:rPr lang="pt-BR" sz="3200" dirty="0"/>
              <a:t>O </a:t>
            </a:r>
            <a:r>
              <a:rPr lang="pt-BR" sz="3200" dirty="0" err="1"/>
              <a:t>terminador</a:t>
            </a:r>
            <a:r>
              <a:rPr lang="pt-BR" sz="3200" dirty="0"/>
              <a:t> serve para que um sinal não seja refletido de volta ao se chocar na extremidade da rede, pois absorvem os sinais e proporcionam perfeito casamento de impedância</a:t>
            </a:r>
          </a:p>
        </p:txBody>
      </p:sp>
    </p:spTree>
    <p:extLst>
      <p:ext uri="{BB962C8B-B14F-4D97-AF65-F5344CB8AC3E}">
        <p14:creationId xmlns:p14="http://schemas.microsoft.com/office/powerpoint/2010/main" val="555257773"/>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p:nvPr/>
        </p:nvPicPr>
        <p:blipFill>
          <a:blip r:embed="rId2" cstate="print">
            <a:extLst>
              <a:ext uri="{28A0092B-C50C-407E-A947-70E740481C1C}">
                <a14:useLocalDpi xmlns:a14="http://schemas.microsoft.com/office/drawing/2010/main" val="0"/>
              </a:ext>
            </a:extLst>
          </a:blip>
          <a:stretch>
            <a:fillRect/>
          </a:stretch>
        </p:blipFill>
        <p:spPr>
          <a:xfrm>
            <a:off x="10039846" y="4516341"/>
            <a:ext cx="2077943" cy="2084155"/>
          </a:xfrm>
          <a:prstGeom prst="rect">
            <a:avLst/>
          </a:prstGeom>
        </p:spPr>
      </p:pic>
      <p:sp>
        <p:nvSpPr>
          <p:cNvPr id="2" name="Título 1"/>
          <p:cNvSpPr>
            <a:spLocks noGrp="1"/>
          </p:cNvSpPr>
          <p:nvPr>
            <p:ph type="title"/>
          </p:nvPr>
        </p:nvSpPr>
        <p:spPr/>
        <p:txBody>
          <a:bodyPr/>
          <a:lstStyle/>
          <a:p>
            <a:r>
              <a:rPr lang="pt-BR" dirty="0">
                <a:latin typeface="Trebuchet MS"/>
                <a:ea typeface="Calibri"/>
                <a:cs typeface="Arial"/>
              </a:rPr>
              <a:t>Cabos de Par Trançado</a:t>
            </a:r>
            <a:endParaRPr lang="pt-BR" dirty="0"/>
          </a:p>
        </p:txBody>
      </p:sp>
      <p:sp>
        <p:nvSpPr>
          <p:cNvPr id="3" name="Espaço Reservado para Conteúdo 2"/>
          <p:cNvSpPr>
            <a:spLocks noGrp="1"/>
          </p:cNvSpPr>
          <p:nvPr>
            <p:ph idx="1"/>
          </p:nvPr>
        </p:nvSpPr>
        <p:spPr>
          <a:xfrm>
            <a:off x="95417" y="1221394"/>
            <a:ext cx="11410567" cy="5379103"/>
          </a:xfrm>
        </p:spPr>
        <p:txBody>
          <a:bodyPr/>
          <a:lstStyle/>
          <a:p>
            <a:r>
              <a:rPr lang="pt-BR" sz="3200" dirty="0"/>
              <a:t>Os projetos de redes de computadores atuais utilizam o cabo de par trançado em substituição ao cabo coaxial fino. </a:t>
            </a:r>
          </a:p>
          <a:p>
            <a:endParaRPr lang="pt-BR" sz="3200" dirty="0"/>
          </a:p>
          <a:p>
            <a:r>
              <a:rPr lang="pt-BR" sz="3200" dirty="0"/>
              <a:t>Suas principais vantagens em comparação ao cabo coaxial: </a:t>
            </a:r>
          </a:p>
          <a:p>
            <a:pPr lvl="1"/>
            <a:r>
              <a:rPr lang="pt-BR" sz="3200" dirty="0"/>
              <a:t>Menor custo </a:t>
            </a:r>
          </a:p>
          <a:p>
            <a:pPr lvl="1"/>
            <a:r>
              <a:rPr lang="pt-BR" sz="3200" dirty="0"/>
              <a:t>Maior facilidade de instalação e de manutenção</a:t>
            </a:r>
          </a:p>
          <a:p>
            <a:pPr lvl="1"/>
            <a:endParaRPr lang="pt-BR" sz="2933" dirty="0"/>
          </a:p>
          <a:p>
            <a:r>
              <a:rPr lang="pt-BR" sz="3200" dirty="0"/>
              <a:t>Principal desvantagem </a:t>
            </a:r>
          </a:p>
          <a:p>
            <a:pPr lvl="1"/>
            <a:r>
              <a:rPr lang="pt-BR" sz="3200" dirty="0"/>
              <a:t>Menor resistência à interferência e ao ruído elétrico. </a:t>
            </a:r>
          </a:p>
          <a:p>
            <a:pPr>
              <a:buNone/>
            </a:pPr>
            <a:r>
              <a:rPr lang="pt-BR" sz="3200" dirty="0"/>
              <a:t>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19</a:t>
            </a:fld>
            <a:endParaRPr lang="pt-BR"/>
          </a:p>
        </p:txBody>
      </p:sp>
    </p:spTree>
    <p:extLst>
      <p:ext uri="{BB962C8B-B14F-4D97-AF65-F5344CB8AC3E}">
        <p14:creationId xmlns:p14="http://schemas.microsoft.com/office/powerpoint/2010/main" val="2126285126"/>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meios de transmissão</a:t>
            </a:r>
          </a:p>
        </p:txBody>
      </p:sp>
      <p:sp>
        <p:nvSpPr>
          <p:cNvPr id="3" name="Espaço Reservado para Conteúdo 2"/>
          <p:cNvSpPr>
            <a:spLocks noGrp="1"/>
          </p:cNvSpPr>
          <p:nvPr>
            <p:ph idx="1"/>
          </p:nvPr>
        </p:nvSpPr>
        <p:spPr/>
        <p:txBody>
          <a:bodyPr/>
          <a:lstStyle/>
          <a:p>
            <a:pPr lvl="0"/>
            <a:r>
              <a:rPr lang="pt-BR" sz="3200" dirty="0"/>
              <a:t>Fios de cobre;</a:t>
            </a:r>
          </a:p>
          <a:p>
            <a:pPr lvl="0"/>
            <a:r>
              <a:rPr lang="pt-BR" sz="3200" dirty="0"/>
              <a:t>Fibra de vidro;</a:t>
            </a:r>
          </a:p>
          <a:p>
            <a:pPr lvl="0"/>
            <a:r>
              <a:rPr lang="pt-BR" sz="3200" dirty="0"/>
              <a:t>Rádio; </a:t>
            </a:r>
          </a:p>
          <a:p>
            <a:pPr lvl="0"/>
            <a:r>
              <a:rPr lang="pt-BR" sz="3200" dirty="0"/>
              <a:t>Satélites;</a:t>
            </a:r>
          </a:p>
          <a:p>
            <a:pPr lvl="0"/>
            <a:r>
              <a:rPr lang="pt-BR" sz="3200" dirty="0"/>
              <a:t>Microondas;</a:t>
            </a:r>
          </a:p>
          <a:p>
            <a:pPr lvl="0"/>
            <a:r>
              <a:rPr lang="pt-BR" sz="3200" dirty="0"/>
              <a:t>Infravermelho;</a:t>
            </a:r>
          </a:p>
          <a:p>
            <a:pPr lvl="0"/>
            <a:r>
              <a:rPr lang="pt-BR" sz="3200" dirty="0"/>
              <a:t>Laser.</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a:t>
            </a:fld>
            <a:endParaRPr lang="pt-BR"/>
          </a:p>
        </p:txBody>
      </p:sp>
    </p:spTree>
    <p:extLst>
      <p:ext uri="{BB962C8B-B14F-4D97-AF65-F5344CB8AC3E}">
        <p14:creationId xmlns:p14="http://schemas.microsoft.com/office/powerpoint/2010/main" val="1526946946"/>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Características do par trançado</a:t>
            </a:r>
          </a:p>
        </p:txBody>
      </p:sp>
      <p:sp>
        <p:nvSpPr>
          <p:cNvPr id="3" name="Espaço Reservado para Conteúdo 2"/>
          <p:cNvSpPr>
            <a:spLocks noGrp="1"/>
          </p:cNvSpPr>
          <p:nvPr>
            <p:ph idx="1"/>
          </p:nvPr>
        </p:nvSpPr>
        <p:spPr/>
        <p:txBody>
          <a:bodyPr>
            <a:normAutofit fontScale="92500" lnSpcReduction="10000"/>
          </a:bodyPr>
          <a:lstStyle/>
          <a:p>
            <a:r>
              <a:rPr lang="pt-BR" sz="3200" dirty="0"/>
              <a:t>Oferece boas taxas de transferência em redes locais, podendo trabalhar a 10Mbps, 100Mbps e até a 1 </a:t>
            </a:r>
            <a:r>
              <a:rPr lang="pt-BR" sz="3200" dirty="0" err="1"/>
              <a:t>Gbp</a:t>
            </a:r>
            <a:endParaRPr lang="pt-BR" sz="3200" dirty="0"/>
          </a:p>
          <a:p>
            <a:endParaRPr lang="pt-BR" sz="3200" dirty="0"/>
          </a:p>
          <a:p>
            <a:r>
              <a:rPr lang="pt-BR" sz="3200" dirty="0"/>
              <a:t>Seu nome se deve ao fato dos pares de fio se entrelaçarem por toda a extensão do cabo, evitando assim interferências externas ou entre os próprios condutores do cabo. </a:t>
            </a:r>
          </a:p>
          <a:p>
            <a:pPr>
              <a:buNone/>
            </a:pPr>
            <a:r>
              <a:rPr lang="pt-BR" sz="3200" dirty="0"/>
              <a:t> </a:t>
            </a:r>
          </a:p>
          <a:p>
            <a:r>
              <a:rPr lang="pt-BR" sz="3200" dirty="0"/>
              <a:t>Ao se enrolar os pares de fios em espiral, através do efeito de cancelamento, reduzem a </a:t>
            </a:r>
            <a:r>
              <a:rPr lang="pt-BR" sz="3200" dirty="0" err="1"/>
              <a:t>diafonia</a:t>
            </a:r>
            <a:r>
              <a:rPr lang="pt-BR" sz="3200" dirty="0"/>
              <a:t>, aumentando assim a sua capacidade de transmissão.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20</a:t>
            </a:fld>
            <a:endParaRPr lang="pt-BR"/>
          </a:p>
        </p:txBody>
      </p:sp>
    </p:spTree>
    <p:extLst>
      <p:ext uri="{BB962C8B-B14F-4D97-AF65-F5344CB8AC3E}">
        <p14:creationId xmlns:p14="http://schemas.microsoft.com/office/powerpoint/2010/main" val="3768474867"/>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cabos de par trançado</a:t>
            </a:r>
          </a:p>
        </p:txBody>
      </p:sp>
      <p:sp>
        <p:nvSpPr>
          <p:cNvPr id="3" name="Espaço Reservado para Conteúdo 2"/>
          <p:cNvSpPr>
            <a:spLocks noGrp="1"/>
          </p:cNvSpPr>
          <p:nvPr>
            <p:ph idx="1"/>
          </p:nvPr>
        </p:nvSpPr>
        <p:spPr/>
        <p:txBody>
          <a:bodyPr/>
          <a:lstStyle/>
          <a:p>
            <a:r>
              <a:rPr lang="pt-BR" sz="3200" dirty="0"/>
              <a:t>Existem 4 (quatro) tipos básicos de cabos par trançado: </a:t>
            </a:r>
          </a:p>
          <a:p>
            <a:pPr lvl="1"/>
            <a:r>
              <a:rPr lang="pt-BR" sz="3200" dirty="0"/>
              <a:t>Cabos UTP (</a:t>
            </a:r>
            <a:r>
              <a:rPr lang="pt-BR" sz="3200" i="1" dirty="0" err="1"/>
              <a:t>Unshielded</a:t>
            </a:r>
            <a:r>
              <a:rPr lang="pt-BR" sz="3200" i="1" dirty="0"/>
              <a:t> </a:t>
            </a:r>
            <a:r>
              <a:rPr lang="pt-BR" sz="3200" i="1" dirty="0" err="1"/>
              <a:t>Twisted</a:t>
            </a:r>
            <a:r>
              <a:rPr lang="pt-BR" sz="3200" i="1" dirty="0"/>
              <a:t> </a:t>
            </a:r>
            <a:r>
              <a:rPr lang="pt-BR" sz="3200" i="1" dirty="0" err="1"/>
              <a:t>Pair</a:t>
            </a:r>
            <a:r>
              <a:rPr lang="pt-BR" sz="3200" i="1" dirty="0"/>
              <a:t> </a:t>
            </a:r>
            <a:r>
              <a:rPr lang="pt-BR" sz="3200" dirty="0"/>
              <a:t>ou Par Trançado sem Blindagem) </a:t>
            </a:r>
          </a:p>
          <a:p>
            <a:pPr lvl="1"/>
            <a:r>
              <a:rPr lang="pt-BR" sz="3200" dirty="0"/>
              <a:t>Cabos STP (</a:t>
            </a:r>
            <a:r>
              <a:rPr lang="pt-BR" sz="3200" i="1" dirty="0" err="1"/>
              <a:t>Shielded</a:t>
            </a:r>
            <a:r>
              <a:rPr lang="pt-BR" sz="3200" i="1" dirty="0"/>
              <a:t> </a:t>
            </a:r>
            <a:r>
              <a:rPr lang="pt-BR" sz="3200" i="1" dirty="0" err="1"/>
              <a:t>Twisted</a:t>
            </a:r>
            <a:r>
              <a:rPr lang="pt-BR" sz="3200" i="1" dirty="0"/>
              <a:t> </a:t>
            </a:r>
            <a:r>
              <a:rPr lang="pt-BR" sz="3200" i="1" dirty="0" err="1"/>
              <a:t>Pair</a:t>
            </a:r>
            <a:r>
              <a:rPr lang="pt-BR" sz="3200" i="1" dirty="0"/>
              <a:t> </a:t>
            </a:r>
            <a:r>
              <a:rPr lang="pt-BR" sz="3200" dirty="0"/>
              <a:t>ou Par Trançado com Blindagem) </a:t>
            </a:r>
          </a:p>
          <a:p>
            <a:pPr lvl="1"/>
            <a:r>
              <a:rPr lang="en-US" sz="3200" dirty="0" err="1"/>
              <a:t>Cabos</a:t>
            </a:r>
            <a:r>
              <a:rPr lang="en-US" sz="3200" dirty="0"/>
              <a:t> FTP (</a:t>
            </a:r>
            <a:r>
              <a:rPr lang="en-US" sz="3200" i="1" dirty="0"/>
              <a:t>Foiled Twisted Pair</a:t>
            </a:r>
            <a:r>
              <a:rPr lang="en-US" sz="3200" dirty="0"/>
              <a:t>) </a:t>
            </a:r>
            <a:endParaRPr lang="pt-BR" sz="3200" dirty="0"/>
          </a:p>
          <a:p>
            <a:pPr lvl="1"/>
            <a:r>
              <a:rPr lang="en-US" sz="3200" dirty="0" err="1"/>
              <a:t>Cabos</a:t>
            </a:r>
            <a:r>
              <a:rPr lang="en-US" sz="3200" dirty="0"/>
              <a:t> SSTP (</a:t>
            </a:r>
            <a:r>
              <a:rPr lang="en-US" sz="3200" i="1" dirty="0"/>
              <a:t>Screened Shielded Twisted Pair</a:t>
            </a:r>
            <a:r>
              <a:rPr lang="en-US" sz="3200" dirty="0"/>
              <a:t>) </a:t>
            </a:r>
            <a:endParaRPr lang="pt-BR" sz="3200" dirty="0"/>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21</a:t>
            </a:fld>
            <a:endParaRPr lang="pt-BR"/>
          </a:p>
        </p:txBody>
      </p:sp>
    </p:spTree>
    <p:extLst>
      <p:ext uri="{BB962C8B-B14F-4D97-AF65-F5344CB8AC3E}">
        <p14:creationId xmlns:p14="http://schemas.microsoft.com/office/powerpoint/2010/main" val="525045099"/>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UTP</a:t>
            </a:r>
          </a:p>
        </p:txBody>
      </p:sp>
      <p:sp>
        <p:nvSpPr>
          <p:cNvPr id="3" name="Espaço Reservado para Conteúdo 2"/>
          <p:cNvSpPr>
            <a:spLocks noGrp="1"/>
          </p:cNvSpPr>
          <p:nvPr>
            <p:ph idx="1"/>
          </p:nvPr>
        </p:nvSpPr>
        <p:spPr/>
        <p:txBody>
          <a:bodyPr>
            <a:normAutofit lnSpcReduction="10000"/>
          </a:bodyPr>
          <a:lstStyle/>
          <a:p>
            <a:r>
              <a:rPr lang="pt-BR" sz="3200" dirty="0"/>
              <a:t>É o mais usado atualmente tanto em redes domésticas quanto em grandes redes industriais. </a:t>
            </a:r>
          </a:p>
          <a:p>
            <a:r>
              <a:rPr lang="pt-BR" sz="3200" dirty="0"/>
              <a:t>Fácil manuseio e instalação.  </a:t>
            </a:r>
          </a:p>
          <a:p>
            <a:r>
              <a:rPr lang="pt-BR" sz="3200" dirty="0"/>
              <a:t>Mais barato para distâncias de até 100 metros. </a:t>
            </a:r>
          </a:p>
          <a:p>
            <a:r>
              <a:rPr lang="pt-BR" sz="3200" dirty="0"/>
              <a:t>Para distâncias maiores emprega-se cabos de fibra ótica. </a:t>
            </a:r>
          </a:p>
          <a:p>
            <a:r>
              <a:rPr lang="pt-BR" sz="3200" dirty="0"/>
              <a:t>Pela falta de blindagem não pode ser instalado próximo a equipamentos que possam gerar campos magnéticos (fios de rede elétrica, motores) e também não podem ficar em ambientes com umidades.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22</a:t>
            </a:fld>
            <a:endParaRPr lang="pt-BR"/>
          </a:p>
        </p:txBody>
      </p:sp>
    </p:spTree>
    <p:extLst>
      <p:ext uri="{BB962C8B-B14F-4D97-AF65-F5344CB8AC3E}">
        <p14:creationId xmlns:p14="http://schemas.microsoft.com/office/powerpoint/2010/main" val="1257209249"/>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UTP</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23</a:t>
            </a:fld>
            <a:endParaRPr lang="pt-BR"/>
          </a:p>
        </p:txBody>
      </p:sp>
      <p:pic>
        <p:nvPicPr>
          <p:cNvPr id="7" name="Espaço Reservado para Conteúdo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6153" y="1282261"/>
            <a:ext cx="7046092" cy="5263384"/>
          </a:xfrm>
          <a:prstGeom prst="rect">
            <a:avLst/>
          </a:prstGeom>
        </p:spPr>
      </p:pic>
    </p:spTree>
    <p:extLst>
      <p:ext uri="{BB962C8B-B14F-4D97-AF65-F5344CB8AC3E}">
        <p14:creationId xmlns:p14="http://schemas.microsoft.com/office/powerpoint/2010/main" val="2909297300"/>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STP</a:t>
            </a:r>
          </a:p>
        </p:txBody>
      </p:sp>
      <p:sp>
        <p:nvSpPr>
          <p:cNvPr id="3" name="Espaço Reservado para Conteúdo 2"/>
          <p:cNvSpPr>
            <a:spLocks noGrp="1"/>
          </p:cNvSpPr>
          <p:nvPr>
            <p:ph idx="1"/>
          </p:nvPr>
        </p:nvSpPr>
        <p:spPr/>
        <p:txBody>
          <a:bodyPr/>
          <a:lstStyle/>
          <a:p>
            <a:r>
              <a:rPr lang="pt-BR" sz="3200" dirty="0"/>
              <a:t>Utiliza uma blindagem individual feita com malha metálica para cada par de cabos. </a:t>
            </a:r>
          </a:p>
          <a:p>
            <a:r>
              <a:rPr lang="pt-BR" sz="3200" dirty="0"/>
              <a:t>Dessa forma, obtém-se uma redução na interferência entre os cabos, melhorando assim a tolerância do cabo com relação à distância. </a:t>
            </a:r>
          </a:p>
          <a:p>
            <a:r>
              <a:rPr lang="pt-BR" sz="3200" dirty="0"/>
              <a:t>Usado em ambientes sujeitos a interferência eletromagnética. </a:t>
            </a:r>
          </a:p>
          <a:p>
            <a:pPr>
              <a:buNone/>
            </a:pPr>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24</a:t>
            </a:fld>
            <a:endParaRPr lang="pt-BR"/>
          </a:p>
        </p:txBody>
      </p:sp>
    </p:spTree>
    <p:extLst>
      <p:ext uri="{BB962C8B-B14F-4D97-AF65-F5344CB8AC3E}">
        <p14:creationId xmlns:p14="http://schemas.microsoft.com/office/powerpoint/2010/main" val="3043128462"/>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STP</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25</a:t>
            </a:fld>
            <a:endParaRPr lang="pt-BR"/>
          </a:p>
        </p:txBody>
      </p:sp>
      <p:pic>
        <p:nvPicPr>
          <p:cNvPr id="5" name="Espaço Reservado para Conteúdo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77160" y="1450427"/>
            <a:ext cx="9648497" cy="4645572"/>
          </a:xfrm>
          <a:prstGeom prst="rect">
            <a:avLst/>
          </a:prstGeom>
        </p:spPr>
      </p:pic>
    </p:spTree>
    <p:extLst>
      <p:ext uri="{BB962C8B-B14F-4D97-AF65-F5344CB8AC3E}">
        <p14:creationId xmlns:p14="http://schemas.microsoft.com/office/powerpoint/2010/main" val="1639942480"/>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FTP</a:t>
            </a:r>
          </a:p>
        </p:txBody>
      </p:sp>
      <p:sp>
        <p:nvSpPr>
          <p:cNvPr id="3" name="Espaço Reservado para Conteúdo 2"/>
          <p:cNvSpPr>
            <a:spLocks noGrp="1"/>
          </p:cNvSpPr>
          <p:nvPr>
            <p:ph idx="1"/>
          </p:nvPr>
        </p:nvSpPr>
        <p:spPr/>
        <p:txBody>
          <a:bodyPr/>
          <a:lstStyle/>
          <a:p>
            <a:r>
              <a:rPr lang="pt-BR" sz="3200" dirty="0"/>
              <a:t>Com uma fina folha de aço ou de liga de alumínio envolve todos os pares do cabo, protegendo-os contra interferências externas, mas sem fazer nada com relação a interferência entre os pares de cabos. </a:t>
            </a:r>
          </a:p>
          <a:p>
            <a:endParaRPr lang="pt-BR" sz="3200" dirty="0"/>
          </a:p>
          <a:p>
            <a:r>
              <a:rPr lang="pt-BR" sz="3200" dirty="0"/>
              <a:t>Maior controle de interferências eletromagnéticas, embora exija maiores cuidados quanto ao aterramento do mesmo.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26</a:t>
            </a:fld>
            <a:endParaRPr lang="pt-BR"/>
          </a:p>
        </p:txBody>
      </p:sp>
    </p:spTree>
    <p:extLst>
      <p:ext uri="{BB962C8B-B14F-4D97-AF65-F5344CB8AC3E}">
        <p14:creationId xmlns:p14="http://schemas.microsoft.com/office/powerpoint/2010/main" val="1458061425"/>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FTP</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27</a:t>
            </a:fld>
            <a:endParaRPr lang="pt-BR"/>
          </a:p>
        </p:txBody>
      </p:sp>
      <p:pic>
        <p:nvPicPr>
          <p:cNvPr id="5" name="Espaço Reservado para Conteúdo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65337" y="1600200"/>
            <a:ext cx="7516360" cy="4988984"/>
          </a:xfrm>
          <a:prstGeom prst="rect">
            <a:avLst/>
          </a:prstGeom>
        </p:spPr>
      </p:pic>
    </p:spTree>
    <p:extLst>
      <p:ext uri="{BB962C8B-B14F-4D97-AF65-F5344CB8AC3E}">
        <p14:creationId xmlns:p14="http://schemas.microsoft.com/office/powerpoint/2010/main" val="2765126001"/>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SSTP</a:t>
            </a:r>
          </a:p>
        </p:txBody>
      </p:sp>
      <p:sp>
        <p:nvSpPr>
          <p:cNvPr id="3" name="Espaço Reservado para Conteúdo 2"/>
          <p:cNvSpPr>
            <a:spLocks noGrp="1"/>
          </p:cNvSpPr>
          <p:nvPr>
            <p:ph idx="1"/>
          </p:nvPr>
        </p:nvSpPr>
        <p:spPr/>
        <p:txBody>
          <a:bodyPr/>
          <a:lstStyle/>
          <a:p>
            <a:r>
              <a:rPr lang="pt-BR" sz="3200" dirty="0"/>
              <a:t>Também chamados SFTP (</a:t>
            </a:r>
            <a:r>
              <a:rPr lang="pt-BR" sz="3200" i="1" dirty="0" err="1"/>
              <a:t>Screened</a:t>
            </a:r>
            <a:r>
              <a:rPr lang="pt-BR" sz="3200" i="1" dirty="0"/>
              <a:t> </a:t>
            </a:r>
            <a:r>
              <a:rPr lang="pt-BR" sz="3200" i="1" dirty="0" err="1"/>
              <a:t>Foiled</a:t>
            </a:r>
            <a:r>
              <a:rPr lang="pt-BR" sz="3200" i="1" dirty="0"/>
              <a:t> </a:t>
            </a:r>
            <a:r>
              <a:rPr lang="pt-BR" sz="3200" i="1" dirty="0" err="1"/>
              <a:t>Twisted</a:t>
            </a:r>
            <a:r>
              <a:rPr lang="pt-BR" sz="3200" i="1" dirty="0"/>
              <a:t> </a:t>
            </a:r>
            <a:r>
              <a:rPr lang="pt-BR" sz="3200" i="1" dirty="0" err="1"/>
              <a:t>Pair</a:t>
            </a:r>
            <a:r>
              <a:rPr lang="pt-BR" sz="3200" i="1" dirty="0"/>
              <a:t>) </a:t>
            </a:r>
            <a:endParaRPr lang="pt-BR" sz="3200" dirty="0"/>
          </a:p>
          <a:p>
            <a:r>
              <a:rPr lang="pt-BR" sz="3200" dirty="0"/>
              <a:t>Combinam a blindagem individual para cada par de cabos (semelhante ao STP) com uma segunda blindagem externa, envolvendo todos os pares (semelhante ao FTP), o que torna os cabos especialmente resistentes a interferências externas. </a:t>
            </a:r>
          </a:p>
          <a:p>
            <a:r>
              <a:rPr lang="pt-BR" sz="3200" dirty="0"/>
              <a:t> Mais adequados a ambientes com fortes fontes de interferências.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28</a:t>
            </a:fld>
            <a:endParaRPr lang="pt-BR"/>
          </a:p>
        </p:txBody>
      </p:sp>
    </p:spTree>
    <p:extLst>
      <p:ext uri="{BB962C8B-B14F-4D97-AF65-F5344CB8AC3E}">
        <p14:creationId xmlns:p14="http://schemas.microsoft.com/office/powerpoint/2010/main" val="2311606346"/>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 SSTP</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29</a:t>
            </a:fld>
            <a:endParaRPr lang="pt-BR"/>
          </a:p>
        </p:txBody>
      </p:sp>
      <p:pic>
        <p:nvPicPr>
          <p:cNvPr id="5" name="Espaço Reservado para Conteúdo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33905" y="1366346"/>
            <a:ext cx="7919585" cy="5222839"/>
          </a:xfrm>
          <a:prstGeom prst="rect">
            <a:avLst/>
          </a:prstGeom>
        </p:spPr>
      </p:pic>
    </p:spTree>
    <p:extLst>
      <p:ext uri="{BB962C8B-B14F-4D97-AF65-F5344CB8AC3E}">
        <p14:creationId xmlns:p14="http://schemas.microsoft.com/office/powerpoint/2010/main" val="3080395889"/>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meios de transmissão</a:t>
            </a:r>
          </a:p>
        </p:txBody>
      </p:sp>
      <p:sp>
        <p:nvSpPr>
          <p:cNvPr id="3" name="Espaço Reservado para Conteúdo 2"/>
          <p:cNvSpPr>
            <a:spLocks noGrp="1"/>
          </p:cNvSpPr>
          <p:nvPr>
            <p:ph idx="1"/>
          </p:nvPr>
        </p:nvSpPr>
        <p:spPr/>
        <p:txBody>
          <a:bodyPr/>
          <a:lstStyle/>
          <a:p>
            <a:r>
              <a:rPr lang="pt-BR" sz="3200" dirty="0"/>
              <a:t>A função de qualquer meio de transmissão é de carregar informações de um lado para outro através de uma rede, seja ela composta por fios de cobre, </a:t>
            </a:r>
            <a:r>
              <a:rPr lang="pt-BR" sz="3200" dirty="0" err="1"/>
              <a:t>microondas</a:t>
            </a:r>
            <a:r>
              <a:rPr lang="pt-BR" sz="3200" dirty="0"/>
              <a:t>, rádio, infravermelho, </a:t>
            </a:r>
            <a:r>
              <a:rPr lang="pt-BR" sz="3200" dirty="0" err="1"/>
              <a:t>etc</a:t>
            </a:r>
            <a:r>
              <a:rPr lang="pt-BR" sz="3200" dirty="0"/>
              <a:t> , ficando limitada a taxa de transmissão à mídia escolhida. </a:t>
            </a:r>
          </a:p>
          <a:p>
            <a:endParaRPr lang="pt-BR" sz="3200" dirty="0"/>
          </a:p>
          <a:p>
            <a:r>
              <a:rPr lang="pt-BR" sz="3200" dirty="0"/>
              <a:t>As redes de computadores podem utilizar qualquer meio físico capaz de transportar informações. Hoje os meios mais encontrados são os cabos de par trançado e fibra ótica.</a:t>
            </a:r>
          </a:p>
          <a:p>
            <a:pPr lvl="0"/>
            <a:endParaRPr lang="pt-BR" sz="3200" dirty="0"/>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3</a:t>
            </a:fld>
            <a:endParaRPr lang="pt-BR"/>
          </a:p>
        </p:txBody>
      </p:sp>
    </p:spTree>
    <p:extLst>
      <p:ext uri="{BB962C8B-B14F-4D97-AF65-F5344CB8AC3E}">
        <p14:creationId xmlns:p14="http://schemas.microsoft.com/office/powerpoint/2010/main" val="1358496149"/>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r>
              <a:rPr lang="pt-BR" altLang="pt-BR" dirty="0"/>
              <a:t>CABOS PAR TRANÇADO</a:t>
            </a:r>
            <a:br>
              <a:rPr lang="pt-BR" altLang="pt-BR" dirty="0"/>
            </a:br>
            <a:endParaRPr lang="pt-BR" b="1" dirty="0">
              <a:solidFill>
                <a:schemeClr val="accent1">
                  <a:lumMod val="75000"/>
                </a:schemeClr>
              </a:solidFill>
              <a:effectLst>
                <a:outerShdw blurRad="38100" dist="38100" dir="2700000" algn="tl">
                  <a:srgbClr val="000000">
                    <a:alpha val="43137"/>
                  </a:srgbClr>
                </a:outerShdw>
              </a:effectLst>
              <a:latin typeface="Exo" panose="02000303000000000000" pitchFamily="50" charset="0"/>
            </a:endParaRPr>
          </a:p>
        </p:txBody>
      </p:sp>
      <p:sp>
        <p:nvSpPr>
          <p:cNvPr id="6" name="Retângulo 5">
            <a:extLst>
              <a:ext uri="{FF2B5EF4-FFF2-40B4-BE49-F238E27FC236}">
                <a16:creationId xmlns:a16="http://schemas.microsoft.com/office/drawing/2014/main" id="{23478D4D-FC49-42C5-B83F-76F067AC33DB}"/>
              </a:ext>
            </a:extLst>
          </p:cNvPr>
          <p:cNvSpPr/>
          <p:nvPr/>
        </p:nvSpPr>
        <p:spPr>
          <a:xfrm>
            <a:off x="1123949" y="709875"/>
            <a:ext cx="133351" cy="636062"/>
          </a:xfrm>
          <a:prstGeom prst="rect">
            <a:avLst/>
          </a:prstGeom>
          <a:solidFill>
            <a:srgbClr val="7CC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2"/>
          <p:cNvPicPr>
            <a:picLocks noChangeAspect="1"/>
          </p:cNvPicPr>
          <p:nvPr/>
        </p:nvPicPr>
        <p:blipFill>
          <a:blip r:embed="rId2" cstate="print"/>
          <a:srcRect/>
          <a:stretch>
            <a:fillRect/>
          </a:stretch>
        </p:blipFill>
        <p:spPr bwMode="auto">
          <a:xfrm>
            <a:off x="1165919" y="1817914"/>
            <a:ext cx="10242309" cy="4702629"/>
          </a:xfrm>
          <a:prstGeom prst="rect">
            <a:avLst/>
          </a:prstGeom>
          <a:noFill/>
          <a:ln w="9525">
            <a:noFill/>
            <a:miter lim="800000"/>
            <a:headEnd/>
            <a:tailEnd/>
          </a:ln>
        </p:spPr>
      </p:pic>
    </p:spTree>
    <p:extLst>
      <p:ext uri="{BB962C8B-B14F-4D97-AF65-F5344CB8AC3E}">
        <p14:creationId xmlns:p14="http://schemas.microsoft.com/office/powerpoint/2010/main" val="3550118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Categorias dos Cabos de Par Trançado</a:t>
            </a:r>
          </a:p>
        </p:txBody>
      </p:sp>
      <p:sp>
        <p:nvSpPr>
          <p:cNvPr id="3" name="Espaço Reservado para Conteúdo 2"/>
          <p:cNvSpPr>
            <a:spLocks noGrp="1"/>
          </p:cNvSpPr>
          <p:nvPr>
            <p:ph idx="1"/>
          </p:nvPr>
        </p:nvSpPr>
        <p:spPr/>
        <p:txBody>
          <a:bodyPr>
            <a:normAutofit fontScale="92500" lnSpcReduction="10000"/>
          </a:bodyPr>
          <a:lstStyle/>
          <a:p>
            <a:r>
              <a:rPr lang="pt-BR" sz="3200" dirty="0" err="1"/>
              <a:t>Cat</a:t>
            </a:r>
            <a:r>
              <a:rPr lang="pt-BR" sz="3200" dirty="0"/>
              <a:t> 1 – Voz (Cabo Telefônico)</a:t>
            </a:r>
          </a:p>
          <a:p>
            <a:r>
              <a:rPr lang="pt-BR" sz="3200" dirty="0" err="1"/>
              <a:t>Cat</a:t>
            </a:r>
            <a:r>
              <a:rPr lang="pt-BR" sz="3200" dirty="0"/>
              <a:t> 2 – Dados a 4 </a:t>
            </a:r>
            <a:r>
              <a:rPr lang="pt-BR" sz="3200" dirty="0" err="1"/>
              <a:t>Mbps</a:t>
            </a:r>
            <a:r>
              <a:rPr lang="pt-BR" sz="3200" dirty="0"/>
              <a:t> (</a:t>
            </a:r>
            <a:r>
              <a:rPr lang="pt-BR" sz="3200" dirty="0" err="1"/>
              <a:t>LocalTalk</a:t>
            </a:r>
            <a:r>
              <a:rPr lang="pt-BR" sz="3200" dirty="0"/>
              <a:t>)</a:t>
            </a:r>
          </a:p>
          <a:p>
            <a:r>
              <a:rPr lang="pt-BR" sz="3200" dirty="0" err="1"/>
              <a:t>Cat</a:t>
            </a:r>
            <a:r>
              <a:rPr lang="pt-BR" sz="3200" dirty="0"/>
              <a:t> 3 – até 16 MHz. Dados a 10 </a:t>
            </a:r>
            <a:r>
              <a:rPr lang="pt-BR" sz="3200" dirty="0" err="1"/>
              <a:t>Mbps</a:t>
            </a:r>
            <a:r>
              <a:rPr lang="pt-BR" sz="3200" dirty="0"/>
              <a:t> (Ethernet)</a:t>
            </a:r>
          </a:p>
          <a:p>
            <a:r>
              <a:rPr lang="pt-BR" sz="3200" dirty="0" err="1"/>
              <a:t>Cat</a:t>
            </a:r>
            <a:r>
              <a:rPr lang="pt-BR" sz="3200" dirty="0"/>
              <a:t> 4 – até 20 MHz. </a:t>
            </a:r>
            <a:r>
              <a:rPr lang="en-US" sz="3200" dirty="0"/>
              <a:t>Dados a 20 Mbps (16 Mbps Token Ring)</a:t>
            </a:r>
            <a:endParaRPr lang="pt-BR" sz="3200" dirty="0"/>
          </a:p>
          <a:p>
            <a:r>
              <a:rPr lang="pt-BR" sz="3200" dirty="0" err="1"/>
              <a:t>Cat</a:t>
            </a:r>
            <a:r>
              <a:rPr lang="pt-BR" sz="3200" dirty="0"/>
              <a:t> 5 – até 100 MHz. </a:t>
            </a:r>
            <a:r>
              <a:rPr lang="en-US" sz="3200" dirty="0"/>
              <a:t>Dados a 100 Mbps (Fast Ethernet)</a:t>
            </a:r>
            <a:endParaRPr lang="pt-BR" sz="3200" dirty="0"/>
          </a:p>
          <a:p>
            <a:r>
              <a:rPr lang="pt-BR" sz="3200" dirty="0" err="1"/>
              <a:t>Cat</a:t>
            </a:r>
            <a:r>
              <a:rPr lang="pt-BR" sz="3200" dirty="0"/>
              <a:t> 5e – até 100 MHz. </a:t>
            </a:r>
            <a:r>
              <a:rPr lang="en-US" sz="3200" dirty="0"/>
              <a:t>Dados a 1 </a:t>
            </a:r>
            <a:r>
              <a:rPr lang="en-US" sz="3200" dirty="0" err="1"/>
              <a:t>Gbps</a:t>
            </a:r>
            <a:r>
              <a:rPr lang="en-US" sz="3200" dirty="0"/>
              <a:t> (Fast Ethernet)</a:t>
            </a:r>
            <a:endParaRPr lang="pt-BR" sz="3200" dirty="0"/>
          </a:p>
          <a:p>
            <a:r>
              <a:rPr lang="pt-BR" sz="3200" dirty="0" err="1"/>
              <a:t>Cat</a:t>
            </a:r>
            <a:r>
              <a:rPr lang="pt-BR" sz="3200" dirty="0"/>
              <a:t> 6 – Ethernet 1000BaseT</a:t>
            </a:r>
          </a:p>
          <a:p>
            <a:r>
              <a:rPr lang="pt-BR" sz="3200" dirty="0" err="1"/>
              <a:t>Cat</a:t>
            </a:r>
            <a:r>
              <a:rPr lang="pt-BR" sz="3200" dirty="0"/>
              <a:t> 6a - Ethernet 1000BaseT, ATM com transmissão de até 500MHz</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31</a:t>
            </a:fld>
            <a:endParaRPr lang="pt-BR"/>
          </a:p>
        </p:txBody>
      </p:sp>
    </p:spTree>
    <p:extLst>
      <p:ext uri="{BB962C8B-B14F-4D97-AF65-F5344CB8AC3E}">
        <p14:creationId xmlns:p14="http://schemas.microsoft.com/office/powerpoint/2010/main" val="2537364469"/>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Trebuchet MS"/>
                <a:ea typeface="Calibri"/>
                <a:cs typeface="Arial"/>
              </a:rPr>
              <a:t>Padrões de cores do cabo de par trançado</a:t>
            </a:r>
            <a:endParaRPr lang="pt-BR" dirty="0"/>
          </a:p>
        </p:txBody>
      </p:sp>
      <p:sp>
        <p:nvSpPr>
          <p:cNvPr id="3" name="Espaço Reservado para Conteúdo 2"/>
          <p:cNvSpPr>
            <a:spLocks noGrp="1"/>
          </p:cNvSpPr>
          <p:nvPr>
            <p:ph idx="1"/>
          </p:nvPr>
        </p:nvSpPr>
        <p:spPr>
          <a:xfrm>
            <a:off x="369687" y="1599773"/>
            <a:ext cx="11505984" cy="3171924"/>
          </a:xfrm>
        </p:spPr>
        <p:txBody>
          <a:bodyPr/>
          <a:lstStyle/>
          <a:p>
            <a:pPr algn="just"/>
            <a:r>
              <a:rPr lang="pt-BR" sz="3200" dirty="0">
                <a:latin typeface="Trebuchet MS"/>
                <a:ea typeface="Calibri"/>
                <a:cs typeface="Arial"/>
              </a:rPr>
              <a:t>Os cabos de par trançado apresentam 4 pares. Em cada par temos uma cor base, um dos fios com a capa naquela cor e o outro com branco e listras da cor base. </a:t>
            </a:r>
          </a:p>
          <a:p>
            <a:pPr algn="just"/>
            <a:r>
              <a:rPr lang="pt-BR" sz="3200" dirty="0">
                <a:latin typeface="Trebuchet MS"/>
                <a:ea typeface="Calibri"/>
                <a:cs typeface="Arial"/>
              </a:rPr>
              <a:t>Laranja, verde, azul e marrom.</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32</a:t>
            </a:fld>
            <a:endParaRPr lang="pt-BR"/>
          </a:p>
        </p:txBody>
      </p:sp>
      <p:pic>
        <p:nvPicPr>
          <p:cNvPr id="5" name="Espaço Reservado para Conteúdo 6"/>
          <p:cNvPicPr>
            <a:picLocks/>
          </p:cNvPicPr>
          <p:nvPr/>
        </p:nvPicPr>
        <p:blipFill>
          <a:blip r:embed="rId2" cstate="print">
            <a:extLst>
              <a:ext uri="{28A0092B-C50C-407E-A947-70E740481C1C}">
                <a14:useLocalDpi xmlns:a14="http://schemas.microsoft.com/office/drawing/2010/main" val="0"/>
              </a:ext>
            </a:extLst>
          </a:blip>
          <a:stretch>
            <a:fillRect/>
          </a:stretch>
        </p:blipFill>
        <p:spPr bwMode="auto">
          <a:xfrm>
            <a:off x="7336222" y="3153105"/>
            <a:ext cx="4376465" cy="3350499"/>
          </a:xfrm>
          <a:prstGeom prst="rect">
            <a:avLst/>
          </a:prstGeom>
          <a:noFill/>
          <a:ln w="9525">
            <a:noFill/>
            <a:miter lim="800000"/>
            <a:headEnd/>
            <a:tailEnd/>
          </a:ln>
          <a:effectLst/>
        </p:spPr>
      </p:pic>
    </p:spTree>
    <p:extLst>
      <p:ext uri="{BB962C8B-B14F-4D97-AF65-F5344CB8AC3E}">
        <p14:creationId xmlns:p14="http://schemas.microsoft.com/office/powerpoint/2010/main" val="2943692944"/>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r>
              <a:rPr lang="pt-BR"/>
              <a:t>Padrão T568A&amp;T568B/ </a:t>
            </a:r>
            <a:r>
              <a:rPr lang="pt-BR" altLang="pt-BR" b="1" dirty="0"/>
              <a:t>Cabo Crossover</a:t>
            </a:r>
            <a:br>
              <a:rPr lang="pt-BR" altLang="pt-BR" b="1" dirty="0"/>
            </a:br>
            <a:endParaRPr lang="pt-BR" b="1" dirty="0">
              <a:solidFill>
                <a:schemeClr val="accent1">
                  <a:lumMod val="75000"/>
                </a:schemeClr>
              </a:solidFill>
              <a:effectLst>
                <a:outerShdw blurRad="38100" dist="38100" dir="2700000" algn="tl">
                  <a:srgbClr val="000000">
                    <a:alpha val="43137"/>
                  </a:srgbClr>
                </a:outerShdw>
              </a:effectLst>
              <a:latin typeface="Exo" panose="02000303000000000000" pitchFamily="50" charset="0"/>
            </a:endParaRPr>
          </a:p>
        </p:txBody>
      </p:sp>
      <p:sp>
        <p:nvSpPr>
          <p:cNvPr id="6" name="Retângulo 5">
            <a:extLst>
              <a:ext uri="{FF2B5EF4-FFF2-40B4-BE49-F238E27FC236}">
                <a16:creationId xmlns:a16="http://schemas.microsoft.com/office/drawing/2014/main" id="{23478D4D-FC49-42C5-B83F-76F067AC33DB}"/>
              </a:ext>
            </a:extLst>
          </p:cNvPr>
          <p:cNvSpPr/>
          <p:nvPr/>
        </p:nvSpPr>
        <p:spPr>
          <a:xfrm>
            <a:off x="1123949" y="709875"/>
            <a:ext cx="133351" cy="636062"/>
          </a:xfrm>
          <a:prstGeom prst="rect">
            <a:avLst/>
          </a:prstGeom>
          <a:solidFill>
            <a:srgbClr val="7CC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2770" name="Picture 2" descr="Resultado de imagem para cabo 568a"/>
          <p:cNvPicPr>
            <a:picLocks noChangeAspect="1" noChangeArrowheads="1"/>
          </p:cNvPicPr>
          <p:nvPr/>
        </p:nvPicPr>
        <p:blipFill>
          <a:blip r:embed="rId2" cstate="print"/>
          <a:srcRect/>
          <a:stretch>
            <a:fillRect/>
          </a:stretch>
        </p:blipFill>
        <p:spPr bwMode="auto">
          <a:xfrm>
            <a:off x="364896" y="1586428"/>
            <a:ext cx="5870652" cy="4946573"/>
          </a:xfrm>
          <a:prstGeom prst="rect">
            <a:avLst/>
          </a:prstGeom>
          <a:noFill/>
        </p:spPr>
      </p:pic>
      <p:sp>
        <p:nvSpPr>
          <p:cNvPr id="32772" name="AutoShape 4" descr="Resultado de imagem para cabo 568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32774" name="AutoShape 6" descr="Resultado de imagem para cabo 568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32776" name="Picture 8" descr="Resultado de imagem para cabo 568a"/>
          <p:cNvPicPr>
            <a:picLocks noChangeAspect="1" noChangeArrowheads="1"/>
          </p:cNvPicPr>
          <p:nvPr/>
        </p:nvPicPr>
        <p:blipFill>
          <a:blip r:embed="rId3" cstate="print"/>
          <a:srcRect/>
          <a:stretch>
            <a:fillRect/>
          </a:stretch>
        </p:blipFill>
        <p:spPr bwMode="auto">
          <a:xfrm>
            <a:off x="6323682" y="1916935"/>
            <a:ext cx="5288096" cy="4572000"/>
          </a:xfrm>
          <a:prstGeom prst="rect">
            <a:avLst/>
          </a:prstGeom>
          <a:noFill/>
        </p:spPr>
      </p:pic>
    </p:spTree>
    <p:extLst>
      <p:ext uri="{BB962C8B-B14F-4D97-AF65-F5344CB8AC3E}">
        <p14:creationId xmlns:p14="http://schemas.microsoft.com/office/powerpoint/2010/main" val="39463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latin typeface="Trebuchet MS"/>
                <a:ea typeface="Calibri"/>
                <a:cs typeface="Arial"/>
              </a:rPr>
              <a:t>Conectorização de cabos de par trançado</a:t>
            </a:r>
            <a:endParaRPr lang="pt-BR" dirty="0"/>
          </a:p>
        </p:txBody>
      </p:sp>
      <p:sp>
        <p:nvSpPr>
          <p:cNvPr id="3" name="Espaço Reservado para Conteúdo 2"/>
          <p:cNvSpPr>
            <a:spLocks noGrp="1"/>
          </p:cNvSpPr>
          <p:nvPr>
            <p:ph idx="1"/>
          </p:nvPr>
        </p:nvSpPr>
        <p:spPr>
          <a:xfrm>
            <a:off x="369687" y="1599773"/>
            <a:ext cx="6966535" cy="4989455"/>
          </a:xfrm>
        </p:spPr>
        <p:txBody>
          <a:bodyPr>
            <a:normAutofit lnSpcReduction="10000"/>
          </a:bodyPr>
          <a:lstStyle/>
          <a:p>
            <a:r>
              <a:rPr lang="pt-BR" sz="3200" dirty="0">
                <a:latin typeface="Trebuchet MS"/>
                <a:ea typeface="Calibri"/>
                <a:cs typeface="Arial"/>
              </a:rPr>
              <a:t>Conector RJ-45</a:t>
            </a:r>
          </a:p>
          <a:p>
            <a:endParaRPr lang="pt-BR" sz="3200" dirty="0">
              <a:latin typeface="Trebuchet MS"/>
              <a:ea typeface="Calibri"/>
              <a:cs typeface="Arial"/>
            </a:endParaRPr>
          </a:p>
          <a:p>
            <a:endParaRPr lang="pt-BR" sz="3200" dirty="0">
              <a:latin typeface="Trebuchet MS"/>
              <a:ea typeface="Calibri"/>
              <a:cs typeface="Arial"/>
            </a:endParaRPr>
          </a:p>
          <a:p>
            <a:endParaRPr lang="pt-BR" sz="3200" dirty="0">
              <a:latin typeface="Trebuchet MS"/>
              <a:ea typeface="Calibri"/>
              <a:cs typeface="Arial"/>
            </a:endParaRPr>
          </a:p>
          <a:p>
            <a:pPr algn="r"/>
            <a:r>
              <a:rPr lang="pt-BR" sz="3200" dirty="0">
                <a:latin typeface="Trebuchet MS"/>
                <a:ea typeface="Calibri"/>
                <a:cs typeface="Arial"/>
              </a:rPr>
              <a:t>Conector Blindado</a:t>
            </a:r>
          </a:p>
          <a:p>
            <a:endParaRPr lang="pt-BR" sz="3200" dirty="0">
              <a:latin typeface="Trebuchet MS"/>
              <a:ea typeface="Calibri"/>
              <a:cs typeface="Arial"/>
            </a:endParaRPr>
          </a:p>
          <a:p>
            <a:endParaRPr lang="pt-BR" sz="3200" dirty="0">
              <a:latin typeface="Trebuchet MS"/>
              <a:ea typeface="Calibri"/>
              <a:cs typeface="Arial"/>
            </a:endParaRPr>
          </a:p>
          <a:p>
            <a:endParaRPr lang="pt-BR" sz="3200" dirty="0">
              <a:latin typeface="Trebuchet MS"/>
              <a:ea typeface="Calibri"/>
              <a:cs typeface="Arial"/>
            </a:endParaRPr>
          </a:p>
          <a:p>
            <a:r>
              <a:rPr lang="pt-BR" sz="3200" dirty="0">
                <a:latin typeface="Trebuchet MS"/>
                <a:ea typeface="Calibri"/>
                <a:cs typeface="Arial"/>
              </a:rPr>
              <a:t>Conector RJ-45 fêmea</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34</a:t>
            </a:fld>
            <a:endParaRPr lang="pt-BR"/>
          </a:p>
        </p:txBody>
      </p:sp>
      <p:pic>
        <p:nvPicPr>
          <p:cNvPr id="6" name="Imagem 5"/>
          <p:cNvPicPr/>
          <p:nvPr/>
        </p:nvPicPr>
        <p:blipFill>
          <a:blip r:embed="rId2" cstate="print">
            <a:extLst>
              <a:ext uri="{28A0092B-C50C-407E-A947-70E740481C1C}">
                <a14:useLocalDpi xmlns:a14="http://schemas.microsoft.com/office/drawing/2010/main" val="0"/>
              </a:ext>
            </a:extLst>
          </a:blip>
          <a:stretch>
            <a:fillRect/>
          </a:stretch>
        </p:blipFill>
        <p:spPr>
          <a:xfrm>
            <a:off x="7564748" y="2590316"/>
            <a:ext cx="2527883" cy="1929617"/>
          </a:xfrm>
          <a:prstGeom prst="rect">
            <a:avLst/>
          </a:prstGeom>
        </p:spPr>
      </p:pic>
      <p:pic>
        <p:nvPicPr>
          <p:cNvPr id="8" name="Imagem 7"/>
          <p:cNvPicPr/>
          <p:nvPr/>
        </p:nvPicPr>
        <p:blipFill>
          <a:blip r:embed="rId3" cstate="print">
            <a:extLst>
              <a:ext uri="{28A0092B-C50C-407E-A947-70E740481C1C}">
                <a14:useLocalDpi xmlns:a14="http://schemas.microsoft.com/office/drawing/2010/main" val="0"/>
              </a:ext>
            </a:extLst>
          </a:blip>
          <a:srcRect l="9690" t="19820" r="8128" b="18018"/>
          <a:stretch>
            <a:fillRect/>
          </a:stretch>
        </p:blipFill>
        <p:spPr>
          <a:xfrm>
            <a:off x="3733540" y="1289024"/>
            <a:ext cx="2320419" cy="1653872"/>
          </a:xfrm>
          <a:prstGeom prst="rect">
            <a:avLst/>
          </a:prstGeom>
        </p:spPr>
      </p:pic>
      <p:pic>
        <p:nvPicPr>
          <p:cNvPr id="9" name="Imagem 8"/>
          <p:cNvPicPr/>
          <p:nvPr/>
        </p:nvPicPr>
        <p:blipFill>
          <a:blip r:embed="rId4" cstate="print">
            <a:extLst>
              <a:ext uri="{28A0092B-C50C-407E-A947-70E740481C1C}">
                <a14:useLocalDpi xmlns:a14="http://schemas.microsoft.com/office/drawing/2010/main" val="0"/>
              </a:ext>
            </a:extLst>
          </a:blip>
          <a:srcRect t="19549" b="19549"/>
          <a:stretch>
            <a:fillRect/>
          </a:stretch>
        </p:blipFill>
        <p:spPr>
          <a:xfrm>
            <a:off x="5373419" y="4847724"/>
            <a:ext cx="2664363" cy="1618939"/>
          </a:xfrm>
          <a:prstGeom prst="rect">
            <a:avLst/>
          </a:prstGeom>
        </p:spPr>
      </p:pic>
    </p:spTree>
    <p:extLst>
      <p:ext uri="{BB962C8B-B14F-4D97-AF65-F5344CB8AC3E}">
        <p14:creationId xmlns:p14="http://schemas.microsoft.com/office/powerpoint/2010/main" val="2061172730"/>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para crimpagem</a:t>
            </a:r>
          </a:p>
        </p:txBody>
      </p:sp>
      <p:sp>
        <p:nvSpPr>
          <p:cNvPr id="3" name="Espaço Reservado para Conteúdo 2"/>
          <p:cNvSpPr>
            <a:spLocks noGrp="1"/>
          </p:cNvSpPr>
          <p:nvPr>
            <p:ph idx="1"/>
          </p:nvPr>
        </p:nvSpPr>
        <p:spPr>
          <a:xfrm>
            <a:off x="369687" y="1599773"/>
            <a:ext cx="10750259" cy="1658435"/>
          </a:xfrm>
        </p:spPr>
        <p:txBody>
          <a:bodyPr/>
          <a:lstStyle/>
          <a:p>
            <a:pPr algn="just"/>
            <a:r>
              <a:rPr lang="pt-BR" sz="3200" dirty="0" err="1">
                <a:latin typeface="Trebuchet MS"/>
                <a:ea typeface="Calibri"/>
                <a:cs typeface="Arial"/>
              </a:rPr>
              <a:t>Decapador</a:t>
            </a:r>
            <a:endParaRPr lang="pt-BR" sz="3200" dirty="0">
              <a:latin typeface="Trebuchet MS"/>
              <a:ea typeface="Calibri"/>
              <a:cs typeface="Arial"/>
            </a:endParaRPr>
          </a:p>
          <a:p>
            <a:pPr lvl="1" algn="just"/>
            <a:r>
              <a:rPr lang="pt-BR" sz="3200" dirty="0">
                <a:latin typeface="Trebuchet MS"/>
                <a:ea typeface="Calibri"/>
                <a:cs typeface="Arial"/>
              </a:rPr>
              <a:t>Serve para descascar a capa externa do cabo com precisão</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35</a:t>
            </a:fld>
            <a:endParaRPr lang="pt-BR"/>
          </a:p>
        </p:txBody>
      </p:sp>
      <p:pic>
        <p:nvPicPr>
          <p:cNvPr id="5" name="Imagem 4"/>
          <p:cNvPicPr/>
          <p:nvPr/>
        </p:nvPicPr>
        <p:blipFill>
          <a:blip r:embed="rId2" cstate="print">
            <a:extLst>
              <a:ext uri="{28A0092B-C50C-407E-A947-70E740481C1C}">
                <a14:useLocalDpi xmlns:a14="http://schemas.microsoft.com/office/drawing/2010/main" val="0"/>
              </a:ext>
            </a:extLst>
          </a:blip>
          <a:stretch>
            <a:fillRect/>
          </a:stretch>
        </p:blipFill>
        <p:spPr>
          <a:xfrm rot="16200000">
            <a:off x="1891861" y="2354317"/>
            <a:ext cx="2918615" cy="4930919"/>
          </a:xfrm>
          <a:prstGeom prst="rect">
            <a:avLst/>
          </a:prstGeom>
        </p:spPr>
      </p:pic>
      <p:pic>
        <p:nvPicPr>
          <p:cNvPr id="6" name="Imagem 5"/>
          <p:cNvPicPr/>
          <p:nvPr/>
        </p:nvPicPr>
        <p:blipFill>
          <a:blip r:embed="rId3" cstate="print">
            <a:extLst>
              <a:ext uri="{28A0092B-C50C-407E-A947-70E740481C1C}">
                <a14:useLocalDpi xmlns:a14="http://schemas.microsoft.com/office/drawing/2010/main" val="0"/>
              </a:ext>
            </a:extLst>
          </a:blip>
          <a:stretch>
            <a:fillRect/>
          </a:stretch>
        </p:blipFill>
        <p:spPr>
          <a:xfrm>
            <a:off x="6235816" y="3867409"/>
            <a:ext cx="4597168" cy="2318327"/>
          </a:xfrm>
          <a:prstGeom prst="rect">
            <a:avLst/>
          </a:prstGeom>
        </p:spPr>
      </p:pic>
    </p:spTree>
    <p:extLst>
      <p:ext uri="{BB962C8B-B14F-4D97-AF65-F5344CB8AC3E}">
        <p14:creationId xmlns:p14="http://schemas.microsoft.com/office/powerpoint/2010/main" val="3686202651"/>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para crimpagem</a:t>
            </a:r>
          </a:p>
        </p:txBody>
      </p:sp>
      <p:sp>
        <p:nvSpPr>
          <p:cNvPr id="3" name="Espaço Reservado para Conteúdo 2"/>
          <p:cNvSpPr>
            <a:spLocks noGrp="1"/>
          </p:cNvSpPr>
          <p:nvPr>
            <p:ph idx="1"/>
          </p:nvPr>
        </p:nvSpPr>
        <p:spPr>
          <a:xfrm>
            <a:off x="369687" y="1599774"/>
            <a:ext cx="7260824" cy="1679455"/>
          </a:xfrm>
        </p:spPr>
        <p:txBody>
          <a:bodyPr/>
          <a:lstStyle/>
          <a:p>
            <a:r>
              <a:rPr lang="pt-BR" sz="3200" dirty="0"/>
              <a:t>Alicate de </a:t>
            </a:r>
            <a:r>
              <a:rPr lang="pt-BR" sz="3200" dirty="0" err="1"/>
              <a:t>crimpar</a:t>
            </a:r>
            <a:endParaRPr lang="pt-BR" sz="3200" dirty="0"/>
          </a:p>
          <a:p>
            <a:pPr lvl="1"/>
            <a:r>
              <a:rPr lang="pt-BR" sz="3200" dirty="0"/>
              <a:t>Serve para cravar a trava do cabo no conector RJ-45.</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36</a:t>
            </a:fld>
            <a:endParaRPr lang="pt-BR"/>
          </a:p>
        </p:txBody>
      </p:sp>
      <p:pic>
        <p:nvPicPr>
          <p:cNvPr id="6" name="Imagem 5"/>
          <p:cNvPicPr/>
          <p:nvPr/>
        </p:nvPicPr>
        <p:blipFill>
          <a:blip r:embed="rId2" cstate="print">
            <a:extLst>
              <a:ext uri="{28A0092B-C50C-407E-A947-70E740481C1C}">
                <a14:useLocalDpi xmlns:a14="http://schemas.microsoft.com/office/drawing/2010/main" val="0"/>
              </a:ext>
            </a:extLst>
          </a:blip>
          <a:stretch>
            <a:fillRect/>
          </a:stretch>
        </p:blipFill>
        <p:spPr>
          <a:xfrm>
            <a:off x="8124188" y="1580156"/>
            <a:ext cx="2386157" cy="4747073"/>
          </a:xfrm>
          <a:prstGeom prst="rect">
            <a:avLst/>
          </a:prstGeom>
        </p:spPr>
      </p:pic>
      <p:pic>
        <p:nvPicPr>
          <p:cNvPr id="7" name="Imagem 6"/>
          <p:cNvPicPr/>
          <p:nvPr/>
        </p:nvPicPr>
        <p:blipFill>
          <a:blip r:embed="rId3" cstate="print">
            <a:extLst>
              <a:ext uri="{28A0092B-C50C-407E-A947-70E740481C1C}">
                <a14:useLocalDpi xmlns:a14="http://schemas.microsoft.com/office/drawing/2010/main" val="0"/>
              </a:ext>
            </a:extLst>
          </a:blip>
          <a:stretch>
            <a:fillRect/>
          </a:stretch>
        </p:blipFill>
        <p:spPr>
          <a:xfrm>
            <a:off x="2258383" y="4012490"/>
            <a:ext cx="4552323" cy="2209636"/>
          </a:xfrm>
          <a:prstGeom prst="rect">
            <a:avLst/>
          </a:prstGeom>
        </p:spPr>
      </p:pic>
    </p:spTree>
    <p:extLst>
      <p:ext uri="{BB962C8B-B14F-4D97-AF65-F5344CB8AC3E}">
        <p14:creationId xmlns:p14="http://schemas.microsoft.com/office/powerpoint/2010/main" val="2636470292"/>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Ferramentas para crimpagem</a:t>
            </a:r>
          </a:p>
        </p:txBody>
      </p:sp>
      <p:sp>
        <p:nvSpPr>
          <p:cNvPr id="3" name="Espaço Reservado para Conteúdo 2"/>
          <p:cNvSpPr>
            <a:spLocks noGrp="1"/>
          </p:cNvSpPr>
          <p:nvPr>
            <p:ph idx="1"/>
          </p:nvPr>
        </p:nvSpPr>
        <p:spPr>
          <a:xfrm>
            <a:off x="474790" y="1410589"/>
            <a:ext cx="10329844" cy="1994764"/>
          </a:xfrm>
        </p:spPr>
        <p:txBody>
          <a:bodyPr>
            <a:normAutofit fontScale="92500" lnSpcReduction="20000"/>
          </a:bodyPr>
          <a:lstStyle/>
          <a:p>
            <a:r>
              <a:rPr lang="pt-BR" sz="3200" dirty="0"/>
              <a:t>Testador de cabo</a:t>
            </a:r>
          </a:p>
          <a:p>
            <a:pPr lvl="1"/>
            <a:r>
              <a:rPr lang="pt-BR" sz="3200" dirty="0"/>
              <a:t>Serve para verificar a continuidade das conexões, verificando num cabo pronto se todas as conexões estão corretas.</a:t>
            </a:r>
          </a:p>
          <a:p>
            <a:pPr lvl="1"/>
            <a:r>
              <a:rPr lang="pt-BR" sz="3200" dirty="0"/>
              <a:t>Serve ainda para identificar as extremidades de cabos inseridos em dutos ou calhas.</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37</a:t>
            </a:fld>
            <a:endParaRPr lang="pt-BR"/>
          </a:p>
        </p:txBody>
      </p:sp>
      <p:pic>
        <p:nvPicPr>
          <p:cNvPr id="8" name="Imagem 7"/>
          <p:cNvPicPr/>
          <p:nvPr/>
        </p:nvPicPr>
        <p:blipFill>
          <a:blip r:embed="rId2" cstate="print">
            <a:extLst>
              <a:ext uri="{28A0092B-C50C-407E-A947-70E740481C1C}">
                <a14:useLocalDpi xmlns:a14="http://schemas.microsoft.com/office/drawing/2010/main" val="0"/>
              </a:ext>
            </a:extLst>
          </a:blip>
          <a:stretch>
            <a:fillRect/>
          </a:stretch>
        </p:blipFill>
        <p:spPr>
          <a:xfrm>
            <a:off x="8897236" y="4336304"/>
            <a:ext cx="2585545" cy="2270235"/>
          </a:xfrm>
          <a:prstGeom prst="rect">
            <a:avLst/>
          </a:prstGeom>
        </p:spPr>
      </p:pic>
    </p:spTree>
    <p:extLst>
      <p:ext uri="{BB962C8B-B14F-4D97-AF65-F5344CB8AC3E}">
        <p14:creationId xmlns:p14="http://schemas.microsoft.com/office/powerpoint/2010/main" val="4016661436"/>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Figura9" descr="http://www.hardware.com.br/static/books/redes/cap1-17_html_m3721a5c6.png"/>
          <p:cNvPicPr>
            <a:picLocks noChangeAspect="1" noChangeArrowheads="1"/>
          </p:cNvPicPr>
          <p:nvPr/>
        </p:nvPicPr>
        <p:blipFill>
          <a:blip r:embed="rId2" r:link="rId3" cstate="print">
            <a:extLst>
              <a:ext uri="{28A0092B-C50C-407E-A947-70E740481C1C}">
                <a14:useLocalDpi xmlns:a14="http://schemas.microsoft.com/office/drawing/2010/main" val="0"/>
              </a:ext>
            </a:extLst>
          </a:blip>
          <a:srcRect/>
          <a:stretch>
            <a:fillRect/>
          </a:stretch>
        </p:blipFill>
        <p:spPr bwMode="auto">
          <a:xfrm>
            <a:off x="5803032" y="225288"/>
            <a:ext cx="6097420" cy="320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figura96" descr="http://www.hardware.com.br/static/books/redes/cap1-17_html_185817a6.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5803031" y="3591339"/>
            <a:ext cx="6097419" cy="2971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figura4" descr="http://www.hardware.com.br/static/books/redes/cap1-17_html_726c049b.jpg.optimized.jpg"/>
          <p:cNvPicPr>
            <a:picLocks noChangeAspect="1" noChangeArrowheads="1"/>
          </p:cNvPicPr>
          <p:nvPr/>
        </p:nvPicPr>
        <p:blipFill>
          <a:blip r:embed="rId6" r:link="rId7" cstate="print">
            <a:extLst>
              <a:ext uri="{28A0092B-C50C-407E-A947-70E740481C1C}">
                <a14:useLocalDpi xmlns:a14="http://schemas.microsoft.com/office/drawing/2010/main" val="0"/>
              </a:ext>
            </a:extLst>
          </a:blip>
          <a:srcRect/>
          <a:stretch>
            <a:fillRect/>
          </a:stretch>
        </p:blipFill>
        <p:spPr bwMode="auto">
          <a:xfrm>
            <a:off x="132522" y="225288"/>
            <a:ext cx="5408307" cy="6337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Interferências no Cabeamento Metálico</a:t>
            </a:r>
          </a:p>
        </p:txBody>
      </p:sp>
      <p:sp>
        <p:nvSpPr>
          <p:cNvPr id="3" name="Espaço Reservado para Conteúdo 2"/>
          <p:cNvSpPr>
            <a:spLocks noGrp="1"/>
          </p:cNvSpPr>
          <p:nvPr>
            <p:ph idx="1"/>
          </p:nvPr>
        </p:nvSpPr>
        <p:spPr/>
        <p:txBody>
          <a:bodyPr>
            <a:normAutofit lnSpcReduction="10000"/>
          </a:bodyPr>
          <a:lstStyle/>
          <a:p>
            <a:r>
              <a:rPr lang="pt-BR" sz="3200" dirty="0"/>
              <a:t>Os mais diversos problemas podem ser gerados pela EMI, por exemplo, em equipamentos eletrônicos, podemos ter: </a:t>
            </a:r>
          </a:p>
          <a:p>
            <a:endParaRPr lang="pt-BR" sz="3200" dirty="0"/>
          </a:p>
          <a:p>
            <a:pPr lvl="1"/>
            <a:r>
              <a:rPr lang="pt-BR" sz="3200" dirty="0"/>
              <a:t>Falhas na comunicação entre dispositivos de uma rede de equipamentos ou computadores </a:t>
            </a:r>
          </a:p>
          <a:p>
            <a:pPr lvl="1"/>
            <a:r>
              <a:rPr lang="pt-BR" sz="3200" dirty="0"/>
              <a:t>Alarmes gerados sem explicação </a:t>
            </a:r>
          </a:p>
          <a:p>
            <a:pPr lvl="1"/>
            <a:r>
              <a:rPr lang="pt-BR" sz="3200" dirty="0"/>
              <a:t>Atuação em relés que não seguem uma lógica </a:t>
            </a:r>
          </a:p>
          <a:p>
            <a:pPr lvl="1"/>
            <a:r>
              <a:rPr lang="pt-BR" sz="3200" dirty="0"/>
              <a:t>Queima de componentes e circuitos eletrônicos, entre outros. </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39</a:t>
            </a:fld>
            <a:endParaRPr lang="pt-BR"/>
          </a:p>
        </p:txBody>
      </p:sp>
    </p:spTree>
    <p:extLst>
      <p:ext uri="{BB962C8B-B14F-4D97-AF65-F5344CB8AC3E}">
        <p14:creationId xmlns:p14="http://schemas.microsoft.com/office/powerpoint/2010/main" val="159249126"/>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Mídias de transmissão</a:t>
            </a:r>
          </a:p>
        </p:txBody>
      </p:sp>
      <p:sp>
        <p:nvSpPr>
          <p:cNvPr id="3" name="Espaço Reservado para Conteúdo 2"/>
          <p:cNvSpPr>
            <a:spLocks noGrp="1"/>
          </p:cNvSpPr>
          <p:nvPr>
            <p:ph idx="1"/>
          </p:nvPr>
        </p:nvSpPr>
        <p:spPr/>
        <p:txBody>
          <a:bodyPr/>
          <a:lstStyle/>
          <a:p>
            <a:r>
              <a:rPr lang="pt-BR" sz="3200" dirty="0"/>
              <a:t>São elementos que compõem um sistema estruturado. </a:t>
            </a:r>
          </a:p>
          <a:p>
            <a:r>
              <a:rPr lang="pt-BR" sz="3200" dirty="0"/>
              <a:t>Os componentes variam dependendo do tipo de mídia que será utilizado. </a:t>
            </a:r>
          </a:p>
          <a:p>
            <a:r>
              <a:rPr lang="pt-BR" sz="3200" dirty="0"/>
              <a:t>Um sistema de cabo coaxial (fora de uso em redes locais) vai utilizar componentes ou mídias diferentes de um sistema de par trançado que por sua vez, vai utilizar mídias diferentes de um sistema de fibra ótica</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4</a:t>
            </a:fld>
            <a:endParaRPr lang="pt-BR"/>
          </a:p>
        </p:txBody>
      </p:sp>
    </p:spTree>
    <p:extLst>
      <p:ext uri="{BB962C8B-B14F-4D97-AF65-F5344CB8AC3E}">
        <p14:creationId xmlns:p14="http://schemas.microsoft.com/office/powerpoint/2010/main" val="2302071290"/>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Interferências no Cabeamento Metálico</a:t>
            </a:r>
          </a:p>
        </p:txBody>
      </p:sp>
      <p:sp>
        <p:nvSpPr>
          <p:cNvPr id="3" name="Espaço Reservado para Conteúdo 2"/>
          <p:cNvSpPr>
            <a:spLocks noGrp="1"/>
          </p:cNvSpPr>
          <p:nvPr>
            <p:ph idx="1"/>
          </p:nvPr>
        </p:nvSpPr>
        <p:spPr/>
        <p:txBody>
          <a:bodyPr>
            <a:normAutofit lnSpcReduction="10000"/>
          </a:bodyPr>
          <a:lstStyle/>
          <a:p>
            <a:r>
              <a:rPr lang="pt-BR" sz="3200" dirty="0"/>
              <a:t>É muito comum a presença de ruídos na alimentação pelo mau aterramento e blindagem, ou mesmo erro de projeto, ou seja, fatores que contribuem para a interferência eletromagnética. </a:t>
            </a:r>
          </a:p>
          <a:p>
            <a:r>
              <a:rPr lang="pt-BR" sz="3200" dirty="0"/>
              <a:t>Além disso, existem três caminhos de EMI entre a fonte e o dispositivo a ser influenciado: </a:t>
            </a:r>
          </a:p>
          <a:p>
            <a:pPr lvl="1"/>
            <a:r>
              <a:rPr lang="pt-BR" sz="3200" dirty="0"/>
              <a:t>Irradiação </a:t>
            </a:r>
          </a:p>
          <a:p>
            <a:pPr lvl="1"/>
            <a:r>
              <a:rPr lang="pt-BR" sz="3200" dirty="0"/>
              <a:t>Condução </a:t>
            </a:r>
          </a:p>
          <a:p>
            <a:pPr lvl="1"/>
            <a:r>
              <a:rPr lang="pt-BR" sz="3200" dirty="0"/>
              <a:t>Indução </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40</a:t>
            </a:fld>
            <a:endParaRPr lang="pt-BR"/>
          </a:p>
        </p:txBody>
      </p:sp>
    </p:spTree>
    <p:extLst>
      <p:ext uri="{BB962C8B-B14F-4D97-AF65-F5344CB8AC3E}">
        <p14:creationId xmlns:p14="http://schemas.microsoft.com/office/powerpoint/2010/main" val="3573024256"/>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www.nti.ufpb.br/%7Ebeti/pag-redes/figuras/HARD-076.JPG"/>
          <p:cNvPicPr/>
          <p:nvPr/>
        </p:nvPicPr>
        <p:blipFill>
          <a:blip r:embed="rId2" cstate="print"/>
          <a:srcRect/>
          <a:stretch>
            <a:fillRect/>
          </a:stretch>
        </p:blipFill>
        <p:spPr bwMode="auto">
          <a:xfrm>
            <a:off x="251520" y="188640"/>
            <a:ext cx="3238500" cy="2352675"/>
          </a:xfrm>
          <a:prstGeom prst="rect">
            <a:avLst/>
          </a:prstGeom>
          <a:noFill/>
          <a:ln w="9525">
            <a:noFill/>
            <a:miter lim="800000"/>
            <a:headEnd/>
            <a:tailEnd/>
          </a:ln>
        </p:spPr>
      </p:pic>
      <p:pic>
        <p:nvPicPr>
          <p:cNvPr id="3" name="Imagem 2" descr="http://www.nti.ufpb.br/%7Ebeti/pag-redes/figuras/HARD-077.JPG"/>
          <p:cNvPicPr/>
          <p:nvPr/>
        </p:nvPicPr>
        <p:blipFill>
          <a:blip r:embed="rId3" cstate="print"/>
          <a:srcRect/>
          <a:stretch>
            <a:fillRect/>
          </a:stretch>
        </p:blipFill>
        <p:spPr bwMode="auto">
          <a:xfrm>
            <a:off x="323528" y="4077072"/>
            <a:ext cx="2514600" cy="2520280"/>
          </a:xfrm>
          <a:prstGeom prst="rect">
            <a:avLst/>
          </a:prstGeom>
          <a:noFill/>
          <a:ln w="9525">
            <a:noFill/>
            <a:miter lim="800000"/>
            <a:headEnd/>
            <a:tailEnd/>
          </a:ln>
        </p:spPr>
      </p:pic>
      <p:sp>
        <p:nvSpPr>
          <p:cNvPr id="4" name="Rectangle 2"/>
          <p:cNvSpPr>
            <a:spLocks noChangeArrowheads="1"/>
          </p:cNvSpPr>
          <p:nvPr/>
        </p:nvSpPr>
        <p:spPr bwMode="auto">
          <a:xfrm>
            <a:off x="251520" y="2924944"/>
            <a:ext cx="8292078" cy="70788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a:ln>
                  <a:noFill/>
                </a:ln>
                <a:solidFill>
                  <a:schemeClr val="tx1"/>
                </a:solidFill>
                <a:effectLst/>
                <a:latin typeface="Verdana" pitchFamily="34" charset="0"/>
                <a:ea typeface="Times New Roman" pitchFamily="18" charset="0"/>
                <a:cs typeface="Times New Roman" pitchFamily="18" charset="0"/>
              </a:rPr>
              <a:t>São as seguintes as etapas da montagem do cabo:</a:t>
            </a:r>
            <a:endParaRPr kumimoji="0" lang="pt-BR"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a:ln>
                  <a:noFill/>
                </a:ln>
                <a:solidFill>
                  <a:schemeClr val="tx1"/>
                </a:solidFill>
                <a:effectLst/>
                <a:latin typeface="Verdana" pitchFamily="34" charset="0"/>
                <a:ea typeface="Times New Roman" pitchFamily="18" charset="0"/>
                <a:cs typeface="Times New Roman" pitchFamily="18" charset="0"/>
              </a:rPr>
              <a:t>1</a:t>
            </a:r>
            <a:r>
              <a:rPr kumimoji="0" lang="pt-BR" sz="2000" b="0" i="0" u="none" strike="noStrike" cap="none" normalizeH="0" baseline="0" dirty="0">
                <a:ln>
                  <a:noFill/>
                </a:ln>
                <a:solidFill>
                  <a:schemeClr val="tx1"/>
                </a:solidFill>
                <a:effectLst/>
                <a:latin typeface="Calibri"/>
                <a:ea typeface="Times New Roman" pitchFamily="18" charset="0"/>
                <a:cs typeface="Times New Roman" pitchFamily="18" charset="0"/>
              </a:rPr>
              <a:t>º</a:t>
            </a:r>
            <a:r>
              <a:rPr kumimoji="0" lang="pt-BR" sz="2000" b="0" i="0" u="none" strike="noStrike" cap="none" normalizeH="0" baseline="0" dirty="0">
                <a:ln>
                  <a:noFill/>
                </a:ln>
                <a:solidFill>
                  <a:schemeClr val="tx1"/>
                </a:solidFill>
                <a:effectLst/>
                <a:latin typeface="Verdana" pitchFamily="34" charset="0"/>
                <a:ea typeface="Times New Roman" pitchFamily="18" charset="0"/>
                <a:cs typeface="Times New Roman" pitchFamily="18" charset="0"/>
              </a:rPr>
              <a:t> Use a lâmina (1) para cortar o cabo no tamanho necess</a:t>
            </a:r>
            <a:r>
              <a:rPr kumimoji="0" lang="pt-BR" sz="2000" b="0" i="0" u="none" strike="noStrike" cap="none" normalizeH="0" baseline="0" dirty="0">
                <a:ln>
                  <a:noFill/>
                </a:ln>
                <a:solidFill>
                  <a:schemeClr val="tx1"/>
                </a:solidFill>
                <a:effectLst/>
                <a:latin typeface="Calibri"/>
                <a:ea typeface="Times New Roman" pitchFamily="18" charset="0"/>
                <a:cs typeface="Times New Roman" pitchFamily="18" charset="0"/>
              </a:rPr>
              <a:t>á</a:t>
            </a:r>
            <a:r>
              <a:rPr kumimoji="0" lang="pt-BR" sz="2000" b="0" i="0" u="none" strike="noStrike" cap="none" normalizeH="0" baseline="0" dirty="0">
                <a:ln>
                  <a:noFill/>
                </a:ln>
                <a:solidFill>
                  <a:schemeClr val="tx1"/>
                </a:solidFill>
                <a:effectLst/>
                <a:latin typeface="Verdana" pitchFamily="34" charset="0"/>
                <a:ea typeface="Times New Roman" pitchFamily="18" charset="0"/>
                <a:cs typeface="Times New Roman" pitchFamily="18" charset="0"/>
              </a:rPr>
              <a:t>rio.</a:t>
            </a:r>
            <a:endParaRPr kumimoji="0" lang="pt-BR" sz="20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2915815" y="4959909"/>
            <a:ext cx="7425613"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a:ln>
                  <a:noFill/>
                </a:ln>
                <a:solidFill>
                  <a:schemeClr val="tx1"/>
                </a:solidFill>
                <a:effectLst/>
                <a:latin typeface="Verdana" pitchFamily="34" charset="0"/>
                <a:ea typeface="Times New Roman" pitchFamily="18" charset="0"/>
                <a:cs typeface="Times New Roman" pitchFamily="18" charset="0"/>
              </a:rPr>
              <a:t>Desencapando a cobertura externa, expondo os quatro pares do cabo. </a:t>
            </a:r>
            <a:endParaRPr kumimoji="0" lang="pt-BR" sz="2000" b="0" i="0" u="none" strike="noStrike" cap="none" normalizeH="0" baseline="0" dirty="0">
              <a:ln>
                <a:noFill/>
              </a:ln>
              <a:solidFill>
                <a:schemeClr val="tx1"/>
              </a:solidFill>
              <a:effectLst/>
              <a:latin typeface="Arial" pitchFamily="34" charset="0"/>
              <a:cs typeface="Arial" pitchFamily="34" charset="0"/>
            </a:endParaRPr>
          </a:p>
        </p:txBody>
      </p:sp>
      <p:sp>
        <p:nvSpPr>
          <p:cNvPr id="6" name="Retângulo 5"/>
          <p:cNvSpPr/>
          <p:nvPr/>
        </p:nvSpPr>
        <p:spPr>
          <a:xfrm>
            <a:off x="4082142" y="433979"/>
            <a:ext cx="7271657" cy="1200329"/>
          </a:xfrm>
          <a:prstGeom prst="rect">
            <a:avLst/>
          </a:prstGeom>
        </p:spPr>
        <p:txBody>
          <a:bodyPr wrap="square">
            <a:spAutoFit/>
          </a:bodyPr>
          <a:lstStyle/>
          <a:p>
            <a:pPr lvl="0" fontAlgn="base">
              <a:spcBef>
                <a:spcPct val="0"/>
              </a:spcBef>
              <a:spcAft>
                <a:spcPct val="0"/>
              </a:spcAft>
            </a:pPr>
            <a:r>
              <a:rPr lang="pt-BR" dirty="0">
                <a:latin typeface="Verdana" pitchFamily="34" charset="0"/>
                <a:ea typeface="Times New Roman" pitchFamily="18" charset="0"/>
                <a:cs typeface="Times New Roman" pitchFamily="18" charset="0"/>
              </a:rPr>
              <a:t>O alicate em detalhes.</a:t>
            </a:r>
          </a:p>
          <a:p>
            <a:pPr lvl="0" eaLnBrk="0" fontAlgn="base" hangingPunct="0">
              <a:spcBef>
                <a:spcPct val="0"/>
              </a:spcBef>
              <a:spcAft>
                <a:spcPct val="0"/>
              </a:spcAft>
            </a:pPr>
            <a:r>
              <a:rPr lang="pt-BR" dirty="0">
                <a:latin typeface="Verdana" pitchFamily="34" charset="0"/>
                <a:ea typeface="Times New Roman" pitchFamily="18" charset="0"/>
                <a:cs typeface="Times New Roman" pitchFamily="18" charset="0"/>
              </a:rPr>
              <a:t>(1): Lâmina para corte do fio</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(2): Lâmina para desencapar o fio</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(3): Fenda para </a:t>
            </a:r>
            <a:r>
              <a:rPr lang="pt-BR" dirty="0" err="1">
                <a:latin typeface="Verdana" pitchFamily="34" charset="0"/>
                <a:ea typeface="Times New Roman" pitchFamily="18" charset="0"/>
                <a:cs typeface="Times New Roman" pitchFamily="18" charset="0"/>
              </a:rPr>
              <a:t>crimpar</a:t>
            </a:r>
            <a:r>
              <a:rPr lang="pt-BR" dirty="0">
                <a:latin typeface="Verdana" pitchFamily="34" charset="0"/>
                <a:ea typeface="Times New Roman" pitchFamily="18" charset="0"/>
                <a:cs typeface="Times New Roman" pitchFamily="18" charset="0"/>
              </a:rPr>
              <a:t> o co</a:t>
            </a:r>
            <a:r>
              <a:rPr lang="pt-BR" dirty="0">
                <a:latin typeface="Arial" pitchFamily="34" charset="0"/>
                <a:cs typeface="Arial" pitchFamily="34" charset="0"/>
              </a:rPr>
              <a:t>nector.</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598714" y="312395"/>
            <a:ext cx="10635343" cy="1200329"/>
          </a:xfrm>
          <a:prstGeom prst="rect">
            <a:avLst/>
          </a:prstGeom>
        </p:spPr>
        <p:txBody>
          <a:bodyPr wrap="square">
            <a:spAutoFit/>
          </a:bodyPr>
          <a:lstStyle/>
          <a:p>
            <a:r>
              <a:rPr lang="pt-BR" dirty="0">
                <a:latin typeface="Verdana" pitchFamily="34" charset="0"/>
                <a:ea typeface="Times New Roman" pitchFamily="18" charset="0"/>
                <a:cs typeface="Times New Roman" pitchFamily="18" charset="0"/>
              </a:rPr>
              <a:t>2</a:t>
            </a:r>
            <a:r>
              <a:rPr lang="pt-BR" dirty="0">
                <a:ea typeface="Times New Roman" pitchFamily="18" charset="0"/>
                <a:cs typeface="Times New Roman" pitchFamily="18" charset="0"/>
              </a:rPr>
              <a:t>º</a:t>
            </a:r>
            <a:r>
              <a:rPr lang="pt-BR" dirty="0">
                <a:latin typeface="Verdana" pitchFamily="34" charset="0"/>
                <a:ea typeface="Times New Roman" pitchFamily="18" charset="0"/>
                <a:cs typeface="Times New Roman" pitchFamily="18" charset="0"/>
              </a:rPr>
              <a:t> Use a lâmina (2) para desencapar o cabo, retirando cerca de 2 cm da capa pl</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stica. </a:t>
            </a:r>
            <a:r>
              <a:rPr lang="pt-BR" dirty="0">
                <a:ea typeface="Times New Roman" pitchFamily="18" charset="0"/>
                <a:cs typeface="Times New Roman" pitchFamily="18" charset="0"/>
              </a:rPr>
              <a:t>É</a:t>
            </a:r>
            <a:r>
              <a:rPr lang="pt-BR" dirty="0">
                <a:latin typeface="Verdana" pitchFamily="34" charset="0"/>
                <a:ea typeface="Times New Roman" pitchFamily="18" charset="0"/>
                <a:cs typeface="Times New Roman" pitchFamily="18" charset="0"/>
              </a:rPr>
              <a:t> preciso alguma pr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tica para fazer a opera</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ão corretamente. A lâmina deve cortar superficialmente a capa pl</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stica, por</a:t>
            </a:r>
            <a:r>
              <a:rPr lang="pt-BR" dirty="0">
                <a:ea typeface="Times New Roman" pitchFamily="18" charset="0"/>
                <a:cs typeface="Times New Roman" pitchFamily="18" charset="0"/>
              </a:rPr>
              <a:t>é</a:t>
            </a:r>
            <a:r>
              <a:rPr lang="pt-BR" dirty="0">
                <a:latin typeface="Verdana" pitchFamily="34" charset="0"/>
                <a:ea typeface="Times New Roman" pitchFamily="18" charset="0"/>
                <a:cs typeface="Times New Roman" pitchFamily="18" charset="0"/>
              </a:rPr>
              <a:t>m sem atingir os fios. Depois de fazer um leve corte, puxe o cabo para que a parte pl</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stica seja retirada</a:t>
            </a:r>
            <a:endParaRPr lang="pt-BR" dirty="0"/>
          </a:p>
        </p:txBody>
      </p:sp>
      <p:pic>
        <p:nvPicPr>
          <p:cNvPr id="3" name="Imagem 2" descr="http://www.nti.ufpb.br/%7Ebeti/pag-redes/figuras/HARD-078.JPG"/>
          <p:cNvPicPr/>
          <p:nvPr/>
        </p:nvPicPr>
        <p:blipFill>
          <a:blip r:embed="rId2" cstate="print"/>
          <a:srcRect/>
          <a:stretch>
            <a:fillRect/>
          </a:stretch>
        </p:blipFill>
        <p:spPr bwMode="auto">
          <a:xfrm>
            <a:off x="665177" y="1570179"/>
            <a:ext cx="5202222" cy="3001820"/>
          </a:xfrm>
          <a:prstGeom prst="rect">
            <a:avLst/>
          </a:prstGeom>
          <a:noFill/>
          <a:ln w="9525">
            <a:noFill/>
            <a:miter lim="800000"/>
            <a:headEnd/>
            <a:tailEnd/>
          </a:ln>
        </p:spPr>
      </p:pic>
      <p:sp>
        <p:nvSpPr>
          <p:cNvPr id="4" name="Retângulo 3"/>
          <p:cNvSpPr/>
          <p:nvPr/>
        </p:nvSpPr>
        <p:spPr>
          <a:xfrm>
            <a:off x="6786614" y="2939535"/>
            <a:ext cx="3778599" cy="369332"/>
          </a:xfrm>
          <a:prstGeom prst="rect">
            <a:avLst/>
          </a:prstGeom>
        </p:spPr>
        <p:txBody>
          <a:bodyPr wrap="none">
            <a:spAutoFit/>
          </a:bodyPr>
          <a:lstStyle/>
          <a:p>
            <a:r>
              <a:rPr lang="pt-BR" dirty="0"/>
              <a:t>Desencapando a extremidade do cabo</a:t>
            </a:r>
          </a:p>
        </p:txBody>
      </p:sp>
      <p:sp>
        <p:nvSpPr>
          <p:cNvPr id="5" name="Retângulo 4"/>
          <p:cNvSpPr/>
          <p:nvPr/>
        </p:nvSpPr>
        <p:spPr>
          <a:xfrm>
            <a:off x="576944" y="4549676"/>
            <a:ext cx="11615056" cy="2308324"/>
          </a:xfrm>
          <a:prstGeom prst="rect">
            <a:avLst/>
          </a:prstGeom>
        </p:spPr>
        <p:txBody>
          <a:bodyPr wrap="square">
            <a:spAutoFit/>
          </a:bodyPr>
          <a:lstStyle/>
          <a:p>
            <a:pPr lvl="0" fontAlgn="base">
              <a:spcBef>
                <a:spcPct val="0"/>
              </a:spcBef>
              <a:spcAft>
                <a:spcPct val="0"/>
              </a:spcAft>
            </a:pPr>
            <a:r>
              <a:rPr lang="pt-BR" dirty="0">
                <a:latin typeface="Verdana" pitchFamily="34" charset="0"/>
                <a:ea typeface="Times New Roman" pitchFamily="18" charset="0"/>
                <a:cs typeface="Times New Roman" pitchFamily="18" charset="0"/>
              </a:rPr>
              <a:t>3</a:t>
            </a:r>
            <a:r>
              <a:rPr lang="pt-BR" dirty="0">
                <a:ea typeface="Times New Roman" pitchFamily="18" charset="0"/>
                <a:cs typeface="Times New Roman" pitchFamily="18" charset="0"/>
              </a:rPr>
              <a:t>º</a:t>
            </a:r>
            <a:r>
              <a:rPr lang="pt-BR" dirty="0">
                <a:latin typeface="Verdana" pitchFamily="34" charset="0"/>
                <a:ea typeface="Times New Roman" pitchFamily="18" charset="0"/>
                <a:cs typeface="Times New Roman" pitchFamily="18" charset="0"/>
              </a:rPr>
              <a:t> Você identificar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quatro pares de fios:</a:t>
            </a:r>
            <a:endParaRPr lang="pt-BR" dirty="0">
              <a:latin typeface="Arial" pitchFamily="34" charset="0"/>
              <a:cs typeface="Arial" pitchFamily="34" charset="0"/>
            </a:endParaRPr>
          </a:p>
          <a:p>
            <a:pPr lvl="0" eaLnBrk="0" fontAlgn="base" hangingPunct="0">
              <a:spcBef>
                <a:spcPct val="0"/>
              </a:spcBef>
              <a:spcAft>
                <a:spcPct val="0"/>
              </a:spcAft>
            </a:pPr>
            <a:r>
              <a:rPr lang="pt-BR" dirty="0">
                <a:latin typeface="Verdana" pitchFamily="34" charset="0"/>
                <a:ea typeface="Times New Roman" pitchFamily="18" charset="0"/>
                <a:cs typeface="Times New Roman" pitchFamily="18" charset="0"/>
              </a:rPr>
              <a:t>a) Verde / Branco-verde</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b) Laranja / Branco-laranja</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c) Azul / Branco-azul</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d) Marrom / Branco-marrom</a:t>
            </a:r>
            <a:endParaRPr lang="pt-BR" dirty="0">
              <a:latin typeface="Arial" pitchFamily="34" charset="0"/>
              <a:cs typeface="Arial" pitchFamily="34" charset="0"/>
            </a:endParaRPr>
          </a:p>
          <a:p>
            <a:pPr lvl="0" eaLnBrk="0" fontAlgn="base" hangingPunct="0">
              <a:spcBef>
                <a:spcPct val="0"/>
              </a:spcBef>
              <a:spcAft>
                <a:spcPct val="0"/>
              </a:spcAft>
            </a:pPr>
            <a:r>
              <a:rPr lang="pt-BR" dirty="0">
                <a:latin typeface="Verdana" pitchFamily="34" charset="0"/>
                <a:ea typeface="Times New Roman" pitchFamily="18" charset="0"/>
                <a:cs typeface="Times New Roman" pitchFamily="18" charset="0"/>
              </a:rPr>
              <a:t>OBS.: Branco-verde significa </a:t>
            </a:r>
            <a:r>
              <a:rPr lang="pt-BR" dirty="0">
                <a:ea typeface="Times New Roman" pitchFamily="18" charset="0"/>
                <a:cs typeface="Times New Roman" pitchFamily="18" charset="0"/>
              </a:rPr>
              <a:t>“</a:t>
            </a:r>
            <a:r>
              <a:rPr lang="pt-BR" dirty="0">
                <a:latin typeface="Verdana" pitchFamily="34" charset="0"/>
                <a:ea typeface="Times New Roman" pitchFamily="18" charset="0"/>
                <a:cs typeface="Times New Roman" pitchFamily="18" charset="0"/>
              </a:rPr>
              <a:t>fio branco com listras verdes</a:t>
            </a:r>
            <a:r>
              <a:rPr lang="pt-BR" dirty="0">
                <a:ea typeface="Times New Roman" pitchFamily="18" charset="0"/>
                <a:cs typeface="Times New Roman" pitchFamily="18" charset="0"/>
              </a:rPr>
              <a:t>”</a:t>
            </a:r>
            <a:r>
              <a:rPr lang="pt-BR" dirty="0">
                <a:latin typeface="Verdana" pitchFamily="34" charset="0"/>
                <a:ea typeface="Times New Roman" pitchFamily="18" charset="0"/>
                <a:cs typeface="Times New Roman" pitchFamily="18" charset="0"/>
              </a:rPr>
              <a:t>. Em alguns cabos este fio </a:t>
            </a:r>
            <a:r>
              <a:rPr lang="pt-BR" dirty="0">
                <a:ea typeface="Times New Roman" pitchFamily="18" charset="0"/>
                <a:cs typeface="Times New Roman" pitchFamily="18" charset="0"/>
              </a:rPr>
              <a:t>é</a:t>
            </a:r>
            <a:r>
              <a:rPr lang="pt-BR" dirty="0">
                <a:latin typeface="Verdana" pitchFamily="34" charset="0"/>
                <a:ea typeface="Times New Roman" pitchFamily="18" charset="0"/>
                <a:cs typeface="Times New Roman" pitchFamily="18" charset="0"/>
              </a:rPr>
              <a:t> verde claro, ao inv</a:t>
            </a:r>
            <a:r>
              <a:rPr lang="pt-BR" dirty="0">
                <a:ea typeface="Times New Roman" pitchFamily="18" charset="0"/>
                <a:cs typeface="Times New Roman" pitchFamily="18" charset="0"/>
              </a:rPr>
              <a:t>é</a:t>
            </a:r>
            <a:r>
              <a:rPr lang="pt-BR" dirty="0">
                <a:latin typeface="Verdana" pitchFamily="34" charset="0"/>
                <a:ea typeface="Times New Roman" pitchFamily="18" charset="0"/>
                <a:cs typeface="Times New Roman" pitchFamily="18" charset="0"/>
              </a:rPr>
              <a:t>s de branco listrado de verde. O mesmo se aplica aos outros três pares, com as respectivas cores. </a:t>
            </a:r>
            <a:endParaRPr lang="pt-BR"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587829" y="460445"/>
            <a:ext cx="10776857" cy="4524315"/>
          </a:xfrm>
          <a:prstGeom prst="rect">
            <a:avLst/>
          </a:prstGeom>
        </p:spPr>
        <p:txBody>
          <a:bodyPr wrap="square">
            <a:spAutoFit/>
          </a:bodyPr>
          <a:lstStyle/>
          <a:p>
            <a:pPr lvl="0" fontAlgn="base">
              <a:spcBef>
                <a:spcPct val="0"/>
              </a:spcBef>
              <a:spcAft>
                <a:spcPct val="0"/>
              </a:spcAft>
            </a:pPr>
            <a:r>
              <a:rPr lang="pt-BR" dirty="0">
                <a:latin typeface="Verdana" pitchFamily="34" charset="0"/>
                <a:ea typeface="Times New Roman" pitchFamily="18" charset="0"/>
                <a:cs typeface="Times New Roman" pitchFamily="18" charset="0"/>
              </a:rPr>
              <a:t>4</a:t>
            </a:r>
            <a:r>
              <a:rPr lang="pt-BR" dirty="0">
                <a:ea typeface="Times New Roman" pitchFamily="18" charset="0"/>
                <a:cs typeface="Times New Roman" pitchFamily="18" charset="0"/>
              </a:rPr>
              <a:t>º</a:t>
            </a:r>
            <a:r>
              <a:rPr lang="pt-BR" dirty="0">
                <a:latin typeface="Verdana" pitchFamily="34" charset="0"/>
                <a:ea typeface="Times New Roman" pitchFamily="18" charset="0"/>
                <a:cs typeface="Times New Roman" pitchFamily="18" charset="0"/>
              </a:rPr>
              <a:t> Procure separar os pares na ordem indicada no item 3. O par laranja / branco-laranja dever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ser desmembrado. O fio branco-laranja ficar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depois do par verde/branco-verde. Depois vir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o par azul/branco-azul. Depois vir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o fio laranja, e finalmente o par marrom/branco-marrom. Desenrole agora os pares e coloque os fios na seguinte ordem, da esquerda para a direita:</a:t>
            </a:r>
            <a:endParaRPr lang="pt-BR" dirty="0">
              <a:latin typeface="Arial" pitchFamily="34" charset="0"/>
              <a:cs typeface="Arial" pitchFamily="34" charset="0"/>
            </a:endParaRPr>
          </a:p>
          <a:p>
            <a:pPr lvl="0" eaLnBrk="0" fontAlgn="base" hangingPunct="0">
              <a:spcBef>
                <a:spcPct val="0"/>
              </a:spcBef>
              <a:spcAft>
                <a:spcPct val="0"/>
              </a:spcAft>
            </a:pPr>
            <a:r>
              <a:rPr lang="pt-BR" dirty="0">
                <a:latin typeface="Verdana" pitchFamily="34" charset="0"/>
                <a:ea typeface="Times New Roman" pitchFamily="18" charset="0"/>
                <a:cs typeface="Times New Roman" pitchFamily="18" charset="0"/>
              </a:rPr>
              <a:t>Branco-verde</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Verde</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Branco-laranja</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Azul</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Branco-azul</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Laranja</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Branco-marrom</a:t>
            </a:r>
            <a:br>
              <a:rPr lang="pt-BR" dirty="0">
                <a:latin typeface="Verdana" pitchFamily="34" charset="0"/>
                <a:ea typeface="Times New Roman" pitchFamily="18" charset="0"/>
                <a:cs typeface="Times New Roman" pitchFamily="18" charset="0"/>
              </a:rPr>
            </a:br>
            <a:r>
              <a:rPr lang="pt-BR" dirty="0">
                <a:latin typeface="Verdana" pitchFamily="34" charset="0"/>
                <a:ea typeface="Times New Roman" pitchFamily="18" charset="0"/>
                <a:cs typeface="Times New Roman" pitchFamily="18" charset="0"/>
              </a:rPr>
              <a:t>Marrom</a:t>
            </a:r>
            <a:endParaRPr lang="pt-BR" dirty="0">
              <a:latin typeface="Arial" pitchFamily="34" charset="0"/>
              <a:cs typeface="Arial" pitchFamily="34" charset="0"/>
            </a:endParaRPr>
          </a:p>
          <a:p>
            <a:pPr lvl="0" eaLnBrk="0" fontAlgn="base" hangingPunct="0">
              <a:spcBef>
                <a:spcPct val="0"/>
              </a:spcBef>
              <a:spcAft>
                <a:spcPct val="0"/>
              </a:spcAft>
            </a:pPr>
            <a:r>
              <a:rPr lang="pt-BR" dirty="0">
                <a:latin typeface="Verdana" pitchFamily="34" charset="0"/>
                <a:ea typeface="Times New Roman" pitchFamily="18" charset="0"/>
                <a:cs typeface="Times New Roman" pitchFamily="18" charset="0"/>
              </a:rPr>
              <a:t>A opera</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ão completa </a:t>
            </a:r>
            <a:r>
              <a:rPr lang="pt-BR" dirty="0">
                <a:ea typeface="Times New Roman" pitchFamily="18" charset="0"/>
                <a:cs typeface="Times New Roman" pitchFamily="18" charset="0"/>
              </a:rPr>
              <a:t>é</a:t>
            </a:r>
            <a:r>
              <a:rPr lang="pt-BR" dirty="0">
                <a:latin typeface="Verdana" pitchFamily="34" charset="0"/>
                <a:ea typeface="Times New Roman" pitchFamily="18" charset="0"/>
                <a:cs typeface="Times New Roman" pitchFamily="18" charset="0"/>
              </a:rPr>
              <a:t> mostrada na figura abaixo. Procure posicionar os pares de modo que j</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fiquem dispostos na sua configura</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ão definitiva, sem que seja preciso fazer grandes tor</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ões nos pares.</a:t>
            </a:r>
            <a:endParaRPr lang="pt-BR" dirty="0">
              <a:latin typeface="Arial" pitchFamily="34" charset="0"/>
              <a:cs typeface="Arial" pitchFamily="34" charset="0"/>
            </a:endParaRPr>
          </a:p>
        </p:txBody>
      </p:sp>
      <p:pic>
        <p:nvPicPr>
          <p:cNvPr id="4" name="Imagem 3" descr="http://www.nti.ufpb.br/%7Ebeti/pag-redes/figuras/HARD-079.JPG"/>
          <p:cNvPicPr/>
          <p:nvPr/>
        </p:nvPicPr>
        <p:blipFill>
          <a:blip r:embed="rId2" cstate="print"/>
          <a:srcRect/>
          <a:stretch>
            <a:fillRect/>
          </a:stretch>
        </p:blipFill>
        <p:spPr bwMode="auto">
          <a:xfrm>
            <a:off x="643405" y="5277746"/>
            <a:ext cx="4287823" cy="1580254"/>
          </a:xfrm>
          <a:prstGeom prst="rect">
            <a:avLst/>
          </a:prstGeom>
          <a:noFill/>
          <a:ln w="9525">
            <a:noFill/>
            <a:miter lim="800000"/>
            <a:headEnd/>
            <a:tailEnd/>
          </a:ln>
        </p:spPr>
      </p:pic>
      <p:sp>
        <p:nvSpPr>
          <p:cNvPr id="5" name="Retângulo 4"/>
          <p:cNvSpPr/>
          <p:nvPr/>
        </p:nvSpPr>
        <p:spPr>
          <a:xfrm>
            <a:off x="6051616" y="5911334"/>
            <a:ext cx="3572196" cy="369332"/>
          </a:xfrm>
          <a:prstGeom prst="rect">
            <a:avLst/>
          </a:prstGeom>
        </p:spPr>
        <p:txBody>
          <a:bodyPr wrap="none">
            <a:spAutoFit/>
          </a:bodyPr>
          <a:lstStyle/>
          <a:p>
            <a:r>
              <a:rPr lang="pt-BR" dirty="0"/>
              <a:t>Colocando os fios na ordem correta.</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53142" y="378882"/>
            <a:ext cx="10929258" cy="1754326"/>
          </a:xfrm>
          <a:prstGeom prst="rect">
            <a:avLst/>
          </a:prstGeom>
        </p:spPr>
        <p:txBody>
          <a:bodyPr wrap="square">
            <a:spAutoFit/>
          </a:bodyPr>
          <a:lstStyle/>
          <a:p>
            <a:pPr lvl="0" fontAlgn="base">
              <a:spcBef>
                <a:spcPct val="0"/>
              </a:spcBef>
              <a:spcAft>
                <a:spcPct val="0"/>
              </a:spcAft>
            </a:pPr>
            <a:r>
              <a:rPr lang="pt-BR" dirty="0">
                <a:latin typeface="Verdana" pitchFamily="34" charset="0"/>
                <a:ea typeface="Times New Roman" pitchFamily="18" charset="0"/>
                <a:cs typeface="Times New Roman" pitchFamily="18" charset="0"/>
              </a:rPr>
              <a:t>5</a:t>
            </a:r>
            <a:r>
              <a:rPr lang="pt-BR" dirty="0">
                <a:ea typeface="Times New Roman" pitchFamily="18" charset="0"/>
                <a:cs typeface="Times New Roman" pitchFamily="18" charset="0"/>
              </a:rPr>
              <a:t>º</a:t>
            </a:r>
            <a:r>
              <a:rPr lang="pt-BR" dirty="0">
                <a:latin typeface="Verdana" pitchFamily="34" charset="0"/>
                <a:ea typeface="Times New Roman" pitchFamily="18" charset="0"/>
                <a:cs typeface="Times New Roman" pitchFamily="18" charset="0"/>
              </a:rPr>
              <a:t> Use a lâmina (1) do alicate para aparar as extremidades dos 8 fios, de modo que fiquem todos com o mesmo comprimento. O comprimento total da parte desencapada dever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ser de cerca de 1,5 cm.</a:t>
            </a:r>
            <a:endParaRPr lang="pt-BR" dirty="0">
              <a:latin typeface="Arial" pitchFamily="34" charset="0"/>
              <a:cs typeface="Arial" pitchFamily="34" charset="0"/>
            </a:endParaRPr>
          </a:p>
          <a:p>
            <a:pPr lvl="0" eaLnBrk="0" fontAlgn="base" hangingPunct="0">
              <a:spcBef>
                <a:spcPct val="0"/>
              </a:spcBef>
              <a:spcAft>
                <a:spcPct val="0"/>
              </a:spcAft>
            </a:pPr>
            <a:r>
              <a:rPr lang="pt-BR" dirty="0">
                <a:latin typeface="Verdana" pitchFamily="34" charset="0"/>
                <a:ea typeface="Times New Roman" pitchFamily="18" charset="0"/>
                <a:cs typeface="Times New Roman" pitchFamily="18" charset="0"/>
              </a:rPr>
              <a:t>6</a:t>
            </a:r>
            <a:r>
              <a:rPr lang="pt-BR" dirty="0">
                <a:ea typeface="Times New Roman" pitchFamily="18" charset="0"/>
                <a:cs typeface="Times New Roman" pitchFamily="18" charset="0"/>
              </a:rPr>
              <a:t>º</a:t>
            </a:r>
            <a:r>
              <a:rPr lang="pt-BR" dirty="0">
                <a:latin typeface="Verdana" pitchFamily="34" charset="0"/>
                <a:ea typeface="Times New Roman" pitchFamily="18" charset="0"/>
                <a:cs typeface="Times New Roman" pitchFamily="18" charset="0"/>
              </a:rPr>
              <a:t> Introduza cuidadosamente os 8 fios dentro do conector RJ-45. Cada um dos oito fios deve entrar totalmente no conector. Observe o ponto at</a:t>
            </a:r>
            <a:r>
              <a:rPr lang="pt-BR" dirty="0">
                <a:ea typeface="Times New Roman" pitchFamily="18" charset="0"/>
                <a:cs typeface="Times New Roman" pitchFamily="18" charset="0"/>
              </a:rPr>
              <a:t>é</a:t>
            </a:r>
            <a:r>
              <a:rPr lang="pt-BR" dirty="0">
                <a:latin typeface="Verdana" pitchFamily="34" charset="0"/>
                <a:ea typeface="Times New Roman" pitchFamily="18" charset="0"/>
                <a:cs typeface="Times New Roman" pitchFamily="18" charset="0"/>
              </a:rPr>
              <a:t> onde deve chegar a capa pl</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stica externa do cabo. Depois de fazer o encaixe, confira se os 8 fios estão na ordem correta.</a:t>
            </a:r>
            <a:endParaRPr lang="pt-BR" dirty="0">
              <a:latin typeface="Arial" pitchFamily="34" charset="0"/>
              <a:cs typeface="Arial" pitchFamily="34" charset="0"/>
            </a:endParaRPr>
          </a:p>
        </p:txBody>
      </p:sp>
      <p:pic>
        <p:nvPicPr>
          <p:cNvPr id="3" name="Imagem 2" descr="http://www.nti.ufpb.br/%7Ebeti/pag-redes/figuras/HARD-080.JPG"/>
          <p:cNvPicPr/>
          <p:nvPr/>
        </p:nvPicPr>
        <p:blipFill>
          <a:blip r:embed="rId2" cstate="print"/>
          <a:srcRect/>
          <a:stretch>
            <a:fillRect/>
          </a:stretch>
        </p:blipFill>
        <p:spPr bwMode="auto">
          <a:xfrm>
            <a:off x="798306" y="2340429"/>
            <a:ext cx="5537179" cy="4114799"/>
          </a:xfrm>
          <a:prstGeom prst="rect">
            <a:avLst/>
          </a:prstGeom>
          <a:noFill/>
          <a:ln w="9525">
            <a:noFill/>
            <a:miter lim="800000"/>
            <a:headEnd/>
            <a:tailEnd/>
          </a:ln>
        </p:spPr>
      </p:pic>
      <p:sp>
        <p:nvSpPr>
          <p:cNvPr id="4" name="Retângulo 3"/>
          <p:cNvSpPr/>
          <p:nvPr/>
        </p:nvSpPr>
        <p:spPr>
          <a:xfrm>
            <a:off x="7107361" y="4006334"/>
            <a:ext cx="3158878" cy="369332"/>
          </a:xfrm>
          <a:prstGeom prst="rect">
            <a:avLst/>
          </a:prstGeom>
        </p:spPr>
        <p:txBody>
          <a:bodyPr wrap="none">
            <a:spAutoFit/>
          </a:bodyPr>
          <a:lstStyle/>
          <a:p>
            <a:r>
              <a:rPr lang="pt-BR" dirty="0"/>
              <a:t>Encaixando o cabo no conector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29342" y="283925"/>
            <a:ext cx="10940143" cy="1754326"/>
          </a:xfrm>
          <a:prstGeom prst="rect">
            <a:avLst/>
          </a:prstGeom>
        </p:spPr>
        <p:txBody>
          <a:bodyPr wrap="square">
            <a:spAutoFit/>
          </a:bodyPr>
          <a:lstStyle/>
          <a:p>
            <a:pPr lvl="0" fontAlgn="base">
              <a:spcBef>
                <a:spcPct val="0"/>
              </a:spcBef>
              <a:spcAft>
                <a:spcPct val="0"/>
              </a:spcAft>
            </a:pPr>
            <a:r>
              <a:rPr lang="pt-BR" dirty="0">
                <a:latin typeface="Verdana" pitchFamily="34" charset="0"/>
                <a:ea typeface="Times New Roman" pitchFamily="18" charset="0"/>
                <a:cs typeface="Times New Roman" pitchFamily="18" charset="0"/>
              </a:rPr>
              <a:t>7</a:t>
            </a:r>
            <a:r>
              <a:rPr lang="pt-BR" dirty="0">
                <a:ea typeface="Times New Roman" pitchFamily="18" charset="0"/>
                <a:cs typeface="Times New Roman" pitchFamily="18" charset="0"/>
              </a:rPr>
              <a:t>º</a:t>
            </a:r>
            <a:r>
              <a:rPr lang="pt-BR" dirty="0">
                <a:latin typeface="Verdana" pitchFamily="34" charset="0"/>
                <a:ea typeface="Times New Roman" pitchFamily="18" charset="0"/>
                <a:cs typeface="Times New Roman" pitchFamily="18" charset="0"/>
              </a:rPr>
              <a:t> Agora falta apenas </a:t>
            </a:r>
            <a:r>
              <a:rPr lang="pt-BR" dirty="0">
                <a:ea typeface="Times New Roman" pitchFamily="18" charset="0"/>
                <a:cs typeface="Times New Roman" pitchFamily="18" charset="0"/>
              </a:rPr>
              <a:t>“</a:t>
            </a:r>
            <a:r>
              <a:rPr lang="pt-BR" dirty="0" err="1">
                <a:latin typeface="Verdana" pitchFamily="34" charset="0"/>
                <a:ea typeface="Times New Roman" pitchFamily="18" charset="0"/>
                <a:cs typeface="Times New Roman" pitchFamily="18" charset="0"/>
              </a:rPr>
              <a:t>crimpar</a:t>
            </a:r>
            <a:r>
              <a:rPr lang="pt-BR" dirty="0">
                <a:ea typeface="Times New Roman" pitchFamily="18" charset="0"/>
                <a:cs typeface="Times New Roman" pitchFamily="18" charset="0"/>
              </a:rPr>
              <a:t>”</a:t>
            </a:r>
            <a:r>
              <a:rPr lang="pt-BR" dirty="0">
                <a:latin typeface="Verdana" pitchFamily="34" charset="0"/>
                <a:ea typeface="Times New Roman" pitchFamily="18" charset="0"/>
                <a:cs typeface="Times New Roman" pitchFamily="18" charset="0"/>
              </a:rPr>
              <a:t> o conector. Introduza o conector na fenda apropriada existente no alicate e aperte-o. Nesta opera</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ão duas coisas acontecerão. Os oito contatos met</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licos existente no conector irão </a:t>
            </a:r>
            <a:r>
              <a:rPr lang="pt-BR" dirty="0">
                <a:ea typeface="Times New Roman" pitchFamily="18" charset="0"/>
                <a:cs typeface="Times New Roman" pitchFamily="18" charset="0"/>
              </a:rPr>
              <a:t>“</a:t>
            </a:r>
            <a:r>
              <a:rPr lang="pt-BR" dirty="0">
                <a:latin typeface="Verdana" pitchFamily="34" charset="0"/>
                <a:ea typeface="Times New Roman" pitchFamily="18" charset="0"/>
                <a:cs typeface="Times New Roman" pitchFamily="18" charset="0"/>
              </a:rPr>
              <a:t>morder</a:t>
            </a:r>
            <a:r>
              <a:rPr lang="pt-BR" dirty="0">
                <a:ea typeface="Times New Roman" pitchFamily="18" charset="0"/>
                <a:cs typeface="Times New Roman" pitchFamily="18" charset="0"/>
              </a:rPr>
              <a:t>”</a:t>
            </a:r>
            <a:r>
              <a:rPr lang="pt-BR" dirty="0">
                <a:latin typeface="Verdana" pitchFamily="34" charset="0"/>
                <a:ea typeface="Times New Roman" pitchFamily="18" charset="0"/>
                <a:cs typeface="Times New Roman" pitchFamily="18" charset="0"/>
              </a:rPr>
              <a:t> os 8 fios correspondentes, fazendo os contatos el</a:t>
            </a:r>
            <a:r>
              <a:rPr lang="pt-BR" dirty="0">
                <a:ea typeface="Times New Roman" pitchFamily="18" charset="0"/>
                <a:cs typeface="Times New Roman" pitchFamily="18" charset="0"/>
              </a:rPr>
              <a:t>é</a:t>
            </a:r>
            <a:r>
              <a:rPr lang="pt-BR" dirty="0">
                <a:latin typeface="Verdana" pitchFamily="34" charset="0"/>
                <a:ea typeface="Times New Roman" pitchFamily="18" charset="0"/>
                <a:cs typeface="Times New Roman" pitchFamily="18" charset="0"/>
              </a:rPr>
              <a:t>tricos. Ao mesmo tempo, uma parte do conector ir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prender com for</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a a parte do cabo que est</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com a capa pl</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stica externa. O cabo ficar</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definitivamente fixo no conector. Finalmente use o testador de cabos para verificar se o mesmo est</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 em perfeitas condi</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ões.</a:t>
            </a:r>
            <a:endParaRPr lang="pt-BR" dirty="0">
              <a:latin typeface="Arial" pitchFamily="34" charset="0"/>
              <a:cs typeface="Arial" pitchFamily="34" charset="0"/>
            </a:endParaRPr>
          </a:p>
        </p:txBody>
      </p:sp>
      <p:pic>
        <p:nvPicPr>
          <p:cNvPr id="3" name="Imagem 2" descr="http://www.nti.ufpb.br/%7Ebeti/pag-redes/figuras/HARD-081.JPG"/>
          <p:cNvPicPr/>
          <p:nvPr/>
        </p:nvPicPr>
        <p:blipFill>
          <a:blip r:embed="rId2" cstate="print"/>
          <a:srcRect/>
          <a:stretch>
            <a:fillRect/>
          </a:stretch>
        </p:blipFill>
        <p:spPr bwMode="auto">
          <a:xfrm>
            <a:off x="798306" y="2373086"/>
            <a:ext cx="5145293" cy="3973285"/>
          </a:xfrm>
          <a:prstGeom prst="rect">
            <a:avLst/>
          </a:prstGeom>
          <a:noFill/>
          <a:ln w="9525">
            <a:noFill/>
            <a:miter lim="800000"/>
            <a:headEnd/>
            <a:tailEnd/>
          </a:ln>
        </p:spPr>
      </p:pic>
      <p:sp>
        <p:nvSpPr>
          <p:cNvPr id="4" name="Retângulo 3"/>
          <p:cNvSpPr/>
          <p:nvPr/>
        </p:nvSpPr>
        <p:spPr>
          <a:xfrm>
            <a:off x="6183086" y="3900492"/>
            <a:ext cx="5192486" cy="646331"/>
          </a:xfrm>
          <a:prstGeom prst="rect">
            <a:avLst/>
          </a:prstGeom>
        </p:spPr>
        <p:txBody>
          <a:bodyPr wrap="square">
            <a:spAutoFit/>
          </a:bodyPr>
          <a:lstStyle/>
          <a:p>
            <a:r>
              <a:rPr lang="pt-BR" dirty="0"/>
              <a:t>Olhando atentamente, observamos que alguns dos fios não ficaram totalmente encaixados.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www.nti.ufpb.br/%7Ebeti/pag-redes/figuras/HARD-085.JPG"/>
          <p:cNvPicPr/>
          <p:nvPr/>
        </p:nvPicPr>
        <p:blipFill>
          <a:blip r:embed="rId2" cstate="print"/>
          <a:srcRect/>
          <a:stretch>
            <a:fillRect/>
          </a:stretch>
        </p:blipFill>
        <p:spPr bwMode="auto">
          <a:xfrm>
            <a:off x="251520" y="188640"/>
            <a:ext cx="5321966" cy="3024336"/>
          </a:xfrm>
          <a:prstGeom prst="rect">
            <a:avLst/>
          </a:prstGeom>
          <a:noFill/>
          <a:ln w="9525">
            <a:noFill/>
            <a:miter lim="800000"/>
            <a:headEnd/>
            <a:tailEnd/>
          </a:ln>
        </p:spPr>
      </p:pic>
      <p:pic>
        <p:nvPicPr>
          <p:cNvPr id="3" name="Imagem 2" descr="http://www.nti.ufpb.br/%7Ebeti/pag-redes/figuras/HARD-086.JPG"/>
          <p:cNvPicPr/>
          <p:nvPr/>
        </p:nvPicPr>
        <p:blipFill>
          <a:blip r:embed="rId3" cstate="print"/>
          <a:srcRect/>
          <a:stretch>
            <a:fillRect/>
          </a:stretch>
        </p:blipFill>
        <p:spPr bwMode="auto">
          <a:xfrm>
            <a:off x="251519" y="3429000"/>
            <a:ext cx="5332851" cy="3024336"/>
          </a:xfrm>
          <a:prstGeom prst="rect">
            <a:avLst/>
          </a:prstGeom>
          <a:noFill/>
          <a:ln w="9525">
            <a:noFill/>
            <a:miter lim="800000"/>
            <a:headEnd/>
            <a:tailEnd/>
          </a:ln>
        </p:spPr>
      </p:pic>
      <p:sp>
        <p:nvSpPr>
          <p:cNvPr id="4" name="Retângulo 3"/>
          <p:cNvSpPr/>
          <p:nvPr/>
        </p:nvSpPr>
        <p:spPr>
          <a:xfrm>
            <a:off x="7130856" y="1698562"/>
            <a:ext cx="3307829" cy="369332"/>
          </a:xfrm>
          <a:prstGeom prst="rect">
            <a:avLst/>
          </a:prstGeom>
        </p:spPr>
        <p:txBody>
          <a:bodyPr wrap="none">
            <a:spAutoFit/>
          </a:bodyPr>
          <a:lstStyle/>
          <a:p>
            <a:r>
              <a:rPr lang="pt-BR" dirty="0"/>
              <a:t>Tomada de rede embutida na par</a:t>
            </a:r>
          </a:p>
        </p:txBody>
      </p:sp>
      <p:sp>
        <p:nvSpPr>
          <p:cNvPr id="5" name="Retângulo 4"/>
          <p:cNvSpPr/>
          <p:nvPr/>
        </p:nvSpPr>
        <p:spPr>
          <a:xfrm>
            <a:off x="7079813" y="4659477"/>
            <a:ext cx="3605859" cy="369332"/>
          </a:xfrm>
          <a:prstGeom prst="rect">
            <a:avLst/>
          </a:prstGeom>
        </p:spPr>
        <p:txBody>
          <a:bodyPr wrap="none">
            <a:spAutoFit/>
          </a:bodyPr>
          <a:lstStyle/>
          <a:p>
            <a:r>
              <a:rPr lang="pt-BR" dirty="0"/>
              <a:t>Tomadas de rede em caixas externas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www.nti.ufpb.br/%7Ebeti/pag-redes/figuras/HARD-087.JPG"/>
          <p:cNvPicPr/>
          <p:nvPr/>
        </p:nvPicPr>
        <p:blipFill>
          <a:blip r:embed="rId2" cstate="print"/>
          <a:srcRect/>
          <a:stretch>
            <a:fillRect/>
          </a:stretch>
        </p:blipFill>
        <p:spPr bwMode="auto">
          <a:xfrm>
            <a:off x="473425" y="264840"/>
            <a:ext cx="5296004" cy="2761389"/>
          </a:xfrm>
          <a:prstGeom prst="rect">
            <a:avLst/>
          </a:prstGeom>
          <a:noFill/>
          <a:ln w="9525">
            <a:noFill/>
            <a:miter lim="800000"/>
            <a:headEnd/>
            <a:tailEnd/>
          </a:ln>
        </p:spPr>
      </p:pic>
      <p:sp>
        <p:nvSpPr>
          <p:cNvPr id="3" name="Retângulo 2"/>
          <p:cNvSpPr/>
          <p:nvPr/>
        </p:nvSpPr>
        <p:spPr>
          <a:xfrm>
            <a:off x="6548223" y="1720334"/>
            <a:ext cx="3580467" cy="369332"/>
          </a:xfrm>
          <a:prstGeom prst="rect">
            <a:avLst/>
          </a:prstGeom>
        </p:spPr>
        <p:txBody>
          <a:bodyPr wrap="none">
            <a:spAutoFit/>
          </a:bodyPr>
          <a:lstStyle/>
          <a:p>
            <a:r>
              <a:rPr lang="pt-BR" dirty="0"/>
              <a:t>Detalhes de conectores RJ-45 fêmea</a:t>
            </a:r>
          </a:p>
        </p:txBody>
      </p:sp>
      <p:sp>
        <p:nvSpPr>
          <p:cNvPr id="4" name="Retângulo 3"/>
          <p:cNvSpPr/>
          <p:nvPr/>
        </p:nvSpPr>
        <p:spPr>
          <a:xfrm>
            <a:off x="468086" y="3284195"/>
            <a:ext cx="10733314" cy="1200329"/>
          </a:xfrm>
          <a:prstGeom prst="rect">
            <a:avLst/>
          </a:prstGeom>
        </p:spPr>
        <p:txBody>
          <a:bodyPr wrap="square">
            <a:spAutoFit/>
          </a:bodyPr>
          <a:lstStyle/>
          <a:p>
            <a:pPr lvl="0" fontAlgn="base">
              <a:spcBef>
                <a:spcPct val="0"/>
              </a:spcBef>
              <a:spcAft>
                <a:spcPct val="0"/>
              </a:spcAft>
            </a:pPr>
            <a:r>
              <a:rPr lang="pt-BR" dirty="0">
                <a:latin typeface="Verdana" pitchFamily="34" charset="0"/>
                <a:ea typeface="Times New Roman" pitchFamily="18" charset="0"/>
                <a:cs typeface="Times New Roman" pitchFamily="18" charset="0"/>
              </a:rPr>
              <a:t>A seguir </a:t>
            </a:r>
            <a:r>
              <a:rPr lang="pt-BR" dirty="0">
                <a:ea typeface="Times New Roman" pitchFamily="18" charset="0"/>
                <a:cs typeface="Times New Roman" pitchFamily="18" charset="0"/>
              </a:rPr>
              <a:t>é</a:t>
            </a:r>
            <a:r>
              <a:rPr lang="pt-BR" dirty="0">
                <a:latin typeface="Verdana" pitchFamily="34" charset="0"/>
                <a:ea typeface="Times New Roman" pitchFamily="18" charset="0"/>
                <a:cs typeface="Times New Roman" pitchFamily="18" charset="0"/>
              </a:rPr>
              <a:t> mostrada a ferramenta usada na fixa</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ão do cabo neste conector. Trata-se de uma ferramenta de impacto. Uma pe</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a chamada </a:t>
            </a:r>
            <a:r>
              <a:rPr lang="pt-BR" dirty="0" err="1">
                <a:latin typeface="Verdana" pitchFamily="34" charset="0"/>
                <a:ea typeface="Times New Roman" pitchFamily="18" charset="0"/>
                <a:cs typeface="Times New Roman" pitchFamily="18" charset="0"/>
              </a:rPr>
              <a:t>blade</a:t>
            </a:r>
            <a:r>
              <a:rPr lang="pt-BR" dirty="0">
                <a:latin typeface="Verdana" pitchFamily="34" charset="0"/>
                <a:ea typeface="Times New Roman" pitchFamily="18" charset="0"/>
                <a:cs typeface="Times New Roman" pitchFamily="18" charset="0"/>
              </a:rPr>
              <a:t> (lâmina) faz simultaneamente o corte do excesso de fio e a fixa</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ão no conector. Tanto os conectores quanto esta ferramenta são encontrados nas lojas especializadas em suprimentos para redes.</a:t>
            </a:r>
            <a:endParaRPr lang="pt-BR" dirty="0">
              <a:latin typeface="Arial" pitchFamily="34" charset="0"/>
              <a:cs typeface="Arial" pitchFamily="34" charset="0"/>
            </a:endParaRPr>
          </a:p>
        </p:txBody>
      </p:sp>
      <p:pic>
        <p:nvPicPr>
          <p:cNvPr id="5" name="Imagem 4" descr="http://www.nti.ufpb.br/%7Ebeti/pag-redes/figuras/HARD-088.JPG"/>
          <p:cNvPicPr/>
          <p:nvPr/>
        </p:nvPicPr>
        <p:blipFill>
          <a:blip r:embed="rId3" cstate="print"/>
          <a:srcRect/>
          <a:stretch>
            <a:fillRect/>
          </a:stretch>
        </p:blipFill>
        <p:spPr bwMode="auto">
          <a:xfrm>
            <a:off x="429885" y="4517570"/>
            <a:ext cx="5317772" cy="2177143"/>
          </a:xfrm>
          <a:prstGeom prst="rect">
            <a:avLst/>
          </a:prstGeom>
          <a:noFill/>
          <a:ln w="9525">
            <a:noFill/>
            <a:miter lim="800000"/>
            <a:headEnd/>
            <a:tailEnd/>
          </a:ln>
        </p:spPr>
      </p:pic>
      <p:sp>
        <p:nvSpPr>
          <p:cNvPr id="6" name="Retângulo 5"/>
          <p:cNvSpPr/>
          <p:nvPr/>
        </p:nvSpPr>
        <p:spPr>
          <a:xfrm>
            <a:off x="6302829" y="5250321"/>
            <a:ext cx="6096000" cy="646331"/>
          </a:xfrm>
          <a:prstGeom prst="rect">
            <a:avLst/>
          </a:prstGeom>
        </p:spPr>
        <p:txBody>
          <a:bodyPr>
            <a:spAutoFit/>
          </a:bodyPr>
          <a:lstStyle/>
          <a:p>
            <a:pPr lvl="0" fontAlgn="base">
              <a:spcBef>
                <a:spcPct val="0"/>
              </a:spcBef>
              <a:spcAft>
                <a:spcPct val="0"/>
              </a:spcAft>
            </a:pPr>
            <a:r>
              <a:rPr lang="pt-BR" dirty="0">
                <a:latin typeface="Verdana" pitchFamily="34" charset="0"/>
                <a:ea typeface="Times New Roman" pitchFamily="18" charset="0"/>
                <a:cs typeface="Times New Roman" pitchFamily="18" charset="0"/>
              </a:rPr>
              <a:t>Ferramenta para fixa</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ão do cabo no conector RJ-45 fêmea.</a:t>
            </a:r>
            <a:endParaRPr lang="pt-BR"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740228" y="362635"/>
            <a:ext cx="10678885" cy="646331"/>
          </a:xfrm>
          <a:prstGeom prst="rect">
            <a:avLst/>
          </a:prstGeom>
        </p:spPr>
        <p:txBody>
          <a:bodyPr wrap="square">
            <a:spAutoFit/>
          </a:bodyPr>
          <a:lstStyle/>
          <a:p>
            <a:pPr lvl="0" fontAlgn="base">
              <a:spcBef>
                <a:spcPct val="0"/>
              </a:spcBef>
              <a:spcAft>
                <a:spcPct val="0"/>
              </a:spcAft>
            </a:pPr>
            <a:r>
              <a:rPr lang="pt-BR" dirty="0">
                <a:latin typeface="Verdana" pitchFamily="34" charset="0"/>
                <a:ea typeface="Times New Roman" pitchFamily="18" charset="0"/>
                <a:cs typeface="Times New Roman" pitchFamily="18" charset="0"/>
              </a:rPr>
              <a:t>1</a:t>
            </a:r>
            <a:r>
              <a:rPr lang="pt-BR" dirty="0">
                <a:ea typeface="Times New Roman" pitchFamily="18" charset="0"/>
                <a:cs typeface="Times New Roman" pitchFamily="18" charset="0"/>
              </a:rPr>
              <a:t>º</a:t>
            </a:r>
            <a:r>
              <a:rPr lang="pt-BR" dirty="0">
                <a:latin typeface="Verdana" pitchFamily="34" charset="0"/>
                <a:ea typeface="Times New Roman" pitchFamily="18" charset="0"/>
                <a:cs typeface="Times New Roman" pitchFamily="18" charset="0"/>
              </a:rPr>
              <a:t> Use um alicate </a:t>
            </a:r>
            <a:r>
              <a:rPr lang="pt-BR" dirty="0" err="1">
                <a:latin typeface="Verdana" pitchFamily="34" charset="0"/>
                <a:ea typeface="Times New Roman" pitchFamily="18" charset="0"/>
                <a:cs typeface="Times New Roman" pitchFamily="18" charset="0"/>
              </a:rPr>
              <a:t>crimpador</a:t>
            </a:r>
            <a:r>
              <a:rPr lang="pt-BR" dirty="0">
                <a:latin typeface="Verdana" pitchFamily="34" charset="0"/>
                <a:ea typeface="Times New Roman" pitchFamily="18" charset="0"/>
                <a:cs typeface="Times New Roman" pitchFamily="18" charset="0"/>
              </a:rPr>
              <a:t> para desencapar cerca de 3 cm do pl</a:t>
            </a:r>
            <a:r>
              <a:rPr lang="pt-BR" dirty="0">
                <a:ea typeface="Times New Roman" pitchFamily="18" charset="0"/>
                <a:cs typeface="Times New Roman" pitchFamily="18" charset="0"/>
              </a:rPr>
              <a:t>á</a:t>
            </a:r>
            <a:r>
              <a:rPr lang="pt-BR" dirty="0">
                <a:latin typeface="Verdana" pitchFamily="34" charset="0"/>
                <a:ea typeface="Times New Roman" pitchFamily="18" charset="0"/>
                <a:cs typeface="Times New Roman" pitchFamily="18" charset="0"/>
              </a:rPr>
              <a:t>stico que envolve o cabo.</a:t>
            </a:r>
            <a:endParaRPr lang="pt-BR" dirty="0">
              <a:latin typeface="Arial" pitchFamily="34" charset="0"/>
              <a:cs typeface="Arial" pitchFamily="34" charset="0"/>
            </a:endParaRPr>
          </a:p>
        </p:txBody>
      </p:sp>
      <p:pic>
        <p:nvPicPr>
          <p:cNvPr id="3" name="Imagem 2" descr="http://www.nti.ufpb.br/%7Ebeti/pag-redes/figuras/HARD-09.JPG"/>
          <p:cNvPicPr/>
          <p:nvPr/>
        </p:nvPicPr>
        <p:blipFill>
          <a:blip r:embed="rId2" cstate="print"/>
          <a:srcRect/>
          <a:stretch>
            <a:fillRect/>
          </a:stretch>
        </p:blipFill>
        <p:spPr bwMode="auto">
          <a:xfrm>
            <a:off x="715413" y="1219200"/>
            <a:ext cx="5629275" cy="3178629"/>
          </a:xfrm>
          <a:prstGeom prst="rect">
            <a:avLst/>
          </a:prstGeom>
          <a:noFill/>
          <a:ln w="9525">
            <a:noFill/>
            <a:miter lim="800000"/>
            <a:headEnd/>
            <a:tailEnd/>
          </a:ln>
        </p:spPr>
      </p:pic>
      <p:sp>
        <p:nvSpPr>
          <p:cNvPr id="4" name="Retângulo 3"/>
          <p:cNvSpPr/>
          <p:nvPr/>
        </p:nvSpPr>
        <p:spPr>
          <a:xfrm>
            <a:off x="6466115" y="2080737"/>
            <a:ext cx="5312227" cy="1754326"/>
          </a:xfrm>
          <a:prstGeom prst="rect">
            <a:avLst/>
          </a:prstGeom>
        </p:spPr>
        <p:txBody>
          <a:bodyPr wrap="square">
            <a:spAutoFit/>
          </a:bodyPr>
          <a:lstStyle/>
          <a:p>
            <a:r>
              <a:rPr lang="pt-BR" dirty="0">
                <a:latin typeface="Verdana" pitchFamily="34" charset="0"/>
                <a:ea typeface="Times New Roman" pitchFamily="18" charset="0"/>
                <a:cs typeface="Times New Roman" pitchFamily="18" charset="0"/>
              </a:rPr>
              <a:t>2</a:t>
            </a:r>
            <a:r>
              <a:rPr lang="pt-BR" dirty="0">
                <a:ea typeface="Times New Roman" pitchFamily="18" charset="0"/>
                <a:cs typeface="Times New Roman" pitchFamily="18" charset="0"/>
              </a:rPr>
              <a:t>º</a:t>
            </a:r>
            <a:r>
              <a:rPr lang="pt-BR" dirty="0">
                <a:latin typeface="Verdana" pitchFamily="34" charset="0"/>
                <a:ea typeface="Times New Roman" pitchFamily="18" charset="0"/>
                <a:cs typeface="Times New Roman" pitchFamily="18" charset="0"/>
              </a:rPr>
              <a:t> Encaixe cada um dos fios nas posi</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ões corretas. Em caso de d</a:t>
            </a:r>
            <a:r>
              <a:rPr lang="pt-BR" dirty="0">
                <a:ea typeface="Times New Roman" pitchFamily="18" charset="0"/>
                <a:cs typeface="Times New Roman" pitchFamily="18" charset="0"/>
              </a:rPr>
              <a:t>ú</a:t>
            </a:r>
            <a:r>
              <a:rPr lang="pt-BR" dirty="0">
                <a:latin typeface="Verdana" pitchFamily="34" charset="0"/>
                <a:ea typeface="Times New Roman" pitchFamily="18" charset="0"/>
                <a:cs typeface="Times New Roman" pitchFamily="18" charset="0"/>
              </a:rPr>
              <a:t>vida, use a indica</a:t>
            </a:r>
            <a:r>
              <a:rPr lang="pt-BR" dirty="0">
                <a:ea typeface="Times New Roman" pitchFamily="18" charset="0"/>
                <a:cs typeface="Times New Roman" pitchFamily="18" charset="0"/>
              </a:rPr>
              <a:t>ç</a:t>
            </a:r>
            <a:r>
              <a:rPr lang="pt-BR" dirty="0">
                <a:latin typeface="Verdana" pitchFamily="34" charset="0"/>
                <a:ea typeface="Times New Roman" pitchFamily="18" charset="0"/>
                <a:cs typeface="Times New Roman" pitchFamily="18" charset="0"/>
              </a:rPr>
              <a:t>ão das cores existente no pr</a:t>
            </a:r>
            <a:r>
              <a:rPr lang="pt-BR" dirty="0">
                <a:ea typeface="Times New Roman" pitchFamily="18" charset="0"/>
                <a:cs typeface="Times New Roman" pitchFamily="18" charset="0"/>
              </a:rPr>
              <a:t>ó</a:t>
            </a:r>
            <a:r>
              <a:rPr lang="pt-BR" dirty="0">
                <a:latin typeface="Verdana" pitchFamily="34" charset="0"/>
                <a:ea typeface="Times New Roman" pitchFamily="18" charset="0"/>
                <a:cs typeface="Times New Roman" pitchFamily="18" charset="0"/>
              </a:rPr>
              <a:t>prio conector. Os fios devem ser totalmente encaixados nas fendas do conector, como vemos em detalhe na figura .</a:t>
            </a:r>
            <a:endParaRPr lang="pt-BR" dirty="0"/>
          </a:p>
        </p:txBody>
      </p:sp>
      <p:pic>
        <p:nvPicPr>
          <p:cNvPr id="5" name="Imagem 4" descr="http://www.nti.ufpb.br/%7Ebeti/pag-redes/figuras/HARD-091.JPG"/>
          <p:cNvPicPr/>
          <p:nvPr/>
        </p:nvPicPr>
        <p:blipFill>
          <a:blip r:embed="rId3" cstate="print"/>
          <a:srcRect/>
          <a:stretch>
            <a:fillRect/>
          </a:stretch>
        </p:blipFill>
        <p:spPr bwMode="auto">
          <a:xfrm>
            <a:off x="696686" y="4619625"/>
            <a:ext cx="5649685" cy="2020661"/>
          </a:xfrm>
          <a:prstGeom prst="rect">
            <a:avLst/>
          </a:prstGeom>
          <a:noFill/>
          <a:ln w="9525">
            <a:noFill/>
            <a:miter lim="800000"/>
            <a:headEnd/>
            <a:tailEnd/>
          </a:ln>
        </p:spPr>
      </p:pic>
      <p:sp>
        <p:nvSpPr>
          <p:cNvPr id="6" name="Retângulo 5"/>
          <p:cNvSpPr/>
          <p:nvPr/>
        </p:nvSpPr>
        <p:spPr>
          <a:xfrm>
            <a:off x="6864452" y="5465020"/>
            <a:ext cx="4863896" cy="369332"/>
          </a:xfrm>
          <a:prstGeom prst="rect">
            <a:avLst/>
          </a:prstGeom>
        </p:spPr>
        <p:txBody>
          <a:bodyPr wrap="none">
            <a:spAutoFit/>
          </a:bodyPr>
          <a:lstStyle/>
          <a:p>
            <a:r>
              <a:rPr lang="pt-BR" dirty="0"/>
              <a:t>Fixando os fios por impacto e cortando o mesmo. </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903479F-30FF-43E0-800C-F0585FA4F380}"/>
              </a:ext>
            </a:extLst>
          </p:cNvPr>
          <p:cNvSpPr>
            <a:spLocks noGrp="1"/>
          </p:cNvSpPr>
          <p:nvPr>
            <p:ph type="title"/>
          </p:nvPr>
        </p:nvSpPr>
        <p:spPr>
          <a:xfrm>
            <a:off x="1295400" y="365125"/>
            <a:ext cx="9858375" cy="1325563"/>
          </a:xfrm>
        </p:spPr>
        <p:txBody>
          <a:bodyPr>
            <a:normAutofit/>
          </a:bodyPr>
          <a:lstStyle/>
          <a:p>
            <a:r>
              <a:rPr lang="pt-BR" dirty="0"/>
              <a:t>HARDWARE PARA REDES</a:t>
            </a:r>
            <a:endParaRPr lang="pt-BR" b="1" dirty="0">
              <a:solidFill>
                <a:schemeClr val="accent1">
                  <a:lumMod val="75000"/>
                </a:schemeClr>
              </a:solidFill>
              <a:effectLst>
                <a:outerShdw blurRad="38100" dist="38100" dir="2700000" algn="tl">
                  <a:srgbClr val="000000">
                    <a:alpha val="43137"/>
                  </a:srgbClr>
                </a:outerShdw>
              </a:effectLst>
              <a:latin typeface="Exo" panose="02000303000000000000" pitchFamily="50" charset="0"/>
            </a:endParaRPr>
          </a:p>
        </p:txBody>
      </p:sp>
      <p:sp>
        <p:nvSpPr>
          <p:cNvPr id="6" name="Retângulo 5">
            <a:extLst>
              <a:ext uri="{FF2B5EF4-FFF2-40B4-BE49-F238E27FC236}">
                <a16:creationId xmlns:a16="http://schemas.microsoft.com/office/drawing/2014/main" id="{23478D4D-FC49-42C5-B83F-76F067AC33DB}"/>
              </a:ext>
            </a:extLst>
          </p:cNvPr>
          <p:cNvSpPr/>
          <p:nvPr/>
        </p:nvSpPr>
        <p:spPr>
          <a:xfrm>
            <a:off x="1123949" y="709875"/>
            <a:ext cx="133351" cy="636062"/>
          </a:xfrm>
          <a:prstGeom prst="rect">
            <a:avLst/>
          </a:prstGeom>
          <a:solidFill>
            <a:srgbClr val="7CC2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Picture 1" descr="C:\Users\usuario\Pictures\1.jpg"/>
          <p:cNvPicPr>
            <a:picLocks noChangeAspect="1" noChangeArrowheads="1"/>
          </p:cNvPicPr>
          <p:nvPr/>
        </p:nvPicPr>
        <p:blipFill>
          <a:blip r:embed="rId2" cstate="print"/>
          <a:srcRect/>
          <a:stretch>
            <a:fillRect/>
          </a:stretch>
        </p:blipFill>
        <p:spPr bwMode="auto">
          <a:xfrm>
            <a:off x="4351040" y="1704190"/>
            <a:ext cx="2376264" cy="1872208"/>
          </a:xfrm>
          <a:prstGeom prst="rect">
            <a:avLst/>
          </a:prstGeom>
          <a:noFill/>
        </p:spPr>
      </p:pic>
      <p:pic>
        <p:nvPicPr>
          <p:cNvPr id="16" name="Picture 2" descr="C:\Users\usuario\Pictures\4.jpg"/>
          <p:cNvPicPr>
            <a:picLocks noChangeAspect="1" noChangeArrowheads="1"/>
          </p:cNvPicPr>
          <p:nvPr/>
        </p:nvPicPr>
        <p:blipFill>
          <a:blip r:embed="rId3" cstate="print"/>
          <a:srcRect/>
          <a:stretch>
            <a:fillRect/>
          </a:stretch>
        </p:blipFill>
        <p:spPr bwMode="auto">
          <a:xfrm>
            <a:off x="7159352" y="1848205"/>
            <a:ext cx="2628900" cy="1743075"/>
          </a:xfrm>
          <a:prstGeom prst="rect">
            <a:avLst/>
          </a:prstGeom>
          <a:noFill/>
        </p:spPr>
      </p:pic>
      <p:pic>
        <p:nvPicPr>
          <p:cNvPr id="17" name="Picture 2" descr="C:\Users\usuario\Pictures\2.jpg"/>
          <p:cNvPicPr>
            <a:picLocks noChangeAspect="1" noChangeArrowheads="1"/>
          </p:cNvPicPr>
          <p:nvPr/>
        </p:nvPicPr>
        <p:blipFill>
          <a:blip r:embed="rId4" cstate="print"/>
          <a:srcRect/>
          <a:stretch>
            <a:fillRect/>
          </a:stretch>
        </p:blipFill>
        <p:spPr bwMode="auto">
          <a:xfrm>
            <a:off x="1614736" y="4080453"/>
            <a:ext cx="2143125" cy="2143125"/>
          </a:xfrm>
          <a:prstGeom prst="rect">
            <a:avLst/>
          </a:prstGeom>
          <a:noFill/>
        </p:spPr>
      </p:pic>
      <p:pic>
        <p:nvPicPr>
          <p:cNvPr id="18" name="Picture 6" descr="C:\Users\usuario\Pictures\3.jpg"/>
          <p:cNvPicPr>
            <a:picLocks noChangeAspect="1" noChangeArrowheads="1"/>
          </p:cNvPicPr>
          <p:nvPr/>
        </p:nvPicPr>
        <p:blipFill>
          <a:blip r:embed="rId5" cstate="print"/>
          <a:srcRect/>
          <a:stretch>
            <a:fillRect/>
          </a:stretch>
        </p:blipFill>
        <p:spPr bwMode="auto">
          <a:xfrm>
            <a:off x="4063008" y="4152461"/>
            <a:ext cx="2143125" cy="2143125"/>
          </a:xfrm>
          <a:prstGeom prst="rect">
            <a:avLst/>
          </a:prstGeom>
          <a:noFill/>
        </p:spPr>
      </p:pic>
      <p:pic>
        <p:nvPicPr>
          <p:cNvPr id="19" name="Picture 7" descr="C:\Users\usuario\Pictures\6.jpg"/>
          <p:cNvPicPr>
            <a:picLocks noChangeAspect="1" noChangeArrowheads="1"/>
          </p:cNvPicPr>
          <p:nvPr/>
        </p:nvPicPr>
        <p:blipFill>
          <a:blip r:embed="rId6" cstate="print"/>
          <a:srcRect/>
          <a:stretch>
            <a:fillRect/>
          </a:stretch>
        </p:blipFill>
        <p:spPr bwMode="auto">
          <a:xfrm>
            <a:off x="6583288" y="4080453"/>
            <a:ext cx="2143125" cy="2143125"/>
          </a:xfrm>
          <a:prstGeom prst="rect">
            <a:avLst/>
          </a:prstGeom>
          <a:noFill/>
        </p:spPr>
      </p:pic>
      <p:grpSp>
        <p:nvGrpSpPr>
          <p:cNvPr id="20" name="Group 2"/>
          <p:cNvGrpSpPr>
            <a:grpSpLocks/>
          </p:cNvGrpSpPr>
          <p:nvPr/>
        </p:nvGrpSpPr>
        <p:grpSpPr bwMode="auto">
          <a:xfrm>
            <a:off x="1415143" y="1889247"/>
            <a:ext cx="2880320" cy="1872208"/>
            <a:chOff x="0" y="527"/>
            <a:chExt cx="5760" cy="3793"/>
          </a:xfrm>
        </p:grpSpPr>
        <p:pic>
          <p:nvPicPr>
            <p:cNvPr id="21" name="Picture 3" descr="REDE"/>
            <p:cNvPicPr>
              <a:picLocks noChangeAspect="1" noChangeArrowheads="1"/>
            </p:cNvPicPr>
            <p:nvPr/>
          </p:nvPicPr>
          <p:blipFill>
            <a:blip r:embed="rId7" cstate="print"/>
            <a:srcRect/>
            <a:stretch>
              <a:fillRect/>
            </a:stretch>
          </p:blipFill>
          <p:spPr bwMode="auto">
            <a:xfrm>
              <a:off x="0" y="527"/>
              <a:ext cx="5760" cy="3793"/>
            </a:xfrm>
            <a:prstGeom prst="rect">
              <a:avLst/>
            </a:prstGeom>
            <a:noFill/>
            <a:ln w="9525">
              <a:noFill/>
              <a:miter lim="800000"/>
              <a:headEnd/>
              <a:tailEnd/>
            </a:ln>
          </p:spPr>
        </p:pic>
        <p:sp>
          <p:nvSpPr>
            <p:cNvPr id="22" name="WordArt 4"/>
            <p:cNvSpPr>
              <a:spLocks noChangeArrowheads="1" noChangeShapeType="1" noTextEdit="1"/>
            </p:cNvSpPr>
            <p:nvPr/>
          </p:nvSpPr>
          <p:spPr bwMode="auto">
            <a:xfrm>
              <a:off x="204" y="1117"/>
              <a:ext cx="3311" cy="544"/>
            </a:xfrm>
            <a:prstGeom prst="rect">
              <a:avLst/>
            </a:prstGeom>
          </p:spPr>
          <p:txBody>
            <a:bodyPr wrap="none" fromWordArt="1">
              <a:prstTxWarp prst="textPlain">
                <a:avLst>
                  <a:gd name="adj" fmla="val 50000"/>
                </a:avLst>
              </a:prstTxWarp>
            </a:bodyPr>
            <a:lstStyle/>
            <a:p>
              <a:pPr algn="r" eaLnBrk="1" hangingPunct="1">
                <a:spcBef>
                  <a:spcPct val="50000"/>
                </a:spcBef>
                <a:buClr>
                  <a:schemeClr val="hlink"/>
                </a:buClr>
                <a:buSzPct val="80000"/>
                <a:buFont typeface="Wingdings" panose="05000000000000000000" pitchFamily="2" charset="2"/>
                <a:buNone/>
                <a:defRPr/>
              </a:pPr>
              <a:endParaRPr lang="pt-BR" sz="3600" i="1" kern="10" dirty="0">
                <a:ln w="9525">
                  <a:solidFill>
                    <a:srgbClr val="000000"/>
                  </a:solidFill>
                  <a:round/>
                  <a:headEnd/>
                  <a:tailEnd/>
                </a:ln>
                <a:solidFill>
                  <a:schemeClr val="accent2"/>
                </a:solidFill>
                <a:effectLst>
                  <a:outerShdw dist="107763" dir="2700000" algn="ctr" rotWithShape="0">
                    <a:srgbClr val="808080">
                      <a:alpha val="50000"/>
                    </a:srgbClr>
                  </a:outerShdw>
                </a:effectLst>
                <a:latin typeface="Arial Black"/>
              </a:endParaRPr>
            </a:p>
          </p:txBody>
        </p:sp>
      </p:grpSp>
    </p:spTree>
    <p:extLst>
      <p:ext uri="{BB962C8B-B14F-4D97-AF65-F5344CB8AC3E}">
        <p14:creationId xmlns:p14="http://schemas.microsoft.com/office/powerpoint/2010/main" val="21229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Classificações das mídias de transmissão</a:t>
            </a:r>
          </a:p>
        </p:txBody>
      </p:sp>
      <p:sp>
        <p:nvSpPr>
          <p:cNvPr id="3" name="Espaço Reservado para Conteúdo 2"/>
          <p:cNvSpPr>
            <a:spLocks noGrp="1"/>
          </p:cNvSpPr>
          <p:nvPr>
            <p:ph idx="1"/>
          </p:nvPr>
        </p:nvSpPr>
        <p:spPr/>
        <p:txBody>
          <a:bodyPr>
            <a:normAutofit fontScale="92500" lnSpcReduction="10000"/>
          </a:bodyPr>
          <a:lstStyle/>
          <a:p>
            <a:r>
              <a:rPr lang="pt-BR" sz="3200" dirty="0"/>
              <a:t>A primeira classificação que fazemos dos diversos meios de transmissão é entre meios guiados e não guiados. </a:t>
            </a:r>
          </a:p>
          <a:p>
            <a:pPr>
              <a:buNone/>
            </a:pPr>
            <a:endParaRPr lang="pt-BR" sz="3200" dirty="0"/>
          </a:p>
          <a:p>
            <a:r>
              <a:rPr lang="pt-BR" sz="3200" dirty="0"/>
              <a:t>Meios guiados</a:t>
            </a:r>
          </a:p>
          <a:p>
            <a:pPr lvl="1"/>
            <a:r>
              <a:rPr lang="pt-BR" sz="3200" dirty="0"/>
              <a:t>Refere-se aos cabos metálicos e de fibra ótica para condução de sinais que significam os dados.</a:t>
            </a:r>
          </a:p>
          <a:p>
            <a:pPr marL="0" indent="0">
              <a:buNone/>
            </a:pPr>
            <a:r>
              <a:rPr lang="pt-BR" sz="3200" dirty="0"/>
              <a:t> </a:t>
            </a:r>
          </a:p>
          <a:p>
            <a:r>
              <a:rPr lang="pt-BR" sz="3200" dirty="0"/>
              <a:t>Meios </a:t>
            </a:r>
            <a:r>
              <a:rPr lang="pt-BR" sz="3200" dirty="0" err="1"/>
              <a:t>não-guiados</a:t>
            </a:r>
            <a:endParaRPr lang="pt-BR" sz="3200" dirty="0"/>
          </a:p>
          <a:p>
            <a:pPr lvl="1"/>
            <a:r>
              <a:rPr lang="pt-BR" sz="3200" dirty="0"/>
              <a:t>Empregam ondas eletromagnéticas transmitidas através do ar.</a:t>
            </a:r>
          </a:p>
          <a:p>
            <a:endParaRPr lang="pt-BR" sz="3200" dirty="0"/>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5</a:t>
            </a:fld>
            <a:endParaRPr lang="pt-BR"/>
          </a:p>
        </p:txBody>
      </p:sp>
    </p:spTree>
    <p:extLst>
      <p:ext uri="{BB962C8B-B14F-4D97-AF65-F5344CB8AC3E}">
        <p14:creationId xmlns:p14="http://schemas.microsoft.com/office/powerpoint/2010/main" val="2707831147"/>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www.nti.ufpb.br/%7Ebeti/pag-redes/figuras/HARD-071.JPG"/>
          <p:cNvPicPr/>
          <p:nvPr/>
        </p:nvPicPr>
        <p:blipFill>
          <a:blip r:embed="rId2" cstate="print"/>
          <a:srcRect/>
          <a:stretch>
            <a:fillRect/>
          </a:stretch>
        </p:blipFill>
        <p:spPr bwMode="auto">
          <a:xfrm>
            <a:off x="179512" y="232182"/>
            <a:ext cx="5012974" cy="6310131"/>
          </a:xfrm>
          <a:prstGeom prst="rect">
            <a:avLst/>
          </a:prstGeom>
          <a:noFill/>
          <a:ln w="9525">
            <a:noFill/>
            <a:miter lim="800000"/>
            <a:headEnd/>
            <a:tailEnd/>
          </a:ln>
        </p:spPr>
      </p:pic>
      <p:pic>
        <p:nvPicPr>
          <p:cNvPr id="3" name="Imagem 2" descr="http://www.nti.ufpb.br/%7Ebeti/pag-redes/figuras/HARD-074.JPG"/>
          <p:cNvPicPr/>
          <p:nvPr/>
        </p:nvPicPr>
        <p:blipFill>
          <a:blip r:embed="rId3" cstate="print"/>
          <a:srcRect/>
          <a:stretch>
            <a:fillRect/>
          </a:stretch>
        </p:blipFill>
        <p:spPr bwMode="auto">
          <a:xfrm>
            <a:off x="6030686" y="264840"/>
            <a:ext cx="5123521" cy="6114189"/>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063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Formas de transmissão</a:t>
            </a:r>
          </a:p>
        </p:txBody>
      </p:sp>
      <p:sp>
        <p:nvSpPr>
          <p:cNvPr id="3" name="Espaço Reservado para Conteúdo 2"/>
          <p:cNvSpPr>
            <a:spLocks noGrp="1"/>
          </p:cNvSpPr>
          <p:nvPr>
            <p:ph idx="1"/>
          </p:nvPr>
        </p:nvSpPr>
        <p:spPr/>
        <p:txBody>
          <a:bodyPr/>
          <a:lstStyle/>
          <a:p>
            <a:r>
              <a:rPr lang="pt-BR" sz="3200" dirty="0"/>
              <a:t>Informações do tipo dados, pode ser transmitido através de meio de transmissão como: metálico, ar e ótico. </a:t>
            </a:r>
          </a:p>
          <a:p>
            <a:endParaRPr lang="pt-BR" sz="3200" dirty="0"/>
          </a:p>
          <a:p>
            <a:r>
              <a:rPr lang="pt-BR" sz="3200" dirty="0"/>
              <a:t>Meio metálico - sinais elétricos, </a:t>
            </a:r>
          </a:p>
          <a:p>
            <a:r>
              <a:rPr lang="pt-BR" sz="3200" dirty="0"/>
              <a:t>Através do ar – ondas eletromagnéticas</a:t>
            </a:r>
          </a:p>
          <a:p>
            <a:r>
              <a:rPr lang="pt-BR" sz="3200" dirty="0"/>
              <a:t>Meio ótico – pulsos de luz</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6</a:t>
            </a:fld>
            <a:endParaRPr lang="pt-BR"/>
          </a:p>
        </p:txBody>
      </p:sp>
    </p:spTree>
    <p:extLst>
      <p:ext uri="{BB962C8B-B14F-4D97-AF65-F5344CB8AC3E}">
        <p14:creationId xmlns:p14="http://schemas.microsoft.com/office/powerpoint/2010/main" val="3197124027"/>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Alcance</a:t>
            </a:r>
          </a:p>
        </p:txBody>
      </p:sp>
      <p:sp>
        <p:nvSpPr>
          <p:cNvPr id="3" name="Espaço Reservado para Conteúdo 2"/>
          <p:cNvSpPr>
            <a:spLocks noGrp="1"/>
          </p:cNvSpPr>
          <p:nvPr>
            <p:ph idx="1"/>
          </p:nvPr>
        </p:nvSpPr>
        <p:spPr>
          <a:xfrm>
            <a:off x="369687" y="1418207"/>
            <a:ext cx="11505984" cy="4989455"/>
          </a:xfrm>
        </p:spPr>
        <p:txBody>
          <a:bodyPr/>
          <a:lstStyle/>
          <a:p>
            <a:r>
              <a:rPr lang="pt-BR" sz="3200" dirty="0"/>
              <a:t>O comprimento máximo em cabos (alcance máximo) está relacionado com fatores tais como:</a:t>
            </a:r>
          </a:p>
          <a:p>
            <a:pPr lvl="1"/>
            <a:r>
              <a:rPr lang="pt-BR" sz="3200" dirty="0"/>
              <a:t>o diâmetro do fio, </a:t>
            </a:r>
          </a:p>
          <a:p>
            <a:pPr lvl="1"/>
            <a:r>
              <a:rPr lang="pt-BR" sz="3200" dirty="0"/>
              <a:t>a liga metálica, </a:t>
            </a:r>
          </a:p>
          <a:p>
            <a:pPr lvl="1"/>
            <a:r>
              <a:rPr lang="pt-BR" sz="3200" dirty="0"/>
              <a:t>a forma construtiva dos condutores e </a:t>
            </a:r>
          </a:p>
          <a:p>
            <a:pPr lvl="1"/>
            <a:r>
              <a:rPr lang="pt-BR" sz="3200" dirty="0"/>
              <a:t>a sua disposição no conjunto. </a:t>
            </a:r>
          </a:p>
          <a:p>
            <a:pPr lvl="1"/>
            <a:endParaRPr lang="pt-BR" sz="2933" dirty="0"/>
          </a:p>
          <a:p>
            <a:r>
              <a:rPr lang="pt-BR" sz="3200" dirty="0"/>
              <a:t>Os sinais e impulsos a serem conduzidos estão sujeitos à qualidade da isolação, influência de ruídos do ambiente, "</a:t>
            </a:r>
            <a:r>
              <a:rPr lang="pt-BR" sz="3200" dirty="0" err="1"/>
              <a:t>crosstalk</a:t>
            </a:r>
            <a:r>
              <a:rPr lang="pt-BR" sz="3200" dirty="0"/>
              <a:t>", EMI, RFI, corrente, tensão e sincronismo</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7</a:t>
            </a:fld>
            <a:endParaRPr lang="pt-BR"/>
          </a:p>
        </p:txBody>
      </p:sp>
    </p:spTree>
    <p:extLst>
      <p:ext uri="{BB962C8B-B14F-4D97-AF65-F5344CB8AC3E}">
        <p14:creationId xmlns:p14="http://schemas.microsoft.com/office/powerpoint/2010/main" val="2555350433"/>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Alcance</a:t>
            </a:r>
          </a:p>
        </p:txBody>
      </p:sp>
      <p:sp>
        <p:nvSpPr>
          <p:cNvPr id="3" name="Espaço Reservado para Conteúdo 2"/>
          <p:cNvSpPr>
            <a:spLocks noGrp="1"/>
          </p:cNvSpPr>
          <p:nvPr>
            <p:ph idx="1"/>
          </p:nvPr>
        </p:nvSpPr>
        <p:spPr/>
        <p:txBody>
          <a:bodyPr/>
          <a:lstStyle/>
          <a:p>
            <a:r>
              <a:rPr lang="pt-BR" sz="3200" dirty="0"/>
              <a:t>Temos alguns comprimentos máximos para cabos comuns de conexão, sem amplificador ou "</a:t>
            </a:r>
            <a:r>
              <a:rPr lang="pt-BR" sz="3200" dirty="0" err="1"/>
              <a:t>bridge</a:t>
            </a:r>
            <a:r>
              <a:rPr lang="pt-BR" sz="3200" dirty="0"/>
              <a:t>", normalmente utilizados nos computadores (cabos especiais, pareados e espessura diferente de fios);</a:t>
            </a:r>
          </a:p>
          <a:p>
            <a:endParaRPr lang="pt-BR" sz="3200" dirty="0"/>
          </a:p>
          <a:p>
            <a:r>
              <a:rPr lang="pt-BR" sz="3200" dirty="0"/>
              <a:t>O diâmetro maior do fio permite menor impedância, ou seja, menor resistência na condução de energia e, por conseguinte, distâncias maiores e melhor qualidade na transmissão.</a:t>
            </a:r>
          </a:p>
          <a:p>
            <a:endParaRPr lang="pt-BR" sz="3200" dirty="0"/>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8</a:t>
            </a:fld>
            <a:endParaRPr lang="pt-BR"/>
          </a:p>
        </p:txBody>
      </p:sp>
    </p:spTree>
    <p:extLst>
      <p:ext uri="{BB962C8B-B14F-4D97-AF65-F5344CB8AC3E}">
        <p14:creationId xmlns:p14="http://schemas.microsoft.com/office/powerpoint/2010/main" val="1868353769"/>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Cabos Coaxiais</a:t>
            </a:r>
          </a:p>
        </p:txBody>
      </p:sp>
      <p:sp>
        <p:nvSpPr>
          <p:cNvPr id="3" name="Espaço Reservado para Conteúdo 2"/>
          <p:cNvSpPr>
            <a:spLocks noGrp="1"/>
          </p:cNvSpPr>
          <p:nvPr>
            <p:ph idx="1"/>
          </p:nvPr>
        </p:nvSpPr>
        <p:spPr/>
        <p:txBody>
          <a:bodyPr>
            <a:normAutofit fontScale="92500" lnSpcReduction="10000"/>
          </a:bodyPr>
          <a:lstStyle/>
          <a:p>
            <a:r>
              <a:rPr lang="pt-BR" sz="3200" dirty="0"/>
              <a:t>Em tempos pouco distantes, o cabo coaxial era o tipo de cabeamento mais utilizado.</a:t>
            </a:r>
          </a:p>
          <a:p>
            <a:endParaRPr lang="pt-BR" sz="3200" dirty="0"/>
          </a:p>
          <a:p>
            <a:r>
              <a:rPr lang="pt-BR" sz="3200" dirty="0"/>
              <a:t>Havia várias razões para a ampla utilização do cabo coaxial.</a:t>
            </a:r>
          </a:p>
          <a:p>
            <a:endParaRPr lang="pt-BR" sz="3200" dirty="0"/>
          </a:p>
          <a:p>
            <a:r>
              <a:rPr lang="pt-BR" sz="3200" dirty="0"/>
              <a:t>Era relativamente barato e leve, flexível e fácil de manipular</a:t>
            </a:r>
          </a:p>
          <a:p>
            <a:pPr>
              <a:buNone/>
            </a:pPr>
            <a:r>
              <a:rPr lang="pt-BR" sz="3200" dirty="0"/>
              <a:t> </a:t>
            </a:r>
          </a:p>
          <a:p>
            <a:r>
              <a:rPr lang="pt-BR" sz="3200" dirty="0"/>
              <a:t>A utilização era tão comum que sua instalação se tornou segura e fácil de ser suportada. </a:t>
            </a:r>
          </a:p>
        </p:txBody>
      </p:sp>
      <p:sp>
        <p:nvSpPr>
          <p:cNvPr id="4" name="Espaço Reservado para Número de Slide 3"/>
          <p:cNvSpPr>
            <a:spLocks noGrp="1"/>
          </p:cNvSpPr>
          <p:nvPr>
            <p:ph type="sldNum" sz="quarter" idx="12"/>
          </p:nvPr>
        </p:nvSpPr>
        <p:spPr/>
        <p:txBody>
          <a:bodyPr/>
          <a:lstStyle/>
          <a:p>
            <a:fld id="{B1B024E8-4EB8-4A8F-8081-11272BA9E8BB}" type="slidenum">
              <a:rPr lang="pt-BR" smtClean="0"/>
              <a:pPr/>
              <a:t>9</a:t>
            </a:fld>
            <a:endParaRPr lang="pt-BR"/>
          </a:p>
        </p:txBody>
      </p:sp>
    </p:spTree>
    <p:extLst>
      <p:ext uri="{BB962C8B-B14F-4D97-AF65-F5344CB8AC3E}">
        <p14:creationId xmlns:p14="http://schemas.microsoft.com/office/powerpoint/2010/main" val="2736229833"/>
      </p:ext>
    </p:extLst>
  </p:cSld>
  <p:clrMapOvr>
    <a:masterClrMapping/>
  </p:clrMapOvr>
  <mc:AlternateContent xmlns:mc="http://schemas.openxmlformats.org/markup-compatibility/2006" xmlns:p14="http://schemas.microsoft.com/office/powerpoint/2010/main">
    <mc:Choice Requires="p14">
      <p:transition spd="slow" p14:dur="1500" advClick="0">
        <p:push/>
      </p:transition>
    </mc:Choice>
    <mc:Fallback xmlns="">
      <p:transition spd="slow" advClick="0">
        <p:push/>
      </p:transition>
    </mc:Fallback>
  </mc:AlternateContent>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557</TotalTime>
  <Words>2453</Words>
  <Application>Microsoft Office PowerPoint</Application>
  <PresentationFormat>Widescreen</PresentationFormat>
  <Paragraphs>252</Paragraphs>
  <Slides>51</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51</vt:i4>
      </vt:variant>
    </vt:vector>
  </HeadingPairs>
  <TitlesOfParts>
    <vt:vector size="60" baseType="lpstr">
      <vt:lpstr>Arial</vt:lpstr>
      <vt:lpstr>Arial Black</vt:lpstr>
      <vt:lpstr>Calibri</vt:lpstr>
      <vt:lpstr>Calibri Light</vt:lpstr>
      <vt:lpstr>Exo</vt:lpstr>
      <vt:lpstr>Trebuchet MS</vt:lpstr>
      <vt:lpstr>Verdana</vt:lpstr>
      <vt:lpstr>Wingdings</vt:lpstr>
      <vt:lpstr>Office Theme</vt:lpstr>
      <vt:lpstr>Apresentação do PowerPoint</vt:lpstr>
      <vt:lpstr>Principais meios de transmissão</vt:lpstr>
      <vt:lpstr>Principais meios de transmissão</vt:lpstr>
      <vt:lpstr>Mídias de transmissão</vt:lpstr>
      <vt:lpstr>Classificações das mídias de transmissão</vt:lpstr>
      <vt:lpstr>Formas de transmissão</vt:lpstr>
      <vt:lpstr>Alcance</vt:lpstr>
      <vt:lpstr>Alcance</vt:lpstr>
      <vt:lpstr>Cabos Coaxiais</vt:lpstr>
      <vt:lpstr>Características e tipos de cabos coaxiais</vt:lpstr>
      <vt:lpstr>Vantagens dos cabos coaxiais</vt:lpstr>
      <vt:lpstr>Desvantagens dos cabos coaxiais</vt:lpstr>
      <vt:lpstr>Tipos de cabos coaxiais</vt:lpstr>
      <vt:lpstr>Cabo Coaxial Fino </vt:lpstr>
      <vt:lpstr>Cabo Coaxial Grosso </vt:lpstr>
      <vt:lpstr>Conectorização de Cabos Coaxiais</vt:lpstr>
      <vt:lpstr>Conectorização de Cabos Coaxiais</vt:lpstr>
      <vt:lpstr>Conectorização de Cabos Coaxiais</vt:lpstr>
      <vt:lpstr>Cabos de Par Trançado</vt:lpstr>
      <vt:lpstr>Características do par trançado</vt:lpstr>
      <vt:lpstr>Tipos de cabos de par trançado</vt:lpstr>
      <vt:lpstr>Cabo UTP</vt:lpstr>
      <vt:lpstr>Cabo UTP</vt:lpstr>
      <vt:lpstr>Cabo STP</vt:lpstr>
      <vt:lpstr>Cabo STP</vt:lpstr>
      <vt:lpstr>Cabo FTP</vt:lpstr>
      <vt:lpstr>Cabo FTP</vt:lpstr>
      <vt:lpstr>Cabo SSTP</vt:lpstr>
      <vt:lpstr>Cabo SSTP</vt:lpstr>
      <vt:lpstr>CABOS PAR TRANÇADO </vt:lpstr>
      <vt:lpstr>Categorias dos Cabos de Par Trançado</vt:lpstr>
      <vt:lpstr>Padrões de cores do cabo de par trançado</vt:lpstr>
      <vt:lpstr>Padrão T568A&amp;T568B/ Cabo Crossover </vt:lpstr>
      <vt:lpstr>Conectorização de cabos de par trançado</vt:lpstr>
      <vt:lpstr>Ferramentas para crimpagem</vt:lpstr>
      <vt:lpstr>Ferramentas para crimpagem</vt:lpstr>
      <vt:lpstr>Ferramentas para crimpagem</vt:lpstr>
      <vt:lpstr>Apresentação do PowerPoint</vt:lpstr>
      <vt:lpstr>Interferências no Cabeamento Metálico</vt:lpstr>
      <vt:lpstr>Interferências no Cabeamento Metálico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HARDWARE PARA REDES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Fábio Ricardo de Sousa</dc:creator>
  <cp:lastModifiedBy>usuario</cp:lastModifiedBy>
  <cp:revision>49</cp:revision>
  <dcterms:created xsi:type="dcterms:W3CDTF">2021-01-29T11:30:57Z</dcterms:created>
  <dcterms:modified xsi:type="dcterms:W3CDTF">2021-11-02T20:50:44Z</dcterms:modified>
</cp:coreProperties>
</file>