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273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262" r:id="rId41"/>
    <p:sldId id="280" r:id="rId42"/>
    <p:sldId id="261" r:id="rId43"/>
    <p:sldId id="281" r:id="rId44"/>
    <p:sldId id="282" r:id="rId45"/>
    <p:sldId id="283" r:id="rId46"/>
    <p:sldId id="284" r:id="rId47"/>
    <p:sldId id="285" r:id="rId48"/>
    <p:sldId id="265" r:id="rId49"/>
    <p:sldId id="286" r:id="rId50"/>
    <p:sldId id="287" r:id="rId51"/>
    <p:sldId id="266" r:id="rId52"/>
    <p:sldId id="267" r:id="rId53"/>
    <p:sldId id="268" r:id="rId54"/>
    <p:sldId id="269" r:id="rId55"/>
    <p:sldId id="270" r:id="rId56"/>
    <p:sldId id="271" r:id="rId57"/>
    <p:sldId id="288" r:id="rId58"/>
    <p:sldId id="272" r:id="rId59"/>
    <p:sldId id="289" r:id="rId60"/>
    <p:sldId id="290" r:id="rId61"/>
    <p:sldId id="291" r:id="rId62"/>
    <p:sldId id="361" r:id="rId63"/>
    <p:sldId id="292" r:id="rId64"/>
    <p:sldId id="274" r:id="rId65"/>
    <p:sldId id="293" r:id="rId66"/>
    <p:sldId id="362" r:id="rId67"/>
    <p:sldId id="276" r:id="rId68"/>
    <p:sldId id="277" r:id="rId69"/>
    <p:sldId id="294" r:id="rId70"/>
    <p:sldId id="295" r:id="rId71"/>
    <p:sldId id="278" r:id="rId72"/>
    <p:sldId id="304" r:id="rId73"/>
    <p:sldId id="279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296" r:id="rId82"/>
    <p:sldId id="297" r:id="rId83"/>
    <p:sldId id="312" r:id="rId84"/>
    <p:sldId id="314" r:id="rId85"/>
    <p:sldId id="315" r:id="rId86"/>
    <p:sldId id="316" r:id="rId87"/>
    <p:sldId id="298" r:id="rId88"/>
    <p:sldId id="317" r:id="rId89"/>
    <p:sldId id="275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08CCED-CBFA-4485-B49F-6581D5443D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60" y="5639540"/>
            <a:ext cx="1081426" cy="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esenho_do_Microsoft_Visio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67D24-7AF2-4F5B-B374-6A582E9D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/>
          <a:stretch/>
        </p:blipFill>
        <p:spPr>
          <a:xfrm>
            <a:off x="8507767" y="3277718"/>
            <a:ext cx="2135203" cy="3344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2F9330-559C-4742-90BF-B61030DA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2"/>
          <a:stretch/>
        </p:blipFill>
        <p:spPr>
          <a:xfrm>
            <a:off x="8271811" y="3094511"/>
            <a:ext cx="2748337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02BDD5-0769-40F0-8804-57106015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37" y="4671604"/>
            <a:ext cx="2135203" cy="5145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96C519-AB02-4ECD-BF8B-602505F8E5C9}"/>
              </a:ext>
            </a:extLst>
          </p:cNvPr>
          <p:cNvSpPr txBox="1"/>
          <p:nvPr/>
        </p:nvSpPr>
        <p:spPr>
          <a:xfrm>
            <a:off x="202060" y="3488847"/>
            <a:ext cx="3920190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CABOS DE FIBRA E </a:t>
            </a:r>
          </a:p>
          <a:p>
            <a:pPr algn="just">
              <a:lnSpc>
                <a:spcPct val="150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NORMAS TÉCNICAS</a:t>
            </a:r>
          </a:p>
          <a:p>
            <a:pPr algn="just">
              <a:lnSpc>
                <a:spcPct val="150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PADRONIZAÇÃO</a:t>
            </a:r>
          </a:p>
          <a:p>
            <a:pPr algn="just">
              <a:lnSpc>
                <a:spcPct val="150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Atenuação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É um fator central no projeto.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Os pontos onde podem ocorrer perdas são: acopladores de entrada do sinal, emendas, conectores, dispositivos passivos, própria fibra.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Os responsáveis pela atenuação em fibras óticas são: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 absorção, 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espalhamento, 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curvaturas e 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projeto do guia de onda.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8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Absorção Intrínseca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>
                <a:latin typeface="Trebuchet MS"/>
                <a:ea typeface="Calibri"/>
                <a:cs typeface="Arial"/>
              </a:rPr>
              <a:t>M</a:t>
            </a:r>
            <a:r>
              <a:rPr lang="pt-BR" sz="3200" dirty="0">
                <a:latin typeface="Trebuchet MS"/>
                <a:ea typeface="Calibri"/>
                <a:cs typeface="Arial"/>
              </a:rPr>
              <a:t>esmo o vidro com elevadíssimo grau de pureza absorve de forma significativa a energia luminosa. </a:t>
            </a: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É muito forte na faixa de curtos comprimentos de onda (ultravioleta), designada por absorção UV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Dopante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É uma substancia introduzida propositalmente do vidro, com objetivo de modificar o índice de refração.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Impureza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É uma substância indesejável introduzida no vidro durante o processo de fabricação. </a:t>
            </a: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Dos tipos particularmente inconvenientes são: 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íons metálicos e 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íons OH.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Curvaturas Macroscópicas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Referem-se aquelas de grande raio, tais como ocorrem quando enrola uma fibra em um carretel ou quando a fibra deve contornar um canto.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Tipos de Fibras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As fibras podem ser enquadradas como Monomodo e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Multimodo</a:t>
            </a:r>
            <a:r>
              <a:rPr lang="pt-BR" sz="3200" dirty="0">
                <a:latin typeface="Trebuchet MS"/>
                <a:ea typeface="Calibri"/>
                <a:cs typeface="Arial"/>
              </a:rPr>
              <a:t>. </a:t>
            </a:r>
          </a:p>
          <a:p>
            <a:pPr algn="just"/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As fibras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multimodo</a:t>
            </a:r>
            <a:r>
              <a:rPr lang="pt-BR" sz="3200" dirty="0">
                <a:latin typeface="Trebuchet MS"/>
                <a:ea typeface="Calibri"/>
                <a:cs typeface="Arial"/>
              </a:rPr>
              <a:t> podem ser classificados em índice degrau ou gradual.</a:t>
            </a:r>
          </a:p>
          <a:p>
            <a:pPr algn="just"/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A diferença fundamental entre estes dois tipos é que na fibra monomodo ocorre apenas uma transmissão em cada fibra, oferecendo muito maior alcance, já no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multimodo</a:t>
            </a:r>
            <a:r>
              <a:rPr lang="pt-BR" sz="3200" dirty="0">
                <a:latin typeface="Trebuchet MS"/>
                <a:ea typeface="Calibri"/>
                <a:cs typeface="Arial"/>
              </a:rPr>
              <a:t> são diversos sinais multiplexados na fibra.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Tipos de Fibras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40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333298" y="1287044"/>
          <a:ext cx="6934165" cy="529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057620" imgH="2333752" progId="Visio.Drawing.15">
                  <p:embed/>
                </p:oleObj>
              </mc:Choice>
              <mc:Fallback>
                <p:oleObj r:id="rId3" imgW="3057620" imgH="2333752" progId="Visio.Drawing.15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298" y="1287044"/>
                        <a:ext cx="6934165" cy="529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Componentes da transmissão 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transmissor ótico, </a:t>
            </a:r>
          </a:p>
          <a:p>
            <a:pPr marL="457189" indent="-457189" algn="just"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receptor ótico e </a:t>
            </a:r>
          </a:p>
          <a:p>
            <a:pPr marL="457189" indent="-457189" algn="just"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cabo de fibra ótica 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0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Componentes da transmissão 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Os sistemas podem ser classificados como ponto a ponto ou ponto-multiponto. </a:t>
            </a:r>
          </a:p>
          <a:p>
            <a:endParaRPr lang="pt-BR" sz="3200" dirty="0"/>
          </a:p>
          <a:p>
            <a:pPr lvl="0"/>
            <a:r>
              <a:rPr lang="pt-BR" sz="3200" dirty="0"/>
              <a:t>Os sistemas ponto-multiponto são aplicáveis em redes locais e utilizam acopladores óticos passivos.</a:t>
            </a:r>
          </a:p>
          <a:p>
            <a:pPr lvl="0"/>
            <a:r>
              <a:rPr lang="pt-BR" sz="3200" dirty="0"/>
              <a:t> </a:t>
            </a:r>
          </a:p>
          <a:p>
            <a:pPr lvl="0"/>
            <a:r>
              <a:rPr lang="pt-BR" sz="3200" dirty="0"/>
              <a:t>Os sistemas ponto a ponto se aplicam a canais de maior alcance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8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Componentes da transmissão 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Os sistemas ainda são classificados: </a:t>
            </a:r>
          </a:p>
          <a:p>
            <a:endParaRPr lang="pt-BR" sz="3200" dirty="0"/>
          </a:p>
          <a:p>
            <a:pPr lvl="1"/>
            <a:r>
              <a:rPr lang="pt-BR" sz="3200" dirty="0">
                <a:solidFill>
                  <a:srgbClr val="00B050"/>
                </a:solidFill>
              </a:rPr>
              <a:t>segundo a sua tecnologia em analógicos e digitais, e </a:t>
            </a:r>
          </a:p>
          <a:p>
            <a:pPr lvl="1"/>
            <a:endParaRPr lang="pt-BR" sz="3200" dirty="0">
              <a:solidFill>
                <a:srgbClr val="00B050"/>
              </a:solidFill>
            </a:endParaRPr>
          </a:p>
          <a:p>
            <a:pPr lvl="1"/>
            <a:r>
              <a:rPr lang="pt-BR" sz="3200" dirty="0">
                <a:solidFill>
                  <a:srgbClr val="00B050"/>
                </a:solidFill>
              </a:rPr>
              <a:t>quanto à aplicação em sistemas de longa distância e sistemas locais ou de curta distância.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Fibras óticas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A fibra ótica é composta de material dielétrico: </a:t>
            </a:r>
            <a:r>
              <a:rPr lang="pt-BR" sz="3200" b="1" dirty="0" err="1"/>
              <a:t>silíca</a:t>
            </a:r>
            <a:r>
              <a:rPr lang="pt-BR" sz="3200" b="1" dirty="0"/>
              <a:t> e plástico.</a:t>
            </a:r>
          </a:p>
          <a:p>
            <a:endParaRPr lang="pt-BR" sz="3200" dirty="0"/>
          </a:p>
          <a:p>
            <a:r>
              <a:rPr lang="pt-BR" sz="3200" dirty="0"/>
              <a:t>Consiste em uma região central chamada núcleo, envolta por material dielétrico chamada casca.</a:t>
            </a:r>
          </a:p>
          <a:p>
            <a:endParaRPr lang="pt-BR" sz="3200" dirty="0"/>
          </a:p>
          <a:p>
            <a:r>
              <a:rPr lang="pt-BR" sz="3200" dirty="0"/>
              <a:t>A casca com material de índice de refração ligeiramente inferior ao do núcleo, oferece à propagação de energia luminosa pelo mecanismo de </a:t>
            </a:r>
            <a:r>
              <a:rPr lang="pt-BR" sz="3200" b="1" dirty="0"/>
              <a:t>reflexão total.</a:t>
            </a:r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165" y="1156692"/>
            <a:ext cx="11505984" cy="5210931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Os moduladores são elementos que convertem um sinal ótico de entrada em um sinal de saída com características digitais ou analógicas. </a:t>
            </a:r>
          </a:p>
          <a:p>
            <a:endParaRPr lang="pt-BR" sz="3200" dirty="0"/>
          </a:p>
          <a:p>
            <a:r>
              <a:rPr lang="pt-BR" sz="3200" dirty="0"/>
              <a:t>Os moduladores podem ser de 2 tipos:</a:t>
            </a:r>
          </a:p>
          <a:p>
            <a:pPr lvl="1"/>
            <a:r>
              <a:rPr lang="pt-BR" sz="3200" dirty="0"/>
              <a:t>Moduladores absortivos o guiamento da luz se dá por um material </a:t>
            </a:r>
            <a:r>
              <a:rPr lang="pt-BR" sz="3200" dirty="0" err="1"/>
              <a:t>absorsovente</a:t>
            </a:r>
            <a:r>
              <a:rPr lang="pt-BR" sz="3200" dirty="0"/>
              <a:t> de tensão elétrica aplicada. </a:t>
            </a:r>
          </a:p>
          <a:p>
            <a:pPr lvl="1">
              <a:buNone/>
            </a:pPr>
            <a:endParaRPr lang="pt-BR" sz="3200" dirty="0"/>
          </a:p>
          <a:p>
            <a:pPr lvl="1"/>
            <a:r>
              <a:rPr lang="pt-BR" sz="3200" dirty="0"/>
              <a:t>Moduladores eletro-óticos</a:t>
            </a:r>
            <a:r>
              <a:rPr lang="pt-BR" sz="3200" b="1" dirty="0"/>
              <a:t> </a:t>
            </a:r>
            <a:r>
              <a:rPr lang="pt-BR" sz="3200" dirty="0"/>
              <a:t>um cristal de material eletro-ótico (LiNbO3, </a:t>
            </a:r>
            <a:r>
              <a:rPr lang="pt-BR" sz="3200" dirty="0" err="1"/>
              <a:t>niobato</a:t>
            </a:r>
            <a:r>
              <a:rPr lang="pt-BR" sz="3200" dirty="0"/>
              <a:t> de lítio) provoca a mudança de fase do sinal ótico caso seja aplicada uma tensão elétrica.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Transmissor - </a:t>
            </a:r>
            <a:r>
              <a:rPr lang="pt-BR" dirty="0" err="1">
                <a:latin typeface="Trebuchet MS"/>
                <a:ea typeface="Calibri"/>
                <a:cs typeface="Arial"/>
              </a:rPr>
              <a:t>Tx</a:t>
            </a:r>
            <a:r>
              <a:rPr lang="pt-BR" dirty="0">
                <a:latin typeface="Trebuchet MS"/>
                <a:ea typeface="Calibri"/>
                <a:cs typeface="Arial"/>
              </a:rPr>
              <a:t> - Fontes de Luz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A fonte de luz é, evidentemente, o principal componente do transmissor. Os transmissores podem utilizar 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LEDs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ou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LASERs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.</a:t>
            </a:r>
            <a:r>
              <a:rPr lang="pt-BR" sz="3200" dirty="0">
                <a:latin typeface="Trebuchet MS"/>
                <a:ea typeface="Calibri"/>
                <a:cs typeface="Arial"/>
              </a:rPr>
              <a:t>  </a:t>
            </a:r>
          </a:p>
          <a:p>
            <a:pPr marL="457189" indent="-457189" algn="just"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O LED é a fonte ótica mais comum em aplicações a curtas distâncias e com baixos requisitos de velocidade.</a:t>
            </a:r>
          </a:p>
          <a:p>
            <a:pPr marL="457189" indent="-457189" algn="just"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Os </a:t>
            </a:r>
            <a:r>
              <a:rPr lang="pt-BR" sz="3200" dirty="0" err="1">
                <a:latin typeface="Verdana"/>
                <a:ea typeface="Times New Roman"/>
                <a:cs typeface="Arial"/>
              </a:rPr>
              <a:t>LASERs</a:t>
            </a:r>
            <a:r>
              <a:rPr lang="pt-BR" sz="3200" dirty="0">
                <a:latin typeface="Verdana"/>
                <a:ea typeface="Times New Roman"/>
                <a:cs typeface="Arial"/>
              </a:rPr>
              <a:t> são fontes óticas mais comuns para aplicações a longas distâncias e que exijam grandes velocidades de transmissão.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Transmissor - </a:t>
            </a:r>
            <a:r>
              <a:rPr lang="pt-BR" dirty="0" err="1">
                <a:latin typeface="Trebuchet MS"/>
                <a:ea typeface="Calibri"/>
                <a:cs typeface="Arial"/>
              </a:rPr>
              <a:t>Tx</a:t>
            </a:r>
            <a:r>
              <a:rPr lang="pt-BR" dirty="0">
                <a:latin typeface="Trebuchet MS"/>
                <a:ea typeface="Calibri"/>
                <a:cs typeface="Arial"/>
              </a:rPr>
              <a:t> - Fontes de Luz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 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circuito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driver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dirty="0">
                <a:latin typeface="Trebuchet MS"/>
                <a:ea typeface="Calibri"/>
                <a:cs typeface="Arial"/>
              </a:rPr>
              <a:t>tem como função fornecer a corrente necessária para o emissor ótico operar.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A modulação da fonte luminosa pode ser feita com sinais elétricos analógicos ou digitais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3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Receptor – </a:t>
            </a:r>
            <a:r>
              <a:rPr lang="pt-BR" dirty="0" err="1">
                <a:latin typeface="Trebuchet MS"/>
                <a:ea typeface="Calibri"/>
                <a:cs typeface="Arial"/>
              </a:rPr>
              <a:t>Rx</a:t>
            </a:r>
            <a:r>
              <a:rPr lang="pt-BR" dirty="0">
                <a:latin typeface="Trebuchet MS"/>
                <a:ea typeface="Calibri"/>
                <a:cs typeface="Arial"/>
              </a:rPr>
              <a:t> - Fotodiodo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 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receptor ótico</a:t>
            </a:r>
            <a:r>
              <a:rPr lang="pt-BR" sz="3200" dirty="0">
                <a:latin typeface="Trebuchet MS"/>
                <a:ea typeface="Calibri"/>
                <a:cs typeface="Arial"/>
              </a:rPr>
              <a:t> é o dispositivo que detecta o sinal luminoso ao final da fibra, convertendo-o em sinal elétrico para posterior processamento em dispositivo eletrônico específico. </a:t>
            </a: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No receptor o responsável pela detecção é o 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fotodiodo</a:t>
            </a:r>
            <a:r>
              <a:rPr lang="pt-BR" sz="3200" dirty="0">
                <a:latin typeface="Trebuchet MS"/>
                <a:ea typeface="Calibri"/>
                <a:cs typeface="Arial"/>
              </a:rPr>
              <a:t> que e gera uma corrente proporcional à incidência de fótons.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A corrente produzida é, em geral, tão pequena que é preciso uma amplificação dentro do próprio circuito interno do transmissor.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7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Regeneradores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N</a:t>
            </a:r>
            <a:r>
              <a:rPr lang="pt-BR" sz="3200" dirty="0">
                <a:latin typeface="Trebuchet MS"/>
                <a:ea typeface="Calibri"/>
                <a:cs typeface="Arial"/>
              </a:rPr>
              <a:t>os enlaces mais longos, deve-se utilizar nas estações de passagem o equipamento repetidor ótico. A função principal é de regenerar o sinal ótico recebido na entrada e adequá-lo na saída. </a:t>
            </a: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Os regeneradores possuem componentes ativos. Os regeneradores geralmente são do tipo 3R: 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Verdana"/>
                <a:ea typeface="Times New Roman"/>
                <a:cs typeface="Arial"/>
              </a:rPr>
              <a:t>reamplificação, 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Verdana"/>
                <a:ea typeface="Times New Roman"/>
                <a:cs typeface="Arial"/>
              </a:rPr>
              <a:t>reformatação e 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Verdana"/>
                <a:ea typeface="Times New Roman"/>
                <a:cs typeface="Arial"/>
              </a:rPr>
              <a:t>retemporização do sinal ótico.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Equipamentos do Sistema Ótico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728" y="1389566"/>
            <a:ext cx="11505984" cy="4989455"/>
          </a:xfrm>
        </p:spPr>
        <p:txBody>
          <a:bodyPr/>
          <a:lstStyle/>
          <a:p>
            <a:r>
              <a:rPr lang="pt-BR" sz="3200" b="1" dirty="0">
                <a:solidFill>
                  <a:srgbClr val="00B050"/>
                </a:solidFill>
                <a:latin typeface="Trebuchet MS"/>
                <a:ea typeface="Calibri"/>
                <a:cs typeface="Arial"/>
              </a:rPr>
              <a:t>ACOPLADORES ÓTICOS</a:t>
            </a:r>
            <a:endParaRPr lang="pt-BR" sz="3200" dirty="0">
              <a:solidFill>
                <a:srgbClr val="00B050"/>
              </a:solidFill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2933" b="1" dirty="0">
                <a:latin typeface="Trebuchet MS"/>
                <a:ea typeface="Calibri"/>
                <a:cs typeface="Arial"/>
              </a:rPr>
              <a:t>São </a:t>
            </a:r>
            <a:r>
              <a:rPr lang="pt-BR" sz="2933" dirty="0">
                <a:latin typeface="Trebuchet MS"/>
                <a:ea typeface="Calibri"/>
                <a:cs typeface="Arial"/>
              </a:rPr>
              <a:t>dispositivos multiportas para combinar ou separar sinais luminosos. </a:t>
            </a:r>
          </a:p>
          <a:p>
            <a:pPr lvl="1" algn="just"/>
            <a:r>
              <a:rPr lang="pt-BR" sz="2933" dirty="0">
                <a:latin typeface="Trebuchet MS"/>
                <a:ea typeface="Calibri"/>
                <a:cs typeface="Arial"/>
              </a:rPr>
              <a:t>São puramente óticos, operando como guias de onda luminosa ou elementos de transmissão, reflexão e refração da luz, não requerendo nenhuma alimentação externa além do feixe luminoso e não possuem nenhum dispositivo ótico ativo como foto emissores e moduladores. </a:t>
            </a:r>
          </a:p>
          <a:p>
            <a:pPr marL="367533" lvl="1" indent="-367533" defTabSz="1088989">
              <a:buFontTx/>
              <a:buChar char="•"/>
            </a:pPr>
            <a:r>
              <a:rPr lang="pt-BR" sz="3200" b="1" dirty="0">
                <a:solidFill>
                  <a:srgbClr val="00B050"/>
                </a:solidFill>
                <a:latin typeface="Trebuchet MS"/>
                <a:ea typeface="Calibri"/>
                <a:cs typeface="Arial"/>
              </a:rPr>
              <a:t>Principais funções: </a:t>
            </a:r>
          </a:p>
          <a:p>
            <a:pPr lvl="1" algn="just"/>
            <a:r>
              <a:rPr lang="pt-BR" sz="2933" dirty="0">
                <a:solidFill>
                  <a:schemeClr val="tx2"/>
                </a:solidFill>
                <a:latin typeface="Trebuchet MS"/>
                <a:ea typeface="Calibri"/>
                <a:cs typeface="Arial"/>
              </a:rPr>
              <a:t>Separar ou dividir um sinal luminoso; </a:t>
            </a:r>
          </a:p>
          <a:p>
            <a:pPr lvl="1" algn="just"/>
            <a:r>
              <a:rPr lang="pt-BR" sz="2933" dirty="0">
                <a:solidFill>
                  <a:schemeClr val="tx2"/>
                </a:solidFill>
                <a:latin typeface="Trebuchet MS"/>
                <a:ea typeface="Calibri"/>
                <a:cs typeface="Arial"/>
              </a:rPr>
              <a:t>Combinar ou misturar 2 ou mais sinais luminosos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Equipamentos do Sistema Ótico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728" y="1389566"/>
            <a:ext cx="11505984" cy="49894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Trebuchet MS"/>
                <a:ea typeface="Calibri"/>
                <a:cs typeface="Arial"/>
              </a:rPr>
              <a:t>FILTROS ÓTICOS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São responsáveis pela remoção de comprimentos de onda não desejados em um sinal ótico. Suas principais aplicações são em sistemas WDM, amplificadores óticos e sistemas de supervisão de fibra ótica.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Equipamentos do Sistema Ótico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728" y="1702676"/>
            <a:ext cx="11505984" cy="4676344"/>
          </a:xfrm>
        </p:spPr>
        <p:txBody>
          <a:bodyPr/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AMPLIFICADORES ÓTICOS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3200" b="1" dirty="0">
                <a:latin typeface="Trebuchet MS"/>
                <a:ea typeface="Calibri"/>
                <a:cs typeface="Arial"/>
              </a:rPr>
              <a:t>A</a:t>
            </a:r>
            <a:r>
              <a:rPr lang="pt-BR" sz="3200" dirty="0">
                <a:latin typeface="Trebuchet MS"/>
                <a:ea typeface="Calibri"/>
                <a:cs typeface="Arial"/>
              </a:rPr>
              <a:t>mplificam exclusivamente as radiações luminosas, na forma de fótons.</a:t>
            </a:r>
          </a:p>
          <a:p>
            <a:pPr lvl="1" algn="just"/>
            <a:r>
              <a:rPr lang="pt-BR" sz="3200" dirty="0">
                <a:latin typeface="Trebuchet MS"/>
                <a:ea typeface="Calibri"/>
                <a:cs typeface="Arial"/>
              </a:rPr>
              <a:t>Sua finalidade básica é a de promover a amplificação ótica dos sinais entrantes, de forma transparente, independente do tipo de modulação ou protocolo utilizado.</a:t>
            </a:r>
          </a:p>
          <a:p>
            <a:pPr lvl="1" algn="just"/>
            <a:r>
              <a:rPr lang="pt-BR" sz="3200" dirty="0">
                <a:latin typeface="Trebuchet MS"/>
                <a:ea typeface="Calibri"/>
                <a:cs typeface="Arial"/>
              </a:rPr>
              <a:t>Com um amplificador ótico um sinal ótico poderá ser transmitido a distâncias muito maiores, sem necessidade de Regeneradores. 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Tecnologias de codificação dos sinais óticos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WDM (</a:t>
            </a:r>
            <a:r>
              <a:rPr lang="pt-BR" sz="3200" b="1" dirty="0" err="1"/>
              <a:t>Wavelength</a:t>
            </a:r>
            <a:r>
              <a:rPr lang="pt-BR" sz="3200" b="1" dirty="0"/>
              <a:t> </a:t>
            </a:r>
            <a:r>
              <a:rPr lang="pt-BR" sz="3200" b="1" dirty="0" err="1"/>
              <a:t>Division</a:t>
            </a:r>
            <a:r>
              <a:rPr lang="pt-BR" sz="3200" b="1" dirty="0"/>
              <a:t> </a:t>
            </a:r>
            <a:r>
              <a:rPr lang="pt-BR" sz="3200" b="1" dirty="0" err="1"/>
              <a:t>Multiplexing</a:t>
            </a:r>
            <a:r>
              <a:rPr lang="pt-BR" sz="3200" b="1" dirty="0"/>
              <a:t>)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É uma tecnologia onde os sinais que transportam a informação em diferentes comprimentos de onda ótica são combinados em um multiplexador ótico e transportados através de um único par de fibras, a fim de aumentar a capacidade de transmissão e, consequentemente, usar a largura de banda da fibra ótica de uma maneira mais adequada.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Tecnologias de codificação dos sinais óticos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DWDM (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Dense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Wavelength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Division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Multiplexing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– multiplexação densa por comprimento de onda)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Processo de transmissão de diferentes comprimentos de onda sobre uma fibra. É um revolucionário desenvolvimento do WDM. O desenvolvimento de amplificadores óticos proporcionou o desenvolvimento do sistema DWDM.</a:t>
            </a: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Permite combinar até 64 canais na mesma fibra.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Fibras óticas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3" y="1387365"/>
            <a:ext cx="7210095" cy="49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Tecnologias de codificação dos sinais óticos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410587"/>
            <a:ext cx="11505984" cy="4989455"/>
          </a:xfrm>
        </p:spPr>
        <p:txBody>
          <a:bodyPr/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CWDM (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Coarse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Wavelength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Division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</a:t>
            </a:r>
            <a:r>
              <a:rPr lang="pt-BR" sz="3200" b="1" dirty="0" err="1">
                <a:latin typeface="Trebuchet MS"/>
                <a:ea typeface="Calibri"/>
                <a:cs typeface="Arial"/>
              </a:rPr>
              <a:t>Multiplexing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 – multiplexação por comprimento de onda esparsa)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2933" b="1" dirty="0">
                <a:latin typeface="Trebuchet MS"/>
                <a:ea typeface="Calibri"/>
                <a:cs typeface="Arial"/>
              </a:rPr>
              <a:t>D</a:t>
            </a:r>
            <a:r>
              <a:rPr lang="pt-BR" sz="2933" dirty="0">
                <a:latin typeface="Trebuchet MS"/>
                <a:ea typeface="Calibri"/>
                <a:cs typeface="Arial"/>
              </a:rPr>
              <a:t>e baixo custo e de fácil fabricação, indicado para uso em Redes Metropolitanas e de Acesso</a:t>
            </a:r>
            <a:r>
              <a:rPr lang="pt-BR" sz="2933" b="1" dirty="0">
                <a:latin typeface="Trebuchet MS"/>
                <a:ea typeface="Calibri"/>
                <a:cs typeface="Arial"/>
              </a:rPr>
              <a:t>. </a:t>
            </a:r>
          </a:p>
          <a:p>
            <a:pPr lvl="1" algn="just"/>
            <a:r>
              <a:rPr lang="pt-BR" sz="2933" dirty="0">
                <a:latin typeface="Trebuchet MS"/>
                <a:ea typeface="Calibri"/>
                <a:cs typeface="Arial"/>
              </a:rPr>
              <a:t>Ao utilizar estes dispositivos, devem ser levados em conta dois aspectos fundamentais:</a:t>
            </a:r>
          </a:p>
          <a:p>
            <a:pPr marL="1314768" lvl="2" indent="-457189" algn="just">
              <a:buFont typeface="Symbol"/>
              <a:buChar char=""/>
            </a:pPr>
            <a:r>
              <a:rPr lang="pt-BR" sz="2800" dirty="0">
                <a:latin typeface="Verdana"/>
                <a:ea typeface="Times New Roman"/>
                <a:cs typeface="Arial"/>
              </a:rPr>
              <a:t>Permitem ampliação de um número muito reduzido de canais. </a:t>
            </a:r>
          </a:p>
          <a:p>
            <a:pPr marL="1314768" lvl="2" indent="-457189" algn="just">
              <a:buFont typeface="Symbol"/>
              <a:buChar char=""/>
            </a:pPr>
            <a:r>
              <a:rPr lang="pt-BR" sz="2800" dirty="0">
                <a:latin typeface="Verdana"/>
                <a:ea typeface="Times New Roman"/>
                <a:cs typeface="Arial"/>
              </a:rPr>
              <a:t>São passivos e introduzem atenuações adicionais, indesejáveis, que podem inviabilizar uma interconexão.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Medidas óticas em fibras óticas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2465" y="1334729"/>
            <a:ext cx="11505984" cy="498945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Após a fabricação são medidos os seguintes parâmetros: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Diâmetro do núcleo, da cascado e campo modal,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abertura numérica,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atenuação por inserção e retroespalhamento,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perfil do índice de refração,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dispersão cromática,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largura de banda,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comprimento de onda de corte,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características geométricas,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atenuação espectral, </a:t>
            </a: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tensão de ruptura.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TESTES DE ATENUAÇÃO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 objetivo é determinar quanto de potência ótica é perdida em um determinado enlace.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São executados  por medidores de potência 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Optical</a:t>
            </a:r>
            <a:r>
              <a:rPr lang="pt-BR" sz="3200" dirty="0">
                <a:latin typeface="Trebuchet MS"/>
                <a:ea typeface="Calibri"/>
                <a:cs typeface="Arial"/>
              </a:rPr>
              <a:t> Power Meter), que funcionam pela injeção de luz de uma fonte luminosa em uma extremidade de um enlace ótico e, na outra extremidade, a luz proveniente do enlace ótico é medida com o medidor de potência.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Com estes equipamentos mede-se a atenuação espectral da fibra, também denominada de atenuação de inserção.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TESTES ANALÍTICOS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Os testes analíticos são executados por equipamentos denominados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reflectômetros</a:t>
            </a:r>
            <a:r>
              <a:rPr lang="pt-BR" sz="3200" dirty="0">
                <a:latin typeface="Trebuchet MS"/>
                <a:ea typeface="Calibri"/>
                <a:cs typeface="Arial"/>
              </a:rPr>
              <a:t> óticos no domínio do tempo 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OTDR-Optical</a:t>
            </a:r>
            <a:r>
              <a:rPr lang="pt-BR" sz="3200" dirty="0">
                <a:latin typeface="Trebuchet MS"/>
                <a:ea typeface="Calibri"/>
                <a:cs typeface="Arial"/>
              </a:rPr>
              <a:t> Time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Domain</a:t>
            </a:r>
            <a:r>
              <a:rPr lang="pt-BR" sz="3200" dirty="0">
                <a:latin typeface="Trebuchet MS"/>
                <a:ea typeface="Calibri"/>
                <a:cs typeface="Arial"/>
              </a:rPr>
              <a:t>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Reflectometer</a:t>
            </a:r>
            <a:r>
              <a:rPr lang="pt-BR" sz="3200" dirty="0">
                <a:latin typeface="Trebuchet MS"/>
                <a:ea typeface="Calibri"/>
                <a:cs typeface="Arial"/>
              </a:rPr>
              <a:t>), cujo funcionamento se baseia na emissão de pulsos de luz de curta duração com comprimentos de onda determinados (850, 1.300, 1.310, 1.330 e 1.550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nm</a:t>
            </a:r>
            <a:r>
              <a:rPr lang="pt-BR" sz="3200" dirty="0">
                <a:latin typeface="Trebuchet MS"/>
                <a:ea typeface="Calibri"/>
                <a:cs typeface="Arial"/>
              </a:rPr>
              <a:t>), e tem como princípio o efeito causado pelo espalhamento e a reflexão.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1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Reflexão de Fresnel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708" y="1326504"/>
            <a:ext cx="11505984" cy="5531497"/>
          </a:xfrm>
        </p:spPr>
        <p:txBody>
          <a:bodyPr/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Ocorrem reflexões internas no núcleo e no fim da fibra (interface vidro/ar) e ainda nos conectores, emendas mecânicas e também em locais onde a densidade do material da fibra varia. </a:t>
            </a: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Se a interface no conector for ideal, a 90º do eixo do núcleo, então o coeficiente da luz refletida não excederá 4%.</a:t>
            </a: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O pulso de luz é refletido e essa reflexão é conhecida como uma reflexão de Fresnel. Detectando-se essa reflexão na tela do OTDR, pode-se calcular a sua distância em relação ao início da fibra.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1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RETROESPALHAMENTO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Os feixes de luz que viajam pelo núcleo da fibra são espalhados pelo material.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Como consequência destes espalhamentos, ocorrerão perdas que incluem reduções na amplitude do campo guiado por mudanças na direção de propagação, causadas pelo próprio material e por imperfeições no núcleo da fibra.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9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Emendas e </a:t>
            </a:r>
            <a:r>
              <a:rPr lang="pt-BR" dirty="0" err="1">
                <a:latin typeface="Trebuchet MS"/>
                <a:ea typeface="Calibri"/>
                <a:cs typeface="Arial"/>
              </a:rPr>
              <a:t>conectorização</a:t>
            </a:r>
            <a:r>
              <a:rPr lang="pt-BR" dirty="0">
                <a:latin typeface="Trebuchet MS"/>
                <a:ea typeface="Calibri"/>
                <a:cs typeface="Arial"/>
              </a:rPr>
              <a:t> em fibras óticas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b="1" dirty="0">
                <a:latin typeface="Trebuchet MS"/>
                <a:ea typeface="Calibri"/>
                <a:cs typeface="Arial"/>
              </a:rPr>
              <a:t>Emendas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3200" dirty="0">
                <a:latin typeface="Trebuchet MS"/>
                <a:ea typeface="Calibri"/>
                <a:cs typeface="Arial"/>
              </a:rPr>
              <a:t>Para a aceitação de </a:t>
            </a:r>
            <a:r>
              <a:rPr lang="pt-BR" sz="3200" b="1" dirty="0">
                <a:latin typeface="Trebuchet MS"/>
                <a:ea typeface="Calibri"/>
                <a:cs typeface="Arial"/>
              </a:rPr>
              <a:t>emendas</a:t>
            </a:r>
            <a:r>
              <a:rPr lang="pt-BR" sz="3200" dirty="0">
                <a:latin typeface="Trebuchet MS"/>
                <a:ea typeface="Calibri"/>
                <a:cs typeface="Arial"/>
              </a:rPr>
              <a:t>, o valor analisado é a média aritmética entre as medidas de atenuação realizadas nos dois sentidos. </a:t>
            </a:r>
          </a:p>
          <a:p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Trebuchet MS"/>
                <a:ea typeface="Calibri"/>
                <a:cs typeface="Arial"/>
              </a:rPr>
              <a:t>Emenda com ganho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 explicação para este ganho é que a fibra que está após a emenda está retroespalhando mais luz do que a fibra que está antes da emenda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Emendas e </a:t>
            </a:r>
            <a:r>
              <a:rPr lang="pt-BR" dirty="0" err="1">
                <a:latin typeface="Trebuchet MS"/>
                <a:ea typeface="Calibri"/>
                <a:cs typeface="Arial"/>
              </a:rPr>
              <a:t>conectorização</a:t>
            </a:r>
            <a:r>
              <a:rPr lang="pt-BR" dirty="0">
                <a:latin typeface="Trebuchet MS"/>
                <a:ea typeface="Calibri"/>
                <a:cs typeface="Arial"/>
              </a:rPr>
              <a:t> em fibras óticas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708" y="1410586"/>
            <a:ext cx="11505984" cy="54474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Trebuchet MS"/>
                <a:ea typeface="Calibri"/>
                <a:cs typeface="Arial"/>
              </a:rPr>
              <a:t>Geradores óticos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/>
            <a:r>
              <a:rPr lang="pt-BR" sz="3200" b="1" dirty="0">
                <a:latin typeface="Trebuchet MS"/>
                <a:ea typeface="Calibri"/>
                <a:cs typeface="Arial"/>
              </a:rPr>
              <a:t>S</a:t>
            </a:r>
            <a:r>
              <a:rPr lang="pt-BR" sz="3200" dirty="0">
                <a:latin typeface="Trebuchet MS"/>
                <a:ea typeface="Calibri"/>
                <a:cs typeface="Arial"/>
              </a:rPr>
              <a:t>ão equipamentos que fornecem um sinal ótico de nível ajustável em sua saída</a:t>
            </a:r>
          </a:p>
          <a:p>
            <a:pPr algn="just"/>
            <a:r>
              <a:rPr lang="pt-BR" sz="3200" b="1" dirty="0" err="1">
                <a:latin typeface="Trebuchet MS"/>
                <a:ea typeface="Calibri"/>
                <a:cs typeface="Arial"/>
              </a:rPr>
              <a:t>Clivador</a:t>
            </a:r>
            <a:endParaRPr lang="pt-BR" sz="3200" b="1" dirty="0"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3200" b="1" dirty="0">
                <a:latin typeface="Trebuchet MS"/>
                <a:ea typeface="Calibri"/>
                <a:cs typeface="Arial"/>
              </a:rPr>
              <a:t>Dispositivo utilizado para cortar a extremidade da fibra, de forma a deixá-la lisa</a:t>
            </a: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Trebuchet MS"/>
                <a:ea typeface="Calibri"/>
                <a:cs typeface="Arial"/>
              </a:rPr>
              <a:t>Máquina de polir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Após a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conectorização</a:t>
            </a:r>
            <a:r>
              <a:rPr lang="pt-BR" sz="3200" dirty="0">
                <a:latin typeface="Trebuchet MS"/>
                <a:ea typeface="Calibri"/>
                <a:cs typeface="Arial"/>
              </a:rPr>
              <a:t> dos cordões e cabos de fibras óticas, é necessário realizar o polimento da extremidade, manual ou com máquina específica</a:t>
            </a:r>
            <a:endParaRPr lang="pt-BR" sz="3200" b="1" dirty="0">
              <a:latin typeface="Trebuchet MS"/>
              <a:ea typeface="Calibri"/>
              <a:cs typeface="Aria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0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Emendas e </a:t>
            </a:r>
            <a:r>
              <a:rPr lang="pt-BR" dirty="0" err="1">
                <a:latin typeface="Trebuchet MS"/>
                <a:ea typeface="Calibri"/>
                <a:cs typeface="Arial"/>
              </a:rPr>
              <a:t>conectorização</a:t>
            </a:r>
            <a:r>
              <a:rPr lang="pt-BR" dirty="0">
                <a:latin typeface="Trebuchet MS"/>
                <a:ea typeface="Calibri"/>
                <a:cs typeface="Arial"/>
              </a:rPr>
              <a:t> em fibras óticas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708" y="1410586"/>
            <a:ext cx="11505984" cy="51058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Trebuchet MS"/>
                <a:ea typeface="Calibri"/>
                <a:cs typeface="Arial"/>
              </a:rPr>
              <a:t>Emendas por fusão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/>
            <a:r>
              <a:rPr lang="pt-BR" sz="3200" dirty="0">
                <a:latin typeface="Trebuchet MS"/>
                <a:ea typeface="Calibri"/>
                <a:cs typeface="Arial"/>
              </a:rPr>
              <a:t>As emendas por fusão são feitas elevando-se a temperatura das extremidades da fibra ótica até o ponto de fusão do vidro. Esse aumento de temperatura é obtido através de uma descarga elétrica entre as extremidades das fibras</a:t>
            </a:r>
          </a:p>
          <a:p>
            <a:pPr lvl="1">
              <a:buNone/>
            </a:pPr>
            <a:endParaRPr lang="pt-BR" sz="2667" b="1" dirty="0">
              <a:latin typeface="Trebuchet MS"/>
              <a:ea typeface="Calibri"/>
              <a:cs typeface="Aria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Interferências no Cabeamento Ótico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rebuchet MS"/>
                <a:ea typeface="Calibri"/>
                <a:cs typeface="Arial"/>
              </a:rPr>
              <a:t>Algumas formas de interferências em cabeamento ótico:</a:t>
            </a:r>
          </a:p>
          <a:p>
            <a:pPr marL="733583" lvl="1">
              <a:lnSpc>
                <a:spcPct val="150000"/>
              </a:lnSpc>
            </a:pPr>
            <a:r>
              <a:rPr lang="pt-BR" sz="2933" dirty="0">
                <a:latin typeface="Trebuchet MS"/>
                <a:ea typeface="Calibri"/>
                <a:cs typeface="Arial"/>
              </a:rPr>
              <a:t>Atenuação;</a:t>
            </a:r>
          </a:p>
          <a:p>
            <a:pPr marL="733583" lvl="1">
              <a:lnSpc>
                <a:spcPct val="150000"/>
              </a:lnSpc>
            </a:pPr>
            <a:r>
              <a:rPr lang="pt-BR" sz="2933" dirty="0">
                <a:latin typeface="Trebuchet MS"/>
                <a:ea typeface="Calibri"/>
                <a:cs typeface="Arial"/>
              </a:rPr>
              <a:t>Absorção; </a:t>
            </a:r>
          </a:p>
          <a:p>
            <a:pPr marL="733583" lvl="1">
              <a:lnSpc>
                <a:spcPct val="150000"/>
              </a:lnSpc>
            </a:pPr>
            <a:r>
              <a:rPr lang="pt-BR" sz="2933" dirty="0">
                <a:latin typeface="Trebuchet MS"/>
                <a:ea typeface="Calibri"/>
                <a:cs typeface="Arial"/>
              </a:rPr>
              <a:t>Espalhamento; </a:t>
            </a:r>
          </a:p>
          <a:p>
            <a:pPr marL="733583" lvl="1">
              <a:lnSpc>
                <a:spcPct val="150000"/>
              </a:lnSpc>
            </a:pPr>
            <a:r>
              <a:rPr lang="pt-BR" sz="2933" dirty="0">
                <a:latin typeface="Trebuchet MS"/>
                <a:ea typeface="Calibri"/>
                <a:cs typeface="Arial"/>
              </a:rPr>
              <a:t>Deformações Mecânicas; </a:t>
            </a:r>
          </a:p>
          <a:p>
            <a:pPr marL="733583" lvl="1">
              <a:lnSpc>
                <a:spcPct val="150000"/>
              </a:lnSpc>
            </a:pPr>
            <a:r>
              <a:rPr lang="pt-BR" sz="2933" dirty="0">
                <a:latin typeface="Trebuchet MS"/>
                <a:ea typeface="Calibri"/>
                <a:cs typeface="Arial"/>
              </a:rPr>
              <a:t>Dispersão;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das ondas de luz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3200" dirty="0"/>
          </a:p>
          <a:p>
            <a:r>
              <a:rPr lang="pt-BR" sz="3200" dirty="0"/>
              <a:t>Reflexão</a:t>
            </a:r>
          </a:p>
          <a:p>
            <a:pPr lvl="1"/>
            <a:r>
              <a:rPr lang="pt-BR" sz="2933" dirty="0"/>
              <a:t>Retorno da onda luminosa ao se chocar com material refletido.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4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Normas e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1333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As normas e padrões são um guia da metodologia com acréscimo de ferramentas, técnicas, regras, etc. que vão conduzir o projeto até sua conclusão. </a:t>
            </a:r>
          </a:p>
          <a:p>
            <a:pPr algn="just">
              <a:spcAft>
                <a:spcPts val="1333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adesão aos padrões pode proporcionar uma série de vantagens tanto para administradores da rede quanto para usuários, facilitando desde o planejamento das ações de manutenção (corretiva, preventiva ou preditiva), até o acompanhamento de várias atividades simultâneas.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Normas e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A norma internacional EIA/TIA 568 define recomendações para o cabeamento em edifícios comerciais e industriais. No Brasil a norma existente, baseada na primeira, é a NBR 14565, que trata do cabeamento estruturado em redes de telecomunicações.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/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ROI (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Permite mudanças na distribuição das instalações sem necessidade de mudar todo o cabeamento.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15269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ROI (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As expansões, manutenções e gerenciamento podem ser realizados com a simples mudança de conexão nos cabos de manobra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7316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ROI (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A expectativa de vida de uma rede estruturada atinge entre 10 e 15 anos pois no seu planejamento já prevê que a infraestrutura atenda às tecnologias atuais e futuras.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9644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ROI (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Falhas em uma parte de rede não afetam a toda a rede.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421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ROI (</a:t>
            </a:r>
            <a:r>
              <a:rPr lang="pt-BR" sz="3200" dirty="0" err="1"/>
              <a:t>Return</a:t>
            </a:r>
            <a:r>
              <a:rPr lang="pt-BR" sz="3200" dirty="0"/>
              <a:t> </a:t>
            </a:r>
            <a:r>
              <a:rPr lang="pt-BR" sz="3200" dirty="0" err="1"/>
              <a:t>of</a:t>
            </a:r>
            <a:r>
              <a:rPr lang="pt-BR" sz="3200" dirty="0"/>
              <a:t> </a:t>
            </a:r>
            <a:r>
              <a:rPr lang="pt-BR" sz="3200" dirty="0" err="1"/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O cabeamento estruturado consome cerca de 2 a 5% do custo total de uma rede. Quando levamos em conta a sua longevidade associada à reduzida necessidade de manutenção e controle de falhas concluímos ser a solução com melhor custo-benefício.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8990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Benefícios da 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684272" cy="4989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Flexibilidade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Facilidade de administração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Vida útil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de falhas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ROI (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Investiment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192417" y="1557731"/>
            <a:ext cx="5684272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Permite mudanças na distribuição das instalações sem necessidade de mudar todo o cabeamento.</a:t>
            </a:r>
          </a:p>
          <a:p>
            <a:pPr marL="367533" indent="-367533" defTabSz="1088989" fontAlgn="base">
              <a:spcAft>
                <a:spcPct val="0"/>
              </a:spcAft>
              <a:buClr>
                <a:srgbClr val="000000"/>
              </a:buClr>
              <a:buFontTx/>
              <a:buChar char="•"/>
              <a:defRPr/>
            </a:pP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9044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Principais Normas do Cabeamento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EIA/TIA 568</a:t>
            </a:r>
          </a:p>
          <a:p>
            <a:pPr lvl="1"/>
            <a:r>
              <a:rPr lang="pt-BR" sz="3200" dirty="0"/>
              <a:t>A </a:t>
            </a:r>
            <a:r>
              <a:rPr lang="pt-BR" sz="3200" dirty="0" err="1"/>
              <a:t>Electronic</a:t>
            </a:r>
            <a:r>
              <a:rPr lang="pt-BR" sz="3200" dirty="0"/>
              <a:t> Industries </a:t>
            </a:r>
            <a:r>
              <a:rPr lang="pt-BR" sz="3200" dirty="0" err="1"/>
              <a:t>Association</a:t>
            </a:r>
            <a:r>
              <a:rPr lang="pt-BR" sz="3200" dirty="0"/>
              <a:t> (EIA) foi criada em 1918 com a finalidade de coordenar e formalizar as normas e padrões americanos. </a:t>
            </a:r>
          </a:p>
          <a:p>
            <a:pPr lvl="1"/>
            <a:r>
              <a:rPr lang="pt-BR" sz="3200" dirty="0"/>
              <a:t>Em 1988 foi criada a Telecommunications </a:t>
            </a:r>
            <a:r>
              <a:rPr lang="pt-BR" sz="3200" dirty="0" err="1"/>
              <a:t>Industry</a:t>
            </a:r>
            <a:r>
              <a:rPr lang="pt-BR" sz="3200" dirty="0"/>
              <a:t> </a:t>
            </a:r>
            <a:r>
              <a:rPr lang="pt-BR" sz="3200" dirty="0" err="1"/>
              <a:t>Association</a:t>
            </a:r>
            <a:r>
              <a:rPr lang="pt-BR" sz="3200" dirty="0"/>
              <a:t> agregando as atribuições sobre os padrões de Telecomunicações.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Principais Normas do Cabeamento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EIA/TIA 568</a:t>
            </a:r>
          </a:p>
          <a:p>
            <a:pPr lvl="1"/>
            <a:r>
              <a:rPr lang="pt-BR" sz="3200" dirty="0"/>
              <a:t>Em 1991 emitem a primeira norma relativa aos cabos para telecomunicações em prédios comerciais chamada de EIA/TIA 568 que objetivava:</a:t>
            </a:r>
          </a:p>
          <a:p>
            <a:pPr lvl="1"/>
            <a:r>
              <a:rPr lang="pt-BR" sz="3200" dirty="0"/>
              <a:t>Implementar um padrão genérico de cabos baseado em sua função e requisitos e não a um fabricante</a:t>
            </a:r>
          </a:p>
          <a:p>
            <a:pPr lvl="1"/>
            <a:r>
              <a:rPr lang="pt-BR" sz="3200" dirty="0"/>
              <a:t>Estruturar um sistema interno e externo nos prédios </a:t>
            </a:r>
          </a:p>
          <a:p>
            <a:pPr lvl="1"/>
            <a:r>
              <a:rPr lang="pt-BR" sz="3200" dirty="0"/>
              <a:t>Estabelecer critérios de desempenho no cabeamento.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das ondas de luz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Vibração </a:t>
            </a:r>
          </a:p>
          <a:p>
            <a:pPr lvl="1"/>
            <a:r>
              <a:rPr lang="pt-BR" sz="3200" dirty="0"/>
              <a:t>As ondas luminosas possuem frequências diferentes</a:t>
            </a:r>
          </a:p>
          <a:p>
            <a:pPr>
              <a:buNone/>
            </a:pP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Principais Normas do Cabeamento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EIA/TIA 568</a:t>
            </a:r>
          </a:p>
          <a:p>
            <a:pPr lvl="1"/>
            <a:r>
              <a:rPr lang="pt-BR" sz="3200" dirty="0"/>
              <a:t>Após ser reconhecida pela ANSI (</a:t>
            </a:r>
            <a:r>
              <a:rPr lang="pt-BR" sz="3200" dirty="0" err="1"/>
              <a:t>American</a:t>
            </a:r>
            <a:r>
              <a:rPr lang="pt-BR" sz="3200" dirty="0"/>
              <a:t> </a:t>
            </a:r>
            <a:r>
              <a:rPr lang="pt-BR" sz="3200" dirty="0" err="1"/>
              <a:t>National</a:t>
            </a:r>
            <a:r>
              <a:rPr lang="pt-BR" sz="3200" dirty="0"/>
              <a:t> Standards) passa a chamar-se ANSI/EIA/TIA 568.</a:t>
            </a:r>
          </a:p>
          <a:p>
            <a:endParaRPr lang="pt-BR" sz="3733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/>
                <a:ea typeface="Times New Roman"/>
                <a:cs typeface="Times New Roman"/>
              </a:rPr>
              <a:t>Benefícios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da Norma EIA/TIA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3200" dirty="0">
                <a:latin typeface="+mj-lt"/>
                <a:ea typeface="Calibri"/>
                <a:cs typeface="Arial"/>
              </a:rPr>
              <a:t>A norma oferece premissas que permitem:</a:t>
            </a:r>
          </a:p>
          <a:p>
            <a:pPr marL="885979" lvl="1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Ter uma previsão da longevidade para o cabeamento;</a:t>
            </a:r>
          </a:p>
          <a:p>
            <a:pPr marL="885979" lvl="1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Que a implementação da rede independa de marca ou fabricante e</a:t>
            </a:r>
          </a:p>
          <a:p>
            <a:pPr marL="885979" lvl="1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Que a instalação da rede possa anteceder à ocupação de um prédio.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/>
                <a:ea typeface="Times New Roman"/>
                <a:cs typeface="Times New Roman"/>
              </a:rPr>
              <a:t>Normas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ISO/IEC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ISO 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International</a:t>
            </a:r>
            <a:r>
              <a:rPr lang="pt-BR" sz="3200" dirty="0">
                <a:latin typeface="Trebuchet MS"/>
                <a:ea typeface="Calibri"/>
                <a:cs typeface="Arial"/>
              </a:rPr>
              <a:t> Standards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Organization</a:t>
            </a:r>
            <a:r>
              <a:rPr lang="pt-BR" sz="3200" dirty="0">
                <a:latin typeface="Trebuchet MS"/>
                <a:ea typeface="Calibri"/>
                <a:cs typeface="Arial"/>
              </a:rPr>
              <a:t>) junto com a IEC 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International</a:t>
            </a:r>
            <a:r>
              <a:rPr lang="pt-BR" sz="3200" dirty="0">
                <a:latin typeface="Trebuchet MS"/>
                <a:ea typeface="Calibri"/>
                <a:cs typeface="Arial"/>
              </a:rPr>
              <a:t>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Electrotechnical</a:t>
            </a:r>
            <a:r>
              <a:rPr lang="pt-BR" sz="3200" dirty="0">
                <a:latin typeface="Trebuchet MS"/>
                <a:ea typeface="Calibri"/>
                <a:cs typeface="Arial"/>
              </a:rPr>
              <a:t>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Comission</a:t>
            </a:r>
            <a:r>
              <a:rPr lang="pt-BR" sz="3200" dirty="0">
                <a:latin typeface="Trebuchet MS"/>
                <a:ea typeface="Calibri"/>
                <a:cs typeface="Arial"/>
              </a:rPr>
              <a:t>) criaram o padrão de cabeamento Genérico para Instalações do Cliente e denominaram de ISO/IEC 11801.</a:t>
            </a:r>
          </a:p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Este padrão, como o EIA/TIA 568, classifica os links com base em seu desempenho chamando cada uma de classe de cabeamento.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/>
                <a:ea typeface="Times New Roman"/>
                <a:cs typeface="Times New Roman"/>
              </a:rPr>
              <a:t>Normas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UL 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Underwriters</a:t>
            </a:r>
            <a:r>
              <a:rPr lang="pt-BR" sz="3200" dirty="0">
                <a:latin typeface="Trebuchet MS"/>
                <a:ea typeface="Calibri"/>
                <a:cs typeface="Arial"/>
              </a:rPr>
              <a:t>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Laboratories</a:t>
            </a:r>
            <a:r>
              <a:rPr lang="pt-BR" sz="3200" dirty="0">
                <a:latin typeface="Trebuchet MS"/>
                <a:ea typeface="Calibri"/>
                <a:cs typeface="Arial"/>
              </a:rPr>
              <a:t>) é tradicionalmente uma entidade certificadora de padrões de segurança em diversas áreas.</a:t>
            </a:r>
          </a:p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UL testa e avalia o desempenho de cabos através de testes e inspeções. Suas classificações servem de base para estabelecer parâmetros de desempenho de todos os tipos de cabos.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  <a:ea typeface="Times New Roman"/>
                <a:cs typeface="Times New Roman"/>
              </a:rPr>
              <a:t>Norma </a:t>
            </a:r>
            <a:r>
              <a:rPr lang="en-US" dirty="0" err="1">
                <a:latin typeface="Trebuchet MS"/>
                <a:ea typeface="Times New Roman"/>
                <a:cs typeface="Times New Roman"/>
              </a:rPr>
              <a:t>Brasileira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NBR 14565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Até o início dos anos 1990 as redes brasileiras possuíam apenas as normas ANSI/EIA/TIA 568-A como referência. </a:t>
            </a:r>
          </a:p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Em 1994 foi criada pela ABNT (Associação Brasileira de Normas Técnicas) publicou a Norma 14565 que define os procedimentos básicos do cabeamento estruturado.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/>
                <a:ea typeface="Times New Roman"/>
                <a:cs typeface="Times New Roman"/>
              </a:rPr>
              <a:t>Propósito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da </a:t>
            </a:r>
            <a:r>
              <a:rPr lang="en-US" dirty="0" err="1">
                <a:latin typeface="Trebuchet MS"/>
                <a:ea typeface="Times New Roman"/>
                <a:cs typeface="Times New Roman"/>
              </a:rPr>
              <a:t>Normas</a:t>
            </a:r>
            <a:r>
              <a:rPr lang="en-US" dirty="0">
                <a:latin typeface="Trebuchet MS"/>
                <a:ea typeface="Times New Roman"/>
                <a:cs typeface="Times New Roman"/>
              </a:rPr>
              <a:t> 14565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norma se aplica a prédios comerciais num mesmo terreno envolvendo pontos de telecomunicações, áreas de trabalho, armários de telecomunicações, salas de equipamentos e salas de entrada da edificação.</a:t>
            </a:r>
          </a:p>
          <a:p>
            <a:pPr algn="just"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A NBR 14565 se refere ao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backbone</a:t>
            </a:r>
            <a:r>
              <a:rPr lang="pt-BR" sz="3200" dirty="0">
                <a:latin typeface="Trebuchet MS"/>
                <a:ea typeface="Calibri"/>
                <a:cs typeface="Arial"/>
              </a:rPr>
              <a:t> como cabeamento primário e ao cabeamento horizontal como cabeamento secundário.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Topologia básica segundo a NBR 14565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Área de trabalho: pontos onde ficam as tomadas para os equipamentos dos usuários</a:t>
            </a:r>
          </a:p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Armário de telecomunicações: espaço entre os caminhos primário e secundário</a:t>
            </a:r>
          </a:p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Distribuidor intermediário: interliga os cabos primários do primeiro ao segundo nível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Topologia básica segundo a NBR 14565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Distribuidor Secundário: interliga cabos primários aos cabos secundários</a:t>
            </a:r>
          </a:p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Sala de Equipamentos: abriga os equipamentos ativos da rede</a:t>
            </a:r>
          </a:p>
          <a:p>
            <a:pPr marL="457189" indent="-457189" algn="just">
              <a:spcAft>
                <a:spcPts val="800"/>
              </a:spcAft>
              <a:buFont typeface="Symbol"/>
              <a:buChar char=""/>
            </a:pPr>
            <a:r>
              <a:rPr lang="pt-BR" sz="3200" dirty="0">
                <a:latin typeface="Verdana"/>
                <a:ea typeface="Times New Roman"/>
                <a:cs typeface="Arial"/>
              </a:rPr>
              <a:t>Ponto de consolidação dos cabos: ponto de concentração das terminações dos cabos secundários</a:t>
            </a:r>
          </a:p>
          <a:p>
            <a:pPr algn="just">
              <a:lnSpc>
                <a:spcPct val="150000"/>
              </a:lnSpc>
              <a:buNone/>
            </a:pPr>
            <a:endParaRPr lang="pt-BR" sz="3200" dirty="0">
              <a:latin typeface="Trebuchet MS"/>
              <a:ea typeface="Calibri"/>
              <a:cs typeface="Arial"/>
            </a:endParaRP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A norma dominante no Brasil, que trata do assunto de Cabeamento Residencial, é a ANSI/TIA/EIA 570A (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Residential</a:t>
            </a:r>
            <a:r>
              <a:rPr lang="pt-BR" sz="3200" dirty="0">
                <a:latin typeface="Trebuchet MS"/>
                <a:ea typeface="Calibri"/>
                <a:cs typeface="Arial"/>
              </a:rPr>
              <a:t> Telecommunications </a:t>
            </a:r>
            <a:r>
              <a:rPr lang="pt-BR" sz="3200" dirty="0" err="1">
                <a:latin typeface="Trebuchet MS"/>
                <a:ea typeface="Calibri"/>
                <a:cs typeface="Arial"/>
              </a:rPr>
              <a:t>Cabling</a:t>
            </a:r>
            <a:r>
              <a:rPr lang="pt-BR" sz="3200" dirty="0">
                <a:latin typeface="Trebuchet MS"/>
                <a:ea typeface="Calibri"/>
                <a:cs typeface="Arial"/>
              </a:rPr>
              <a:t> Standard - 1999), de origem norte-americana, a qual define padrões e referências para o correto dimensionamento de um cabeamento residencial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326504"/>
            <a:ext cx="11505984" cy="5531496"/>
          </a:xfrm>
        </p:spPr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Uma solução de cabeamento residencial, baseado na norma ANSI/TIA/EIA 570 A, é composta por diversos componentes, que juntos, formam os canais de transmissão e conexão, necessários para a formação de uma rede de cabos de alta performance, de acordo com os graus atribuídos em cada projeto.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Para definirmos o grau de um sistema de cabeamento residencial, necessitamos ter as reais aplicações para o ambiente, sempre consultando os futuros usuários. Estes parâmetros nos permitirão definir o número de canais e o desempenho mínimo do sistema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das ondas de luz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Refração </a:t>
            </a:r>
          </a:p>
          <a:p>
            <a:pPr lvl="1"/>
            <a:r>
              <a:rPr lang="pt-BR" sz="3200" dirty="0"/>
              <a:t>Mudança na direção da onda luminosa ao atravessar superfícies com diferentes densidades. </a:t>
            </a:r>
          </a:p>
          <a:p>
            <a:pPr lvl="1"/>
            <a:r>
              <a:rPr lang="pt-BR" sz="3200" dirty="0"/>
              <a:t>A refração pode alterar o comprimento de onda, mas a frequência permanece a mesma.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326504"/>
            <a:ext cx="11505984" cy="5273992"/>
          </a:xfrm>
        </p:spPr>
        <p:txBody>
          <a:bodyPr/>
          <a:lstStyle/>
          <a:p>
            <a:pPr algn="just"/>
            <a:r>
              <a:rPr lang="pt-BR" sz="3200" dirty="0">
                <a:latin typeface="+mj-lt"/>
                <a:ea typeface="Calibri"/>
                <a:cs typeface="Arial"/>
              </a:rPr>
              <a:t>Pinheiro define as 4 necessidades básicas dos ocupantes de uma edificação residencial:</a:t>
            </a:r>
          </a:p>
          <a:p>
            <a:pPr algn="just"/>
            <a:endParaRPr lang="pt-BR" sz="3200" dirty="0">
              <a:latin typeface="+mj-lt"/>
              <a:ea typeface="Calibri"/>
              <a:cs typeface="Arial"/>
            </a:endParaRP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Conforto;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Segurança;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Comunicações e 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Energia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7571"/>
            <a:ext cx="11505984" cy="5002924"/>
          </a:xfrm>
        </p:spPr>
        <p:txBody>
          <a:bodyPr/>
          <a:lstStyle/>
          <a:p>
            <a:r>
              <a:rPr lang="pt-BR" sz="3200" dirty="0"/>
              <a:t>A partir destes parâmetros são definidos os serviços a serem disponibilizados. </a:t>
            </a:r>
          </a:p>
          <a:p>
            <a:r>
              <a:rPr lang="pt-BR" sz="3200" dirty="0"/>
              <a:t>As normas de cabeamento estruturado residencial organizam os meios que vão proporcionar o suporte multimídia para as “casas inteligentes – </a:t>
            </a:r>
            <a:r>
              <a:rPr lang="pt-BR" sz="3200" dirty="0" err="1"/>
              <a:t>smarthouses</a:t>
            </a:r>
            <a:r>
              <a:rPr lang="pt-BR" sz="3200" dirty="0"/>
              <a:t>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47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Meios físicos do 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O sistema residencial deve permitir a integração de diferentes mídias com funcionamento específico numa mesma estrutura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Meios físicos do 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Para um cabeamento residencial temos os objetivos:</a:t>
            </a:r>
          </a:p>
          <a:p>
            <a:pPr lvl="1"/>
            <a:r>
              <a:rPr lang="pt-BR" sz="3200" dirty="0"/>
              <a:t>Construir uma estrutura para a comunicação e controle de diversos fabricantes;</a:t>
            </a:r>
          </a:p>
          <a:p>
            <a:pPr lvl="1"/>
            <a:r>
              <a:rPr lang="pt-BR" sz="3200" dirty="0"/>
              <a:t>Permitir a integração de novos equipamentos sem impacto na estrutura existente;</a:t>
            </a:r>
          </a:p>
          <a:p>
            <a:pPr lvl="1"/>
            <a:r>
              <a:rPr lang="pt-BR" sz="3200" dirty="0"/>
              <a:t>Empregar padrões que permitam a requisitos atuais e futuros;</a:t>
            </a:r>
          </a:p>
          <a:p>
            <a:pPr lvl="1"/>
            <a:r>
              <a:rPr lang="pt-BR" sz="3200" dirty="0"/>
              <a:t>Racionalizar o uso de dispositivos de controle e </a:t>
            </a:r>
          </a:p>
          <a:p>
            <a:pPr lvl="1"/>
            <a:r>
              <a:rPr lang="pt-BR" sz="3200" dirty="0"/>
              <a:t>Fornecer documentação detalhada para permitir expansões e manutenção futuras.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165" y="-94143"/>
            <a:ext cx="11505984" cy="1143715"/>
          </a:xfrm>
        </p:spPr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Projeto de 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785" y="1187396"/>
            <a:ext cx="11852745" cy="5804697"/>
          </a:xfrm>
        </p:spPr>
        <p:txBody>
          <a:bodyPr/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Podemos resumir os principais tipos de equipamentos atendidos: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Telefones, interfones, TV a cabo e antenas receptoras de TV;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Sistemas de segurança (câmeras, alarmes e sensores de presença);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Conexões à internet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Automação residencial (abertura e travamento de portas, controle de lâmpadas ...)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Controle ambiental e de ar condicionado;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Detecção de incêndio;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Som ambiente e 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2667" dirty="0">
                <a:latin typeface="Verdana"/>
                <a:ea typeface="Times New Roman"/>
                <a:cs typeface="Arial"/>
              </a:rPr>
              <a:t>Outros (alguns ainda não inventados!).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Projeto de 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Para a seleção dos cabos de par trançado há um dado importante que se relaciona ao tráfego de dados e no uso destes cabos com outra finalidade. </a:t>
            </a:r>
          </a:p>
          <a:p>
            <a:endParaRPr lang="pt-BR" sz="3200" dirty="0"/>
          </a:p>
          <a:p>
            <a:r>
              <a:rPr lang="pt-BR" sz="3200" dirty="0"/>
              <a:t>Para os cabos não blindados (UTP) temos os limites de:</a:t>
            </a:r>
          </a:p>
          <a:p>
            <a:pPr lvl="1"/>
            <a:r>
              <a:rPr lang="pt-BR" sz="2933" dirty="0" err="1">
                <a:solidFill>
                  <a:srgbClr val="00B050"/>
                </a:solidFill>
              </a:rPr>
              <a:t>Cat</a:t>
            </a:r>
            <a:r>
              <a:rPr lang="pt-BR" sz="2933" dirty="0">
                <a:solidFill>
                  <a:srgbClr val="00B050"/>
                </a:solidFill>
              </a:rPr>
              <a:t> 5 – 100 MHz nos 4 pares e </a:t>
            </a:r>
          </a:p>
          <a:p>
            <a:pPr lvl="1"/>
            <a:r>
              <a:rPr lang="pt-BR" sz="2933" dirty="0" err="1">
                <a:solidFill>
                  <a:srgbClr val="00B050"/>
                </a:solidFill>
              </a:rPr>
              <a:t>Cat</a:t>
            </a:r>
            <a:r>
              <a:rPr lang="pt-BR" sz="2933" dirty="0">
                <a:solidFill>
                  <a:srgbClr val="00B050"/>
                </a:solidFill>
              </a:rPr>
              <a:t> 6 – 250 MHz nos 4 pares</a:t>
            </a:r>
          </a:p>
          <a:p>
            <a:pPr lvl="1"/>
            <a:r>
              <a:rPr lang="pt-BR" sz="2933" dirty="0" err="1">
                <a:solidFill>
                  <a:srgbClr val="00B050"/>
                </a:solidFill>
              </a:rPr>
              <a:t>Cat</a:t>
            </a:r>
            <a:r>
              <a:rPr lang="pt-BR" sz="2933" dirty="0">
                <a:solidFill>
                  <a:srgbClr val="00B050"/>
                </a:solidFill>
              </a:rPr>
              <a:t> 6 A – 500 MHz nos 4 pares e </a:t>
            </a:r>
          </a:p>
          <a:p>
            <a:pPr lvl="1"/>
            <a:r>
              <a:rPr lang="pt-BR" sz="2933" dirty="0" err="1">
                <a:solidFill>
                  <a:srgbClr val="00B050"/>
                </a:solidFill>
              </a:rPr>
              <a:t>Cat</a:t>
            </a:r>
            <a:r>
              <a:rPr lang="pt-BR" sz="2933" dirty="0">
                <a:solidFill>
                  <a:srgbClr val="00B050"/>
                </a:solidFill>
              </a:rPr>
              <a:t> 7 – 600 MHz nos 4 pares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Seguranças lógica e física no </a:t>
            </a:r>
            <a:br>
              <a:rPr lang="pt-BR" dirty="0">
                <a:latin typeface="Trebuchet MS"/>
                <a:ea typeface="Times New Roman"/>
                <a:cs typeface="Times New Roman"/>
              </a:rPr>
            </a:br>
            <a:r>
              <a:rPr lang="pt-BR" dirty="0">
                <a:latin typeface="Trebuchet MS"/>
                <a:ea typeface="Times New Roman"/>
                <a:cs typeface="Times New Roman"/>
              </a:rPr>
              <a:t>cabeamento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452627"/>
            <a:ext cx="11505984" cy="49894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+mj-lt"/>
                <a:ea typeface="Calibri"/>
                <a:cs typeface="Arial"/>
              </a:rPr>
              <a:t>Os cabos de baixa tensão (cabeamento lógico) devem: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Ficar afastado dos cabos de energia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Os cabos lógicos devem ficar afastados de fontes de interferência como motores;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Deve existir aterramento para toda a rede elétrica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A rede elétrica para a rede de dados deve ser exclusiva;</a:t>
            </a:r>
          </a:p>
          <a:p>
            <a:pPr marL="885979" lvl="1" indent="-457189" algn="just">
              <a:buFont typeface="Symbol"/>
              <a:buChar char=""/>
            </a:pPr>
            <a:r>
              <a:rPr lang="pt-BR" sz="3200" dirty="0">
                <a:latin typeface="+mj-lt"/>
                <a:ea typeface="Times New Roman"/>
                <a:cs typeface="Arial"/>
              </a:rPr>
              <a:t>Em áreas sujeitas a raios é altamente desejável a instalação de para-raios.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Cabeamento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A evolução dos serviços oferecidos pela rede forçou a ampliação da capacidade dos canais e na infraestrutura de rede.</a:t>
            </a:r>
          </a:p>
          <a:p>
            <a:pPr algn="just"/>
            <a:endParaRPr lang="pt-BR" sz="3200" dirty="0">
              <a:latin typeface="Trebuchet MS"/>
              <a:ea typeface="Calibri"/>
              <a:cs typeface="Arial"/>
            </a:endParaRP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Os profissionais de infraestrutura realizam constante busca para soluções que atendam as novas e crescentes demandas com melhor relação custo-benefício. Estas soluções passam pela seleção do cabeamento estruturado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Dificuldades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A principal premissa de um projeto estruturado é a integração de diversos sistemas heterogêneos que devem atender às organizações. </a:t>
            </a: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Estes sistemas heterogêneos utilizados na estrutura predial e industrial por vezes são sistemas proprietários, cujos canais e conectores não são padronizados e possuem requisitos de técnicos que limitam sua integração à rede estruturada.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7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Dificuldades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Numa rede industrial é comum a necessidade de um sistema de dados integrado a sensores e atuadores de automação, o problema aparece nos canais e interfaces incompatíveis. </a:t>
            </a:r>
          </a:p>
          <a:p>
            <a:endParaRPr lang="pt-BR" sz="3200" dirty="0"/>
          </a:p>
          <a:p>
            <a:r>
              <a:rPr lang="pt-BR" sz="3200" dirty="0"/>
              <a:t>Há tendência de que novos produtos possam ser integrados a redes ethernet com par trançado, mas ainda precisamos conviver com muitos sistemas proprietários.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das ondas de luz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Interferência  </a:t>
            </a:r>
          </a:p>
          <a:p>
            <a:pPr lvl="1"/>
            <a:r>
              <a:rPr lang="pt-BR" sz="2933" dirty="0"/>
              <a:t>Adição ou subtração das amplitudes das ondas sobrepostas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7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Dificuldades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Recomenda-se que a seleção de dispositivos leve em consideração a facilidade de integração com a infraestrutura tradicional. Imagine um sistema de sensores para leitura de impressões digitais associada a atuadores para abertura seletiva de portas. </a:t>
            </a:r>
          </a:p>
          <a:p>
            <a:r>
              <a:rPr lang="pt-BR" sz="3200" dirty="0"/>
              <a:t>Por melhor que possa parecer é totalmente inconcebível que este sistema não se integre a um banco de dados de pessoas e que sinalize as que tenham ou não permissão de acessar os ambientes físicos.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8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dirty="0">
                <a:latin typeface="+mj-lt"/>
                <a:ea typeface="Calibri"/>
                <a:cs typeface="Arial"/>
              </a:rPr>
              <a:t>Os projetos de rede estruturada nos ambientes predial e industrial seguem as normas internacionais e objetivam oferecer a infraestrutura necessária para a convergência de diversos serviços</a:t>
            </a:r>
          </a:p>
          <a:p>
            <a:pPr algn="just"/>
            <a:endParaRPr lang="pt-BR" sz="3200" dirty="0">
              <a:latin typeface="+mj-lt"/>
              <a:ea typeface="Calibri"/>
              <a:cs typeface="Arial"/>
            </a:endParaRPr>
          </a:p>
          <a:p>
            <a:pPr algn="just"/>
            <a:r>
              <a:rPr lang="pt-BR" sz="3200" dirty="0">
                <a:latin typeface="+mj-lt"/>
                <a:ea typeface="Calibri"/>
                <a:cs typeface="Arial"/>
              </a:rPr>
              <a:t>Entre as vantagens da rede estruturada podemos citar:</a:t>
            </a:r>
          </a:p>
          <a:p>
            <a:pPr lvl="1"/>
            <a:r>
              <a:rPr lang="pt-BR" sz="2933" dirty="0">
                <a:latin typeface="+mj-lt"/>
                <a:ea typeface="Calibri"/>
                <a:cs typeface="Arial"/>
              </a:rPr>
              <a:t>Integração de voz, dados, controles e novas tecnologias;</a:t>
            </a:r>
          </a:p>
          <a:p>
            <a:pPr lvl="1"/>
            <a:r>
              <a:rPr lang="pt-BR" sz="2933" dirty="0">
                <a:latin typeface="+mj-lt"/>
                <a:ea typeface="Calibri"/>
                <a:cs typeface="Arial"/>
              </a:rPr>
              <a:t>Garante mudanças físicas na estrutura existente;</a:t>
            </a:r>
          </a:p>
          <a:p>
            <a:pPr lvl="1"/>
            <a:r>
              <a:rPr lang="pt-BR" sz="2933" dirty="0">
                <a:latin typeface="+mj-lt"/>
                <a:ea typeface="Calibri"/>
                <a:cs typeface="Arial"/>
              </a:rPr>
              <a:t>Manutenção mais simples e redução dos custos de operação</a:t>
            </a:r>
            <a:endParaRPr lang="pt-BR" sz="2933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/>
              <a:t>Uma rede estruturada pode proporcionar cerca de 60% de economia quando considerados os custos de implantação (maiores na rede estruturada) e custos de manutenção e operação (extremamente maior na rede não estruturada).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Devemos considerar ainda que com a rede estrutura a ocorrência de necessidade de manutenção fica muito reduzida.</a:t>
            </a:r>
            <a:endParaRPr lang="pt-BR" sz="2933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/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O cabeamento deve proporcionar largura de banda e alcance compatíveis com as aplicações em produção</a:t>
            </a:r>
          </a:p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>
                <a:latin typeface="Trebuchet MS"/>
                <a:ea typeface="Calibri"/>
                <a:cs typeface="Arial"/>
              </a:rPr>
              <a:t>Deve ainda considerar a expansão física e o aumento de demanda em relação ao desempenho da rede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40510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/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74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Os cabos de par trançado são a base dos sistemas de dados e de telefonia</a:t>
            </a:r>
          </a:p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Há tendência da implantação de telefonia digital nos canais de dados de Telefonia IP ou </a:t>
            </a:r>
            <a:r>
              <a:rPr lang="pt-BR" sz="3200" dirty="0" err="1"/>
              <a:t>VoIP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11131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/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75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2667" dirty="0"/>
              <a:t>Sistemas de som e TV normalmente utilizam cabos específicos. Quando os integramos à rede estruturada podemos manter os cabos proprietários ou buscar soluções para compatibilidade</a:t>
            </a:r>
          </a:p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2667" dirty="0"/>
              <a:t>Em qualquer dos casos o controle de distribuição deve ser feito junto aos painéis de distribuição </a:t>
            </a:r>
            <a:endParaRPr lang="pt-BR" sz="2667" kern="0" dirty="0"/>
          </a:p>
        </p:txBody>
      </p:sp>
    </p:spTree>
    <p:extLst>
      <p:ext uri="{BB962C8B-B14F-4D97-AF65-F5344CB8AC3E}">
        <p14:creationId xmlns:p14="http://schemas.microsoft.com/office/powerpoint/2010/main" val="30259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/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76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Os sistemas de vigilância são montados com base em sensores que detectam os eventos e os sistemas de alarme, que chamam a atenção de pessoas ou acionam automaticamente atuadores que agem contra o evento detectado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19915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/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77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Muitos sistemas de energia são controlados por sinais digitais. O monitoramento dos sistemas de energia deve ser capaz de coletar dados e transferi-los até as centrais de controle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527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/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78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Estes sistemas podem ser implementados com sensores de fumaça, gás e temperatura e ainda por câmeras para detecção de fogo ou aumento de temperatura fora do normal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0333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/>
              <a:t>Controle Ambiental 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pPr marL="367533" indent="-367533" defTabSz="1088989">
              <a:buClr>
                <a:srgbClr val="000000"/>
              </a:buClr>
              <a:buFontTx/>
              <a:buChar char="•"/>
            </a:pPr>
            <a:r>
              <a:rPr lang="pt-BR" sz="3200" dirty="0"/>
              <a:t>Os sistemas de controle ambiental controlam itens de conforto como equipamentos de ventilação, refrigeração e aquecimento de ambientes prediais e industriais</a:t>
            </a:r>
            <a:endParaRPr lang="pt-BR" sz="3200" kern="0" dirty="0"/>
          </a:p>
        </p:txBody>
      </p:sp>
    </p:spTree>
    <p:extLst>
      <p:ext uri="{BB962C8B-B14F-4D97-AF65-F5344CB8AC3E}">
        <p14:creationId xmlns:p14="http://schemas.microsoft.com/office/powerpoint/2010/main" val="27889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das ondas de luz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Difração </a:t>
            </a:r>
          </a:p>
          <a:p>
            <a:pPr lvl="1"/>
            <a:r>
              <a:rPr lang="pt-BR" sz="2933" dirty="0"/>
              <a:t>Ocorre quando a onda atravessa uma fenda equivalente ao seu comprimento de onda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Sistemas do cabeamento estruturado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5053651" cy="4989455"/>
          </a:xfrm>
        </p:spPr>
        <p:txBody>
          <a:bodyPr/>
          <a:lstStyle/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Telecomunicações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Telefonia e Computação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 e Imagem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e Vigilância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Energia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Detecção de Incêndios</a:t>
            </a:r>
          </a:p>
          <a:p>
            <a:pPr lvl="0"/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Controle Ambiental </a:t>
            </a:r>
          </a:p>
          <a:p>
            <a:pPr lvl="0"/>
            <a:r>
              <a:rPr lang="pt-BR" sz="3200" dirty="0"/>
              <a:t>Iluminação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80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540776" y="1578751"/>
            <a:ext cx="6083665" cy="4989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8012" tIns="49005" rIns="98012" bIns="49005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Os sistemas de iluminação podem ser integrados aos sistemas de controle de energia dentro de um plano de otimização do consumo de energia.</a:t>
            </a:r>
          </a:p>
        </p:txBody>
      </p:sp>
    </p:spTree>
    <p:extLst>
      <p:ext uri="{BB962C8B-B14F-4D97-AF65-F5344CB8AC3E}">
        <p14:creationId xmlns:p14="http://schemas.microsoft.com/office/powerpoint/2010/main" val="18476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Área de trabalho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Nas instalações prediais a norma EIA/TIA 569-A recomenda a densidade de, no mínimo, 1 ponto de rede a cada 10 m</a:t>
            </a:r>
            <a:r>
              <a:rPr lang="pt-BR" sz="2933" baseline="30000" dirty="0">
                <a:latin typeface="Trebuchet MS"/>
                <a:ea typeface="Calibri"/>
                <a:cs typeface="Arial"/>
              </a:rPr>
              <a:t>2</a:t>
            </a:r>
            <a:r>
              <a:rPr lang="pt-BR" sz="2933" dirty="0">
                <a:latin typeface="Trebuchet MS"/>
                <a:ea typeface="Calibri"/>
                <a:cs typeface="Arial"/>
              </a:rPr>
              <a:t>. Na prática, dependendo do tipo de instalação, esta densidade pode ser muito maior.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Por serem áreas com muitos sensores e atuadores com funções diversas como controle de máquinas, sensores ambientais, câmeras e outros os pontos de rede devem contemplar locais que incomuns como pisos, tetos, proximidade de janelas e até dentro de tubos e dutos de ar</a:t>
            </a:r>
            <a:endParaRPr lang="pt-BR" sz="2933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Percursos horizontais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Todos os percursos como calhas e dutos podem necessitas adaptações para funcionar em ambientes difíceis.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Instalações industriais onde se trabalhe com alta tensão podem exigir a instalação de fibras óticas mesmo em curtas distâncias e reduzida exigência de banda de dados.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Sala de telecomunicações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É um ponto que exige atenção pois é onde se interligam os cabeamentos horizontal e vertical.</a:t>
            </a:r>
          </a:p>
          <a:p>
            <a:pPr lvl="1"/>
            <a:r>
              <a:rPr lang="pt-BR" sz="2933" dirty="0">
                <a:latin typeface="Trebuchet MS"/>
                <a:ea typeface="Calibri"/>
                <a:cs typeface="Arial"/>
              </a:rPr>
              <a:t>A norma EIA/TIA 569-A recomenda a instalação de uma sala de telecomunicações por andar e salas adicionais para cada 1000 m</a:t>
            </a:r>
            <a:r>
              <a:rPr lang="pt-BR" sz="2933" baseline="30000" dirty="0">
                <a:latin typeface="Trebuchet MS"/>
                <a:ea typeface="Calibri"/>
                <a:cs typeface="Arial"/>
              </a:rPr>
              <a:t>2</a:t>
            </a:r>
            <a:r>
              <a:rPr lang="pt-BR" sz="2933" dirty="0">
                <a:latin typeface="Trebuchet MS"/>
                <a:ea typeface="Calibri"/>
                <a:cs typeface="Arial"/>
              </a:rPr>
              <a:t> </a:t>
            </a:r>
            <a:endParaRPr lang="pt-BR" sz="2933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3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Percursos Verticais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São os que apoiam o cabeamento de ligação entre as salas de telecomunicações com as salas de equipamentos ou de entrada.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Estes percursos devem receber atenção especial em relação à segurança física e às interferências externas.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Sala de equipamentos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É onde se localizam os ativos da rede como: servidores, centrais telefônicas, switches, roteadores, modems, centrais de alarme e CFTV.</a:t>
            </a:r>
          </a:p>
          <a:p>
            <a:pPr lvl="1">
              <a:spcAft>
                <a:spcPts val="800"/>
              </a:spcAft>
            </a:pPr>
            <a:r>
              <a:rPr lang="pt-BR" sz="2933" dirty="0">
                <a:latin typeface="Trebuchet MS"/>
                <a:ea typeface="Calibri"/>
                <a:cs typeface="Arial"/>
              </a:rPr>
              <a:t>Deve ser localizada em local central e de fácil acesso mas deve possuir rígidas normas de seleção de pessoas autorizadas a entrar no ambiente.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Times New Roman"/>
                <a:cs typeface="Times New Roman"/>
              </a:rPr>
              <a:t>Detalhes específicos da infraestrutura predial e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+mj-lt"/>
                <a:ea typeface="Calibri"/>
                <a:cs typeface="Arial"/>
              </a:rPr>
              <a:t>Entrada de Telecomunicações</a:t>
            </a:r>
          </a:p>
          <a:p>
            <a:r>
              <a:rPr lang="pt-BR" sz="3200" dirty="0">
                <a:latin typeface="+mj-lt"/>
                <a:ea typeface="Calibri"/>
                <a:cs typeface="Arial"/>
              </a:rPr>
              <a:t>É espaço dedicado às ligações entre o prédio e as redes externas. A norma prevê a que haja espaço necessário para a instalação e operação que facilite os trabalhos pois estas áreas abrigam equipamentos de diversas origem e tipos:</a:t>
            </a:r>
          </a:p>
          <a:p>
            <a:pPr marL="885979" lvl="1" indent="-457189">
              <a:buFont typeface="Symbol"/>
              <a:buChar char=""/>
            </a:pPr>
            <a:r>
              <a:rPr lang="pt-BR" sz="2933" dirty="0" err="1">
                <a:latin typeface="+mj-lt"/>
                <a:ea typeface="Times New Roman"/>
                <a:cs typeface="Arial"/>
              </a:rPr>
              <a:t>Terminadores</a:t>
            </a:r>
            <a:r>
              <a:rPr lang="pt-BR" sz="2933" dirty="0">
                <a:latin typeface="+mj-lt"/>
                <a:ea typeface="Times New Roman"/>
                <a:cs typeface="Arial"/>
              </a:rPr>
              <a:t> óticos;</a:t>
            </a:r>
          </a:p>
          <a:p>
            <a:pPr marL="885979" lvl="1" indent="-457189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Caixas de terminação do </a:t>
            </a:r>
            <a:r>
              <a:rPr lang="pt-BR" sz="2933" dirty="0" err="1">
                <a:latin typeface="+mj-lt"/>
                <a:ea typeface="Times New Roman"/>
                <a:cs typeface="Arial"/>
              </a:rPr>
              <a:t>backbone</a:t>
            </a:r>
            <a:r>
              <a:rPr lang="pt-BR" sz="2933" dirty="0">
                <a:latin typeface="+mj-lt"/>
                <a:ea typeface="Times New Roman"/>
                <a:cs typeface="Arial"/>
              </a:rPr>
              <a:t>;</a:t>
            </a:r>
          </a:p>
          <a:p>
            <a:pPr marL="885979" lvl="1" indent="-457189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Antenas;</a:t>
            </a:r>
          </a:p>
          <a:p>
            <a:pPr marL="885979" lvl="1" indent="-457189">
              <a:buFont typeface="Symbol"/>
              <a:buChar char=""/>
            </a:pPr>
            <a:r>
              <a:rPr lang="pt-BR" sz="2933" dirty="0">
                <a:latin typeface="+mj-lt"/>
                <a:ea typeface="Times New Roman"/>
                <a:cs typeface="Arial"/>
              </a:rPr>
              <a:t>Blocos de proteção das linhas telefônicas </a:t>
            </a:r>
            <a:r>
              <a:rPr lang="pt-BR" sz="2933" dirty="0" err="1">
                <a:latin typeface="+mj-lt"/>
                <a:ea typeface="Times New Roman"/>
                <a:cs typeface="Arial"/>
              </a:rPr>
              <a:t>etc</a:t>
            </a:r>
            <a:endParaRPr lang="pt-BR" sz="2933" dirty="0">
              <a:latin typeface="+mj-lt"/>
              <a:ea typeface="Times New Roman"/>
              <a:cs typeface="Arial"/>
            </a:endParaRP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Separação das redes elétrica e </a:t>
            </a:r>
            <a:br>
              <a:rPr lang="pt-BR" dirty="0">
                <a:latin typeface="Trebuchet MS"/>
                <a:ea typeface="Calibri"/>
                <a:cs typeface="Arial"/>
              </a:rPr>
            </a:br>
            <a:r>
              <a:rPr lang="pt-BR" dirty="0">
                <a:latin typeface="Trebuchet MS"/>
                <a:ea typeface="Calibri"/>
                <a:cs typeface="Arial"/>
              </a:rPr>
              <a:t>cabeamento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>
                <a:ea typeface="Calibri"/>
                <a:cs typeface="Arial"/>
              </a:rPr>
              <a:t>A norma EIA/TIA 569-A define padrões para afastamento entre as redes lógicas e a rede elétrica tomando como referência uma rede de 240V e 20 A.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algn="just"/>
            <a:endParaRPr lang="pt-BR" sz="3200" dirty="0">
              <a:ea typeface="Calibri"/>
              <a:cs typeface="Arial"/>
            </a:endParaRPr>
          </a:p>
          <a:p>
            <a:pPr algn="just"/>
            <a:r>
              <a:rPr lang="pt-BR" sz="3200" dirty="0">
                <a:ea typeface="Calibri"/>
                <a:cs typeface="Arial"/>
              </a:rPr>
              <a:t>Para evitar interferência as distâncias mínimas são: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ea typeface="Times New Roman"/>
                <a:cs typeface="Arial"/>
              </a:rPr>
              <a:t>1,2 m para motores e transformadores;</a:t>
            </a:r>
            <a:endParaRPr lang="pt-BR" sz="2933" dirty="0">
              <a:latin typeface="Verdana"/>
              <a:ea typeface="Times New Roman"/>
              <a:cs typeface="Arial"/>
            </a:endParaRP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ea typeface="Times New Roman"/>
                <a:cs typeface="Arial"/>
              </a:rPr>
              <a:t>0,3 m para </a:t>
            </a:r>
            <a:r>
              <a:rPr lang="pt-BR" sz="2933" dirty="0" err="1">
                <a:ea typeface="Times New Roman"/>
                <a:cs typeface="Arial"/>
              </a:rPr>
              <a:t>conduites</a:t>
            </a:r>
            <a:r>
              <a:rPr lang="pt-BR" sz="2933" dirty="0">
                <a:ea typeface="Times New Roman"/>
                <a:cs typeface="Arial"/>
              </a:rPr>
              <a:t> e cabos de distribuição de energia e</a:t>
            </a:r>
            <a:endParaRPr lang="pt-BR" sz="2933" dirty="0">
              <a:latin typeface="Verdana"/>
              <a:ea typeface="Times New Roman"/>
              <a:cs typeface="Arial"/>
            </a:endParaRPr>
          </a:p>
          <a:p>
            <a:pPr marL="885979" lvl="1" indent="-457189" algn="just">
              <a:buFont typeface="Symbol"/>
              <a:buChar char=""/>
            </a:pPr>
            <a:r>
              <a:rPr lang="pt-BR" sz="2933" dirty="0">
                <a:ea typeface="Times New Roman"/>
                <a:cs typeface="Arial"/>
              </a:rPr>
              <a:t>0,12 m para lâmpadas fluorescentes.</a:t>
            </a:r>
            <a:endParaRPr lang="pt-BR" sz="2933" dirty="0">
              <a:latin typeface="Verdana"/>
              <a:ea typeface="Times New Roman"/>
              <a:cs typeface="Arial"/>
            </a:endParaRP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Separação das redes elétrica e </a:t>
            </a:r>
            <a:br>
              <a:rPr lang="pt-BR" dirty="0">
                <a:latin typeface="Trebuchet MS"/>
                <a:ea typeface="Calibri"/>
                <a:cs typeface="Arial"/>
              </a:rPr>
            </a:br>
            <a:r>
              <a:rPr lang="pt-BR" dirty="0">
                <a:latin typeface="Trebuchet MS"/>
                <a:ea typeface="Calibri"/>
                <a:cs typeface="Arial"/>
              </a:rPr>
              <a:t>cabeamento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333"/>
              </a:spcBef>
              <a:spcAft>
                <a:spcPts val="1333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Em áreas sujeitas a interferências recomenda-se ainda o uso de cabos par trançado blindados e que se dê preferência a cruzar o cabo de dados com o elétrico em vez de seguir em paralelo.</a:t>
            </a:r>
          </a:p>
          <a:p>
            <a:pPr algn="just">
              <a:spcBef>
                <a:spcPts val="1333"/>
              </a:spcBef>
              <a:spcAft>
                <a:spcPts val="1333"/>
              </a:spcAft>
            </a:pPr>
            <a:r>
              <a:rPr lang="pt-BR" sz="3200" dirty="0">
                <a:latin typeface="Trebuchet MS"/>
                <a:ea typeface="Calibri"/>
                <a:cs typeface="Arial"/>
              </a:rPr>
              <a:t>Em ambientes industriais deve ser dada atenção a esta parte do planejamento por conta da existência de muitas fontes de interferência.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Angulo de Aceitação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>
                <a:latin typeface="Trebuchet MS"/>
                <a:ea typeface="Calibri"/>
                <a:cs typeface="Arial"/>
              </a:rPr>
              <a:t>O</a:t>
            </a:r>
            <a:r>
              <a:rPr lang="pt-BR" sz="3200" dirty="0">
                <a:latin typeface="Trebuchet MS"/>
                <a:ea typeface="Calibri"/>
                <a:cs typeface="Arial"/>
              </a:rPr>
              <a:t>s raios de luz incidentes na fibra com inclinação superior a ele, não são transmitidos pelo núcleo da fibra, mas penetram na casca onde são fortemente atenuados e desaparecem.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4549</Words>
  <Application>Microsoft Office PowerPoint</Application>
  <PresentationFormat>Widescreen</PresentationFormat>
  <Paragraphs>545</Paragraphs>
  <Slides>89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Symbol</vt:lpstr>
      <vt:lpstr>Trebuchet MS</vt:lpstr>
      <vt:lpstr>Verdana</vt:lpstr>
      <vt:lpstr>Office Theme</vt:lpstr>
      <vt:lpstr>Visio.Drawing.15</vt:lpstr>
      <vt:lpstr>Apresentação do PowerPoint</vt:lpstr>
      <vt:lpstr>Fibras óticas</vt:lpstr>
      <vt:lpstr>Fibras óticas</vt:lpstr>
      <vt:lpstr>Propriedades das ondas de luz</vt:lpstr>
      <vt:lpstr>Propriedades das ondas de luz</vt:lpstr>
      <vt:lpstr>Propriedades das ondas de luz</vt:lpstr>
      <vt:lpstr>Propriedades das ondas de luz</vt:lpstr>
      <vt:lpstr>Propriedades das ondas de luz</vt:lpstr>
      <vt:lpstr>Angulo de Aceitação</vt:lpstr>
      <vt:lpstr>Atenuação</vt:lpstr>
      <vt:lpstr>Absorção Intrínseca</vt:lpstr>
      <vt:lpstr>Dopante</vt:lpstr>
      <vt:lpstr>Impureza </vt:lpstr>
      <vt:lpstr>Curvaturas Macroscópicas</vt:lpstr>
      <vt:lpstr>Tipos de Fibras</vt:lpstr>
      <vt:lpstr>Tipos de Fibras</vt:lpstr>
      <vt:lpstr>Componentes da transmissão ótica</vt:lpstr>
      <vt:lpstr>Componentes da transmissão ótica</vt:lpstr>
      <vt:lpstr>Componentes da transmissão ótica</vt:lpstr>
      <vt:lpstr>Moduladores</vt:lpstr>
      <vt:lpstr>Transmissor - Tx - Fontes de Luz</vt:lpstr>
      <vt:lpstr>Transmissor - Tx - Fontes de Luz</vt:lpstr>
      <vt:lpstr>Receptor – Rx - Fotodiodo</vt:lpstr>
      <vt:lpstr>Regeneradores</vt:lpstr>
      <vt:lpstr>Equipamentos do Sistema Ótico</vt:lpstr>
      <vt:lpstr>Equipamentos do Sistema Ótico</vt:lpstr>
      <vt:lpstr>Equipamentos do Sistema Ótico</vt:lpstr>
      <vt:lpstr>Tecnologias de codificação dos sinais óticos</vt:lpstr>
      <vt:lpstr>Tecnologias de codificação dos sinais óticos</vt:lpstr>
      <vt:lpstr>Tecnologias de codificação dos sinais óticos</vt:lpstr>
      <vt:lpstr>Medidas óticas em fibras óticas</vt:lpstr>
      <vt:lpstr>TESTES DE ATENUAÇÃO ABSOLUTA</vt:lpstr>
      <vt:lpstr>TESTES ANALÍTICOS</vt:lpstr>
      <vt:lpstr>Reflexão de Fresnel</vt:lpstr>
      <vt:lpstr>RETROESPALHAMENTO</vt:lpstr>
      <vt:lpstr>Emendas e conectorização em fibras óticas</vt:lpstr>
      <vt:lpstr>Emendas e conectorização em fibras óticas</vt:lpstr>
      <vt:lpstr>Emendas e conectorização em fibras óticas</vt:lpstr>
      <vt:lpstr>Interferências no Cabeamento Ótico</vt:lpstr>
      <vt:lpstr>Normas e padronização</vt:lpstr>
      <vt:lpstr>Normas e padronização</vt:lpstr>
      <vt:lpstr>Benefícios da padronização</vt:lpstr>
      <vt:lpstr>Benefícios da padronização</vt:lpstr>
      <vt:lpstr>Benefícios da padronização</vt:lpstr>
      <vt:lpstr>Benefícios da padronização</vt:lpstr>
      <vt:lpstr>Benefícios da padronização</vt:lpstr>
      <vt:lpstr>Benefícios da padronização</vt:lpstr>
      <vt:lpstr>Principais Normas do Cabeamento Estruturado</vt:lpstr>
      <vt:lpstr>Principais Normas do Cabeamento Estruturado</vt:lpstr>
      <vt:lpstr>Principais Normas do Cabeamento Estruturado</vt:lpstr>
      <vt:lpstr>Benefícios da Norma EIA/TIA</vt:lpstr>
      <vt:lpstr>Normas ISO/IEC</vt:lpstr>
      <vt:lpstr>Normas UL</vt:lpstr>
      <vt:lpstr>Norma Brasileira NBR 14565</vt:lpstr>
      <vt:lpstr>Propósito da Normas 14565</vt:lpstr>
      <vt:lpstr>Topologia básica segundo a NBR 14565</vt:lpstr>
      <vt:lpstr>Topologia básica segundo a NBR 14565</vt:lpstr>
      <vt:lpstr>Cabeamento Residencial</vt:lpstr>
      <vt:lpstr>Cabeamento Residencial</vt:lpstr>
      <vt:lpstr>Cabeamento Residencial</vt:lpstr>
      <vt:lpstr>Cabeamento Residencial</vt:lpstr>
      <vt:lpstr>Meios físicos do cabeamento residencial</vt:lpstr>
      <vt:lpstr>Meios físicos do cabeamento residencial</vt:lpstr>
      <vt:lpstr>Projeto de Cabeamento Residencial</vt:lpstr>
      <vt:lpstr>Projeto de Cabeamento Residencial</vt:lpstr>
      <vt:lpstr>Seguranças lógica e física no  cabeamento residencial</vt:lpstr>
      <vt:lpstr>Cabeamento predial e industrial</vt:lpstr>
      <vt:lpstr>Dificuldades de implantação</vt:lpstr>
      <vt:lpstr>Dificuldades de implantação</vt:lpstr>
      <vt:lpstr>Dificuldades de implantação</vt:lpstr>
      <vt:lpstr>Benefícios</vt:lpstr>
      <vt:lpstr>Benefícios</vt:lpstr>
      <vt:lpstr>Sistemas do cabeamento estruturado predial e industrial</vt:lpstr>
      <vt:lpstr>Sistemas do cabeamento estruturado predial e industrial</vt:lpstr>
      <vt:lpstr>Sistemas do cabeamento estruturado predial e industrial</vt:lpstr>
      <vt:lpstr>Sistemas do cabeamento estruturado predial e industrial</vt:lpstr>
      <vt:lpstr>Sistemas do cabeamento estruturado predial e industrial</vt:lpstr>
      <vt:lpstr>Sistemas do cabeamento estruturado predial e industrial</vt:lpstr>
      <vt:lpstr>Sistemas do cabeamento estruturado predial e industrial</vt:lpstr>
      <vt:lpstr>Sistemas do cabeamento estruturado predial e industrial</vt:lpstr>
      <vt:lpstr>Detalhes específicos da infraestrutura predial e industrial</vt:lpstr>
      <vt:lpstr>Detalhes específicos da infraestrutura predial e industrial</vt:lpstr>
      <vt:lpstr>Detalhes específicos da infraestrutura predial e industrial</vt:lpstr>
      <vt:lpstr>Detalhes específicos da infraestrutura predial e industrial</vt:lpstr>
      <vt:lpstr>Detalhes específicos da infraestrutura predial e industrial</vt:lpstr>
      <vt:lpstr>Detalhes específicos da infraestrutura predial e industrial</vt:lpstr>
      <vt:lpstr>Separação das redes elétrica e  cabeamento de rede</vt:lpstr>
      <vt:lpstr>Separação das redes elétrica e  cabeamento de rede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52</cp:revision>
  <dcterms:created xsi:type="dcterms:W3CDTF">2021-01-29T11:30:57Z</dcterms:created>
  <dcterms:modified xsi:type="dcterms:W3CDTF">2021-11-03T00:47:39Z</dcterms:modified>
</cp:coreProperties>
</file>