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5"/>
  </p:notesMasterIdLst>
  <p:sldIdLst>
    <p:sldId id="293" r:id="rId2"/>
    <p:sldId id="279" r:id="rId3"/>
    <p:sldId id="280" r:id="rId4"/>
    <p:sldId id="281" r:id="rId5"/>
    <p:sldId id="284" r:id="rId6"/>
    <p:sldId id="285" r:id="rId7"/>
    <p:sldId id="292" r:id="rId8"/>
    <p:sldId id="273" r:id="rId9"/>
    <p:sldId id="274" r:id="rId10"/>
    <p:sldId id="287" r:id="rId11"/>
    <p:sldId id="276" r:id="rId12"/>
    <p:sldId id="277" r:id="rId13"/>
    <p:sldId id="278" r:id="rId14"/>
    <p:sldId id="260" r:id="rId15"/>
    <p:sldId id="291" r:id="rId16"/>
    <p:sldId id="261" r:id="rId17"/>
    <p:sldId id="262" r:id="rId18"/>
    <p:sldId id="294" r:id="rId19"/>
    <p:sldId id="263" r:id="rId20"/>
    <p:sldId id="295" r:id="rId21"/>
    <p:sldId id="296" r:id="rId22"/>
    <p:sldId id="297" r:id="rId23"/>
    <p:sldId id="265" r:id="rId24"/>
    <p:sldId id="298" r:id="rId25"/>
    <p:sldId id="266" r:id="rId26"/>
    <p:sldId id="267" r:id="rId27"/>
    <p:sldId id="268" r:id="rId28"/>
    <p:sldId id="269" r:id="rId29"/>
    <p:sldId id="270" r:id="rId30"/>
    <p:sldId id="271" r:id="rId31"/>
    <p:sldId id="299" r:id="rId32"/>
    <p:sldId id="300" r:id="rId33"/>
    <p:sldId id="2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31FF07A-A62B-4BFD-8AFC-1827E06364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52D33F6-17EB-43FB-A3E0-EFF0E893FA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/>
              <a:t>802.3 cabeada</a:t>
            </a:r>
            <a:br>
              <a:rPr lang="pt-BR" altLang="pt-BR"/>
            </a:br>
            <a:r>
              <a:rPr lang="pt-BR" altLang="pt-BR"/>
              <a:t>802.11 sem fio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5F08830-08AC-4831-93D0-7A1BB9E4B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C77122-654F-47D3-9A34-9E405CADFA32}" type="slidenum">
              <a:rPr lang="pt-BR" altLang="pt-BR" sz="1200"/>
              <a:pPr eaLnBrk="1" hangingPunct="1"/>
              <a:t>13</a:t>
            </a:fld>
            <a:endParaRPr lang="pt-BR" alt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9" Type="http://schemas.openxmlformats.org/officeDocument/2006/relationships/hyperlink" Target="http://www.freeimages.com/photo/136224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.com/photo/136224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lhouettesbyhand.com/2013/02/20/corporate-silhouettes-unique-guest-offering-at-special-events-and-trade-shows/" TargetMode="External"/><Relationship Id="rId4" Type="http://schemas.openxmlformats.org/officeDocument/2006/relationships/hyperlink" Target="http://sites.northwestern.edu/ohalloran/people/kate-silhouette-kl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ites.northwestern.edu/ohalloran/people/kate-silhouette-kle/" TargetMode="External"/><Relationship Id="rId3" Type="http://schemas.openxmlformats.org/officeDocument/2006/relationships/oleObject" Target="../embeddings/oleObject5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Relationship Id="rId9" Type="http://schemas.openxmlformats.org/officeDocument/2006/relationships/hyperlink" Target="http://silhouettesbyhand.com/2013/02/20/corporate-silhouettes-unique-guest-offering-at-special-events-and-trade-show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362C6F-B870-4875-8868-98222330D095}"/>
              </a:ext>
            </a:extLst>
          </p:cNvPr>
          <p:cNvSpPr txBox="1"/>
          <p:nvPr/>
        </p:nvSpPr>
        <p:spPr>
          <a:xfrm>
            <a:off x="363192" y="2779643"/>
            <a:ext cx="4208809" cy="282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PROTOCÓLOS, CAMADA OSI E REDE, GERENCIAMENTO DE REDE E SERVIÇOS E SOFTWARES DE TESTES</a:t>
            </a: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3">
            <a:extLst>
              <a:ext uri="{FF2B5EF4-FFF2-40B4-BE49-F238E27FC236}">
                <a16:creationId xmlns:a16="http://schemas.microsoft.com/office/drawing/2014/main" id="{B8701D14-DA59-4F11-9E24-1DA1504C8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E30DAC-855E-4C25-A93B-C8DEEACFE4A7}" type="slidenum">
              <a:rPr lang="pt-BR" altLang="pt-BR" sz="1081"/>
              <a:pPr eaLnBrk="1" hangingPunct="1"/>
              <a:t>10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852FB0C-F7CC-4247-B6B0-95CE1E1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71" y="1828515"/>
            <a:ext cx="6783659" cy="501518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sz="2882" dirty="0"/>
              <a:t>Camada 4 – Aplicação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Esta camada realiza a </a:t>
            </a:r>
            <a:r>
              <a:rPr lang="pt-BR" sz="2882" dirty="0">
                <a:solidFill>
                  <a:schemeClr val="accent1"/>
                </a:solidFill>
              </a:rPr>
              <a:t>comunicação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3"/>
                </a:solidFill>
              </a:rPr>
              <a:t>entre os </a:t>
            </a:r>
            <a:r>
              <a:rPr lang="pt-BR" sz="2882" dirty="0">
                <a:solidFill>
                  <a:schemeClr val="accent1"/>
                </a:solidFill>
              </a:rPr>
              <a:t>programas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3"/>
                </a:solidFill>
              </a:rPr>
              <a:t>e os </a:t>
            </a:r>
            <a:r>
              <a:rPr lang="pt-BR" sz="2882" dirty="0">
                <a:solidFill>
                  <a:schemeClr val="accent1"/>
                </a:solidFill>
              </a:rPr>
              <a:t>protocolos </a:t>
            </a:r>
            <a:r>
              <a:rPr lang="pt-BR" sz="2882" dirty="0">
                <a:solidFill>
                  <a:schemeClr val="accent3"/>
                </a:solidFill>
              </a:rPr>
              <a:t>de transporte. </a:t>
            </a:r>
            <a:r>
              <a:rPr lang="pt-BR" sz="2882" dirty="0" err="1">
                <a:solidFill>
                  <a:schemeClr val="accent3"/>
                </a:solidFill>
              </a:rPr>
              <a:t>Ex</a:t>
            </a:r>
            <a:r>
              <a:rPr lang="pt-BR" sz="2882" dirty="0">
                <a:solidFill>
                  <a:schemeClr val="accent3"/>
                </a:solidFill>
              </a:rPr>
              <a:t>: DNS, HTTP, FTP, SMTP, Telnet etc. 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A comunicação é realizada utilizando portas diferentes. 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Uma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1"/>
                </a:solidFill>
              </a:rPr>
              <a:t>porta </a:t>
            </a:r>
            <a:r>
              <a:rPr lang="pt-BR" sz="2882" dirty="0">
                <a:solidFill>
                  <a:schemeClr val="accent3"/>
                </a:solidFill>
              </a:rPr>
              <a:t>é uma </a:t>
            </a:r>
            <a:r>
              <a:rPr lang="pt-BR" sz="2882" dirty="0">
                <a:solidFill>
                  <a:schemeClr val="accent1"/>
                </a:solidFill>
              </a:rPr>
              <a:t>interface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3"/>
                </a:solidFill>
              </a:rPr>
              <a:t>entre a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1"/>
                </a:solidFill>
              </a:rPr>
              <a:t>camada de aplicação </a:t>
            </a:r>
            <a:r>
              <a:rPr lang="pt-BR" sz="2882" dirty="0">
                <a:solidFill>
                  <a:schemeClr val="accent3"/>
                </a:solidFill>
              </a:rPr>
              <a:t>e a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1"/>
                </a:solidFill>
              </a:rPr>
              <a:t>camada de transporte</a:t>
            </a:r>
            <a:r>
              <a:rPr lang="pt-BR" sz="2882" dirty="0">
                <a:solidFill>
                  <a:schemeClr val="accent3"/>
                </a:solidFill>
              </a:rPr>
              <a:t>. </a:t>
            </a:r>
            <a:r>
              <a:rPr lang="pt-BR" sz="2882" dirty="0" err="1">
                <a:solidFill>
                  <a:schemeClr val="accent3"/>
                </a:solidFill>
              </a:rPr>
              <a:t>Ex</a:t>
            </a:r>
            <a:r>
              <a:rPr lang="pt-BR" sz="2882" dirty="0">
                <a:solidFill>
                  <a:schemeClr val="accent3"/>
                </a:solidFill>
              </a:rPr>
              <a:t>: </a:t>
            </a:r>
            <a:br>
              <a:rPr lang="pt-BR" sz="2882" dirty="0">
                <a:solidFill>
                  <a:schemeClr val="accent3"/>
                </a:solidFill>
              </a:rPr>
            </a:br>
            <a:r>
              <a:rPr lang="pt-BR" sz="2882" dirty="0">
                <a:solidFill>
                  <a:schemeClr val="accent3"/>
                </a:solidFill>
              </a:rPr>
              <a:t>FTP (20, 21), HTTP (80), SMTP (25)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4E44156-F154-4DF1-A89F-83636C84E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  <p:grpSp>
        <p:nvGrpSpPr>
          <p:cNvPr id="26629" name="Grupo 17">
            <a:extLst>
              <a:ext uri="{FF2B5EF4-FFF2-40B4-BE49-F238E27FC236}">
                <a16:creationId xmlns:a16="http://schemas.microsoft.com/office/drawing/2014/main" id="{D4ECC6B0-377B-439F-9C7E-E3305CF77A13}"/>
              </a:ext>
            </a:extLst>
          </p:cNvPr>
          <p:cNvGrpSpPr>
            <a:grpSpLocks/>
          </p:cNvGrpSpPr>
          <p:nvPr/>
        </p:nvGrpSpPr>
        <p:grpSpPr bwMode="auto">
          <a:xfrm>
            <a:off x="8487794" y="2001501"/>
            <a:ext cx="1905715" cy="4670734"/>
            <a:chOff x="7426898" y="2272710"/>
            <a:chExt cx="2116010" cy="5186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D2A07-776D-47C4-A491-B2F27EBA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85" y="2272710"/>
              <a:ext cx="2101723" cy="5184576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64DA68FD-4177-446C-AD2F-487FC5AB9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716" y="2307633"/>
              <a:ext cx="1898535" cy="515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522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Aplicação</a:t>
              </a:r>
              <a:b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</a:b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Transporte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i="1" dirty="0">
                  <a:solidFill>
                    <a:schemeClr val="bg1"/>
                  </a:solidFill>
                  <a:latin typeface="Arial"/>
                  <a:cs typeface="Arial"/>
                </a:rPr>
                <a:t>Internet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Interface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de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Rede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218A316A-38B2-4404-AA2E-0AF8EE1D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4471314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2377ACD-AC61-4818-A1A7-53954B7F3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98" y="5217410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3D547713-C6C3-4ECE-ACCE-6382F461B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5953982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3">
            <a:extLst>
              <a:ext uri="{FF2B5EF4-FFF2-40B4-BE49-F238E27FC236}">
                <a16:creationId xmlns:a16="http://schemas.microsoft.com/office/drawing/2014/main" id="{2F4A366B-F31F-484D-98AC-D18FCBEB8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8A3E9C-93FE-40AE-BB1C-3DD4B772AD8F}" type="slidenum">
              <a:rPr lang="pt-BR" altLang="pt-BR" sz="1081"/>
              <a:pPr eaLnBrk="1" hangingPunct="1"/>
              <a:t>11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FA8C00B-0019-4A13-9188-854B497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49" y="1987204"/>
            <a:ext cx="6918045" cy="465634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sz="2702" dirty="0"/>
              <a:t>Camada 3 – Transporte</a:t>
            </a:r>
          </a:p>
          <a:p>
            <a:pPr marL="403176" lvl="1">
              <a:defRPr/>
            </a:pPr>
            <a:r>
              <a:rPr lang="pt-BR" sz="2702" dirty="0">
                <a:solidFill>
                  <a:schemeClr val="accent3"/>
                </a:solidFill>
              </a:rPr>
              <a:t>Recebe os dados e </a:t>
            </a:r>
            <a:r>
              <a:rPr lang="pt-BR" sz="2702" dirty="0">
                <a:solidFill>
                  <a:schemeClr val="accent1"/>
                </a:solidFill>
              </a:rPr>
              <a:t>transforma em pacotes.</a:t>
            </a:r>
            <a:r>
              <a:rPr lang="pt-BR" sz="2702" dirty="0">
                <a:solidFill>
                  <a:srgbClr val="CC6600"/>
                </a:solidFill>
              </a:rPr>
              <a:t> </a:t>
            </a:r>
          </a:p>
          <a:p>
            <a:pPr marL="403176" lvl="1">
              <a:defRPr/>
            </a:pPr>
            <a:r>
              <a:rPr lang="pt-BR" sz="2702" dirty="0">
                <a:solidFill>
                  <a:schemeClr val="accent3"/>
                </a:solidFill>
              </a:rPr>
              <a:t>Conceito de multiplexação permite transmitir dados de diferentes aplicações. </a:t>
            </a:r>
          </a:p>
          <a:p>
            <a:pPr marL="403176" lvl="1">
              <a:defRPr/>
            </a:pPr>
            <a:r>
              <a:rPr lang="pt-BR" sz="2702" dirty="0">
                <a:solidFill>
                  <a:schemeClr val="accent3"/>
                </a:solidFill>
              </a:rPr>
              <a:t>Protocolos:</a:t>
            </a:r>
            <a:br>
              <a:rPr lang="pt-BR" sz="2702" dirty="0">
                <a:solidFill>
                  <a:schemeClr val="accent3"/>
                </a:solidFill>
              </a:rPr>
            </a:br>
            <a:r>
              <a:rPr lang="pt-BR" sz="2702" b="1" dirty="0">
                <a:solidFill>
                  <a:schemeClr val="accent3"/>
                </a:solidFill>
              </a:rPr>
              <a:t>TCP:</a:t>
            </a:r>
            <a:r>
              <a:rPr lang="pt-BR" sz="2702" dirty="0">
                <a:solidFill>
                  <a:schemeClr val="accent3"/>
                </a:solidFill>
              </a:rPr>
              <a:t> ordena, confere com CRC e sinaliza com “</a:t>
            </a:r>
            <a:r>
              <a:rPr lang="pt-BR" sz="2702" dirty="0" err="1">
                <a:solidFill>
                  <a:schemeClr val="accent3"/>
                </a:solidFill>
              </a:rPr>
              <a:t>ack</a:t>
            </a:r>
            <a:r>
              <a:rPr lang="pt-BR" sz="2702" dirty="0">
                <a:solidFill>
                  <a:schemeClr val="accent3"/>
                </a:solidFill>
              </a:rPr>
              <a:t>” (íntegro). </a:t>
            </a:r>
            <a:br>
              <a:rPr lang="pt-BR" sz="2702" dirty="0">
                <a:solidFill>
                  <a:schemeClr val="accent3"/>
                </a:solidFill>
              </a:rPr>
            </a:br>
            <a:r>
              <a:rPr lang="pt-BR" sz="2702" b="1" dirty="0">
                <a:solidFill>
                  <a:schemeClr val="accent3"/>
                </a:solidFill>
              </a:rPr>
              <a:t>UDP:</a:t>
            </a:r>
            <a:r>
              <a:rPr lang="pt-BR" sz="2702" dirty="0">
                <a:solidFill>
                  <a:schemeClr val="accent3"/>
                </a:solidFill>
              </a:rPr>
              <a:t> sem ordenar e confirmar, por isto não confiável porém mais rápido. </a:t>
            </a:r>
            <a:r>
              <a:rPr lang="pt-BR" sz="2702" dirty="0" err="1">
                <a:solidFill>
                  <a:schemeClr val="accent3"/>
                </a:solidFill>
              </a:rPr>
              <a:t>Ex</a:t>
            </a:r>
            <a:r>
              <a:rPr lang="pt-BR" sz="2702" dirty="0">
                <a:solidFill>
                  <a:schemeClr val="accent3"/>
                </a:solidFill>
              </a:rPr>
              <a:t>: vídeo na web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8DA325A-6DC3-4F89-85C1-6FA5F561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  <p:grpSp>
        <p:nvGrpSpPr>
          <p:cNvPr id="27653" name="Grupo 17">
            <a:extLst>
              <a:ext uri="{FF2B5EF4-FFF2-40B4-BE49-F238E27FC236}">
                <a16:creationId xmlns:a16="http://schemas.microsoft.com/office/drawing/2014/main" id="{0A2FCED4-A0B8-451B-A4F6-0D352FB6AA31}"/>
              </a:ext>
            </a:extLst>
          </p:cNvPr>
          <p:cNvGrpSpPr>
            <a:grpSpLocks/>
          </p:cNvGrpSpPr>
          <p:nvPr/>
        </p:nvGrpSpPr>
        <p:grpSpPr bwMode="auto">
          <a:xfrm>
            <a:off x="8523536" y="2001501"/>
            <a:ext cx="1905714" cy="5003454"/>
            <a:chOff x="7426898" y="2272710"/>
            <a:chExt cx="2116010" cy="55557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4FDF81-3AC7-489B-AEB1-F0B0F372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84" y="2272710"/>
              <a:ext cx="2101724" cy="5184576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B0F3C75A-9793-4C33-90E6-F5D3F443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716" y="2307633"/>
              <a:ext cx="1898536" cy="552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Aplicação</a:t>
              </a:r>
              <a:b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</a:b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342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Transporte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i="1" dirty="0">
                  <a:solidFill>
                    <a:schemeClr val="bg1"/>
                  </a:solidFill>
                  <a:latin typeface="Arial"/>
                  <a:cs typeface="Arial"/>
                </a:rPr>
                <a:t>Internet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Interface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de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Rede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5E3E17EB-AAD1-4AA2-AC55-DE57F271D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4" y="4471314"/>
              <a:ext cx="21017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A05C380B-0B91-4A5A-B346-552F8BB36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98" y="5217410"/>
              <a:ext cx="21017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BF8E1632-EEA0-486D-A888-F867DB82A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4" y="5953982"/>
              <a:ext cx="21017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3">
            <a:extLst>
              <a:ext uri="{FF2B5EF4-FFF2-40B4-BE49-F238E27FC236}">
                <a16:creationId xmlns:a16="http://schemas.microsoft.com/office/drawing/2014/main" id="{96E77417-28B0-4D73-B61B-8285B1BA3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A091F-720E-4C6B-82A1-E7AE2480D4F7}" type="slidenum">
              <a:rPr lang="pt-BR" altLang="pt-BR" sz="1081"/>
              <a:pPr eaLnBrk="1" hangingPunct="1"/>
              <a:t>12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9CEFD2-EA48-4ABC-9EC0-915E9FFA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31" y="2001500"/>
            <a:ext cx="6503449" cy="458772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sz="2882" dirty="0"/>
              <a:t>Camada 2 – Internet</a:t>
            </a:r>
          </a:p>
          <a:p>
            <a:pPr lvl="1">
              <a:defRPr/>
            </a:pPr>
            <a:r>
              <a:rPr lang="pt-BR" sz="2882" dirty="0">
                <a:solidFill>
                  <a:schemeClr val="accent1"/>
                </a:solidFill>
              </a:rPr>
              <a:t>Adição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3"/>
                </a:solidFill>
              </a:rPr>
              <a:t>de:</a:t>
            </a:r>
          </a:p>
          <a:p>
            <a:pPr lvl="2">
              <a:defRPr/>
            </a:pPr>
            <a:r>
              <a:rPr lang="pt-BR" dirty="0"/>
              <a:t>Dados de controle</a:t>
            </a:r>
          </a:p>
          <a:p>
            <a:pPr lvl="2">
              <a:defRPr/>
            </a:pPr>
            <a:r>
              <a:rPr lang="pt-BR" dirty="0"/>
              <a:t>IP de origem</a:t>
            </a:r>
          </a:p>
          <a:p>
            <a:pPr lvl="2">
              <a:defRPr/>
            </a:pPr>
            <a:r>
              <a:rPr lang="pt-BR" dirty="0"/>
              <a:t>IP de destino</a:t>
            </a:r>
          </a:p>
          <a:p>
            <a:pPr lvl="2">
              <a:defRPr/>
            </a:pPr>
            <a:r>
              <a:rPr lang="pt-BR" dirty="0"/>
              <a:t>Ou MAC caso não tenha o IP</a:t>
            </a:r>
          </a:p>
          <a:p>
            <a:pPr lvl="1">
              <a:defRPr/>
            </a:pPr>
            <a:r>
              <a:rPr lang="pt-BR" sz="2882" dirty="0">
                <a:solidFill>
                  <a:schemeClr val="accent1"/>
                </a:solidFill>
              </a:rPr>
              <a:t>Roteamento</a:t>
            </a:r>
            <a:r>
              <a:rPr lang="pt-BR" sz="2882" dirty="0"/>
              <a:t> </a:t>
            </a:r>
            <a:r>
              <a:rPr lang="pt-BR" sz="2882" dirty="0">
                <a:solidFill>
                  <a:schemeClr val="accent3"/>
                </a:solidFill>
              </a:rPr>
              <a:t>dos pacotes</a:t>
            </a:r>
          </a:p>
          <a:p>
            <a:pPr lvl="2">
              <a:defRPr/>
            </a:pPr>
            <a:r>
              <a:rPr lang="pt-BR" dirty="0" err="1"/>
              <a:t>tracert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www.google.com</a:t>
            </a:r>
            <a:endParaRPr lang="pt-BR" dirty="0"/>
          </a:p>
          <a:p>
            <a:pPr lvl="2">
              <a:defRPr/>
            </a:pPr>
            <a:r>
              <a:rPr lang="pt-BR" dirty="0"/>
              <a:t>Gateway: roteador com lista de outras redes</a:t>
            </a:r>
          </a:p>
          <a:p>
            <a:pPr lvl="1">
              <a:spcAft>
                <a:spcPts val="540"/>
              </a:spcAft>
              <a:defRPr/>
            </a:pPr>
            <a:endParaRPr lang="pt-BR" sz="2702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859DD0B-961D-4E8E-AC0D-04EC0CD1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  <p:grpSp>
        <p:nvGrpSpPr>
          <p:cNvPr id="28677" name="Grupo 17">
            <a:extLst>
              <a:ext uri="{FF2B5EF4-FFF2-40B4-BE49-F238E27FC236}">
                <a16:creationId xmlns:a16="http://schemas.microsoft.com/office/drawing/2014/main" id="{33400C78-4F19-4CC6-8F77-B74CED7E56FD}"/>
              </a:ext>
            </a:extLst>
          </p:cNvPr>
          <p:cNvGrpSpPr>
            <a:grpSpLocks/>
          </p:cNvGrpSpPr>
          <p:nvPr/>
        </p:nvGrpSpPr>
        <p:grpSpPr bwMode="auto">
          <a:xfrm>
            <a:off x="8210443" y="2001501"/>
            <a:ext cx="1905715" cy="4670734"/>
            <a:chOff x="7426898" y="2272710"/>
            <a:chExt cx="2116010" cy="5186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32CC45-DA34-4671-9788-78EF6BAE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85" y="2272710"/>
              <a:ext cx="2101723" cy="5184576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32F42EE9-4160-4CB6-8F97-D019804F9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716" y="2307633"/>
              <a:ext cx="1898535" cy="515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Aplicação</a:t>
              </a:r>
              <a:b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</a:b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Transporte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522" b="1" i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Internet</a:t>
              </a:r>
              <a:endParaRPr lang="pt-BR" sz="2252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Interface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de </a:t>
              </a: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Rede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9591E187-719E-4469-881A-C0F1DE747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4471314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0E1DC12B-9540-4FD2-BF11-47DABEDF8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98" y="5217410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7059E59B-4116-446F-8E67-19B1C3AAA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5953982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3">
            <a:extLst>
              <a:ext uri="{FF2B5EF4-FFF2-40B4-BE49-F238E27FC236}">
                <a16:creationId xmlns:a16="http://schemas.microsoft.com/office/drawing/2014/main" id="{58E9D737-0767-4CD0-9EBA-F5672EE83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4CF4EF-702B-4CE9-9A1B-28E4801D9BA6}" type="slidenum">
              <a:rPr lang="pt-BR" altLang="pt-BR" sz="1081"/>
              <a:pPr eaLnBrk="1" hangingPunct="1"/>
              <a:t>13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36D2B62-E95A-4DB6-872A-E603BE5A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09" y="1998641"/>
            <a:ext cx="6912327" cy="482647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sz="3062" dirty="0"/>
              <a:t>Camada 1 – Interface de Rede</a:t>
            </a:r>
          </a:p>
          <a:p>
            <a:pPr marL="483239" lvl="1" indent="-205877">
              <a:defRPr/>
            </a:pPr>
            <a:r>
              <a:rPr lang="pt-BR" sz="2882" dirty="0">
                <a:solidFill>
                  <a:schemeClr val="accent3"/>
                </a:solidFill>
              </a:rPr>
              <a:t>Diretamente ligada ao </a:t>
            </a:r>
            <a:r>
              <a:rPr lang="pt-BR" sz="2882" dirty="0">
                <a:solidFill>
                  <a:schemeClr val="accent1"/>
                </a:solidFill>
              </a:rPr>
              <a:t>tipo</a:t>
            </a:r>
            <a:r>
              <a:rPr lang="pt-BR" sz="2882" dirty="0">
                <a:solidFill>
                  <a:srgbClr val="CC6600"/>
                </a:solidFill>
              </a:rPr>
              <a:t> </a:t>
            </a:r>
            <a:r>
              <a:rPr lang="pt-BR" sz="2882" dirty="0">
                <a:solidFill>
                  <a:schemeClr val="accent1"/>
                </a:solidFill>
              </a:rPr>
              <a:t>físico </a:t>
            </a:r>
            <a:r>
              <a:rPr lang="pt-BR" sz="2882" dirty="0">
                <a:solidFill>
                  <a:schemeClr val="accent3"/>
                </a:solidFill>
              </a:rPr>
              <a:t>do qual seu computador está </a:t>
            </a:r>
            <a:r>
              <a:rPr lang="pt-BR" sz="2882" dirty="0">
                <a:solidFill>
                  <a:schemeClr val="accent1"/>
                </a:solidFill>
              </a:rPr>
              <a:t>conectado</a:t>
            </a:r>
            <a:r>
              <a:rPr lang="pt-BR" sz="2882" dirty="0">
                <a:solidFill>
                  <a:srgbClr val="CC6600"/>
                </a:solidFill>
              </a:rPr>
              <a:t> </a:t>
            </a:r>
            <a:r>
              <a:rPr lang="pt-BR" sz="2882" dirty="0">
                <a:solidFill>
                  <a:schemeClr val="accent3"/>
                </a:solidFill>
              </a:rPr>
              <a:t>(Ethernet). </a:t>
            </a:r>
          </a:p>
          <a:p>
            <a:pPr marL="483239" lvl="1" indent="-205877">
              <a:spcAft>
                <a:spcPts val="540"/>
              </a:spcAft>
              <a:defRPr/>
            </a:pPr>
            <a:r>
              <a:rPr lang="pt-BR" sz="2882" dirty="0">
                <a:solidFill>
                  <a:schemeClr val="accent3"/>
                </a:solidFill>
              </a:rPr>
              <a:t>Ethernet é subdividido em 3:</a:t>
            </a:r>
          </a:p>
          <a:p>
            <a:pPr marL="483239" lvl="2">
              <a:spcAft>
                <a:spcPts val="540"/>
              </a:spcAft>
              <a:defRPr/>
            </a:pPr>
            <a:r>
              <a:rPr lang="pt-BR" dirty="0"/>
              <a:t>LLC: especifica o protocolo. </a:t>
            </a:r>
          </a:p>
          <a:p>
            <a:pPr marL="483239" lvl="2">
              <a:spcAft>
                <a:spcPts val="540"/>
              </a:spcAft>
              <a:defRPr/>
            </a:pPr>
            <a:r>
              <a:rPr lang="pt-BR" dirty="0"/>
              <a:t>MAC: montar o quadro a ser enviado (IEEE 802.3 ou .11).</a:t>
            </a:r>
          </a:p>
          <a:p>
            <a:pPr marL="483239" lvl="2">
              <a:spcAft>
                <a:spcPts val="540"/>
              </a:spcAft>
              <a:defRPr/>
            </a:pPr>
            <a:r>
              <a:rPr lang="pt-BR" dirty="0"/>
              <a:t>Física: converte dados lógicos em sinais físicos.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16CC4FD-683B-46F2-BBF5-DFB4603AD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  <p:grpSp>
        <p:nvGrpSpPr>
          <p:cNvPr id="29701" name="Grupo 23">
            <a:extLst>
              <a:ext uri="{FF2B5EF4-FFF2-40B4-BE49-F238E27FC236}">
                <a16:creationId xmlns:a16="http://schemas.microsoft.com/office/drawing/2014/main" id="{D15EEEB4-8069-49B5-B6EE-9F6534BA85AB}"/>
              </a:ext>
            </a:extLst>
          </p:cNvPr>
          <p:cNvGrpSpPr>
            <a:grpSpLocks/>
          </p:cNvGrpSpPr>
          <p:nvPr/>
        </p:nvGrpSpPr>
        <p:grpSpPr bwMode="auto">
          <a:xfrm>
            <a:off x="8462061" y="2024375"/>
            <a:ext cx="1905715" cy="4753835"/>
            <a:chOff x="7426898" y="2272710"/>
            <a:chExt cx="2116010" cy="5279242"/>
          </a:xfrm>
        </p:grpSpPr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2483EDED-5074-4B44-952F-3F84FCAF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85" y="2272710"/>
              <a:ext cx="2101723" cy="5185271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818B1980-4476-44C1-88D2-67754AED6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716" y="2307638"/>
              <a:ext cx="1898535" cy="524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Aplicação</a:t>
              </a:r>
              <a:b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</a:b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dirty="0">
                  <a:solidFill>
                    <a:schemeClr val="bg1"/>
                  </a:solidFill>
                  <a:latin typeface="Arial"/>
                  <a:cs typeface="Arial"/>
                </a:rPr>
                <a:t>Transporte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252" b="1" i="1" dirty="0">
                  <a:solidFill>
                    <a:schemeClr val="bg1"/>
                  </a:solidFill>
                  <a:latin typeface="Arial"/>
                  <a:cs typeface="Arial"/>
                </a:rPr>
                <a:t>Internet</a:t>
              </a:r>
            </a:p>
            <a:p>
              <a:pPr algn="ctr" eaLnBrk="1" hangingPunct="1">
                <a:defRPr/>
              </a:pPr>
              <a:endParaRPr lang="pt-BR" sz="2252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 eaLnBrk="1" hangingPunct="1">
                <a:defRPr/>
              </a:pPr>
              <a:r>
                <a:rPr lang="pt-BR" sz="2522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Interface </a:t>
              </a:r>
            </a:p>
            <a:p>
              <a:pPr algn="ctr" eaLnBrk="1" hangingPunct="1">
                <a:defRPr/>
              </a:pPr>
              <a:r>
                <a:rPr lang="pt-BR" sz="2522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de </a:t>
              </a:r>
            </a:p>
            <a:p>
              <a:pPr algn="ctr" eaLnBrk="1" hangingPunct="1">
                <a:defRPr/>
              </a:pPr>
              <a:r>
                <a:rPr lang="pt-BR" sz="2522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Rede</a:t>
              </a:r>
              <a:endParaRPr lang="pt-BR" sz="2252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AEF470E1-483D-496A-BC54-D9E8D86D7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4471608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7A23A597-923A-407E-811C-CEE9F115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98" y="5217805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647851E2-1204-457E-9832-E72992CD4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5954475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BDC25A13-657F-4CEC-804D-3B07DEE4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E74EB-CCC4-4E4D-805F-04A96CE6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412" y="1483970"/>
            <a:ext cx="8632188" cy="4539119"/>
          </a:xfrm>
        </p:spPr>
        <p:txBody>
          <a:bodyPr/>
          <a:lstStyle/>
          <a:p>
            <a:pPr lvl="1" indent="-347418">
              <a:spcAft>
                <a:spcPts val="540"/>
              </a:spcAft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HTML</a:t>
            </a:r>
            <a:r>
              <a:rPr lang="pt-BR" sz="2882" dirty="0">
                <a:solidFill>
                  <a:schemeClr val="accent1"/>
                </a:solidFill>
              </a:rPr>
              <a:t> </a:t>
            </a:r>
          </a:p>
          <a:p>
            <a:pPr marL="411754" lvl="1" indent="0">
              <a:spcAft>
                <a:spcPts val="540"/>
              </a:spcAft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H</a:t>
            </a:r>
            <a:r>
              <a:rPr lang="pt-BR" sz="2882" i="1" dirty="0" err="1">
                <a:solidFill>
                  <a:schemeClr val="accent1"/>
                </a:solidFill>
              </a:rPr>
              <a:t>iper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ext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M</a:t>
            </a:r>
            <a:r>
              <a:rPr lang="pt-BR" sz="2882" i="1" dirty="0" err="1">
                <a:solidFill>
                  <a:schemeClr val="accent1"/>
                </a:solidFill>
              </a:rPr>
              <a:t>arkup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L</a:t>
            </a:r>
            <a:r>
              <a:rPr lang="pt-BR" sz="2882" i="1" dirty="0" err="1">
                <a:solidFill>
                  <a:schemeClr val="accent1"/>
                </a:solidFill>
              </a:rPr>
              <a:t>anguage</a:t>
            </a:r>
            <a:r>
              <a:rPr lang="pt-BR" sz="2882" i="1" dirty="0">
                <a:solidFill>
                  <a:schemeClr val="accent1"/>
                </a:solidFill>
              </a:rPr>
              <a:t> / Linguagem de marcação de Hipertexto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Aft>
                <a:spcPts val="540"/>
              </a:spcAft>
              <a:defRPr/>
            </a:pPr>
            <a:r>
              <a:rPr lang="pt-BR" dirty="0">
                <a:solidFill>
                  <a:schemeClr val="accent1"/>
                </a:solidFill>
              </a:rPr>
              <a:t>Páginas com: imagens, vídeos, sons etc. </a:t>
            </a:r>
          </a:p>
          <a:p>
            <a:pPr lvl="1" indent="-347418">
              <a:spcAft>
                <a:spcPts val="540"/>
              </a:spcAft>
              <a:defRPr/>
            </a:pPr>
            <a:r>
              <a:rPr lang="pt-BR" sz="2882" b="1" dirty="0">
                <a:solidFill>
                  <a:schemeClr val="accent1"/>
                </a:solidFill>
              </a:rPr>
              <a:t>URL</a:t>
            </a:r>
          </a:p>
          <a:p>
            <a:pPr marL="411754" lvl="1" indent="0">
              <a:spcAft>
                <a:spcPts val="540"/>
              </a:spcAft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>
                <a:solidFill>
                  <a:schemeClr val="accent3"/>
                </a:solidFill>
              </a:rPr>
              <a:t>U</a:t>
            </a:r>
            <a:r>
              <a:rPr lang="pt-BR" sz="2882" i="1" dirty="0">
                <a:solidFill>
                  <a:schemeClr val="accent1"/>
                </a:solidFill>
              </a:rPr>
              <a:t>niversal </a:t>
            </a:r>
            <a:r>
              <a:rPr lang="pt-BR" sz="2882" i="1" dirty="0" err="1">
                <a:solidFill>
                  <a:schemeClr val="accent3"/>
                </a:solidFill>
              </a:rPr>
              <a:t>R</a:t>
            </a:r>
            <a:r>
              <a:rPr lang="pt-BR" sz="2882" i="1" dirty="0" err="1">
                <a:solidFill>
                  <a:schemeClr val="accent1"/>
                </a:solidFill>
              </a:rPr>
              <a:t>esource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L</a:t>
            </a:r>
            <a:r>
              <a:rPr lang="pt-BR" sz="2882" i="1" dirty="0" err="1">
                <a:solidFill>
                  <a:schemeClr val="accent1"/>
                </a:solidFill>
              </a:rPr>
              <a:t>ocator</a:t>
            </a:r>
            <a:r>
              <a:rPr lang="pt-BR" sz="2882" i="1" dirty="0">
                <a:solidFill>
                  <a:schemeClr val="accent1"/>
                </a:solidFill>
              </a:rPr>
              <a:t> / </a:t>
            </a:r>
            <a:r>
              <a:rPr lang="pt-BR" sz="2882" dirty="0">
                <a:solidFill>
                  <a:schemeClr val="accent1"/>
                </a:solidFill>
              </a:rPr>
              <a:t>Localizador Universal de Recursos)</a:t>
            </a:r>
          </a:p>
          <a:p>
            <a:pPr marL="966479" lvl="2" indent="-321684">
              <a:spcAft>
                <a:spcPts val="540"/>
              </a:spcAft>
              <a:defRPr/>
            </a:pPr>
            <a:r>
              <a:rPr lang="pt-BR" dirty="0">
                <a:solidFill>
                  <a:schemeClr val="accent1"/>
                </a:solidFill>
              </a:rPr>
              <a:t>Endereço de um recurso disponível numa rede.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D768B617-5DD5-42DF-BF8B-1AB83895D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57677D-B999-4045-8143-B9DE118D24F2}" type="slidenum">
              <a:rPr lang="pt-BR" altLang="pt-BR" sz="1081"/>
              <a:pPr eaLnBrk="1" hangingPunct="1"/>
              <a:t>14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8B2489BF-C1E5-440C-833A-4927EFEB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2A7A7-7EF8-46A6-9D84-8D939A9E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412" y="1483970"/>
            <a:ext cx="8632188" cy="3955824"/>
          </a:xfrm>
        </p:spPr>
        <p:txBody>
          <a:bodyPr/>
          <a:lstStyle/>
          <a:p>
            <a:pPr lvl="1" indent="-347418">
              <a:spcAft>
                <a:spcPts val="540"/>
              </a:spcAft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HTTP</a:t>
            </a:r>
          </a:p>
          <a:p>
            <a:pPr marL="411754" lvl="1" indent="0">
              <a:spcAft>
                <a:spcPts val="540"/>
              </a:spcAft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H</a:t>
            </a:r>
            <a:r>
              <a:rPr lang="pt-BR" sz="2882" i="1" dirty="0" err="1">
                <a:solidFill>
                  <a:schemeClr val="accent1"/>
                </a:solidFill>
              </a:rPr>
              <a:t>yper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ext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P</a:t>
            </a:r>
            <a:r>
              <a:rPr lang="pt-BR" sz="2882" i="1" dirty="0" err="1">
                <a:solidFill>
                  <a:schemeClr val="accent1"/>
                </a:solidFill>
              </a:rPr>
              <a:t>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de Hipertexto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Aft>
                <a:spcPts val="540"/>
              </a:spcAft>
              <a:defRPr/>
            </a:pPr>
            <a:r>
              <a:rPr lang="pt-BR" dirty="0">
                <a:solidFill>
                  <a:schemeClr val="accent1"/>
                </a:solidFill>
              </a:rPr>
              <a:t>Transferência de dados na rede mundial WWW.</a:t>
            </a:r>
          </a:p>
          <a:p>
            <a:pPr marL="966479" lvl="2" indent="-321684">
              <a:spcAft>
                <a:spcPts val="540"/>
              </a:spcAft>
              <a:defRPr/>
            </a:pPr>
            <a:r>
              <a:rPr lang="pt-BR" dirty="0">
                <a:solidFill>
                  <a:schemeClr val="accent1"/>
                </a:solidFill>
              </a:rPr>
              <a:t>Comunicação entre cliente e servidor (Porta 80).</a:t>
            </a: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1F86DC1E-CB14-4E05-8522-8FE4E2E7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CB1104-6FDE-44C7-BD86-56701DFA829B}" type="slidenum">
              <a:rPr lang="pt-BR" altLang="pt-BR" sz="1081"/>
              <a:pPr eaLnBrk="1" hangingPunct="1"/>
              <a:t>15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F55AEA63-E657-43B8-93A9-9185D94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2746E-E7C9-4C87-AAAB-6363494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7418">
              <a:spcAft>
                <a:spcPts val="540"/>
              </a:spcAft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HTTP</a:t>
            </a:r>
          </a:p>
          <a:p>
            <a:pPr marL="411754" lvl="1" indent="0">
              <a:spcAft>
                <a:spcPts val="540"/>
              </a:spcAft>
              <a:buNone/>
              <a:defRPr/>
            </a:pPr>
            <a:r>
              <a:rPr lang="pt-BR" sz="1801" dirty="0">
                <a:solidFill>
                  <a:schemeClr val="accent1"/>
                </a:solidFill>
              </a:rPr>
              <a:t>(</a:t>
            </a:r>
            <a:r>
              <a:rPr lang="pt-BR" sz="1801" i="1" dirty="0" err="1">
                <a:solidFill>
                  <a:schemeClr val="accent3"/>
                </a:solidFill>
              </a:rPr>
              <a:t>H</a:t>
            </a:r>
            <a:r>
              <a:rPr lang="pt-BR" sz="1801" i="1" dirty="0" err="1">
                <a:solidFill>
                  <a:schemeClr val="accent1"/>
                </a:solidFill>
              </a:rPr>
              <a:t>yper</a:t>
            </a:r>
            <a:r>
              <a:rPr lang="pt-BR" sz="1801" i="1" dirty="0" err="1">
                <a:solidFill>
                  <a:schemeClr val="accent3"/>
                </a:solidFill>
              </a:rPr>
              <a:t>T</a:t>
            </a:r>
            <a:r>
              <a:rPr lang="pt-BR" sz="1801" i="1" dirty="0" err="1">
                <a:solidFill>
                  <a:schemeClr val="accent1"/>
                </a:solidFill>
              </a:rPr>
              <a:t>ext</a:t>
            </a:r>
            <a:r>
              <a:rPr lang="pt-BR" sz="1801" i="1" dirty="0">
                <a:solidFill>
                  <a:schemeClr val="accent1"/>
                </a:solidFill>
              </a:rPr>
              <a:t> </a:t>
            </a:r>
            <a:r>
              <a:rPr lang="pt-BR" sz="1801" i="1" dirty="0" err="1">
                <a:solidFill>
                  <a:schemeClr val="accent3"/>
                </a:solidFill>
              </a:rPr>
              <a:t>T</a:t>
            </a:r>
            <a:r>
              <a:rPr lang="pt-BR" sz="1801" i="1" dirty="0" err="1">
                <a:solidFill>
                  <a:schemeClr val="accent1"/>
                </a:solidFill>
              </a:rPr>
              <a:t>ransfer</a:t>
            </a:r>
            <a:r>
              <a:rPr lang="pt-BR" sz="1801" i="1" dirty="0">
                <a:solidFill>
                  <a:schemeClr val="accent1"/>
                </a:solidFill>
              </a:rPr>
              <a:t> </a:t>
            </a:r>
            <a:r>
              <a:rPr lang="pt-BR" sz="1801" i="1" dirty="0" err="1">
                <a:solidFill>
                  <a:schemeClr val="accent1"/>
                </a:solidFill>
              </a:rPr>
              <a:t>Protocol</a:t>
            </a:r>
            <a:r>
              <a:rPr lang="pt-BR" sz="1801" i="1" dirty="0">
                <a:solidFill>
                  <a:schemeClr val="accent1"/>
                </a:solidFill>
              </a:rPr>
              <a:t> / Protocolo de Transferência de Hipertexto</a:t>
            </a:r>
            <a:r>
              <a:rPr lang="pt-BR" sz="1801" dirty="0">
                <a:solidFill>
                  <a:schemeClr val="accent1"/>
                </a:solidFill>
              </a:rPr>
              <a:t>)</a:t>
            </a:r>
          </a:p>
          <a:p>
            <a:pPr lvl="2">
              <a:spcAft>
                <a:spcPts val="540"/>
              </a:spcAft>
              <a:defRPr/>
            </a:pPr>
            <a:r>
              <a:rPr lang="pt-BR" sz="2702" dirty="0"/>
              <a:t>Por meio de troca de mensagens</a:t>
            </a:r>
          </a:p>
          <a:p>
            <a:pPr lvl="2">
              <a:spcAft>
                <a:spcPts val="540"/>
              </a:spcAft>
              <a:defRPr/>
            </a:pPr>
            <a:r>
              <a:rPr lang="pt-BR" sz="2702" dirty="0"/>
              <a:t>Define métodos/ação a ser realizada com URL.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CAA19D43-9175-4360-9FBB-2FA7C7010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1E2D6D-A48C-4A65-8B51-90B1573D4AE2}" type="slidenum">
              <a:rPr lang="pt-BR" altLang="pt-BR" sz="1081"/>
              <a:pPr eaLnBrk="1" hangingPunct="1"/>
              <a:t>16</a:t>
            </a:fld>
            <a:endParaRPr lang="pt-BR" altLang="pt-BR" sz="1081"/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5D252685-3871-44AC-9D23-899B9DE7010C}"/>
              </a:ext>
            </a:extLst>
          </p:cNvPr>
          <p:cNvGrpSpPr>
            <a:grpSpLocks/>
          </p:cNvGrpSpPr>
          <p:nvPr/>
        </p:nvGrpSpPr>
        <p:grpSpPr bwMode="auto">
          <a:xfrm>
            <a:off x="4642053" y="3882912"/>
            <a:ext cx="5369741" cy="2616248"/>
            <a:chOff x="1874" y="2146"/>
            <a:chExt cx="3659" cy="1890"/>
          </a:xfrm>
        </p:grpSpPr>
        <p:graphicFrame>
          <p:nvGraphicFramePr>
            <p:cNvPr id="13320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662A0ADB-4087-4F71-B24F-7B3DB5F110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2" y="2750"/>
            <a:ext cx="41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Microsoft ClipArt Gallery" r:id="rId3" imgW="2735263" imgH="3825875" progId="MS_ClipArt_Gallery">
                    <p:embed/>
                  </p:oleObj>
                </mc:Choice>
                <mc:Fallback>
                  <p:oleObj name="Microsoft ClipArt Gallery" r:id="rId3" imgW="2735263" imgH="3825875" progId="MS_ClipArt_Gallery">
                    <p:embed/>
                    <p:pic>
                      <p:nvPicPr>
                        <p:cNvPr id="13320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62A0ADB-4087-4F71-B24F-7B3DB5F110A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2750"/>
                          <a:ext cx="41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6">
              <a:hlinkClick r:id="" action="ppaction://ole?verb=0"/>
              <a:extLst>
                <a:ext uri="{FF2B5EF4-FFF2-40B4-BE49-F238E27FC236}">
                  <a16:creationId xmlns:a16="http://schemas.microsoft.com/office/drawing/2014/main" id="{7345FA8D-4069-4904-958F-F8D56B317DD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5" y="3586"/>
            <a:ext cx="32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Microsoft ClipArt Gallery" r:id="rId5" imgW="2735263" imgH="3825875" progId="MS_ClipArt_Gallery">
                    <p:embed/>
                  </p:oleObj>
                </mc:Choice>
                <mc:Fallback>
                  <p:oleObj name="Microsoft ClipArt Gallery" r:id="rId5" imgW="2735263" imgH="3825875" progId="MS_ClipArt_Gallery">
                    <p:embed/>
                    <p:pic>
                      <p:nvPicPr>
                        <p:cNvPr id="13321" name="Object 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7345FA8D-4069-4904-958F-F8D56B317DD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3586"/>
                          <a:ext cx="32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68B15B12-AD6C-4C83-9F8E-2FC92B58F9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3" y="2914"/>
            <a:ext cx="32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Microsoft ClipArt Gallery" r:id="rId6" imgW="2735263" imgH="3825875" progId="MS_ClipArt_Gallery">
                    <p:embed/>
                  </p:oleObj>
                </mc:Choice>
                <mc:Fallback>
                  <p:oleObj name="Microsoft ClipArt Gallery" r:id="rId6" imgW="2735263" imgH="3825875" progId="MS_ClipArt_Gallery">
                    <p:embed/>
                    <p:pic>
                      <p:nvPicPr>
                        <p:cNvPr id="13322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8B15B12-AD6C-4C83-9F8E-2FC92B58F98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3" y="2914"/>
                          <a:ext cx="32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8">
              <a:hlinkClick r:id="" action="ppaction://ole?verb=0"/>
              <a:extLst>
                <a:ext uri="{FF2B5EF4-FFF2-40B4-BE49-F238E27FC236}">
                  <a16:creationId xmlns:a16="http://schemas.microsoft.com/office/drawing/2014/main" id="{93B6FDD6-665E-4EB1-A5AC-E45F96E95D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5" y="2146"/>
            <a:ext cx="32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Microsoft ClipArt Gallery" r:id="rId7" imgW="2735263" imgH="3825875" progId="MS_ClipArt_Gallery">
                    <p:embed/>
                  </p:oleObj>
                </mc:Choice>
                <mc:Fallback>
                  <p:oleObj name="Microsoft ClipArt Gallery" r:id="rId7" imgW="2735263" imgH="3825875" progId="MS_ClipArt_Gallery">
                    <p:embed/>
                    <p:pic>
                      <p:nvPicPr>
                        <p:cNvPr id="13323" name="Object 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93B6FDD6-665E-4EB1-A5AC-E45F96E95D1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2146"/>
                          <a:ext cx="32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Line 10">
              <a:extLst>
                <a:ext uri="{FF2B5EF4-FFF2-40B4-BE49-F238E27FC236}">
                  <a16:creationId xmlns:a16="http://schemas.microsoft.com/office/drawing/2014/main" id="{2303CC50-8D4F-47FD-A8BB-19FA3C07B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3084"/>
              <a:ext cx="79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621"/>
            </a:p>
          </p:txBody>
        </p:sp>
        <p:sp>
          <p:nvSpPr>
            <p:cNvPr id="13325" name="Line 11">
              <a:extLst>
                <a:ext uri="{FF2B5EF4-FFF2-40B4-BE49-F238E27FC236}">
                  <a16:creationId xmlns:a16="http://schemas.microsoft.com/office/drawing/2014/main" id="{0F5D099E-8AEC-406E-9FBE-3A5475E3D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2" y="2388"/>
              <a:ext cx="536" cy="55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621"/>
            </a:p>
          </p:txBody>
        </p:sp>
        <p:sp>
          <p:nvSpPr>
            <p:cNvPr id="13326" name="Line 12">
              <a:extLst>
                <a:ext uri="{FF2B5EF4-FFF2-40B4-BE49-F238E27FC236}">
                  <a16:creationId xmlns:a16="http://schemas.microsoft.com/office/drawing/2014/main" id="{1ECD720B-1DA7-4B35-9242-36503E4C7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3324"/>
              <a:ext cx="592" cy="36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621"/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587EA3EE-7689-4ED0-A5DB-DB754C935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748"/>
              <a:ext cx="146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621"/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04743249-08CF-4B8F-808A-EC276752A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4" y="3180"/>
              <a:ext cx="1503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621"/>
            </a:p>
          </p:txBody>
        </p:sp>
        <p:sp>
          <p:nvSpPr>
            <p:cNvPr id="13329" name="Rectangle 15">
              <a:extLst>
                <a:ext uri="{FF2B5EF4-FFF2-40B4-BE49-F238E27FC236}">
                  <a16:creationId xmlns:a16="http://schemas.microsoft.com/office/drawing/2014/main" id="{5C8D7C1B-9CA5-4F23-8F29-0544DAF15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914"/>
              <a:ext cx="103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616" tIns="28593" rIns="58616" bIns="28593">
              <a:spAutoFit/>
            </a:bodyPr>
            <a:lstStyle>
              <a:lvl1pPr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161"/>
                <a:t>Informação</a:t>
              </a:r>
              <a:endParaRPr lang="pt-BR" altLang="pt-BR" sz="1801"/>
            </a:p>
          </p:txBody>
        </p:sp>
        <p:sp>
          <p:nvSpPr>
            <p:cNvPr id="13330" name="Rectangle 16">
              <a:extLst>
                <a:ext uri="{FF2B5EF4-FFF2-40B4-BE49-F238E27FC236}">
                  <a16:creationId xmlns:a16="http://schemas.microsoft.com/office/drawing/2014/main" id="{8E6C3922-A9D3-4245-A66D-2D7E4268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2704"/>
              <a:ext cx="46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616" tIns="28593" rIns="58616" bIns="28593">
              <a:spAutoFit/>
            </a:bodyPr>
            <a:lstStyle>
              <a:lvl1pPr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161"/>
                <a:t>Web</a:t>
              </a:r>
            </a:p>
          </p:txBody>
        </p:sp>
        <p:sp>
          <p:nvSpPr>
            <p:cNvPr id="13331" name="Rectangle 17">
              <a:extLst>
                <a:ext uri="{FF2B5EF4-FFF2-40B4-BE49-F238E27FC236}">
                  <a16:creationId xmlns:a16="http://schemas.microsoft.com/office/drawing/2014/main" id="{BD209A4D-9419-4667-9EE8-DD82D48C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457"/>
              <a:ext cx="66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616" tIns="28593" rIns="58616" bIns="28593">
              <a:spAutoFit/>
            </a:bodyPr>
            <a:lstStyle>
              <a:lvl1pPr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161"/>
                <a:t>WWW</a:t>
              </a:r>
            </a:p>
          </p:txBody>
        </p:sp>
        <p:sp>
          <p:nvSpPr>
            <p:cNvPr id="13332" name="Rectangle 18">
              <a:extLst>
                <a:ext uri="{FF2B5EF4-FFF2-40B4-BE49-F238E27FC236}">
                  <a16:creationId xmlns:a16="http://schemas.microsoft.com/office/drawing/2014/main" id="{9D1DADAC-AF3E-490F-9744-E63696702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2474"/>
              <a:ext cx="90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616" tIns="28593" rIns="58616" bIns="28593">
              <a:spAutoFit/>
            </a:bodyPr>
            <a:lstStyle>
              <a:lvl1pPr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96888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9688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161"/>
                <a:t>Consulta</a:t>
              </a:r>
            </a:p>
          </p:txBody>
        </p:sp>
      </p:grpSp>
      <p:pic>
        <p:nvPicPr>
          <p:cNvPr id="13318" name="Imagem 19">
            <a:extLst>
              <a:ext uri="{FF2B5EF4-FFF2-40B4-BE49-F238E27FC236}">
                <a16:creationId xmlns:a16="http://schemas.microsoft.com/office/drawing/2014/main" id="{4DF6F990-79E2-4AE0-9EDC-571218589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43" y="4401873"/>
            <a:ext cx="2561921" cy="14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tângulo 20">
            <a:extLst>
              <a:ext uri="{FF2B5EF4-FFF2-40B4-BE49-F238E27FC236}">
                <a16:creationId xmlns:a16="http://schemas.microsoft.com/office/drawing/2014/main" id="{3601C2A1-EC25-40BA-992C-3D20E25B02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19158" y="3299670"/>
            <a:ext cx="1851789" cy="25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081">
                <a:hlinkClick r:id="rId9"/>
              </a:rPr>
              <a:t>http://www.freeimages.com</a:t>
            </a:r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4734FF1-8BDF-4EFA-84C9-85B4FF0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2D143-59F5-4553-BE52-07B6CFFA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6829"/>
            <a:ext cx="8632188" cy="4989456"/>
          </a:xfrm>
        </p:spPr>
        <p:txBody>
          <a:bodyPr/>
          <a:lstStyle/>
          <a:p>
            <a:pPr marL="644796" lvl="1" indent="-323113">
              <a:spcBef>
                <a:spcPts val="18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HTTP</a:t>
            </a:r>
          </a:p>
          <a:p>
            <a:pPr marL="320253" lvl="1" indent="0">
              <a:spcBef>
                <a:spcPts val="18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H</a:t>
            </a:r>
            <a:r>
              <a:rPr lang="pt-BR" sz="2882" i="1" dirty="0" err="1">
                <a:solidFill>
                  <a:schemeClr val="accent1"/>
                </a:solidFill>
              </a:rPr>
              <a:t>yper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ext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1"/>
                </a:solidFill>
              </a:rPr>
              <a:t>Protocol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de Hipertexto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1801"/>
              </a:spcBef>
              <a:defRPr/>
            </a:pPr>
            <a:r>
              <a:rPr lang="pt-BR" dirty="0"/>
              <a:t>Protocolo não mantém estado, portanto usuário se autentica a todo momento no site. </a:t>
            </a:r>
          </a:p>
          <a:p>
            <a:pPr lvl="3">
              <a:spcBef>
                <a:spcPts val="1801"/>
              </a:spcBef>
              <a:defRPr/>
            </a:pPr>
            <a:endParaRPr lang="pt-BR" sz="2882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8F48CDF6-676A-457A-8933-135AD2770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673E76-D200-4FC9-BC03-4920DE0DCDF4}" type="slidenum">
              <a:rPr lang="pt-BR" altLang="pt-BR" sz="1081"/>
              <a:pPr eaLnBrk="1" hangingPunct="1"/>
              <a:t>17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FA0578B-AEFC-401E-A6FD-E567E7A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F0598-D675-4915-8EF2-0854B4E5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6829"/>
            <a:ext cx="8632188" cy="4989456"/>
          </a:xfrm>
        </p:spPr>
        <p:txBody>
          <a:bodyPr/>
          <a:lstStyle/>
          <a:p>
            <a:pPr marL="966479" lvl="2" indent="-321684">
              <a:spcBef>
                <a:spcPts val="1801"/>
              </a:spcBef>
              <a:defRPr/>
            </a:pPr>
            <a:r>
              <a:rPr lang="pt-BR" dirty="0"/>
              <a:t>Solução </a:t>
            </a:r>
            <a:r>
              <a:rPr lang="pt-BR" b="1" dirty="0">
                <a:solidFill>
                  <a:schemeClr val="accent1"/>
                </a:solidFill>
              </a:rPr>
              <a:t>cookies</a:t>
            </a:r>
            <a:r>
              <a:rPr lang="pt-BR" dirty="0"/>
              <a:t>:</a:t>
            </a:r>
          </a:p>
          <a:p>
            <a:pPr marL="1289592" lvl="3" indent="-323113">
              <a:spcBef>
                <a:spcPts val="1801"/>
              </a:spcBef>
              <a:defRPr/>
            </a:pPr>
            <a:r>
              <a:rPr lang="pt-BR" sz="2882" dirty="0"/>
              <a:t>Armazenados no cliente, nº associado ao servidor web.</a:t>
            </a:r>
          </a:p>
          <a:p>
            <a:pPr marL="1289592" lvl="3" indent="-323113">
              <a:spcBef>
                <a:spcPts val="1801"/>
              </a:spcBef>
              <a:defRPr/>
            </a:pPr>
            <a:r>
              <a:rPr lang="pt-BR" sz="2882" dirty="0"/>
              <a:t>Identifica um usuário num site.</a:t>
            </a:r>
          </a:p>
          <a:p>
            <a:pPr marL="1289592" lvl="3" indent="-323113">
              <a:spcBef>
                <a:spcPts val="1801"/>
              </a:spcBef>
              <a:defRPr/>
            </a:pPr>
            <a:r>
              <a:rPr lang="pt-BR" sz="2882" dirty="0"/>
              <a:t>Identifica preferências (propagandas dirigidas).</a:t>
            </a:r>
          </a:p>
          <a:p>
            <a:pPr marL="1289592" lvl="3" indent="-323113">
              <a:spcBef>
                <a:spcPts val="1801"/>
              </a:spcBef>
              <a:defRPr/>
            </a:pPr>
            <a:r>
              <a:rPr lang="pt-BR" sz="2882" dirty="0"/>
              <a:t>Armazena itens (carrinho de compra na loja virtual).</a:t>
            </a:r>
          </a:p>
          <a:p>
            <a:pPr lvl="3">
              <a:spcBef>
                <a:spcPts val="1801"/>
              </a:spcBef>
              <a:defRPr/>
            </a:pPr>
            <a:endParaRPr lang="pt-BR" sz="2882" dirty="0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D6C9688A-21CB-4E79-B8AE-4A7FBA439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B4EEC-902F-44DF-BCCA-6F188A17085F}" type="slidenum">
              <a:rPr lang="pt-BR" altLang="pt-BR" sz="1081"/>
              <a:pPr eaLnBrk="1" hangingPunct="1"/>
              <a:t>18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A623F04D-C659-4888-9D98-1B03124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F3FB2-AB09-4E29-ACF8-FDE8A69C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6829"/>
            <a:ext cx="8632188" cy="2915044"/>
          </a:xfrm>
        </p:spPr>
        <p:txBody>
          <a:bodyPr/>
          <a:lstStyle/>
          <a:p>
            <a:pPr lvl="1" indent="-347418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HTTP</a:t>
            </a:r>
          </a:p>
          <a:p>
            <a:pPr marL="32168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H</a:t>
            </a:r>
            <a:r>
              <a:rPr lang="pt-BR" sz="2882" i="1" dirty="0" err="1">
                <a:solidFill>
                  <a:schemeClr val="accent1"/>
                </a:solidFill>
              </a:rPr>
              <a:t>yper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ext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1"/>
                </a:solidFill>
              </a:rPr>
              <a:t>Protocol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de Hipertexto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Muitas requisições de páginas gera aumento do tráfego e gargalo na rede. 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3EFB2505-292C-4C05-9E1C-0DA2FD65D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0A5E6-6E9A-498A-B2B1-72448D0523C2}" type="slidenum">
              <a:rPr lang="pt-BR" altLang="pt-BR" sz="1081"/>
              <a:pPr eaLnBrk="1" hangingPunct="1"/>
              <a:t>19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333376"/>
            <a:ext cx="11379200" cy="6264275"/>
          </a:xfrm>
          <a:noFill/>
        </p:spPr>
        <p:txBody>
          <a:bodyPr tIns="46038" bIns="46038"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pt-BR" dirty="0"/>
              <a:t>O que é um Protocolo?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1" lang="pt-BR" altLang="pt-BR" sz="2200" b="1" i="1" dirty="0"/>
              <a:t>“Protocolo é um conjunto de regras e convenções divididas em camadas que operam coletivamente para proporcionar transparência na troca de informações e serviços, entre máquinas de um ambiente de rede”. </a:t>
            </a:r>
            <a:r>
              <a:rPr kumimoji="1" lang="pt-BR" altLang="pt-BR" sz="2200" b="1" i="1" dirty="0" err="1"/>
              <a:t>Tanenbaum</a:t>
            </a:r>
            <a:r>
              <a:rPr kumimoji="1" lang="pt-BR" altLang="pt-BR" sz="2200" b="1" i="1" dirty="0"/>
              <a:t>, 2005.</a:t>
            </a:r>
            <a:r>
              <a:rPr kumimoji="1" lang="pt-BR" altLang="pt-BR" sz="2200" dirty="0"/>
              <a:t> </a:t>
            </a:r>
            <a:endParaRPr kumimoji="1" lang="pt-BR" altLang="pt-BR" sz="2200" b="1" i="1" dirty="0"/>
          </a:p>
          <a:p>
            <a:pPr algn="ctr" eaLnBrk="1" hangingPunct="1">
              <a:lnSpc>
                <a:spcPct val="40000"/>
              </a:lnSpc>
              <a:buFont typeface="Wingdings" pitchFamily="2" charset="2"/>
              <a:buNone/>
            </a:pPr>
            <a:endParaRPr kumimoji="1" lang="pt-BR" altLang="pt-BR" sz="2200" b="1" i="1" dirty="0"/>
          </a:p>
          <a:p>
            <a:pPr algn="ctr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pt-BR" altLang="pt-BR" sz="2200" b="1" i="1" dirty="0"/>
              <a:t>“É um conjunto de regras, ou um acordo, que determina o formato e a transmissão de dados. A camada n em um computador se comunica com a camada n em outro computador. As regras e convenções usadas nessa comunicação são conhecidas coletivamente como o protocolo da camada n” Cisco </a:t>
            </a:r>
            <a:r>
              <a:rPr kumimoji="1" lang="pt-BR" altLang="pt-BR" sz="2200" b="1" i="1" dirty="0" err="1"/>
              <a:t>Academy</a:t>
            </a:r>
            <a:r>
              <a:rPr kumimoji="1" lang="pt-BR" altLang="pt-BR" sz="2200" b="1" i="1" dirty="0"/>
              <a:t>, 2000.</a:t>
            </a:r>
            <a:r>
              <a:rPr kumimoji="1" lang="pt-BR" altLang="pt-BR" sz="2000" dirty="0"/>
              <a:t>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2D11755-CB43-468D-8CBC-2EE9340E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World Wide Web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E7AFFD2D-E8F8-4655-9FD7-552DFA85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6830"/>
            <a:ext cx="8632188" cy="4017298"/>
          </a:xfrm>
        </p:spPr>
        <p:txBody>
          <a:bodyPr/>
          <a:lstStyle/>
          <a:p>
            <a:pPr marL="966479" lvl="2" indent="-321684">
              <a:spcBef>
                <a:spcPts val="901"/>
              </a:spcBef>
            </a:pPr>
            <a:r>
              <a:rPr lang="pt-BR" altLang="pt-BR"/>
              <a:t>Solução </a:t>
            </a:r>
            <a:r>
              <a:rPr lang="pt-BR" altLang="pt-BR" b="1">
                <a:solidFill>
                  <a:schemeClr val="accent1"/>
                </a:solidFill>
              </a:rPr>
              <a:t>caches</a:t>
            </a:r>
            <a:r>
              <a:rPr lang="pt-BR" altLang="pt-BR"/>
              <a:t>:</a:t>
            </a:r>
          </a:p>
          <a:p>
            <a:pPr marL="1289592" lvl="3" indent="-323113">
              <a:spcBef>
                <a:spcPts val="901"/>
              </a:spcBef>
            </a:pPr>
            <a:r>
              <a:rPr lang="pt-BR" altLang="pt-BR" sz="2882"/>
              <a:t>A página acessada é copiada para o cliente. </a:t>
            </a:r>
          </a:p>
          <a:p>
            <a:pPr marL="1289592" lvl="3" indent="-323113">
              <a:spcBef>
                <a:spcPts val="901"/>
              </a:spcBef>
            </a:pPr>
            <a:r>
              <a:rPr lang="pt-BR" altLang="pt-BR" sz="2882"/>
              <a:t>Será utilizada posteriormente sem gerar novo tráfego. </a:t>
            </a:r>
          </a:p>
          <a:p>
            <a:pPr marL="1289592" lvl="3" indent="-323113">
              <a:spcBef>
                <a:spcPts val="901"/>
              </a:spcBef>
            </a:pPr>
            <a:r>
              <a:rPr lang="pt-BR" altLang="pt-BR" sz="2882"/>
              <a:t>Como pode ficar desatualizada, é verificado se o cache está atualizado pela data de modificação. 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436B74CD-1C8C-4ADB-9D37-088546AE6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1B8491-EB05-4D63-8863-ED10D0BB9696}" type="slidenum">
              <a:rPr lang="pt-BR" altLang="pt-BR" sz="1081"/>
              <a:pPr eaLnBrk="1" hangingPunct="1"/>
              <a:t>20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A648438-FC67-4D74-A694-56E0A18A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13387-AC88-4B95-89EC-F8E47B2D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3970"/>
            <a:ext cx="8632188" cy="4989456"/>
          </a:xfrm>
        </p:spPr>
        <p:txBody>
          <a:bodyPr/>
          <a:lstStyle/>
          <a:p>
            <a:pPr lvl="1" indent="-347418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HTTP</a:t>
            </a:r>
          </a:p>
          <a:p>
            <a:pPr marL="41175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H</a:t>
            </a:r>
            <a:r>
              <a:rPr lang="pt-BR" sz="2882" i="1" dirty="0" err="1">
                <a:solidFill>
                  <a:schemeClr val="accent1"/>
                </a:solidFill>
              </a:rPr>
              <a:t>yper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ext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1"/>
                </a:solidFill>
              </a:rPr>
              <a:t>Protocol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de Hipertexto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Apenas os caches locais não são suficientes para diminuir o tráfego e o gargalo. 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F2397EDF-D410-412D-9DAD-FF09C15F0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D6059A-1A22-4D42-B538-7E28811250FB}" type="slidenum">
              <a:rPr lang="pt-BR" altLang="pt-BR" sz="1081"/>
              <a:pPr eaLnBrk="1" hangingPunct="1"/>
              <a:t>21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934115EA-43C1-47CC-8C4E-FD420ED5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World Wide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8ED16-7E94-40F0-9B14-4855246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3970"/>
            <a:ext cx="8632188" cy="4989456"/>
          </a:xfrm>
        </p:spPr>
        <p:txBody>
          <a:bodyPr/>
          <a:lstStyle/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Solução </a:t>
            </a:r>
            <a:r>
              <a:rPr lang="pt-BR" b="1" dirty="0">
                <a:solidFill>
                  <a:schemeClr val="accent3"/>
                </a:solidFill>
              </a:rPr>
              <a:t>servidores proxy</a:t>
            </a:r>
            <a:r>
              <a:rPr lang="pt-BR" dirty="0"/>
              <a:t>: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São servidores de cache. 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Atendem as requisições HTTP em nome de um cliente.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Possui seu próprio disco com os dados/caches atualizados recentemente. 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Browsers são configurados para que toda requisição HTTP seja antes dirigida ao servidor proxy. 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398362D7-3469-444A-B4A4-53DF4409B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60290D-B22B-4DE2-94B7-A9C8384F6C72}" type="slidenum">
              <a:rPr lang="pt-BR" altLang="pt-BR" sz="1081"/>
              <a:pPr eaLnBrk="1" hangingPunct="1"/>
              <a:t>22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AD409D3F-617B-4206-BDD1-01B99487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Transferência de arquivos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354A8-FDA8-49E4-896B-DAB5E5DC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228065"/>
            <a:ext cx="8632188" cy="5572750"/>
          </a:xfrm>
        </p:spPr>
        <p:txBody>
          <a:bodyPr/>
          <a:lstStyle/>
          <a:p>
            <a:pPr lvl="1" indent="-347418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FTP</a:t>
            </a:r>
          </a:p>
          <a:p>
            <a:pPr marL="32168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>
                <a:solidFill>
                  <a:schemeClr val="accent3"/>
                </a:solidFill>
              </a:rPr>
              <a:t>F</a:t>
            </a:r>
            <a:r>
              <a:rPr lang="pt-BR" sz="2882" i="1" dirty="0">
                <a:solidFill>
                  <a:schemeClr val="accent1"/>
                </a:solidFill>
              </a:rPr>
              <a:t>ile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P</a:t>
            </a:r>
            <a:r>
              <a:rPr lang="pt-BR" sz="2882" i="1" dirty="0" err="1">
                <a:solidFill>
                  <a:schemeClr val="accent1"/>
                </a:solidFill>
              </a:rPr>
              <a:t>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de Arquivos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Permite que um usuário em um computador:</a:t>
            </a:r>
          </a:p>
          <a:p>
            <a:pPr marL="1449718" lvl="3" indent="-483239">
              <a:spcBef>
                <a:spcPts val="901"/>
              </a:spcBef>
              <a:defRPr/>
            </a:pPr>
            <a:r>
              <a:rPr lang="pt-BR" sz="2882" dirty="0"/>
              <a:t>Transfira, renomeie ou remova arquivos remotos.</a:t>
            </a:r>
          </a:p>
          <a:p>
            <a:pPr marL="1449718" lvl="3" indent="-483239">
              <a:spcBef>
                <a:spcPts val="901"/>
              </a:spcBef>
              <a:defRPr/>
            </a:pPr>
            <a:r>
              <a:rPr lang="pt-BR" sz="2882" dirty="0"/>
              <a:t>Crie, remova ou modifique diretórios remotos.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Utiliza autenticação como segurança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Usuário e senha com permissão de operações. 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C66B0B7C-2F7F-4C73-8F31-7001998595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447ADC-3037-4E16-ACCA-E1703E8BD675}" type="slidenum">
              <a:rPr lang="pt-BR" altLang="pt-BR" sz="1081"/>
              <a:pPr eaLnBrk="1" hangingPunct="1"/>
              <a:t>23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04ED0BB-B294-42C7-B7BB-5EDE6597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Transferência de arquivos </a:t>
            </a:r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:a16="http://schemas.microsoft.com/office/drawing/2014/main" id="{E39F219E-62F3-4665-B32A-F40374AEF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276FD2-7C9C-46CE-92DB-6223416DA774}" type="slidenum">
              <a:rPr lang="pt-BR" altLang="pt-BR" sz="1081"/>
              <a:pPr eaLnBrk="1" hangingPunct="1"/>
              <a:t>24</a:t>
            </a:fld>
            <a:endParaRPr lang="pt-BR" altLang="pt-BR" sz="1081"/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B43F4892-0CD2-4EDD-906C-512DFF7A06F9}"/>
              </a:ext>
            </a:extLst>
          </p:cNvPr>
          <p:cNvGrpSpPr>
            <a:grpSpLocks/>
          </p:cNvGrpSpPr>
          <p:nvPr/>
        </p:nvGrpSpPr>
        <p:grpSpPr bwMode="auto">
          <a:xfrm>
            <a:off x="4113084" y="2197362"/>
            <a:ext cx="6133172" cy="1879800"/>
            <a:chOff x="2243476" y="1331487"/>
            <a:chExt cx="7913349" cy="2425752"/>
          </a:xfrm>
        </p:grpSpPr>
        <p:grpSp>
          <p:nvGrpSpPr>
            <p:cNvPr id="21511" name="Group 5">
              <a:extLst>
                <a:ext uri="{FF2B5EF4-FFF2-40B4-BE49-F238E27FC236}">
                  <a16:creationId xmlns:a16="http://schemas.microsoft.com/office/drawing/2014/main" id="{0F33854E-D8B1-4750-A03B-6ED079638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8481" y="1648206"/>
              <a:ext cx="350641" cy="1036519"/>
              <a:chOff x="4180" y="783"/>
              <a:chExt cx="150" cy="307"/>
            </a:xfrm>
          </p:grpSpPr>
          <p:sp>
            <p:nvSpPr>
              <p:cNvPr id="21541" name="AutoShape 6">
                <a:extLst>
                  <a:ext uri="{FF2B5EF4-FFF2-40B4-BE49-F238E27FC236}">
                    <a16:creationId xmlns:a16="http://schemas.microsoft.com/office/drawing/2014/main" id="{492CECA4-76B0-4878-9B77-CE303004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42" name="Rectangle 7">
                <a:extLst>
                  <a:ext uri="{FF2B5EF4-FFF2-40B4-BE49-F238E27FC236}">
                    <a16:creationId xmlns:a16="http://schemas.microsoft.com/office/drawing/2014/main" id="{60E81325-DD0F-4ACB-8AAA-9C4F1542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43" name="Rectangle 8">
                <a:extLst>
                  <a:ext uri="{FF2B5EF4-FFF2-40B4-BE49-F238E27FC236}">
                    <a16:creationId xmlns:a16="http://schemas.microsoft.com/office/drawing/2014/main" id="{7B9D4812-18A8-4AD3-9B65-6BAD4132E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44" name="AutoShape 9">
                <a:extLst>
                  <a:ext uri="{FF2B5EF4-FFF2-40B4-BE49-F238E27FC236}">
                    <a16:creationId xmlns:a16="http://schemas.microsoft.com/office/drawing/2014/main" id="{1AAC85FC-9968-439A-B5C0-6F37B7D0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45" name="Line 10">
                <a:extLst>
                  <a:ext uri="{FF2B5EF4-FFF2-40B4-BE49-F238E27FC236}">
                    <a16:creationId xmlns:a16="http://schemas.microsoft.com/office/drawing/2014/main" id="{B77EB961-C8EA-4ADF-BA87-187DD3B87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  <p:sp>
            <p:nvSpPr>
              <p:cNvPr id="21546" name="Line 11">
                <a:extLst>
                  <a:ext uri="{FF2B5EF4-FFF2-40B4-BE49-F238E27FC236}">
                    <a16:creationId xmlns:a16="http://schemas.microsoft.com/office/drawing/2014/main" id="{C6E6AE9A-156A-44C4-B3BE-AD0DDAE30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  <p:sp>
            <p:nvSpPr>
              <p:cNvPr id="21547" name="Rectangle 12">
                <a:extLst>
                  <a:ext uri="{FF2B5EF4-FFF2-40B4-BE49-F238E27FC236}">
                    <a16:creationId xmlns:a16="http://schemas.microsoft.com/office/drawing/2014/main" id="{64CED732-EEE9-481A-87FE-D24A7ED2C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48" name="Rectangle 13">
                <a:extLst>
                  <a:ext uri="{FF2B5EF4-FFF2-40B4-BE49-F238E27FC236}">
                    <a16:creationId xmlns:a16="http://schemas.microsoft.com/office/drawing/2014/main" id="{CECEF66E-59F8-4AA4-870B-19BFD011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</p:grpSp>
        <p:grpSp>
          <p:nvGrpSpPr>
            <p:cNvPr id="21512" name="Group 16">
              <a:extLst>
                <a:ext uri="{FF2B5EF4-FFF2-40B4-BE49-F238E27FC236}">
                  <a16:creationId xmlns:a16="http://schemas.microsoft.com/office/drawing/2014/main" id="{E81EBA3B-8630-43C6-B414-E1C25895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3401" y="1713429"/>
              <a:ext cx="970137" cy="920175"/>
              <a:chOff x="3908" y="1386"/>
              <a:chExt cx="483" cy="522"/>
            </a:xfrm>
          </p:grpSpPr>
          <p:sp>
            <p:nvSpPr>
              <p:cNvPr id="21539" name="Rectangle 17">
                <a:extLst>
                  <a:ext uri="{FF2B5EF4-FFF2-40B4-BE49-F238E27FC236}">
                    <a16:creationId xmlns:a16="http://schemas.microsoft.com/office/drawing/2014/main" id="{57BD255F-3348-41A7-A578-31EF1147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38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D0EA54E0-F722-4D75-A5D1-2946ED08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" y="1463"/>
                <a:ext cx="483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1351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lt"/>
                  </a:rPr>
                  <a:t>Servidor</a:t>
                </a:r>
              </a:p>
              <a:p>
                <a:pPr algn="ctr">
                  <a:defRPr/>
                </a:pPr>
                <a:r>
                  <a:rPr lang="pt-BR" sz="1351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lt"/>
                  </a:rPr>
                  <a:t>FTP</a:t>
                </a:r>
              </a:p>
            </p:txBody>
          </p:sp>
        </p:grpSp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83B372F5-B294-4FB6-B300-69B208CA5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3476" y="1702853"/>
              <a:ext cx="2182783" cy="1006437"/>
              <a:chOff x="1645" y="1326"/>
              <a:chExt cx="1170" cy="572"/>
            </a:xfrm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FC22124A-2467-4A24-B9CA-466442FFF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1326"/>
                <a:ext cx="444" cy="522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DD1F3A93-9892-4A4F-A4F3-1B41E6421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332"/>
                <a:ext cx="605" cy="522"/>
              </a:xfrm>
              <a:prstGeom prst="rect">
                <a:avLst/>
              </a:prstGeom>
              <a:solidFill>
                <a:srgbClr val="33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3" name="Text Box 22">
                <a:extLst>
                  <a:ext uri="{FF2B5EF4-FFF2-40B4-BE49-F238E27FC236}">
                    <a16:creationId xmlns:a16="http://schemas.microsoft.com/office/drawing/2014/main" id="{5C9C6716-998D-4219-86B5-66D515EA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5" y="1342"/>
                <a:ext cx="738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pt-BR" sz="1441" dirty="0">
                    <a:latin typeface="+mj-lt"/>
                  </a:rPr>
                  <a:t>Interface do usuário</a:t>
                </a:r>
              </a:p>
              <a:p>
                <a:pPr algn="ctr">
                  <a:defRPr/>
                </a:pPr>
                <a:r>
                  <a:rPr lang="pt-BR" sz="1441" dirty="0">
                    <a:latin typeface="+mj-lt"/>
                  </a:rPr>
                  <a:t>FTP</a:t>
                </a:r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EE8E703D-B009-4835-82A5-33544D9D9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1402"/>
                <a:ext cx="532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1621" dirty="0">
                    <a:solidFill>
                      <a:schemeClr val="bg1"/>
                    </a:solidFill>
                    <a:latin typeface="+mj-lt"/>
                  </a:rPr>
                  <a:t>Cliente</a:t>
                </a:r>
                <a:br>
                  <a:rPr lang="pt-BR" sz="1621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pt-BR" sz="1621" dirty="0">
                    <a:solidFill>
                      <a:schemeClr val="bg1"/>
                    </a:solidFill>
                    <a:latin typeface="+mj-lt"/>
                  </a:rPr>
                  <a:t>FTP</a:t>
                </a:r>
              </a:p>
            </p:txBody>
          </p:sp>
        </p:grpSp>
        <p:grpSp>
          <p:nvGrpSpPr>
            <p:cNvPr id="21514" name="Group 24">
              <a:extLst>
                <a:ext uri="{FF2B5EF4-FFF2-40B4-BE49-F238E27FC236}">
                  <a16:creationId xmlns:a16="http://schemas.microsoft.com/office/drawing/2014/main" id="{36A8BA02-68AB-4C2E-8609-0866DB313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1527" y="2755236"/>
              <a:ext cx="629511" cy="551752"/>
              <a:chOff x="4939" y="1431"/>
              <a:chExt cx="316" cy="313"/>
            </a:xfrm>
          </p:grpSpPr>
          <p:sp>
            <p:nvSpPr>
              <p:cNvPr id="21530" name="Oval 25">
                <a:extLst>
                  <a:ext uri="{FF2B5EF4-FFF2-40B4-BE49-F238E27FC236}">
                    <a16:creationId xmlns:a16="http://schemas.microsoft.com/office/drawing/2014/main" id="{8ECEBB19-5C09-451A-8D68-5241537AD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FF1BB7E-B6DA-45A8-A508-55741A4FC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162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1532" name="Oval 27">
                <a:extLst>
                  <a:ext uri="{FF2B5EF4-FFF2-40B4-BE49-F238E27FC236}">
                    <a16:creationId xmlns:a16="http://schemas.microsoft.com/office/drawing/2014/main" id="{24037E6C-860A-4E39-9545-811D70920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33" name="Line 28">
                <a:extLst>
                  <a:ext uri="{FF2B5EF4-FFF2-40B4-BE49-F238E27FC236}">
                    <a16:creationId xmlns:a16="http://schemas.microsoft.com/office/drawing/2014/main" id="{855F7019-8270-484C-8199-8D56E11E5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  <p:sp>
            <p:nvSpPr>
              <p:cNvPr id="21534" name="Line 29">
                <a:extLst>
                  <a:ext uri="{FF2B5EF4-FFF2-40B4-BE49-F238E27FC236}">
                    <a16:creationId xmlns:a16="http://schemas.microsoft.com/office/drawing/2014/main" id="{D8A67AF6-C6C8-4C2B-8C98-623CEF37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</p:grp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EA8A93DB-8CFA-431B-AF60-D12B257C8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390" y="2779698"/>
              <a:ext cx="1350249" cy="97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55" tIns="45728" rIns="91455" bIns="45728">
              <a:spAutoFit/>
            </a:bodyPr>
            <a:lstStyle/>
            <a:p>
              <a:pPr>
                <a:defRPr/>
              </a:pPr>
              <a:r>
                <a:rPr lang="pt-BR" sz="1441" dirty="0">
                  <a:latin typeface="+mj-lt"/>
                </a:rPr>
                <a:t>Sistema de arquivo local</a:t>
              </a:r>
            </a:p>
          </p:txBody>
        </p:sp>
        <p:sp>
          <p:nvSpPr>
            <p:cNvPr id="21516" name="Line 31">
              <a:extLst>
                <a:ext uri="{FF2B5EF4-FFF2-40B4-BE49-F238E27FC236}">
                  <a16:creationId xmlns:a16="http://schemas.microsoft.com/office/drawing/2014/main" id="{BD70047E-B368-4582-AC4A-C68B56F6F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902" y="2633603"/>
              <a:ext cx="405568" cy="486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55" tIns="45728" rIns="91455" bIns="45728" anchor="ctr"/>
            <a:lstStyle/>
            <a:p>
              <a:endParaRPr lang="pt-BR" sz="1621"/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0C93A63C-42B4-4225-B2F6-110DBA90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064" y="2623026"/>
              <a:ext cx="370301" cy="486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55" tIns="45728" rIns="91455" bIns="45728" anchor="ctr"/>
            <a:lstStyle/>
            <a:p>
              <a:endParaRPr lang="pt-BR" sz="1621"/>
            </a:p>
          </p:txBody>
        </p:sp>
        <p:grpSp>
          <p:nvGrpSpPr>
            <p:cNvPr id="21518" name="Group 33">
              <a:extLst>
                <a:ext uri="{FF2B5EF4-FFF2-40B4-BE49-F238E27FC236}">
                  <a16:creationId xmlns:a16="http://schemas.microsoft.com/office/drawing/2014/main" id="{CA6C15ED-160A-4E35-8B82-97DC5A078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611" y="2776390"/>
              <a:ext cx="494654" cy="551752"/>
              <a:chOff x="4939" y="1431"/>
              <a:chExt cx="316" cy="313"/>
            </a:xfrm>
          </p:grpSpPr>
          <p:sp>
            <p:nvSpPr>
              <p:cNvPr id="21525" name="Oval 34">
                <a:extLst>
                  <a:ext uri="{FF2B5EF4-FFF2-40B4-BE49-F238E27FC236}">
                    <a16:creationId xmlns:a16="http://schemas.microsoft.com/office/drawing/2014/main" id="{BA4A14DA-A8AF-41AB-9BD1-6E09A0008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2" name="Rectangle 35">
                <a:extLst>
                  <a:ext uri="{FF2B5EF4-FFF2-40B4-BE49-F238E27FC236}">
                    <a16:creationId xmlns:a16="http://schemas.microsoft.com/office/drawing/2014/main" id="{D6E4B976-884B-4564-AD86-1F4BF40AB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1489"/>
                <a:ext cx="312" cy="2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162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1527" name="Oval 36">
                <a:extLst>
                  <a:ext uri="{FF2B5EF4-FFF2-40B4-BE49-F238E27FC236}">
                    <a16:creationId xmlns:a16="http://schemas.microsoft.com/office/drawing/2014/main" id="{9DA11695-2FC3-4A0A-93E8-608112B2C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1801"/>
              </a:p>
            </p:txBody>
          </p:sp>
          <p:sp>
            <p:nvSpPr>
              <p:cNvPr id="21528" name="Line 37">
                <a:extLst>
                  <a:ext uri="{FF2B5EF4-FFF2-40B4-BE49-F238E27FC236}">
                    <a16:creationId xmlns:a16="http://schemas.microsoft.com/office/drawing/2014/main" id="{2A1ED6DD-D085-443D-A936-032ECD452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  <p:sp>
            <p:nvSpPr>
              <p:cNvPr id="21529" name="Line 38">
                <a:extLst>
                  <a:ext uri="{FF2B5EF4-FFF2-40B4-BE49-F238E27FC236}">
                    <a16:creationId xmlns:a16="http://schemas.microsoft.com/office/drawing/2014/main" id="{BE72503C-E026-43FC-91CB-39C644145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621"/>
              </a:p>
            </p:txBody>
          </p:sp>
        </p:grpSp>
        <p:sp>
          <p:nvSpPr>
            <p:cNvPr id="14" name="Text Box 39">
              <a:extLst>
                <a:ext uri="{FF2B5EF4-FFF2-40B4-BE49-F238E27FC236}">
                  <a16:creationId xmlns:a16="http://schemas.microsoft.com/office/drawing/2014/main" id="{E0D2B670-4F75-4ED0-8789-EC69A1C13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9880" y="2737267"/>
              <a:ext cx="1436945" cy="97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55" tIns="45728" rIns="91455" bIns="45728">
              <a:spAutoFit/>
            </a:bodyPr>
            <a:lstStyle/>
            <a:p>
              <a:pPr>
                <a:defRPr/>
              </a:pPr>
              <a:r>
                <a:rPr lang="pt-BR" sz="1441" dirty="0">
                  <a:latin typeface="+mj-lt"/>
                </a:rPr>
                <a:t>Sistema de arquivo remoto</a:t>
              </a:r>
            </a:p>
          </p:txBody>
        </p:sp>
        <p:sp>
          <p:nvSpPr>
            <p:cNvPr id="21520" name="Line 40">
              <a:extLst>
                <a:ext uri="{FF2B5EF4-FFF2-40B4-BE49-F238E27FC236}">
                  <a16:creationId xmlns:a16="http://schemas.microsoft.com/office/drawing/2014/main" id="{EAB59C1F-FFAF-4225-A845-8420F33B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507" y="2633604"/>
              <a:ext cx="0" cy="475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55" tIns="45728" rIns="91455" bIns="45728" anchor="ctr"/>
            <a:lstStyle/>
            <a:p>
              <a:endParaRPr lang="pt-BR" sz="1621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8AAE3D6C-4383-4C5B-A5BB-586FBF4A2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914" y="2032532"/>
              <a:ext cx="284622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621">
                <a:latin typeface="+mj-lt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3721A7FB-2485-486E-B691-BC362EC0E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2049" y="2381209"/>
              <a:ext cx="2846222" cy="110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621">
                <a:latin typeface="+mj-lt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DAC016FE-0B84-4D71-ADE7-EB7AA4FB0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495" y="1331487"/>
              <a:ext cx="3050974" cy="762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21" b="1" dirty="0">
                  <a:solidFill>
                    <a:schemeClr val="accent1"/>
                  </a:solidFill>
                  <a:latin typeface="+mj-lt"/>
                </a:rPr>
                <a:t>Controle de conexão TCP porta 21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9577788-4E6D-4E11-AD16-0F355C78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183" y="2464229"/>
              <a:ext cx="3172718" cy="762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21" b="1" dirty="0">
                  <a:solidFill>
                    <a:schemeClr val="accent1"/>
                  </a:solidFill>
                  <a:latin typeface="+mj-lt"/>
                </a:rPr>
                <a:t>Conexão de dados TCP</a:t>
              </a:r>
            </a:p>
            <a:p>
              <a:pPr algn="ctr">
                <a:defRPr/>
              </a:pPr>
              <a:r>
                <a:rPr lang="pt-BR" sz="1621" b="1" dirty="0">
                  <a:solidFill>
                    <a:schemeClr val="accent1"/>
                  </a:solidFill>
                  <a:latin typeface="+mj-lt"/>
                </a:rPr>
                <a:t>         porta 20</a:t>
              </a:r>
            </a:p>
          </p:txBody>
        </p:sp>
      </p:grpSp>
      <p:pic>
        <p:nvPicPr>
          <p:cNvPr id="21509" name="Imagem 46">
            <a:extLst>
              <a:ext uri="{FF2B5EF4-FFF2-40B4-BE49-F238E27FC236}">
                <a16:creationId xmlns:a16="http://schemas.microsoft.com/office/drawing/2014/main" id="{8095E046-ABB7-40E9-A85C-EF8CC596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48" y="2468995"/>
            <a:ext cx="2366060" cy="13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tângulo 47">
            <a:extLst>
              <a:ext uri="{FF2B5EF4-FFF2-40B4-BE49-F238E27FC236}">
                <a16:creationId xmlns:a16="http://schemas.microsoft.com/office/drawing/2014/main" id="{7968A5E2-71C3-496A-BCA9-4D6E8D0865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19158" y="3299670"/>
            <a:ext cx="1851789" cy="25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081">
                <a:hlinkClick r:id="rId3"/>
              </a:rPr>
              <a:t>http://www.freeimages.com</a:t>
            </a:r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B5329F0A-891A-457F-9903-8D6C1251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Correio eletrônico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148F9C73-BCC4-4EC7-80A6-185C3470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353873"/>
            <a:ext cx="8632188" cy="4989456"/>
          </a:xfrm>
        </p:spPr>
        <p:txBody>
          <a:bodyPr/>
          <a:lstStyle/>
          <a:p>
            <a:pPr>
              <a:spcBef>
                <a:spcPts val="540"/>
              </a:spcBef>
            </a:pPr>
            <a:r>
              <a:rPr altLang="pt-BR" sz="2882"/>
              <a:t>Permite a troca de mensagens entre pessoas.</a:t>
            </a:r>
          </a:p>
          <a:p>
            <a:pPr>
              <a:spcBef>
                <a:spcPts val="540"/>
              </a:spcBef>
            </a:pPr>
            <a:r>
              <a:rPr altLang="pt-BR" sz="2882"/>
              <a:t>Aplicação mais popular na web.</a:t>
            </a:r>
            <a:endParaRPr altLang="pt-BR" sz="2882" b="1">
              <a:solidFill>
                <a:srgbClr val="008000"/>
              </a:solidFill>
            </a:endParaRPr>
          </a:p>
          <a:p>
            <a:pPr>
              <a:spcBef>
                <a:spcPts val="540"/>
              </a:spcBef>
            </a:pPr>
            <a:r>
              <a:rPr altLang="pt-BR" sz="2882"/>
              <a:t>Não prevê conexão direta entre emissor/receptor</a:t>
            </a:r>
          </a:p>
          <a:p>
            <a:pPr lvl="1" indent="-347418">
              <a:spcBef>
                <a:spcPts val="540"/>
              </a:spcBef>
            </a:pPr>
            <a:r>
              <a:rPr lang="pt-BR" altLang="pt-BR" sz="2882"/>
              <a:t>Comunicação assíncrona</a:t>
            </a:r>
          </a:p>
          <a:p>
            <a:pPr lvl="1" indent="-347418">
              <a:spcBef>
                <a:spcPts val="540"/>
              </a:spcBef>
            </a:pPr>
            <a:r>
              <a:rPr lang="pt-BR" altLang="pt-BR" sz="2882"/>
              <a:t>Mensagem enviada ao servidor de e-mail</a:t>
            </a:r>
          </a:p>
          <a:p>
            <a:pPr lvl="1" indent="-347418">
              <a:spcBef>
                <a:spcPts val="540"/>
              </a:spcBef>
            </a:pPr>
            <a:r>
              <a:rPr lang="pt-BR" altLang="pt-BR" sz="2882"/>
              <a:t>Este servidor entrega para o destino (quando ser solicitado pelo destino).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FEE4DA2E-5F54-4CEA-B6EC-A63997B1A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927726-AFD4-4A54-A0A6-CD040613EE0D}" type="slidenum">
              <a:rPr lang="pt-BR" altLang="pt-BR" sz="1081"/>
              <a:pPr eaLnBrk="1" hangingPunct="1"/>
              <a:t>25</a:t>
            </a:fld>
            <a:endParaRPr lang="pt-BR" altLang="pt-BR" sz="1081"/>
          </a:p>
        </p:txBody>
      </p:sp>
      <p:grpSp>
        <p:nvGrpSpPr>
          <p:cNvPr id="22533" name="Group 44">
            <a:extLst>
              <a:ext uri="{FF2B5EF4-FFF2-40B4-BE49-F238E27FC236}">
                <a16:creationId xmlns:a16="http://schemas.microsoft.com/office/drawing/2014/main" id="{51F7D14F-02F6-4902-B5B2-650C817C6AAD}"/>
              </a:ext>
            </a:extLst>
          </p:cNvPr>
          <p:cNvGrpSpPr>
            <a:grpSpLocks/>
          </p:cNvGrpSpPr>
          <p:nvPr/>
        </p:nvGrpSpPr>
        <p:grpSpPr bwMode="auto">
          <a:xfrm>
            <a:off x="4779299" y="5339719"/>
            <a:ext cx="2397513" cy="610457"/>
            <a:chOff x="3615860" y="6254763"/>
            <a:chExt cx="2662640" cy="676910"/>
          </a:xfrm>
        </p:grpSpPr>
        <p:sp>
          <p:nvSpPr>
            <p:cNvPr id="22537" name="Line 6">
              <a:extLst>
                <a:ext uri="{FF2B5EF4-FFF2-40B4-BE49-F238E27FC236}">
                  <a16:creationId xmlns:a16="http://schemas.microsoft.com/office/drawing/2014/main" id="{873E69D7-0D7B-4DC9-AEB8-139EFFF08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500" y="6254763"/>
              <a:ext cx="257800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55" tIns="45728" rIns="91455" bIns="45728" anchor="ctr"/>
            <a:lstStyle/>
            <a:p>
              <a:endParaRPr lang="pt-BR" sz="1621"/>
            </a:p>
          </p:txBody>
        </p:sp>
        <p:sp>
          <p:nvSpPr>
            <p:cNvPr id="22538" name="Line 7">
              <a:extLst>
                <a:ext uri="{FF2B5EF4-FFF2-40B4-BE49-F238E27FC236}">
                  <a16:creationId xmlns:a16="http://schemas.microsoft.com/office/drawing/2014/main" id="{A764BA54-74CE-4BCF-B356-C2E9DAC39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5860" y="6931673"/>
              <a:ext cx="2650297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55" tIns="45728" rIns="91455" bIns="45728" anchor="ctr"/>
            <a:lstStyle/>
            <a:p>
              <a:endParaRPr lang="pt-BR" sz="1621"/>
            </a:p>
          </p:txBody>
        </p:sp>
        <p:sp>
          <p:nvSpPr>
            <p:cNvPr id="22539" name="Rectangle 8">
              <a:extLst>
                <a:ext uri="{FF2B5EF4-FFF2-40B4-BE49-F238E27FC236}">
                  <a16:creationId xmlns:a16="http://schemas.microsoft.com/office/drawing/2014/main" id="{0A1C86BF-E5F5-482D-BBF6-3DA8DA1F5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832" y="6399311"/>
              <a:ext cx="1790986" cy="468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503" tIns="44457" rIns="90503" bIns="44457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161"/>
                <a:t>mensagens</a:t>
              </a:r>
            </a:p>
          </p:txBody>
        </p:sp>
      </p:grpSp>
      <p:pic>
        <p:nvPicPr>
          <p:cNvPr id="22534" name="Imagem 4">
            <a:extLst>
              <a:ext uri="{FF2B5EF4-FFF2-40B4-BE49-F238E27FC236}">
                <a16:creationId xmlns:a16="http://schemas.microsoft.com/office/drawing/2014/main" id="{5FB90129-F5EC-47AC-AD3D-99C52FB6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70" y="4993745"/>
            <a:ext cx="1373887" cy="17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Imagem 5">
            <a:extLst>
              <a:ext uri="{FF2B5EF4-FFF2-40B4-BE49-F238E27FC236}">
                <a16:creationId xmlns:a16="http://schemas.microsoft.com/office/drawing/2014/main" id="{F455D415-05F1-42BC-9CCA-A524863A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17" y="4926551"/>
            <a:ext cx="1373887" cy="17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tângulo 6">
            <a:extLst>
              <a:ext uri="{FF2B5EF4-FFF2-40B4-BE49-F238E27FC236}">
                <a16:creationId xmlns:a16="http://schemas.microsoft.com/office/drawing/2014/main" id="{5619ADBF-BDE8-47F2-A96E-15F3969F9E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00022" y="3299670"/>
            <a:ext cx="3890060" cy="25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081">
                <a:hlinkClick r:id="rId4"/>
              </a:rPr>
              <a:t>http://sites.northwestern.edu</a:t>
            </a:r>
            <a:r>
              <a:rPr lang="pt-BR" altLang="pt-BR" sz="1081"/>
              <a:t>; </a:t>
            </a:r>
            <a:r>
              <a:rPr lang="pt-BR" altLang="pt-BR" sz="1081">
                <a:hlinkClick r:id="rId5"/>
              </a:rPr>
              <a:t>http://silhouettesbyhand.com</a:t>
            </a:r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A982E268-BF7D-4EB7-9923-D45E974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187283"/>
            <a:ext cx="8632188" cy="754852"/>
          </a:xfrm>
        </p:spPr>
        <p:txBody>
          <a:bodyPr/>
          <a:lstStyle/>
          <a:p>
            <a:r>
              <a:rPr lang="pt-BR" altLang="pt-BR"/>
              <a:t>Correio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3F449-51BC-4FAD-8A19-89AF23C5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095107"/>
            <a:ext cx="8632188" cy="4989456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dirty="0">
                <a:solidFill>
                  <a:schemeClr val="accent3"/>
                </a:solidFill>
              </a:rPr>
              <a:t>Para envio</a:t>
            </a:r>
            <a:r>
              <a:rPr sz="2882" b="1" dirty="0"/>
              <a:t>:</a:t>
            </a:r>
          </a:p>
          <a:p>
            <a:pPr lvl="1" indent="-347418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SMTP</a:t>
            </a:r>
          </a:p>
          <a:p>
            <a:pPr marL="32168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 err="1">
                <a:solidFill>
                  <a:schemeClr val="accent3"/>
                </a:solidFill>
              </a:rPr>
              <a:t>S</a:t>
            </a:r>
            <a:r>
              <a:rPr lang="pt-BR" sz="2882" i="1" dirty="0" err="1">
                <a:solidFill>
                  <a:schemeClr val="accent1"/>
                </a:solidFill>
              </a:rPr>
              <a:t>imple</a:t>
            </a:r>
            <a:r>
              <a:rPr lang="pt-BR" sz="2882" i="1" dirty="0">
                <a:solidFill>
                  <a:schemeClr val="accent1"/>
                </a:solidFill>
              </a:rPr>
              <a:t> Mail </a:t>
            </a:r>
            <a:r>
              <a:rPr lang="pt-BR" sz="2882" i="1" dirty="0" err="1">
                <a:solidFill>
                  <a:schemeClr val="accent3"/>
                </a:solidFill>
              </a:rPr>
              <a:t>T</a:t>
            </a:r>
            <a:r>
              <a:rPr lang="pt-BR" sz="2882" i="1" dirty="0" err="1">
                <a:solidFill>
                  <a:schemeClr val="accent1"/>
                </a:solidFill>
              </a:rPr>
              <a:t>ransfer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P</a:t>
            </a:r>
            <a:r>
              <a:rPr lang="pt-BR" sz="2882" i="1" dirty="0" err="1">
                <a:solidFill>
                  <a:schemeClr val="accent1"/>
                </a:solidFill>
              </a:rPr>
              <a:t>rotocol</a:t>
            </a:r>
            <a:r>
              <a:rPr lang="pt-BR" sz="2882" i="1" dirty="0">
                <a:solidFill>
                  <a:schemeClr val="accent1"/>
                </a:solidFill>
              </a:rPr>
              <a:t> / Protocolo de Transferência Simples de Correspondência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Transfere mensagens dos servidores de correio remetentes para os servidores de correio destinatários.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Protocolo que envia informações.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Estabelece conexão TCP na: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Porta </a:t>
            </a:r>
            <a:r>
              <a:rPr lang="pt-BR" sz="2882" dirty="0">
                <a:solidFill>
                  <a:schemeClr val="accent3"/>
                </a:solidFill>
              </a:rPr>
              <a:t>25</a:t>
            </a:r>
            <a:r>
              <a:rPr lang="pt-BR" sz="2882" dirty="0"/>
              <a:t> ou 26 (comum)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Porta 465 (segura SSL/TLS)</a:t>
            </a:r>
          </a:p>
          <a:p>
            <a:pPr lvl="3">
              <a:spcBef>
                <a:spcPts val="901"/>
              </a:spcBef>
              <a:defRPr/>
            </a:pPr>
            <a:endParaRPr lang="pt-BR" sz="2882" dirty="0"/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CAAC966D-3312-4C16-B5A2-C17C99CDDB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CA8022-8CEA-4F7B-B8BD-1284FCB025C8}" type="slidenum">
              <a:rPr lang="pt-BR" altLang="pt-BR" sz="1081"/>
              <a:pPr eaLnBrk="1" hangingPunct="1"/>
              <a:t>26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52F63A78-28C8-4F10-A77A-743C250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121520"/>
            <a:ext cx="8632188" cy="626184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Correio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1B597-6DB8-49DA-8F0C-2576CAC1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704815"/>
            <a:ext cx="8632188" cy="5429786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dirty="0">
                <a:solidFill>
                  <a:schemeClr val="accent3"/>
                </a:solidFill>
              </a:rPr>
              <a:t>Para recebimento</a:t>
            </a:r>
            <a:r>
              <a:rPr sz="2882" b="1" dirty="0"/>
              <a:t>:</a:t>
            </a:r>
          </a:p>
          <a:p>
            <a:pPr marL="321684" lvl="2" indent="-321684">
              <a:spcBef>
                <a:spcPts val="901"/>
              </a:spcBef>
              <a:defRPr/>
            </a:pPr>
            <a:r>
              <a:rPr lang="pt-BR" dirty="0"/>
              <a:t>Transferir correspondência do servidor destinatário para o cliente destinatário. 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POP3:</a:t>
            </a:r>
            <a:r>
              <a:rPr lang="pt-BR" sz="2882" b="1" dirty="0">
                <a:solidFill>
                  <a:srgbClr val="008000"/>
                </a:solidFill>
              </a:rPr>
              <a:t> </a:t>
            </a:r>
            <a:r>
              <a:rPr lang="pt-BR" sz="2882" dirty="0">
                <a:solidFill>
                  <a:srgbClr val="000000"/>
                </a:solidFill>
              </a:rPr>
              <a:t>porta </a:t>
            </a:r>
            <a:r>
              <a:rPr lang="pt-BR" sz="2882" dirty="0">
                <a:solidFill>
                  <a:schemeClr val="accent3"/>
                </a:solidFill>
              </a:rPr>
              <a:t>110</a:t>
            </a:r>
            <a:r>
              <a:rPr lang="pt-BR" sz="2882" dirty="0">
                <a:solidFill>
                  <a:srgbClr val="000000"/>
                </a:solidFill>
              </a:rPr>
              <a:t> (comum) ou 995 (SSL/TLS)</a:t>
            </a:r>
          </a:p>
          <a:p>
            <a:pPr marL="32168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>
                <a:solidFill>
                  <a:schemeClr val="accent3"/>
                </a:solidFill>
              </a:rPr>
              <a:t>P</a:t>
            </a:r>
            <a:r>
              <a:rPr lang="pt-BR" sz="2882" i="1" dirty="0">
                <a:solidFill>
                  <a:schemeClr val="accent1"/>
                </a:solidFill>
              </a:rPr>
              <a:t>ost </a:t>
            </a:r>
            <a:r>
              <a:rPr lang="pt-BR" sz="2882" i="1" dirty="0">
                <a:solidFill>
                  <a:schemeClr val="accent3"/>
                </a:solidFill>
              </a:rPr>
              <a:t>O</a:t>
            </a:r>
            <a:r>
              <a:rPr lang="pt-BR" sz="2882" i="1" dirty="0">
                <a:solidFill>
                  <a:schemeClr val="accent1"/>
                </a:solidFill>
              </a:rPr>
              <a:t>ffice </a:t>
            </a:r>
            <a:r>
              <a:rPr lang="pt-BR" sz="2882" i="1" dirty="0" err="1">
                <a:solidFill>
                  <a:schemeClr val="accent3"/>
                </a:solidFill>
              </a:rPr>
              <a:t>P</a:t>
            </a:r>
            <a:r>
              <a:rPr lang="pt-BR" sz="2882" i="1" dirty="0" err="1">
                <a:solidFill>
                  <a:schemeClr val="accent1"/>
                </a:solidFill>
              </a:rPr>
              <a:t>rotocol</a:t>
            </a:r>
            <a:r>
              <a:rPr lang="pt-BR" sz="2882" i="1" dirty="0">
                <a:solidFill>
                  <a:schemeClr val="accent1"/>
                </a:solidFill>
              </a:rPr>
              <a:t> / Protocolo de Correspondência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1"/>
                </a:solidFill>
              </a:rPr>
              <a:t>IMAP:</a:t>
            </a:r>
            <a:r>
              <a:rPr lang="pt-BR" sz="2882" b="1" dirty="0">
                <a:solidFill>
                  <a:srgbClr val="008000"/>
                </a:solidFill>
              </a:rPr>
              <a:t> </a:t>
            </a:r>
            <a:r>
              <a:rPr lang="pt-BR" sz="2882" dirty="0">
                <a:solidFill>
                  <a:srgbClr val="000000"/>
                </a:solidFill>
              </a:rPr>
              <a:t>porta </a:t>
            </a:r>
            <a:r>
              <a:rPr lang="pt-BR" sz="2882" dirty="0">
                <a:solidFill>
                  <a:schemeClr val="accent3"/>
                </a:solidFill>
              </a:rPr>
              <a:t>143</a:t>
            </a:r>
            <a:r>
              <a:rPr lang="pt-BR" sz="2882" dirty="0">
                <a:solidFill>
                  <a:srgbClr val="000000"/>
                </a:solidFill>
              </a:rPr>
              <a:t> (comum) ou 993 (SSL/TLS)</a:t>
            </a:r>
          </a:p>
          <a:p>
            <a:pPr marL="321684" lvl="1" indent="0">
              <a:spcBef>
                <a:spcPts val="901"/>
              </a:spcBef>
              <a:buNone/>
              <a:defRPr/>
            </a:pPr>
            <a:r>
              <a:rPr lang="pt-BR" sz="2882" dirty="0">
                <a:solidFill>
                  <a:schemeClr val="accent1"/>
                </a:solidFill>
              </a:rPr>
              <a:t>(</a:t>
            </a:r>
            <a:r>
              <a:rPr lang="pt-BR" sz="2882" i="1" dirty="0">
                <a:solidFill>
                  <a:schemeClr val="accent3"/>
                </a:solidFill>
              </a:rPr>
              <a:t>I</a:t>
            </a:r>
            <a:r>
              <a:rPr lang="pt-BR" sz="2882" i="1" dirty="0">
                <a:solidFill>
                  <a:schemeClr val="accent1"/>
                </a:solidFill>
              </a:rPr>
              <a:t>nternet </a:t>
            </a:r>
            <a:r>
              <a:rPr lang="pt-BR" sz="2882" i="1" dirty="0" err="1">
                <a:solidFill>
                  <a:schemeClr val="accent3"/>
                </a:solidFill>
              </a:rPr>
              <a:t>M</a:t>
            </a:r>
            <a:r>
              <a:rPr lang="pt-BR" sz="2882" i="1" dirty="0" err="1">
                <a:solidFill>
                  <a:schemeClr val="accent1"/>
                </a:solidFill>
              </a:rPr>
              <a:t>essage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A</a:t>
            </a:r>
            <a:r>
              <a:rPr lang="pt-BR" sz="2882" i="1" dirty="0" err="1">
                <a:solidFill>
                  <a:schemeClr val="accent1"/>
                </a:solidFill>
              </a:rPr>
              <a:t>cess</a:t>
            </a:r>
            <a:r>
              <a:rPr lang="pt-BR" sz="2882" i="1" dirty="0">
                <a:solidFill>
                  <a:schemeClr val="accent1"/>
                </a:solidFill>
              </a:rPr>
              <a:t> </a:t>
            </a:r>
            <a:r>
              <a:rPr lang="pt-BR" sz="2882" i="1" dirty="0" err="1">
                <a:solidFill>
                  <a:schemeClr val="accent3"/>
                </a:solidFill>
              </a:rPr>
              <a:t>P</a:t>
            </a:r>
            <a:r>
              <a:rPr lang="pt-BR" sz="2882" i="1" dirty="0" err="1">
                <a:solidFill>
                  <a:schemeClr val="accent1"/>
                </a:solidFill>
              </a:rPr>
              <a:t>rotocol</a:t>
            </a:r>
            <a:r>
              <a:rPr lang="pt-BR" sz="2882" i="1" dirty="0">
                <a:solidFill>
                  <a:schemeClr val="accent1"/>
                </a:solidFill>
              </a:rPr>
              <a:t> / Protocolo de acesso a mensagem da Internet</a:t>
            </a:r>
            <a:r>
              <a:rPr lang="pt-BR" sz="2882" dirty="0">
                <a:solidFill>
                  <a:schemeClr val="accent1"/>
                </a:solidFill>
              </a:rPr>
              <a:t>)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>
                <a:solidFill>
                  <a:srgbClr val="000000"/>
                </a:solidFill>
              </a:rPr>
              <a:t>Oferece mais recursos do que o POP3</a:t>
            </a:r>
          </a:p>
          <a:p>
            <a:pPr marL="1289592" lvl="3" indent="-323113">
              <a:spcBef>
                <a:spcPts val="901"/>
              </a:spcBef>
              <a:defRPr/>
            </a:pPr>
            <a:r>
              <a:rPr lang="pt-BR" sz="2882" dirty="0"/>
              <a:t>Acesso as pastas, busca de mensagens remotas</a:t>
            </a:r>
          </a:p>
          <a:p>
            <a:pPr marL="411754" lvl="1" indent="0">
              <a:spcBef>
                <a:spcPts val="901"/>
              </a:spcBef>
              <a:buNone/>
              <a:defRPr/>
            </a:pPr>
            <a:endParaRPr lang="pt-BR" sz="2882" dirty="0"/>
          </a:p>
          <a:p>
            <a:pPr lvl="2">
              <a:spcBef>
                <a:spcPts val="901"/>
              </a:spcBef>
              <a:defRPr/>
            </a:pPr>
            <a:endParaRPr lang="pt-BR" dirty="0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89AE2F50-B480-4C3B-9305-96CF75849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F70749-3F05-453E-845B-3792050E5531}" type="slidenum">
              <a:rPr lang="pt-BR" altLang="pt-BR" sz="1081"/>
              <a:pPr eaLnBrk="1" hangingPunct="1"/>
              <a:t>27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B2515063-A436-4A40-9FE6-2090FE69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Correio eletrônico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C3D541C4-0715-42EC-A6C7-BB8668DE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3970"/>
            <a:ext cx="8632188" cy="4989456"/>
          </a:xfrm>
        </p:spPr>
        <p:txBody>
          <a:bodyPr/>
          <a:lstStyle/>
          <a:p>
            <a:pPr>
              <a:spcAft>
                <a:spcPts val="540"/>
              </a:spcAft>
            </a:pPr>
            <a:r>
              <a:rPr altLang="pt-BR"/>
              <a:t>Processo no envio de e-mails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9FBA746C-9636-4E50-824F-4F9CBD380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715E12-08E2-430C-85B1-5EFCF199D3D7}" type="slidenum">
              <a:rPr lang="pt-BR" altLang="pt-BR" sz="1081"/>
              <a:pPr eaLnBrk="1" hangingPunct="1"/>
              <a:t>28</a:t>
            </a:fld>
            <a:endParaRPr lang="pt-BR" altLang="pt-BR" sz="1081"/>
          </a:p>
        </p:txBody>
      </p:sp>
      <p:grpSp>
        <p:nvGrpSpPr>
          <p:cNvPr id="25605" name="Group 10">
            <a:extLst>
              <a:ext uri="{FF2B5EF4-FFF2-40B4-BE49-F238E27FC236}">
                <a16:creationId xmlns:a16="http://schemas.microsoft.com/office/drawing/2014/main" id="{171F5209-BE39-4F76-9092-5D309DDD6818}"/>
              </a:ext>
            </a:extLst>
          </p:cNvPr>
          <p:cNvGrpSpPr>
            <a:grpSpLocks/>
          </p:cNvGrpSpPr>
          <p:nvPr/>
        </p:nvGrpSpPr>
        <p:grpSpPr bwMode="auto">
          <a:xfrm>
            <a:off x="2767118" y="2780657"/>
            <a:ext cx="6587842" cy="2003448"/>
            <a:chOff x="1759294" y="1015174"/>
            <a:chExt cx="6817047" cy="2073283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F3A451E4-619F-4850-8E4E-4770AD384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311" y="1632116"/>
              <a:ext cx="942367" cy="1035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621">
                <a:latin typeface="+mj-lt"/>
              </a:endParaRPr>
            </a:p>
          </p:txBody>
        </p:sp>
        <p:grpSp>
          <p:nvGrpSpPr>
            <p:cNvPr id="25610" name="Group 6">
              <a:extLst>
                <a:ext uri="{FF2B5EF4-FFF2-40B4-BE49-F238E27FC236}">
                  <a16:creationId xmlns:a16="http://schemas.microsoft.com/office/drawing/2014/main" id="{2634E09D-2DDF-46D2-A8EC-4DC3EEBF5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4047" y="1286888"/>
              <a:ext cx="832294" cy="1184594"/>
              <a:chOff x="4285" y="290"/>
              <a:chExt cx="472" cy="672"/>
            </a:xfrm>
          </p:grpSpPr>
          <p:graphicFrame>
            <p:nvGraphicFramePr>
              <p:cNvPr id="25670" name="Object 7">
                <a:extLst>
                  <a:ext uri="{FF2B5EF4-FFF2-40B4-BE49-F238E27FC236}">
                    <a16:creationId xmlns:a16="http://schemas.microsoft.com/office/drawing/2014/main" id="{A4BB7789-86F9-4808-A267-2AB730826D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Clip" r:id="rId3" imgW="1307263" imgH="1084139" progId="MS_ClipArt_Gallery.2">
                      <p:embed/>
                    </p:oleObj>
                  </mc:Choice>
                  <mc:Fallback>
                    <p:oleObj name="Clip" r:id="rId3" imgW="1307263" imgH="1084139" progId="MS_ClipArt_Gallery.2">
                      <p:embed/>
                      <p:pic>
                        <p:nvPicPr>
                          <p:cNvPr id="25670" name="Object 7">
                            <a:extLst>
                              <a:ext uri="{FF2B5EF4-FFF2-40B4-BE49-F238E27FC236}">
                                <a16:creationId xmlns:a16="http://schemas.microsoft.com/office/drawing/2014/main" id="{A4BB7789-86F9-4808-A267-2AB730826D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Text Box 10">
                <a:extLst>
                  <a:ext uri="{FF2B5EF4-FFF2-40B4-BE49-F238E27FC236}">
                    <a16:creationId xmlns:a16="http://schemas.microsoft.com/office/drawing/2014/main" id="{49D6C87E-9C21-4D1E-AB3F-58E590AB7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615"/>
                <a:ext cx="472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21" dirty="0" err="1">
                    <a:latin typeface="+mj-lt"/>
                  </a:rPr>
                  <a:t>agente</a:t>
                </a:r>
                <a:endParaRPr lang="en-US" sz="1621" dirty="0">
                  <a:latin typeface="+mj-lt"/>
                </a:endParaRPr>
              </a:p>
              <a:p>
                <a:pPr>
                  <a:defRPr/>
                </a:pPr>
                <a:r>
                  <a:rPr lang="en-US" sz="1621" dirty="0" err="1">
                    <a:latin typeface="+mj-lt"/>
                  </a:rPr>
                  <a:t>usuário</a:t>
                </a:r>
                <a:endParaRPr lang="en-US" sz="1621" dirty="0">
                  <a:latin typeface="+mj-lt"/>
                </a:endParaRPr>
              </a:p>
            </p:txBody>
          </p:sp>
        </p:grpSp>
        <p:grpSp>
          <p:nvGrpSpPr>
            <p:cNvPr id="25611" name="Group 11">
              <a:extLst>
                <a:ext uri="{FF2B5EF4-FFF2-40B4-BE49-F238E27FC236}">
                  <a16:creationId xmlns:a16="http://schemas.microsoft.com/office/drawing/2014/main" id="{25816A7C-D929-4774-9745-AE549EEA4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624" y="1392656"/>
              <a:ext cx="394988" cy="1036519"/>
              <a:chOff x="4180" y="783"/>
              <a:chExt cx="150" cy="307"/>
            </a:xfrm>
          </p:grpSpPr>
          <p:sp>
            <p:nvSpPr>
              <p:cNvPr id="73" name="AutoShape 12">
                <a:extLst>
                  <a:ext uri="{FF2B5EF4-FFF2-40B4-BE49-F238E27FC236}">
                    <a16:creationId xmlns:a16="http://schemas.microsoft.com/office/drawing/2014/main" id="{512C333D-19FD-4F13-81FB-7664B42E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4" name="Rectangle 13">
                <a:extLst>
                  <a:ext uri="{FF2B5EF4-FFF2-40B4-BE49-F238E27FC236}">
                    <a16:creationId xmlns:a16="http://schemas.microsoft.com/office/drawing/2014/main" id="{84B7EB4E-51B5-41F4-9AD2-260713E31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5" name="Rectangle 14">
                <a:extLst>
                  <a:ext uri="{FF2B5EF4-FFF2-40B4-BE49-F238E27FC236}">
                    <a16:creationId xmlns:a16="http://schemas.microsoft.com/office/drawing/2014/main" id="{513CF0BA-FC91-4FD1-A491-3AEC36ED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6" name="AutoShape 15">
                <a:extLst>
                  <a:ext uri="{FF2B5EF4-FFF2-40B4-BE49-F238E27FC236}">
                    <a16:creationId xmlns:a16="http://schemas.microsoft.com/office/drawing/2014/main" id="{86FDE983-5951-4EF7-99B6-35432B2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7" name="Line 16">
                <a:extLst>
                  <a:ext uri="{FF2B5EF4-FFF2-40B4-BE49-F238E27FC236}">
                    <a16:creationId xmlns:a16="http://schemas.microsoft.com/office/drawing/2014/main" id="{B97376D8-DF16-41A3-8613-6D817B14A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8" name="Line 17">
                <a:extLst>
                  <a:ext uri="{FF2B5EF4-FFF2-40B4-BE49-F238E27FC236}">
                    <a16:creationId xmlns:a16="http://schemas.microsoft.com/office/drawing/2014/main" id="{7D69A4D8-84F4-4B81-A923-B5F0DD971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79" name="Rectangle 18">
                <a:extLst>
                  <a:ext uri="{FF2B5EF4-FFF2-40B4-BE49-F238E27FC236}">
                    <a16:creationId xmlns:a16="http://schemas.microsoft.com/office/drawing/2014/main" id="{EFFC8BE8-B4ED-4E11-86C9-A38C2F4DD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80" name="Rectangle 19">
                <a:extLst>
                  <a:ext uri="{FF2B5EF4-FFF2-40B4-BE49-F238E27FC236}">
                    <a16:creationId xmlns:a16="http://schemas.microsoft.com/office/drawing/2014/main" id="{C4C1CB5A-5CD4-49E2-8921-757FC3E3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</p:grpSp>
        <p:grpSp>
          <p:nvGrpSpPr>
            <p:cNvPr id="25612" name="Group 20">
              <a:extLst>
                <a:ext uri="{FF2B5EF4-FFF2-40B4-BE49-F238E27FC236}">
                  <a16:creationId xmlns:a16="http://schemas.microsoft.com/office/drawing/2014/main" id="{12611AE4-A176-4714-B499-BE207F33C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964" y="1812199"/>
              <a:ext cx="1389509" cy="1276258"/>
              <a:chOff x="1856" y="1206"/>
              <a:chExt cx="788" cy="724"/>
            </a:xfrm>
          </p:grpSpPr>
          <p:sp>
            <p:nvSpPr>
              <p:cNvPr id="57" name="Text Box 21">
                <a:extLst>
                  <a:ext uri="{FF2B5EF4-FFF2-40B4-BE49-F238E27FC236}">
                    <a16:creationId xmlns:a16="http://schemas.microsoft.com/office/drawing/2014/main" id="{66893DCD-9FBA-46EA-8583-6FF45E4BC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6" y="1583"/>
                <a:ext cx="788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21">
                    <a:latin typeface="+mj-lt"/>
                  </a:rPr>
                  <a:t>Servidor de</a:t>
                </a:r>
                <a:br>
                  <a:rPr lang="en-US" sz="1621">
                    <a:latin typeface="+mj-lt"/>
                  </a:rPr>
                </a:br>
                <a:r>
                  <a:rPr lang="en-US" sz="1621">
                    <a:latin typeface="+mj-lt"/>
                  </a:rPr>
                  <a:t>email Emissor</a:t>
                </a:r>
              </a:p>
            </p:txBody>
          </p:sp>
          <p:grpSp>
            <p:nvGrpSpPr>
              <p:cNvPr id="25647" name="Group 22">
                <a:extLst>
                  <a:ext uri="{FF2B5EF4-FFF2-40B4-BE49-F238E27FC236}">
                    <a16:creationId xmlns:a16="http://schemas.microsoft.com/office/drawing/2014/main" id="{4D1504D9-9BD0-43F8-8BE9-D38B1EC72D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1206"/>
                <a:ext cx="510" cy="354"/>
                <a:chOff x="2070" y="2004"/>
                <a:chExt cx="510" cy="354"/>
              </a:xfrm>
            </p:grpSpPr>
            <p:sp>
              <p:nvSpPr>
                <p:cNvPr id="59" name="Rectangle 23">
                  <a:extLst>
                    <a:ext uri="{FF2B5EF4-FFF2-40B4-BE49-F238E27FC236}">
                      <a16:creationId xmlns:a16="http://schemas.microsoft.com/office/drawing/2014/main" id="{8F550666-A9BF-4583-BD4C-A03FAD4A5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1" y="2004"/>
                  <a:ext cx="509" cy="35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0" name="Rectangle 24">
                  <a:extLst>
                    <a:ext uri="{FF2B5EF4-FFF2-40B4-BE49-F238E27FC236}">
                      <a16:creationId xmlns:a16="http://schemas.microsoft.com/office/drawing/2014/main" id="{0EE17526-533B-4685-AE60-926F8CE18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" y="2076"/>
                  <a:ext cx="449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1" name="Line 25">
                  <a:extLst>
                    <a:ext uri="{FF2B5EF4-FFF2-40B4-BE49-F238E27FC236}">
                      <a16:creationId xmlns:a16="http://schemas.microsoft.com/office/drawing/2014/main" id="{9E0E0ABA-2F60-4772-8CF7-A4DFE74F3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2" name="Line 26">
                  <a:extLst>
                    <a:ext uri="{FF2B5EF4-FFF2-40B4-BE49-F238E27FC236}">
                      <a16:creationId xmlns:a16="http://schemas.microsoft.com/office/drawing/2014/main" id="{76E4DBB8-C96B-4D09-B72C-E27D76FD2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3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110B2968-46D2-4D52-9897-5BCAC96ED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7" y="210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AD83130B-BE5E-4B76-87CC-CAD80572C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4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5" name="Line 29">
                  <a:extLst>
                    <a:ext uri="{FF2B5EF4-FFF2-40B4-BE49-F238E27FC236}">
                      <a16:creationId xmlns:a16="http://schemas.microsoft.com/office/drawing/2014/main" id="{742725B8-233B-49CB-AEFA-A9EEC4931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5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6" name="Line 30">
                  <a:extLst>
                    <a:ext uri="{FF2B5EF4-FFF2-40B4-BE49-F238E27FC236}">
                      <a16:creationId xmlns:a16="http://schemas.microsoft.com/office/drawing/2014/main" id="{B578D98A-5B20-472F-BE91-6A5A53D59E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1" y="210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7" name="Line 31">
                  <a:extLst>
                    <a:ext uri="{FF2B5EF4-FFF2-40B4-BE49-F238E27FC236}">
                      <a16:creationId xmlns:a16="http://schemas.microsoft.com/office/drawing/2014/main" id="{C19C2664-67D0-49B1-98DD-E952D194F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6" y="210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8" name="Rectangle 32">
                  <a:extLst>
                    <a:ext uri="{FF2B5EF4-FFF2-40B4-BE49-F238E27FC236}">
                      <a16:creationId xmlns:a16="http://schemas.microsoft.com/office/drawing/2014/main" id="{FC8F7AA5-8BD0-4D74-AFD3-985DCEEDB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2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69" name="Rectangle 33">
                  <a:extLst>
                    <a:ext uri="{FF2B5EF4-FFF2-40B4-BE49-F238E27FC236}">
                      <a16:creationId xmlns:a16="http://schemas.microsoft.com/office/drawing/2014/main" id="{4F685DF3-94D3-4AD6-A75C-46117A772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243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70" name="Rectangle 34">
                  <a:extLst>
                    <a:ext uri="{FF2B5EF4-FFF2-40B4-BE49-F238E27FC236}">
                      <a16:creationId xmlns:a16="http://schemas.microsoft.com/office/drawing/2014/main" id="{D474DB95-C1BF-47AB-A2BB-D3D35730D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224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71" name="Rectangle 35">
                  <a:extLst>
                    <a:ext uri="{FF2B5EF4-FFF2-40B4-BE49-F238E27FC236}">
                      <a16:creationId xmlns:a16="http://schemas.microsoft.com/office/drawing/2014/main" id="{F2CF7169-2B5B-45A6-A3CB-37FBBDDF9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  <p:sp>
              <p:nvSpPr>
                <p:cNvPr id="72" name="Rectangle 36">
                  <a:extLst>
                    <a:ext uri="{FF2B5EF4-FFF2-40B4-BE49-F238E27FC236}">
                      <a16:creationId xmlns:a16="http://schemas.microsoft.com/office/drawing/2014/main" id="{3AB7B481-D5C5-4356-8B9D-1552A3464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" y="224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621">
                    <a:latin typeface="+mj-lt"/>
                  </a:endParaRPr>
                </a:p>
              </p:txBody>
            </p:sp>
          </p:grpSp>
        </p:grpSp>
        <p:grpSp>
          <p:nvGrpSpPr>
            <p:cNvPr id="25613" name="Group 37">
              <a:extLst>
                <a:ext uri="{FF2B5EF4-FFF2-40B4-BE49-F238E27FC236}">
                  <a16:creationId xmlns:a16="http://schemas.microsoft.com/office/drawing/2014/main" id="{3E17945B-29D9-4CE3-85E1-710672FE5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9294" y="1403232"/>
              <a:ext cx="832296" cy="1248054"/>
              <a:chOff x="4323" y="290"/>
              <a:chExt cx="472" cy="708"/>
            </a:xfrm>
          </p:grpSpPr>
          <p:graphicFrame>
            <p:nvGraphicFramePr>
              <p:cNvPr id="25644" name="Object 38">
                <a:extLst>
                  <a:ext uri="{FF2B5EF4-FFF2-40B4-BE49-F238E27FC236}">
                    <a16:creationId xmlns:a16="http://schemas.microsoft.com/office/drawing/2014/main" id="{850C235E-E675-443D-AE2B-4552EB6C29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Clip" r:id="rId5" imgW="1307263" imgH="1084139" progId="MS_ClipArt_Gallery.2">
                      <p:embed/>
                    </p:oleObj>
                  </mc:Choice>
                  <mc:Fallback>
                    <p:oleObj name="Clip" r:id="rId5" imgW="1307263" imgH="1084139" progId="MS_ClipArt_Gallery.2">
                      <p:embed/>
                      <p:pic>
                        <p:nvPicPr>
                          <p:cNvPr id="25644" name="Object 38">
                            <a:extLst>
                              <a:ext uri="{FF2B5EF4-FFF2-40B4-BE49-F238E27FC236}">
                                <a16:creationId xmlns:a16="http://schemas.microsoft.com/office/drawing/2014/main" id="{850C235E-E675-443D-AE2B-4552EB6C29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 Box 41">
                <a:extLst>
                  <a:ext uri="{FF2B5EF4-FFF2-40B4-BE49-F238E27FC236}">
                    <a16:creationId xmlns:a16="http://schemas.microsoft.com/office/drawing/2014/main" id="{62131869-4465-4BC9-9073-8AA763768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3" y="651"/>
                <a:ext cx="472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21" dirty="0" err="1">
                    <a:latin typeface="+mj-lt"/>
                  </a:rPr>
                  <a:t>agente</a:t>
                </a:r>
                <a:endParaRPr lang="en-US" sz="1621" dirty="0">
                  <a:latin typeface="+mj-lt"/>
                </a:endParaRPr>
              </a:p>
              <a:p>
                <a:pPr algn="ctr">
                  <a:defRPr/>
                </a:pPr>
                <a:r>
                  <a:rPr lang="en-US" sz="1621" dirty="0" err="1">
                    <a:latin typeface="+mj-lt"/>
                  </a:rPr>
                  <a:t>usuário</a:t>
                </a:r>
                <a:endParaRPr lang="en-US" sz="1621" dirty="0">
                  <a:latin typeface="+mj-lt"/>
                </a:endParaRPr>
              </a:p>
            </p:txBody>
          </p:sp>
        </p:grpSp>
        <p:grpSp>
          <p:nvGrpSpPr>
            <p:cNvPr id="25614" name="Group 42">
              <a:extLst>
                <a:ext uri="{FF2B5EF4-FFF2-40B4-BE49-F238E27FC236}">
                  <a16:creationId xmlns:a16="http://schemas.microsoft.com/office/drawing/2014/main" id="{300E8323-2381-4C3E-B7C7-97E2CEE91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6309" y="1392656"/>
              <a:ext cx="394988" cy="1036519"/>
              <a:chOff x="4180" y="783"/>
              <a:chExt cx="150" cy="307"/>
            </a:xfrm>
          </p:grpSpPr>
          <p:sp>
            <p:nvSpPr>
              <p:cNvPr id="41" name="AutoShape 43">
                <a:extLst>
                  <a:ext uri="{FF2B5EF4-FFF2-40B4-BE49-F238E27FC236}">
                    <a16:creationId xmlns:a16="http://schemas.microsoft.com/office/drawing/2014/main" id="{19684AEB-0BBE-41F3-9731-BFD23DBAA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42" name="Rectangle 44">
                <a:extLst>
                  <a:ext uri="{FF2B5EF4-FFF2-40B4-BE49-F238E27FC236}">
                    <a16:creationId xmlns:a16="http://schemas.microsoft.com/office/drawing/2014/main" id="{2FE1D84E-F58B-4670-90A0-F7146BFA7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7765E96E-94E8-4250-BAC2-B55398A2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44" name="AutoShape 46">
                <a:extLst>
                  <a:ext uri="{FF2B5EF4-FFF2-40B4-BE49-F238E27FC236}">
                    <a16:creationId xmlns:a16="http://schemas.microsoft.com/office/drawing/2014/main" id="{AB591B57-679E-4AE2-9300-2A10C6DAB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F74EE809-3A34-4FB6-9AA2-302D06857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DFAAECEA-F4BF-4292-B82F-3E33E6E6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910ACA0B-086B-4551-AB39-E4DD9495A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89D2B404-BBCD-4D82-8DEB-168C8913C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</p:grpSp>
        <p:sp>
          <p:nvSpPr>
            <p:cNvPr id="18" name="Line 51">
              <a:extLst>
                <a:ext uri="{FF2B5EF4-FFF2-40B4-BE49-F238E27FC236}">
                  <a16:creationId xmlns:a16="http://schemas.microsoft.com/office/drawing/2014/main" id="{A5AE5647-8901-4ED0-BCF0-BB4F07273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916" y="1652828"/>
              <a:ext cx="1545957" cy="118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621">
                <a:latin typeface="+mj-lt"/>
              </a:endParaRPr>
            </a:p>
          </p:txBody>
        </p:sp>
        <p:sp>
          <p:nvSpPr>
            <p:cNvPr id="19" name="Text Box 52">
              <a:extLst>
                <a:ext uri="{FF2B5EF4-FFF2-40B4-BE49-F238E27FC236}">
                  <a16:creationId xmlns:a16="http://schemas.microsoft.com/office/drawing/2014/main" id="{79ED08FC-210B-491A-8254-47472E1A4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685" y="1149806"/>
              <a:ext cx="685407" cy="353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21">
                  <a:latin typeface="+mj-lt"/>
                </a:rPr>
                <a:t>SMTP</a:t>
              </a:r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386A467A-1A81-471D-BCA1-4DBAD15FE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368" y="1642472"/>
              <a:ext cx="183147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621">
                <a:latin typeface="+mj-lt"/>
              </a:endParaRPr>
            </a:p>
          </p:txBody>
        </p:sp>
        <p:sp>
          <p:nvSpPr>
            <p:cNvPr id="21" name="Text Box 54">
              <a:extLst>
                <a:ext uri="{FF2B5EF4-FFF2-40B4-BE49-F238E27FC236}">
                  <a16:creationId xmlns:a16="http://schemas.microsoft.com/office/drawing/2014/main" id="{B94BFFB3-9F73-4469-904D-B72837F1F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658" y="1015174"/>
              <a:ext cx="932564" cy="61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21" dirty="0">
                  <a:latin typeface="+mj-lt"/>
                </a:rPr>
                <a:t>POP3 </a:t>
              </a:r>
              <a:r>
                <a:rPr lang="en-US" sz="1621" dirty="0" err="1">
                  <a:latin typeface="+mj-lt"/>
                </a:rPr>
                <a:t>ou</a:t>
              </a:r>
              <a:endParaRPr lang="en-US" sz="1621" dirty="0">
                <a:latin typeface="+mj-lt"/>
              </a:endParaRPr>
            </a:p>
            <a:p>
              <a:pPr algn="ctr">
                <a:defRPr/>
              </a:pPr>
              <a:r>
                <a:rPr lang="en-US" sz="1621" dirty="0">
                  <a:latin typeface="+mj-lt"/>
                </a:rPr>
                <a:t>IMAP</a:t>
              </a:r>
            </a:p>
          </p:txBody>
        </p:sp>
        <p:sp>
          <p:nvSpPr>
            <p:cNvPr id="22" name="Text Box 55">
              <a:extLst>
                <a:ext uri="{FF2B5EF4-FFF2-40B4-BE49-F238E27FC236}">
                  <a16:creationId xmlns:a16="http://schemas.microsoft.com/office/drawing/2014/main" id="{2BEFD787-C041-4FE2-B9B4-D68BADAEE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548" y="2466541"/>
              <a:ext cx="1494158" cy="61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21">
                  <a:latin typeface="+mj-lt"/>
                </a:rPr>
                <a:t>Servidor de</a:t>
              </a:r>
              <a:br>
                <a:rPr lang="en-US" sz="1621">
                  <a:latin typeface="+mj-lt"/>
                </a:rPr>
              </a:br>
              <a:r>
                <a:rPr lang="en-US" sz="1621">
                  <a:latin typeface="+mj-lt"/>
                </a:rPr>
                <a:t>email Receptor</a:t>
              </a:r>
            </a:p>
          </p:txBody>
        </p:sp>
        <p:grpSp>
          <p:nvGrpSpPr>
            <p:cNvPr id="25620" name="Group 56">
              <a:extLst>
                <a:ext uri="{FF2B5EF4-FFF2-40B4-BE49-F238E27FC236}">
                  <a16:creationId xmlns:a16="http://schemas.microsoft.com/office/drawing/2014/main" id="{0DD9C0FD-1432-44DE-8E81-60545655C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8305" y="1801622"/>
              <a:ext cx="899302" cy="624027"/>
              <a:chOff x="2070" y="2004"/>
              <a:chExt cx="510" cy="354"/>
            </a:xfrm>
          </p:grpSpPr>
          <p:sp>
            <p:nvSpPr>
              <p:cNvPr id="27" name="Rectangle 57">
                <a:extLst>
                  <a:ext uri="{FF2B5EF4-FFF2-40B4-BE49-F238E27FC236}">
                    <a16:creationId xmlns:a16="http://schemas.microsoft.com/office/drawing/2014/main" id="{73B61D95-5F48-4E9C-BD80-C7DFCEE5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3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28" name="Rectangle 58">
                <a:extLst>
                  <a:ext uri="{FF2B5EF4-FFF2-40B4-BE49-F238E27FC236}">
                    <a16:creationId xmlns:a16="http://schemas.microsoft.com/office/drawing/2014/main" id="{1F46084A-5D91-424A-91BB-96DEE99C3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077"/>
                <a:ext cx="450" cy="119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29" name="Line 59">
                <a:extLst>
                  <a:ext uri="{FF2B5EF4-FFF2-40B4-BE49-F238E27FC236}">
                    <a16:creationId xmlns:a16="http://schemas.microsoft.com/office/drawing/2014/main" id="{E796CA59-288D-4767-9F48-1160AE4FA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0" name="Line 60">
                <a:extLst>
                  <a:ext uri="{FF2B5EF4-FFF2-40B4-BE49-F238E27FC236}">
                    <a16:creationId xmlns:a16="http://schemas.microsoft.com/office/drawing/2014/main" id="{85D9C08E-A69F-47FF-819F-45556EDB5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1" name="Line 61">
                <a:extLst>
                  <a:ext uri="{FF2B5EF4-FFF2-40B4-BE49-F238E27FC236}">
                    <a16:creationId xmlns:a16="http://schemas.microsoft.com/office/drawing/2014/main" id="{EFEA1A85-C57D-4F72-8D8E-C6CFEC30C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8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2" name="Line 62">
                <a:extLst>
                  <a:ext uri="{FF2B5EF4-FFF2-40B4-BE49-F238E27FC236}">
                    <a16:creationId xmlns:a16="http://schemas.microsoft.com/office/drawing/2014/main" id="{7C6F8CEA-522B-48F7-B1BA-E36F143BD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3" name="Line 63">
                <a:extLst>
                  <a:ext uri="{FF2B5EF4-FFF2-40B4-BE49-F238E27FC236}">
                    <a16:creationId xmlns:a16="http://schemas.microsoft.com/office/drawing/2014/main" id="{EC6C92B5-F294-4590-8395-C42C6D05B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4" name="Line 64">
                <a:extLst>
                  <a:ext uri="{FF2B5EF4-FFF2-40B4-BE49-F238E27FC236}">
                    <a16:creationId xmlns:a16="http://schemas.microsoft.com/office/drawing/2014/main" id="{FE6A7DCD-ECDD-4007-92DE-CADE1EA52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5" name="Line 65">
                <a:extLst>
                  <a:ext uri="{FF2B5EF4-FFF2-40B4-BE49-F238E27FC236}">
                    <a16:creationId xmlns:a16="http://schemas.microsoft.com/office/drawing/2014/main" id="{D95BACF5-E01C-4148-A578-F6A55A111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723BC366-A7FD-47F7-9031-4A22424A3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3E70EF77-994A-492C-9841-F3EDF0235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8" name="Rectangle 68">
                <a:extLst>
                  <a:ext uri="{FF2B5EF4-FFF2-40B4-BE49-F238E27FC236}">
                    <a16:creationId xmlns:a16="http://schemas.microsoft.com/office/drawing/2014/main" id="{93D6D699-6837-4B0C-AC40-89F0477E3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39" name="Rectangle 69">
                <a:extLst>
                  <a:ext uri="{FF2B5EF4-FFF2-40B4-BE49-F238E27FC236}">
                    <a16:creationId xmlns:a16="http://schemas.microsoft.com/office/drawing/2014/main" id="{8397D6EB-FE9C-4157-AD8C-C943BBB7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  <p:sp>
            <p:nvSpPr>
              <p:cNvPr id="40" name="Rectangle 70">
                <a:extLst>
                  <a:ext uri="{FF2B5EF4-FFF2-40B4-BE49-F238E27FC236}">
                    <a16:creationId xmlns:a16="http://schemas.microsoft.com/office/drawing/2014/main" id="{F8DE5B85-8902-47DB-9C65-8F65A52C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5" cy="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1621">
                  <a:latin typeface="+mj-lt"/>
                </a:endParaRPr>
              </a:p>
            </p:txBody>
          </p:sp>
        </p:grpSp>
        <p:sp>
          <p:nvSpPr>
            <p:cNvPr id="26" name="Text Box 73">
              <a:extLst>
                <a:ext uri="{FF2B5EF4-FFF2-40B4-BE49-F238E27FC236}">
                  <a16:creationId xmlns:a16="http://schemas.microsoft.com/office/drawing/2014/main" id="{37A78DB7-B832-4496-A2B3-097139A9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789" y="1149806"/>
              <a:ext cx="685407" cy="353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21">
                  <a:latin typeface="+mj-lt"/>
                </a:rPr>
                <a:t>SMTP</a:t>
              </a:r>
            </a:p>
          </p:txBody>
        </p:sp>
      </p:grpSp>
      <p:pic>
        <p:nvPicPr>
          <p:cNvPr id="25606" name="Imagem 82">
            <a:extLst>
              <a:ext uri="{FF2B5EF4-FFF2-40B4-BE49-F238E27FC236}">
                <a16:creationId xmlns:a16="http://schemas.microsoft.com/office/drawing/2014/main" id="{2D936BF0-73F6-4C9C-A23D-58CC77A5A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54" y="2910755"/>
            <a:ext cx="1023625" cy="129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Imagem 83">
            <a:extLst>
              <a:ext uri="{FF2B5EF4-FFF2-40B4-BE49-F238E27FC236}">
                <a16:creationId xmlns:a16="http://schemas.microsoft.com/office/drawing/2014/main" id="{9F3F5BFD-B584-4625-A962-5E84A5C3C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44" y="2844991"/>
            <a:ext cx="1022195" cy="129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tângulo 149">
            <a:extLst>
              <a:ext uri="{FF2B5EF4-FFF2-40B4-BE49-F238E27FC236}">
                <a16:creationId xmlns:a16="http://schemas.microsoft.com/office/drawing/2014/main" id="{E16C52CE-8BFD-4B3D-BEC0-4A6BEDE32A5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599307" y="3234621"/>
            <a:ext cx="3891490" cy="25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081">
                <a:hlinkClick r:id="rId8"/>
              </a:rPr>
              <a:t>http://sites.northwestern.edu</a:t>
            </a:r>
            <a:r>
              <a:rPr lang="pt-BR" altLang="pt-BR" sz="1081"/>
              <a:t>; </a:t>
            </a:r>
            <a:r>
              <a:rPr lang="pt-BR" altLang="pt-BR" sz="1081">
                <a:hlinkClick r:id="rId9"/>
              </a:rPr>
              <a:t>http://silhouettesbyhand.com</a:t>
            </a:r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5089E4A5-F26B-42CA-8C24-EC6D59B5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187283"/>
            <a:ext cx="8632188" cy="1143715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ICMP</a:t>
            </a:r>
            <a:br>
              <a:rPr lang="pt-BR" altLang="pt-BR"/>
            </a:br>
            <a:r>
              <a:rPr lang="pt-BR" altLang="pt-BR"/>
              <a:t>(</a:t>
            </a:r>
            <a:r>
              <a:rPr lang="pt-BR" altLang="pt-BR" i="1"/>
              <a:t>Internet Control Message Protocol)</a:t>
            </a:r>
            <a:endParaRPr lang="pt-BR" altLang="pt-BR"/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B81BDECF-2943-4972-825D-99C3693A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2131599"/>
            <a:ext cx="8632188" cy="4344686"/>
          </a:xfrm>
        </p:spPr>
        <p:txBody>
          <a:bodyPr/>
          <a:lstStyle/>
          <a:p>
            <a:pPr>
              <a:spcAft>
                <a:spcPts val="540"/>
              </a:spcAft>
            </a:pPr>
            <a:r>
              <a:rPr altLang="pt-BR" sz="2882" b="1">
                <a:solidFill>
                  <a:schemeClr val="accent1"/>
                </a:solidFill>
              </a:rPr>
              <a:t>ICMP</a:t>
            </a:r>
            <a:r>
              <a:rPr altLang="pt-BR" sz="2882"/>
              <a:t> (Protocolo de Mensagens de Controle Internet)</a:t>
            </a:r>
          </a:p>
          <a:p>
            <a:pPr marL="644796" lvl="1" indent="-323113">
              <a:spcBef>
                <a:spcPct val="0"/>
              </a:spcBef>
              <a:spcAft>
                <a:spcPts val="540"/>
              </a:spcAft>
            </a:pPr>
            <a:r>
              <a:rPr lang="pt-BR" altLang="pt-BR" sz="2882">
                <a:solidFill>
                  <a:srgbClr val="000000"/>
                </a:solidFill>
              </a:rPr>
              <a:t>É usado para gerenciamento e controle dos roteadores da rede.</a:t>
            </a:r>
          </a:p>
          <a:p>
            <a:pPr marL="644796" lvl="1" indent="-323113">
              <a:spcBef>
                <a:spcPct val="0"/>
              </a:spcBef>
              <a:spcAft>
                <a:spcPts val="540"/>
              </a:spcAft>
            </a:pPr>
            <a:r>
              <a:rPr lang="pt-BR" altLang="pt-BR" sz="2882">
                <a:solidFill>
                  <a:srgbClr val="000000"/>
                </a:solidFill>
              </a:rPr>
              <a:t>É um protocolo que opera na camada Internet e funciona em conjunto com o protocolo IP.</a:t>
            </a:r>
          </a:p>
          <a:p>
            <a:pPr marL="644796" lvl="1" indent="-323113">
              <a:spcBef>
                <a:spcPct val="0"/>
              </a:spcBef>
              <a:spcAft>
                <a:spcPts val="540"/>
              </a:spcAft>
            </a:pPr>
            <a:r>
              <a:rPr lang="pt-BR" altLang="pt-BR" sz="2882">
                <a:solidFill>
                  <a:srgbClr val="000000"/>
                </a:solidFill>
              </a:rPr>
              <a:t>A principal aplicação é na comunicação entre  roteadores, em que um precisa fornecer instruções de roteamento ao outro.</a:t>
            </a:r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987F371F-E372-4BF2-AC6A-25C5B0948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F43D61-66FC-4832-B798-6511272CD953}" type="slidenum">
              <a:rPr lang="pt-BR" altLang="pt-BR" sz="1081"/>
              <a:pPr eaLnBrk="1" hangingPunct="1"/>
              <a:t>29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6" descr="f0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018" y="1828582"/>
            <a:ext cx="8953500" cy="37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68301" y="838200"/>
            <a:ext cx="11823700" cy="5334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pt-BR"/>
              <a:t>Um protocolo humano e um protocolo de rede de computador:</a:t>
            </a:r>
            <a:endParaRPr lang="en-US" altLang="pt-BR" sz="1900">
              <a:solidFill>
                <a:srgbClr val="FF8103"/>
              </a:solidFill>
              <a:latin typeface="Trebuchet MS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628190" y="5791237"/>
            <a:ext cx="450642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650"/>
              </a:spcBef>
              <a:spcAft>
                <a:spcPts val="825"/>
              </a:spcAft>
            </a:pPr>
            <a:r>
              <a:rPr lang="en-US" b="1" i="1" dirty="0">
                <a:solidFill>
                  <a:srgbClr val="0063D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Three-Way Handshake – </a:t>
            </a:r>
            <a:r>
              <a:rPr lang="en-US" b="1" i="1" dirty="0" err="1">
                <a:solidFill>
                  <a:srgbClr val="0063D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Aperto</a:t>
            </a:r>
            <a:r>
              <a:rPr lang="en-US" b="1" i="1" dirty="0">
                <a:solidFill>
                  <a:srgbClr val="0063D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i="1" dirty="0" err="1">
                <a:solidFill>
                  <a:srgbClr val="0063D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Mão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C0138849-693B-4B17-BFE4-9F8A17F7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10158"/>
            <a:ext cx="8632188" cy="1143715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ICMP – Tipos de mensagens</a:t>
            </a:r>
            <a:br>
              <a:rPr lang="pt-BR" altLang="pt-BR"/>
            </a:br>
            <a:r>
              <a:rPr lang="pt-BR" altLang="pt-BR"/>
              <a:t>(</a:t>
            </a:r>
            <a:r>
              <a:rPr lang="pt-BR" altLang="pt-BR" i="1"/>
              <a:t>Internet Control Message Protocol)</a:t>
            </a:r>
            <a:endParaRPr lang="pt-BR" altLang="pt-BR"/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03852392-B69C-493F-B154-E2A38037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742735"/>
            <a:ext cx="8632188" cy="4487651"/>
          </a:xfrm>
        </p:spPr>
        <p:txBody>
          <a:bodyPr/>
          <a:lstStyle/>
          <a:p>
            <a:pPr>
              <a:spcBef>
                <a:spcPts val="901"/>
              </a:spcBef>
            </a:pPr>
            <a:r>
              <a:rPr altLang="pt-BR" sz="2882" b="1">
                <a:solidFill>
                  <a:schemeClr val="accent1"/>
                </a:solidFill>
              </a:rPr>
              <a:t>Destino inalcançável:</a:t>
            </a:r>
            <a:endParaRPr altLang="pt-BR" sz="2882">
              <a:solidFill>
                <a:schemeClr val="accent1"/>
              </a:solidFill>
            </a:endParaRPr>
          </a:p>
          <a:p>
            <a:pPr marL="644796" lvl="1" indent="-323113">
              <a:spcBef>
                <a:spcPts val="901"/>
              </a:spcBef>
            </a:pPr>
            <a:r>
              <a:rPr lang="pt-BR" altLang="pt-BR" sz="2882">
                <a:solidFill>
                  <a:schemeClr val="accent1"/>
                </a:solidFill>
              </a:rPr>
              <a:t>O roteador não consegue alcançar o destino.</a:t>
            </a:r>
          </a:p>
          <a:p>
            <a:pPr marL="644796" lvl="1" indent="-323113">
              <a:spcBef>
                <a:spcPts val="901"/>
              </a:spcBef>
            </a:pPr>
            <a:r>
              <a:rPr lang="pt-BR" altLang="pt-BR" sz="2882">
                <a:solidFill>
                  <a:schemeClr val="accent1"/>
                </a:solidFill>
              </a:rPr>
              <a:t>Mensagem com erro de inalcançável:</a:t>
            </a:r>
          </a:p>
          <a:p>
            <a:pPr marL="966479" lvl="2" indent="-321684">
              <a:spcBef>
                <a:spcPts val="901"/>
              </a:spcBef>
            </a:pPr>
            <a:r>
              <a:rPr lang="pt-BR" altLang="pt-BR"/>
              <a:t>Computador, rede, protocolo, porta etc. </a:t>
            </a:r>
          </a:p>
          <a:p>
            <a:pPr>
              <a:spcBef>
                <a:spcPts val="901"/>
              </a:spcBef>
            </a:pPr>
            <a:r>
              <a:rPr altLang="pt-BR" sz="2882" b="1">
                <a:solidFill>
                  <a:schemeClr val="accent1"/>
                </a:solidFill>
              </a:rPr>
              <a:t>Eco:</a:t>
            </a:r>
            <a:endParaRPr altLang="pt-BR" sz="2882">
              <a:solidFill>
                <a:schemeClr val="accent1"/>
              </a:solidFill>
            </a:endParaRPr>
          </a:p>
          <a:p>
            <a:pPr marL="644796" lvl="1" indent="-323113">
              <a:spcBef>
                <a:spcPts val="901"/>
              </a:spcBef>
            </a:pPr>
            <a:r>
              <a:rPr lang="pt-BR" altLang="pt-BR" sz="2882">
                <a:solidFill>
                  <a:schemeClr val="accent1"/>
                </a:solidFill>
              </a:rPr>
              <a:t>Testa o caminho entre o transmissor e receptor.</a:t>
            </a:r>
          </a:p>
          <a:p>
            <a:pPr marL="644796" lvl="1" indent="-323113">
              <a:spcBef>
                <a:spcPts val="901"/>
              </a:spcBef>
            </a:pPr>
            <a:r>
              <a:rPr lang="pt-BR" altLang="pt-BR" sz="2882">
                <a:solidFill>
                  <a:schemeClr val="accent1"/>
                </a:solidFill>
              </a:rPr>
              <a:t>Determina se o caminho existe e como está.</a:t>
            </a:r>
          </a:p>
          <a:p>
            <a:pPr marL="966479" lvl="2" indent="-321684">
              <a:spcBef>
                <a:spcPts val="901"/>
              </a:spcBef>
            </a:pPr>
            <a:r>
              <a:rPr lang="pt-BR" altLang="pt-BR"/>
              <a:t>EX: ping www.google.com.br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C6042BBE-02E6-4801-A60E-C61AB10AD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063BF7-56A3-4FB3-847C-042AA74A8CFF}" type="slidenum">
              <a:rPr lang="pt-BR" altLang="pt-BR" sz="1081"/>
              <a:pPr eaLnBrk="1" hangingPunct="1"/>
              <a:t>30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D853CB18-67F6-4BC1-AEAC-B4D4A8A1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54852"/>
          </a:xfrm>
        </p:spPr>
        <p:txBody>
          <a:bodyPr/>
          <a:lstStyle/>
          <a:p>
            <a:r>
              <a:rPr lang="pt-BR" altLang="pt-BR"/>
              <a:t>ARP e RARP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999CF-8E0A-4DD7-B7D9-A3F02380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3970"/>
            <a:ext cx="8632188" cy="5252510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>
                <a:solidFill>
                  <a:schemeClr val="accent1"/>
                </a:solidFill>
              </a:rPr>
              <a:t>ARP</a:t>
            </a:r>
          </a:p>
          <a:p>
            <a:pPr marL="0" indent="0">
              <a:spcBef>
                <a:spcPts val="901"/>
              </a:spcBef>
              <a:buNone/>
              <a:defRPr/>
            </a:pPr>
            <a:r>
              <a:rPr sz="2882" dirty="0"/>
              <a:t>(</a:t>
            </a:r>
            <a:r>
              <a:rPr sz="2882" i="1" dirty="0" err="1">
                <a:solidFill>
                  <a:schemeClr val="accent3"/>
                </a:solidFill>
              </a:rPr>
              <a:t>A</a:t>
            </a:r>
            <a:r>
              <a:rPr sz="2882" i="1" dirty="0" err="1"/>
              <a:t>ddress</a:t>
            </a:r>
            <a:r>
              <a:rPr sz="2882" i="1" dirty="0"/>
              <a:t> </a:t>
            </a:r>
            <a:r>
              <a:rPr sz="2882" i="1" dirty="0" err="1">
                <a:solidFill>
                  <a:schemeClr val="accent3"/>
                </a:solidFill>
              </a:rPr>
              <a:t>R</a:t>
            </a:r>
            <a:r>
              <a:rPr sz="2882" i="1" dirty="0" err="1"/>
              <a:t>esolution</a:t>
            </a:r>
            <a:r>
              <a:rPr sz="2882" i="1" dirty="0"/>
              <a:t> </a:t>
            </a:r>
            <a:r>
              <a:rPr sz="2882" i="1" dirty="0" err="1">
                <a:solidFill>
                  <a:schemeClr val="accent3"/>
                </a:solidFill>
              </a:rPr>
              <a:t>P</a:t>
            </a:r>
            <a:r>
              <a:rPr sz="2882" i="1" dirty="0" err="1"/>
              <a:t>rotocol</a:t>
            </a:r>
            <a:r>
              <a:rPr sz="2882" i="1" dirty="0"/>
              <a:t> / Protocolo de Resolução de Endereço</a:t>
            </a:r>
            <a:r>
              <a:rPr sz="2882" dirty="0"/>
              <a:t>)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chemeClr val="accent1"/>
                </a:solidFill>
              </a:rPr>
              <a:t>Responsável por descobrir a relação entre o endereço lógico IP e o endereço físico MAC.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chemeClr val="accent1"/>
                </a:solidFill>
              </a:rPr>
              <a:t>Descobrindo o MAC a partir de um dado IP.</a:t>
            </a:r>
          </a:p>
          <a:p>
            <a:pPr>
              <a:spcBef>
                <a:spcPts val="901"/>
              </a:spcBef>
              <a:defRPr/>
            </a:pPr>
            <a:r>
              <a:rPr sz="2882" b="1" dirty="0">
                <a:solidFill>
                  <a:schemeClr val="accent1"/>
                </a:solidFill>
              </a:rPr>
              <a:t>RARP</a:t>
            </a:r>
          </a:p>
          <a:p>
            <a:pPr marL="0" indent="0">
              <a:spcBef>
                <a:spcPts val="901"/>
              </a:spcBef>
              <a:buNone/>
              <a:defRPr/>
            </a:pPr>
            <a:r>
              <a:rPr sz="2882" dirty="0"/>
              <a:t>(</a:t>
            </a:r>
            <a:r>
              <a:rPr sz="2882" i="1" dirty="0">
                <a:solidFill>
                  <a:schemeClr val="accent3"/>
                </a:solidFill>
              </a:rPr>
              <a:t>R</a:t>
            </a:r>
            <a:r>
              <a:rPr sz="2882" i="1" dirty="0"/>
              <a:t>everse </a:t>
            </a:r>
            <a:r>
              <a:rPr sz="2882" i="1" dirty="0" err="1">
                <a:solidFill>
                  <a:schemeClr val="accent3"/>
                </a:solidFill>
              </a:rPr>
              <a:t>A</a:t>
            </a:r>
            <a:r>
              <a:rPr sz="2882" i="1" dirty="0" err="1"/>
              <a:t>ddress</a:t>
            </a:r>
            <a:r>
              <a:rPr sz="2882" i="1" dirty="0"/>
              <a:t> </a:t>
            </a:r>
            <a:r>
              <a:rPr sz="2882" i="1" dirty="0" err="1">
                <a:solidFill>
                  <a:schemeClr val="accent3"/>
                </a:solidFill>
              </a:rPr>
              <a:t>R</a:t>
            </a:r>
            <a:r>
              <a:rPr sz="2882" i="1" dirty="0" err="1"/>
              <a:t>esolution</a:t>
            </a:r>
            <a:r>
              <a:rPr sz="2882" i="1" dirty="0"/>
              <a:t> </a:t>
            </a:r>
            <a:r>
              <a:rPr sz="2882" i="1" dirty="0" err="1">
                <a:solidFill>
                  <a:schemeClr val="accent3"/>
                </a:solidFill>
              </a:rPr>
              <a:t>P</a:t>
            </a:r>
            <a:r>
              <a:rPr sz="2882" i="1" dirty="0" err="1"/>
              <a:t>rotocol</a:t>
            </a:r>
            <a:r>
              <a:rPr sz="2882" i="1" dirty="0"/>
              <a:t> / Protocolo de Resolução de Endereço Inverso</a:t>
            </a:r>
            <a:r>
              <a:rPr sz="2882" dirty="0"/>
              <a:t>)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chemeClr val="accent1"/>
                </a:solidFill>
              </a:rPr>
              <a:t>Faz o inverso, descobre o IP </a:t>
            </a:r>
            <a:r>
              <a:rPr lang="pt-BR" sz="2882" dirty="0" err="1">
                <a:solidFill>
                  <a:schemeClr val="accent1"/>
                </a:solidFill>
              </a:rPr>
              <a:t>apartir</a:t>
            </a:r>
            <a:r>
              <a:rPr lang="pt-BR" sz="2882" dirty="0">
                <a:solidFill>
                  <a:schemeClr val="accent1"/>
                </a:solidFill>
              </a:rPr>
              <a:t> do MAC.</a:t>
            </a: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A58054AE-EF52-4943-A57F-6A3EF3359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4E85F4-3861-443A-A9BC-A2ECF3672D8A}" type="slidenum">
              <a:rPr lang="pt-BR" altLang="pt-BR" sz="1081"/>
              <a:pPr eaLnBrk="1" hangingPunct="1"/>
              <a:t>31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3B481A06-4D63-4093-8B20-B73888E1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338826"/>
            <a:ext cx="8632188" cy="626184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ARP e RARP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C650A-B35F-4093-89EB-AB711A00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314" y="1223775"/>
            <a:ext cx="8632188" cy="49894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540"/>
              </a:spcAft>
              <a:defRPr/>
            </a:pPr>
            <a:r>
              <a:rPr sz="2882" b="1" dirty="0">
                <a:solidFill>
                  <a:schemeClr val="accent1"/>
                </a:solidFill>
              </a:rPr>
              <a:t>NAT</a:t>
            </a:r>
          </a:p>
          <a:p>
            <a:pPr marL="51469" indent="0">
              <a:spcBef>
                <a:spcPts val="0"/>
              </a:spcBef>
              <a:spcAft>
                <a:spcPts val="540"/>
              </a:spcAft>
              <a:buNone/>
              <a:defRPr/>
            </a:pPr>
            <a:r>
              <a:rPr sz="2882" dirty="0"/>
              <a:t>(</a:t>
            </a:r>
            <a:r>
              <a:rPr sz="2882" i="1" dirty="0">
                <a:solidFill>
                  <a:schemeClr val="accent3"/>
                </a:solidFill>
              </a:rPr>
              <a:t>N</a:t>
            </a:r>
            <a:r>
              <a:rPr sz="2882" i="1" dirty="0"/>
              <a:t>etwork </a:t>
            </a:r>
            <a:r>
              <a:rPr sz="2882" i="1" dirty="0" err="1">
                <a:solidFill>
                  <a:schemeClr val="accent3"/>
                </a:solidFill>
              </a:rPr>
              <a:t>A</a:t>
            </a:r>
            <a:r>
              <a:rPr sz="2882" i="1" dirty="0" err="1"/>
              <a:t>ddress</a:t>
            </a:r>
            <a:r>
              <a:rPr sz="2882" i="1" dirty="0"/>
              <a:t> </a:t>
            </a:r>
            <a:r>
              <a:rPr sz="2882" i="1" dirty="0" err="1">
                <a:solidFill>
                  <a:schemeClr val="accent3"/>
                </a:solidFill>
              </a:rPr>
              <a:t>T</a:t>
            </a:r>
            <a:r>
              <a:rPr sz="2882" i="1" dirty="0" err="1"/>
              <a:t>ranslation</a:t>
            </a:r>
            <a:r>
              <a:rPr sz="2882" i="1" dirty="0"/>
              <a:t> / Tradução de Endereço de Rede</a:t>
            </a:r>
            <a:r>
              <a:rPr sz="2882" dirty="0"/>
              <a:t>)</a:t>
            </a:r>
          </a:p>
          <a:p>
            <a:pPr lvl="1">
              <a:spcAft>
                <a:spcPts val="540"/>
              </a:spcAft>
              <a:defRPr/>
            </a:pPr>
            <a:r>
              <a:rPr lang="pt-BR" sz="2882" dirty="0">
                <a:solidFill>
                  <a:schemeClr val="accent1"/>
                </a:solidFill>
              </a:rPr>
              <a:t>Ideal que todo computador conectado a internet tenha IP válido/real/                                                          único. </a:t>
            </a:r>
          </a:p>
          <a:p>
            <a:pPr lvl="1">
              <a:spcAft>
                <a:spcPts val="540"/>
              </a:spcAft>
              <a:defRPr/>
            </a:pPr>
            <a:r>
              <a:rPr lang="pt-BR" sz="2882" dirty="0">
                <a:solidFill>
                  <a:schemeClr val="accent1"/>
                </a:solidFill>
              </a:rPr>
              <a:t>Provedor contratado lhe                                                           oferece apenas um IP real.</a:t>
            </a:r>
          </a:p>
          <a:p>
            <a:pPr lvl="1">
              <a:spcAft>
                <a:spcPts val="540"/>
              </a:spcAft>
              <a:defRPr/>
            </a:pPr>
            <a:r>
              <a:rPr lang="pt-BR" sz="2882" dirty="0">
                <a:solidFill>
                  <a:schemeClr val="accent1"/>
                </a:solidFill>
              </a:rPr>
              <a:t>Como conectar mais de                                                            um dispositivo? </a:t>
            </a:r>
            <a:r>
              <a:rPr lang="pt-BR" sz="2882" dirty="0">
                <a:solidFill>
                  <a:schemeClr val="accent3"/>
                </a:solidFill>
              </a:rPr>
              <a:t>NAT</a:t>
            </a:r>
          </a:p>
        </p:txBody>
      </p:sp>
      <p:sp>
        <p:nvSpPr>
          <p:cNvPr id="29700" name="Espaço Reservado para Número de Slide 3">
            <a:extLst>
              <a:ext uri="{FF2B5EF4-FFF2-40B4-BE49-F238E27FC236}">
                <a16:creationId xmlns:a16="http://schemas.microsoft.com/office/drawing/2014/main" id="{F82AFBCD-44FF-41AA-B402-EE6F9D2D1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F048CF-1093-4F70-BD87-36BDAE706A5F}" type="slidenum">
              <a:rPr lang="pt-BR" altLang="pt-BR" sz="1081"/>
              <a:pPr eaLnBrk="1" hangingPunct="1"/>
              <a:t>32</a:t>
            </a:fld>
            <a:endParaRPr lang="pt-BR" altLang="pt-BR" sz="1081"/>
          </a:p>
        </p:txBody>
      </p:sp>
      <p:pic>
        <p:nvPicPr>
          <p:cNvPr id="29701" name="Imagem 5">
            <a:extLst>
              <a:ext uri="{FF2B5EF4-FFF2-40B4-BE49-F238E27FC236}">
                <a16:creationId xmlns:a16="http://schemas.microsoft.com/office/drawing/2014/main" id="{E277CA44-8AD2-41B8-83CC-8B59961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35" y="3321062"/>
            <a:ext cx="4390436" cy="334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12192000" cy="4114800"/>
          </a:xfrm>
          <a:noFill/>
        </p:spPr>
        <p:txBody>
          <a:bodyPr tIns="46038" bIns="46038"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pt-BR" sz="3200" b="1" dirty="0"/>
              <a:t>Arquitetura atual de um protocolo</a:t>
            </a:r>
            <a:r>
              <a:rPr lang="pt-BR" altLang="pt-BR" sz="3200" dirty="0"/>
              <a:t>: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É constituído por diversas camadas;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Cada camada tem uma função especifica;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Consequentemente há uma hierarquia nos </a:t>
            </a:r>
            <a:r>
              <a:rPr lang="pt-BR" altLang="pt-BR" sz="3200" b="1" i="1" dirty="0"/>
              <a:t>procedimentos e implementações</a:t>
            </a:r>
            <a:r>
              <a:rPr lang="pt-BR" altLang="pt-BR" sz="3200" dirty="0"/>
              <a:t> dos </a:t>
            </a:r>
            <a:r>
              <a:rPr lang="pt-BR" altLang="pt-BR" sz="3200" b="1" i="1" dirty="0"/>
              <a:t>serviços por camada</a:t>
            </a:r>
            <a:r>
              <a:rPr lang="pt-BR" altLang="pt-BR" sz="3200" dirty="0"/>
              <a:t>;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pt-BR" altLang="pt-BR" sz="3200" dirty="0"/>
              <a:t>Cada camada possui um protocolo para realizar um serviço.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12192000" cy="2286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altLang="pt-BR" b="1"/>
              <a:t>Protocolos e Padronização: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pt-BR" altLang="pt-BR" b="1"/>
              <a:t>A </a:t>
            </a:r>
            <a:r>
              <a:rPr lang="pt-BR" altLang="pt-BR" b="1" i="1" u="sng"/>
              <a:t>ISO</a:t>
            </a:r>
            <a:r>
              <a:rPr lang="pt-BR" altLang="pt-BR" b="1"/>
              <a:t> é uma organização internacional fundada em 1946 e tem por objetivo elaborar padrões internacionais. 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pt-BR" altLang="pt-BR" b="1"/>
              <a:t>A </a:t>
            </a:r>
            <a:r>
              <a:rPr lang="pt-BR" altLang="pt-BR" b="1" i="1"/>
              <a:t>ISO</a:t>
            </a:r>
            <a:r>
              <a:rPr lang="pt-BR" altLang="pt-BR" b="1"/>
              <a:t> desenvolveu um </a:t>
            </a:r>
            <a:r>
              <a:rPr lang="pt-BR" altLang="pt-BR" b="1" i="1" u="sng"/>
              <a:t>modelo de referencia</a:t>
            </a:r>
            <a:r>
              <a:rPr lang="pt-BR" altLang="pt-BR" b="1"/>
              <a:t> para fabricação de protocolo, sendo este identificado como  </a:t>
            </a:r>
            <a:r>
              <a:rPr lang="pt-BR" altLang="pt-BR" b="1" i="1" u="sng">
                <a:solidFill>
                  <a:srgbClr val="FFFF00"/>
                </a:solidFill>
              </a:rPr>
              <a:t>modelo OSI (</a:t>
            </a:r>
            <a:r>
              <a:rPr lang="pt-BR" altLang="pt-BR" b="1">
                <a:solidFill>
                  <a:srgbClr val="FFFF00"/>
                </a:solidFill>
              </a:rPr>
              <a:t>Open System Interconnection)</a:t>
            </a:r>
            <a:r>
              <a:rPr lang="pt-BR" altLang="pt-BR">
                <a:solidFill>
                  <a:srgbClr val="FFFF00"/>
                </a:solidFill>
              </a:rPr>
              <a:t>.</a:t>
            </a:r>
            <a:r>
              <a:rPr lang="pt-BR" altLang="pt-BR" b="1" i="1" u="sng">
                <a:effectLst>
                  <a:outerShdw blurRad="38100" dist="38100" dir="2700000" algn="tl">
                    <a:srgbClr val="800000"/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pt-BR" altLang="pt-BR" b="1" i="1" u="sng">
              <a:effectLst>
                <a:outerShdw blurRad="38100" dist="38100" dir="2700000" algn="tl">
                  <a:srgbClr val="800000"/>
                </a:outerShdw>
              </a:effectLst>
            </a:endParaRPr>
          </a:p>
        </p:txBody>
      </p:sp>
      <p:pic>
        <p:nvPicPr>
          <p:cNvPr id="1026" name="Picture 2" descr="E:\HARDWARE TEORICO\REDES ADMINISTRADOR TI\modelo_osi_tcp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786743"/>
            <a:ext cx="10733314" cy="36793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xfrm>
            <a:off x="3456517" y="549275"/>
            <a:ext cx="8111067" cy="1143000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90000"/>
              </a:lnSpc>
            </a:pPr>
            <a:r>
              <a:rPr lang="pt-BR" altLang="pt-BR" sz="3200">
                <a:solidFill>
                  <a:schemeClr val="tx1"/>
                </a:solidFill>
              </a:rPr>
              <a:t>OSI - Open Systems Interconnections</a:t>
            </a:r>
            <a:endParaRPr lang="pt-BR" altLang="pt-BR" sz="3200"/>
          </a:p>
        </p:txBody>
      </p:sp>
      <p:pic>
        <p:nvPicPr>
          <p:cNvPr id="16389" name="Picture 1030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0867" y="1557338"/>
            <a:ext cx="1769533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Line 1031"/>
          <p:cNvSpPr>
            <a:spLocks noChangeShapeType="1"/>
          </p:cNvSpPr>
          <p:nvPr/>
        </p:nvSpPr>
        <p:spPr bwMode="auto">
          <a:xfrm>
            <a:off x="9455151" y="3213100"/>
            <a:ext cx="10562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1" name="Line 1032"/>
          <p:cNvSpPr>
            <a:spLocks noChangeShapeType="1"/>
          </p:cNvSpPr>
          <p:nvPr/>
        </p:nvSpPr>
        <p:spPr bwMode="auto">
          <a:xfrm flipV="1">
            <a:off x="10511367" y="28527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5755" name="Rectangle 1035"/>
          <p:cNvSpPr>
            <a:spLocks noChangeArrowheads="1"/>
          </p:cNvSpPr>
          <p:nvPr/>
        </p:nvSpPr>
        <p:spPr bwMode="auto">
          <a:xfrm>
            <a:off x="0" y="838200"/>
            <a:ext cx="446405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«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kumimoji="0" lang="pt-BR" altLang="pt-BR" sz="1800" b="1"/>
              <a:t>O </a:t>
            </a:r>
            <a:r>
              <a:rPr kumimoji="0" lang="pt-BR" altLang="pt-BR" sz="1800" b="1" i="1" u="sng"/>
              <a:t>Modelo OSI</a:t>
            </a:r>
            <a:r>
              <a:rPr kumimoji="0" lang="pt-BR" altLang="pt-BR" sz="1800" b="1"/>
              <a:t> é dividido em </a:t>
            </a:r>
            <a:r>
              <a:rPr kumimoji="0" lang="pt-BR" altLang="pt-BR" sz="1800" b="1" i="1" u="sng"/>
              <a:t>sete camadas</a:t>
            </a:r>
            <a:r>
              <a:rPr kumimoji="0" lang="pt-BR" altLang="pt-BR" sz="1800" b="1"/>
              <a:t> </a:t>
            </a:r>
            <a:r>
              <a:rPr kumimoji="0" lang="pt-BR" altLang="pt-BR" sz="1800" b="1" i="1" u="sng"/>
              <a:t>hierárquicas</a:t>
            </a:r>
            <a:r>
              <a:rPr kumimoji="0" lang="pt-BR" altLang="pt-BR" sz="1800" b="1"/>
              <a:t>, onde </a:t>
            </a:r>
            <a:r>
              <a:rPr kumimoji="0" lang="pt-BR" altLang="pt-BR" sz="1800" b="1" i="1" u="sng"/>
              <a:t>cada camada é responsável por algum tipo de tarefa</a:t>
            </a:r>
            <a:r>
              <a:rPr kumimoji="0" lang="pt-BR" altLang="pt-BR" sz="1800" b="1"/>
              <a:t>, e que </a:t>
            </a:r>
            <a:r>
              <a:rPr kumimoji="0" lang="pt-BR" altLang="pt-BR" sz="1800" b="1" i="1" u="sng"/>
              <a:t>cada camada apenas se comunica com a camada imediatamente inferior ou superior</a:t>
            </a:r>
            <a:r>
              <a:rPr kumimoji="0" lang="pt-BR" altLang="pt-BR" sz="1800" b="1"/>
              <a:t>. Desta forma a camada 6 só poderá se comunicar com as camadas 7 e 5, e nunca diretamente com a camada 1</a:t>
            </a:r>
            <a:r>
              <a:rPr kumimoji="0" lang="pt-BR" altLang="pt-BR" sz="1800"/>
              <a:t> </a:t>
            </a:r>
            <a:r>
              <a:rPr kumimoji="0" lang="pt-BR" altLang="pt-BR" sz="1800" b="1"/>
              <a:t>.</a:t>
            </a:r>
            <a:r>
              <a:rPr kumimoji="0" lang="pt-BR" altLang="pt-BR" b="1"/>
              <a:t> </a:t>
            </a:r>
            <a:endParaRPr kumimoji="0" lang="pt-BR" altLang="pt-BR" b="1" i="1" u="sng">
              <a:effectLst>
                <a:outerShdw blurRad="38100" dist="38100" dir="2700000" algn="tl">
                  <a:srgbClr val="800000"/>
                </a:outerShdw>
              </a:effectLst>
            </a:endParaRP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4847167" y="1989139"/>
            <a:ext cx="7010400" cy="4535487"/>
            <a:chOff x="204" y="892"/>
            <a:chExt cx="5624" cy="2946"/>
          </a:xfrm>
        </p:grpSpPr>
        <p:pic>
          <p:nvPicPr>
            <p:cNvPr id="16395" name="Picture 10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892"/>
              <a:ext cx="3859" cy="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6" name="Text Box 1038"/>
            <p:cNvSpPr txBox="1">
              <a:spLocks noChangeArrowheads="1"/>
            </p:cNvSpPr>
            <p:nvPr/>
          </p:nvSpPr>
          <p:spPr bwMode="auto">
            <a:xfrm>
              <a:off x="4172" y="1702"/>
              <a:ext cx="1656" cy="5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600" b="1">
                  <a:latin typeface="Arial" charset="0"/>
                </a:rPr>
                <a:t>Preocupa-se com problemas de aplicações</a:t>
              </a:r>
              <a:endParaRPr lang="pt-BR" altLang="pt-BR"/>
            </a:p>
          </p:txBody>
        </p:sp>
        <p:sp>
          <p:nvSpPr>
            <p:cNvPr id="16397" name="Text Box 1039"/>
            <p:cNvSpPr txBox="1">
              <a:spLocks noChangeArrowheads="1"/>
            </p:cNvSpPr>
            <p:nvPr/>
          </p:nvSpPr>
          <p:spPr bwMode="auto">
            <a:xfrm>
              <a:off x="4149" y="2742"/>
              <a:ext cx="1655" cy="7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600" b="1">
                  <a:latin typeface="Arial" charset="0"/>
                </a:rPr>
                <a:t>Preocupa-se com problemas de transporte de dados</a:t>
              </a:r>
              <a:endParaRPr lang="pt-BR" altLang="pt-BR"/>
            </a:p>
          </p:txBody>
        </p:sp>
        <p:sp>
          <p:nvSpPr>
            <p:cNvPr id="16398" name="AutoShape 1040"/>
            <p:cNvSpPr>
              <a:spLocks noChangeArrowheads="1"/>
            </p:cNvSpPr>
            <p:nvPr/>
          </p:nvSpPr>
          <p:spPr bwMode="auto">
            <a:xfrm>
              <a:off x="3515" y="1797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9" name="AutoShape 1041"/>
            <p:cNvSpPr>
              <a:spLocks noChangeArrowheads="1"/>
            </p:cNvSpPr>
            <p:nvPr/>
          </p:nvSpPr>
          <p:spPr bwMode="auto">
            <a:xfrm>
              <a:off x="3560" y="28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394" name="Text Box 1043"/>
          <p:cNvSpPr txBox="1">
            <a:spLocks noChangeArrowheads="1"/>
          </p:cNvSpPr>
          <p:nvPr/>
        </p:nvSpPr>
        <p:spPr bwMode="auto">
          <a:xfrm>
            <a:off x="5933017" y="6548438"/>
            <a:ext cx="345626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</a:rPr>
              <a:t>Adaptado de Cisco Academy - 2000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1143000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90000"/>
              </a:lnSpc>
            </a:pPr>
            <a:r>
              <a:rPr lang="pt-BR" altLang="pt-BR" sz="2400">
                <a:solidFill>
                  <a:schemeClr val="tx1"/>
                </a:solidFill>
              </a:rPr>
              <a:t>Protocolo TCP/IP - Transmission Control Protocol - Internet Protocol</a:t>
            </a:r>
            <a:endParaRPr lang="pt-BR" altLang="pt-BR">
              <a:solidFill>
                <a:schemeClr val="tx1"/>
              </a:solidFill>
            </a:endParaRPr>
          </a:p>
        </p:txBody>
      </p:sp>
      <p:pic>
        <p:nvPicPr>
          <p:cNvPr id="2560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017" y="1125538"/>
            <a:ext cx="75946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23"/>
          <p:cNvSpPr txBox="1">
            <a:spLocks noChangeArrowheads="1"/>
          </p:cNvSpPr>
          <p:nvPr/>
        </p:nvSpPr>
        <p:spPr bwMode="auto">
          <a:xfrm>
            <a:off x="2954867" y="6548438"/>
            <a:ext cx="345626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</a:rPr>
              <a:t>Adaptado de Cisco Academy - 2000</a:t>
            </a:r>
          </a:p>
        </p:txBody>
      </p:sp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9638185" y="1899236"/>
            <a:ext cx="14013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>
                <a:latin typeface="Arial" charset="0"/>
              </a:rPr>
              <a:t>APLICAÇÃO</a:t>
            </a:r>
          </a:p>
        </p:txBody>
      </p:sp>
      <p:sp>
        <p:nvSpPr>
          <p:cNvPr id="25608" name="Text Box 25"/>
          <p:cNvSpPr txBox="1">
            <a:spLocks noChangeArrowheads="1"/>
          </p:cNvSpPr>
          <p:nvPr/>
        </p:nvSpPr>
        <p:spPr bwMode="auto">
          <a:xfrm>
            <a:off x="9808705" y="3162886"/>
            <a:ext cx="1593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>
                <a:latin typeface="Arial" charset="0"/>
              </a:rPr>
              <a:t>TRANSPORTE</a:t>
            </a:r>
          </a:p>
        </p:txBody>
      </p:sp>
      <p:sp>
        <p:nvSpPr>
          <p:cNvPr id="25609" name="Text Box 26"/>
          <p:cNvSpPr txBox="1">
            <a:spLocks noChangeArrowheads="1"/>
          </p:cNvSpPr>
          <p:nvPr/>
        </p:nvSpPr>
        <p:spPr bwMode="auto">
          <a:xfrm>
            <a:off x="10105670" y="4531311"/>
            <a:ext cx="752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>
                <a:latin typeface="Arial" charset="0"/>
              </a:rPr>
              <a:t>REDE</a:t>
            </a:r>
          </a:p>
        </p:txBody>
      </p:sp>
      <p:sp>
        <p:nvSpPr>
          <p:cNvPr id="25610" name="Text Box 27"/>
          <p:cNvSpPr txBox="1">
            <a:spLocks noChangeArrowheads="1"/>
          </p:cNvSpPr>
          <p:nvPr/>
        </p:nvSpPr>
        <p:spPr bwMode="auto">
          <a:xfrm>
            <a:off x="9825481" y="5899736"/>
            <a:ext cx="10246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>
                <a:latin typeface="Arial" charset="0"/>
              </a:rPr>
              <a:t>ENLACE</a:t>
            </a:r>
          </a:p>
        </p:txBody>
      </p:sp>
      <p:sp>
        <p:nvSpPr>
          <p:cNvPr id="25611" name="Line 28"/>
          <p:cNvSpPr>
            <a:spLocks noChangeShapeType="1"/>
          </p:cNvSpPr>
          <p:nvPr/>
        </p:nvSpPr>
        <p:spPr bwMode="auto">
          <a:xfrm>
            <a:off x="8401052" y="2133600"/>
            <a:ext cx="958849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5612" name="Line 29"/>
          <p:cNvSpPr>
            <a:spLocks noChangeShapeType="1"/>
          </p:cNvSpPr>
          <p:nvPr/>
        </p:nvSpPr>
        <p:spPr bwMode="auto">
          <a:xfrm>
            <a:off x="7823201" y="3357563"/>
            <a:ext cx="1536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5613" name="Line 30"/>
          <p:cNvSpPr>
            <a:spLocks noChangeShapeType="1"/>
          </p:cNvSpPr>
          <p:nvPr/>
        </p:nvSpPr>
        <p:spPr bwMode="auto">
          <a:xfrm>
            <a:off x="6769100" y="4724400"/>
            <a:ext cx="2590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5614" name="Line 31"/>
          <p:cNvSpPr>
            <a:spLocks noChangeShapeType="1"/>
          </p:cNvSpPr>
          <p:nvPr/>
        </p:nvSpPr>
        <p:spPr bwMode="auto">
          <a:xfrm>
            <a:off x="8976785" y="6021388"/>
            <a:ext cx="4783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D299344-8E35-4A4C-A6DC-261FC5C19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  <p:sp>
        <p:nvSpPr>
          <p:cNvPr id="24579" name="Espaço Reservado para Número de Slide 3">
            <a:extLst>
              <a:ext uri="{FF2B5EF4-FFF2-40B4-BE49-F238E27FC236}">
                <a16:creationId xmlns:a16="http://schemas.microsoft.com/office/drawing/2014/main" id="{AF991170-5411-4F2C-B1EA-AB2202AD0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87FDE8-8730-4B2A-9994-2176C9402BE9}" type="slidenum">
              <a:rPr lang="pt-BR" altLang="pt-BR" sz="1081"/>
              <a:pPr eaLnBrk="1" hangingPunct="1"/>
              <a:t>8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0E58909-26A7-48AC-99B8-29086577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2174488"/>
            <a:ext cx="6108867" cy="441473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dirty="0"/>
              <a:t>Protocolo com 4 camadas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É o protocolo de rede mais usado atualmente. 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Criado para </a:t>
            </a:r>
            <a:r>
              <a:rPr lang="pt-BR" sz="2882" dirty="0">
                <a:solidFill>
                  <a:schemeClr val="accent1"/>
                </a:solidFill>
              </a:rPr>
              <a:t>uso na Internet. 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Vantagem:</a:t>
            </a:r>
          </a:p>
          <a:p>
            <a:pPr lvl="1">
              <a:defRPr/>
            </a:pPr>
            <a:r>
              <a:rPr lang="pt-BR" sz="2882" dirty="0">
                <a:solidFill>
                  <a:schemeClr val="accent3"/>
                </a:solidFill>
              </a:rPr>
              <a:t>É</a:t>
            </a:r>
            <a:r>
              <a:rPr lang="pt-BR" sz="2882" dirty="0"/>
              <a:t> </a:t>
            </a:r>
            <a:r>
              <a:rPr lang="pt-BR" sz="2882" dirty="0" err="1">
                <a:solidFill>
                  <a:schemeClr val="accent1"/>
                </a:solidFill>
              </a:rPr>
              <a:t>roteável</a:t>
            </a:r>
            <a:r>
              <a:rPr lang="pt-BR" sz="2882" dirty="0">
                <a:solidFill>
                  <a:schemeClr val="accent3"/>
                </a:solidFill>
              </a:rPr>
              <a:t>, ou seja, para o uso em redes grandes e de longa distância, com vários caminhos. </a:t>
            </a:r>
          </a:p>
          <a:p>
            <a:pPr lvl="1">
              <a:lnSpc>
                <a:spcPct val="80000"/>
              </a:lnSpc>
              <a:spcAft>
                <a:spcPts val="2161"/>
              </a:spcAft>
              <a:defRPr/>
            </a:pPr>
            <a:endParaRPr lang="pt-BR" sz="2702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998D3-F255-4BDB-ADEA-F4A10416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310" y="1759892"/>
            <a:ext cx="1892848" cy="466921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621"/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7985F69B-5F70-470C-8392-18C9E378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955" y="1792773"/>
            <a:ext cx="1709854" cy="45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Char char="–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Aplicação</a:t>
            </a:r>
            <a:br>
              <a:rPr lang="pt-BR" altLang="pt-BR" sz="2252" b="1">
                <a:solidFill>
                  <a:schemeClr val="bg1"/>
                </a:solidFill>
              </a:rPr>
            </a:b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 </a:t>
            </a:r>
          </a:p>
          <a:p>
            <a:pPr algn="ctr">
              <a:buClrTx/>
              <a:buFontTx/>
              <a:buNone/>
            </a:pP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Transporte</a:t>
            </a:r>
          </a:p>
          <a:p>
            <a:pPr algn="ctr">
              <a:buClrTx/>
              <a:buFontTx/>
              <a:buNone/>
            </a:pP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252" b="1" i="1">
                <a:solidFill>
                  <a:schemeClr val="bg1"/>
                </a:solidFill>
              </a:rPr>
              <a:t>Internet</a:t>
            </a:r>
          </a:p>
          <a:p>
            <a:pPr algn="ctr">
              <a:buClrTx/>
              <a:buFontTx/>
              <a:buNone/>
            </a:pPr>
            <a:endParaRPr lang="pt-BR" altLang="pt-BR" sz="2252" b="1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Interface </a:t>
            </a: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de </a:t>
            </a:r>
          </a:p>
          <a:p>
            <a:pPr algn="ctr">
              <a:buClrTx/>
              <a:buFontTx/>
              <a:buNone/>
            </a:pPr>
            <a:r>
              <a:rPr lang="pt-BR" altLang="pt-BR" sz="2252" b="1">
                <a:solidFill>
                  <a:schemeClr val="bg1"/>
                </a:solidFill>
              </a:rPr>
              <a:t>Rede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E1894E7-323E-402D-A00B-FDAC30115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310" y="3741377"/>
            <a:ext cx="189284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621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9F0204C-FC79-4BF2-A70B-26B5645F6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443" y="4413310"/>
            <a:ext cx="189284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621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BCFB2EF9-03DF-44FE-B288-C5C86C36B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310" y="5075234"/>
            <a:ext cx="189284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62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upo 37">
            <a:extLst>
              <a:ext uri="{FF2B5EF4-FFF2-40B4-BE49-F238E27FC236}">
                <a16:creationId xmlns:a16="http://schemas.microsoft.com/office/drawing/2014/main" id="{27E5E9D9-5B7A-4740-BD9D-FBCEAA2B3BC3}"/>
              </a:ext>
            </a:extLst>
          </p:cNvPr>
          <p:cNvGrpSpPr>
            <a:grpSpLocks/>
          </p:cNvGrpSpPr>
          <p:nvPr/>
        </p:nvGrpSpPr>
        <p:grpSpPr bwMode="auto">
          <a:xfrm>
            <a:off x="4985168" y="1967190"/>
            <a:ext cx="2570499" cy="4714984"/>
            <a:chOff x="6547615" y="1968858"/>
            <a:chExt cx="2853959" cy="5235860"/>
          </a:xfrm>
        </p:grpSpPr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9DD519B3-C323-4EBC-9C0B-B2EBDBB30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39" y="1968858"/>
              <a:ext cx="2844435" cy="5223137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5616" name="Text Box 7">
              <a:extLst>
                <a:ext uri="{FF2B5EF4-FFF2-40B4-BE49-F238E27FC236}">
                  <a16:creationId xmlns:a16="http://schemas.microsoft.com/office/drawing/2014/main" id="{B3C60A35-0841-4C68-AA78-78573401D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051" y="2099061"/>
              <a:ext cx="2569995" cy="510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Char char="•"/>
                <a:defRPr sz="3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Char char="–"/>
                <a:defRPr sz="3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Aplicação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Apresentação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Sessão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Transporte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Rede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Enlace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Física</a:t>
              </a: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9B2D40E4-FEA5-4140-ACD3-1E63AF9CC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2695969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7D3AFB7B-948C-41E2-9A0C-349476403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3437370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89875409-F1AD-42F2-BA44-4FB051610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4185119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59498487-E741-4D25-AFD4-9CF103498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4932870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876AD37A-FE68-43D6-BB58-96DE426F2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6436307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24BCC89E-EBD5-4014-8865-35EAAC70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7615" y="5677444"/>
              <a:ext cx="28349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  <p:grpSp>
        <p:nvGrpSpPr>
          <p:cNvPr id="25603" name="Grupo 5">
            <a:extLst>
              <a:ext uri="{FF2B5EF4-FFF2-40B4-BE49-F238E27FC236}">
                <a16:creationId xmlns:a16="http://schemas.microsoft.com/office/drawing/2014/main" id="{51E3A427-6BB6-4C9E-AB5D-0A911C8542AF}"/>
              </a:ext>
            </a:extLst>
          </p:cNvPr>
          <p:cNvGrpSpPr>
            <a:grpSpLocks/>
          </p:cNvGrpSpPr>
          <p:nvPr/>
        </p:nvGrpSpPr>
        <p:grpSpPr bwMode="auto">
          <a:xfrm>
            <a:off x="8210443" y="2001501"/>
            <a:ext cx="1905715" cy="4669216"/>
            <a:chOff x="7426898" y="2272710"/>
            <a:chExt cx="2116010" cy="5184576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541CC54E-6BC3-49A5-8486-B1321CDFD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85" y="2272710"/>
              <a:ext cx="2101723" cy="5184576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621"/>
            </a:p>
          </p:txBody>
        </p:sp>
        <p:sp>
          <p:nvSpPr>
            <p:cNvPr id="25611" name="Text Box 7">
              <a:extLst>
                <a:ext uri="{FF2B5EF4-FFF2-40B4-BE49-F238E27FC236}">
                  <a16:creationId xmlns:a16="http://schemas.microsoft.com/office/drawing/2014/main" id="{9E777232-BB09-4F05-A960-626365039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170" y="2308337"/>
              <a:ext cx="1899115" cy="5105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Char char="•"/>
                <a:defRPr sz="3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Char char="–"/>
                <a:defRPr sz="3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Aplicação</a:t>
              </a:r>
              <a:br>
                <a:rPr lang="pt-BR" altLang="pt-BR" sz="2252" b="1">
                  <a:solidFill>
                    <a:schemeClr val="bg1"/>
                  </a:solidFill>
                </a:rPr>
              </a:b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 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Transporte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 i="1">
                  <a:solidFill>
                    <a:schemeClr val="bg1"/>
                  </a:solidFill>
                </a:rPr>
                <a:t>Internet</a:t>
              </a:r>
            </a:p>
            <a:p>
              <a:pPr algn="ctr">
                <a:buClrTx/>
                <a:buFontTx/>
                <a:buNone/>
              </a:pPr>
              <a:endParaRPr lang="pt-BR" altLang="pt-BR" sz="2252" b="1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Interface </a:t>
              </a: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de </a:t>
              </a:r>
            </a:p>
            <a:p>
              <a:pPr algn="ctr">
                <a:buClrTx/>
                <a:buFontTx/>
                <a:buNone/>
              </a:pPr>
              <a:r>
                <a:rPr lang="pt-BR" altLang="pt-BR" sz="2252" b="1">
                  <a:solidFill>
                    <a:schemeClr val="bg1"/>
                  </a:solidFill>
                </a:rPr>
                <a:t>Rede</a:t>
              </a:r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6CD4ADFD-140B-4405-A619-D5DB01A6A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4471314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763DCB75-FEC3-4F46-9F58-F5FE7B72E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98" y="5217410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1B1B01CE-FA57-43AA-ABC9-93D99A5A2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185" y="5953982"/>
              <a:ext cx="210172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621"/>
            </a:p>
          </p:txBody>
        </p:sp>
      </p:grp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074969F1-98F2-4DBE-B388-B76B01DE4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5725C3-FB26-463B-9A56-5FD486C071E1}" type="slidenum">
              <a:rPr lang="pt-BR" altLang="pt-BR" sz="1081"/>
              <a:pPr eaLnBrk="1" hangingPunct="1"/>
              <a:t>9</a:t>
            </a:fld>
            <a:endParaRPr lang="pt-BR" altLang="pt-BR" sz="1081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80FF312-A872-4806-8BF7-DE600E8F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841381"/>
            <a:ext cx="5852961" cy="498945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2161"/>
              </a:spcAft>
              <a:defRPr/>
            </a:pPr>
            <a:r>
              <a:rPr dirty="0"/>
              <a:t>OSI </a:t>
            </a:r>
            <a:r>
              <a:rPr dirty="0" err="1">
                <a:solidFill>
                  <a:schemeClr val="accent3"/>
                </a:solidFill>
              </a:rPr>
              <a:t>x</a:t>
            </a:r>
            <a:r>
              <a:rPr dirty="0">
                <a:solidFill>
                  <a:schemeClr val="accent3"/>
                </a:solidFill>
              </a:rPr>
              <a:t> </a:t>
            </a:r>
            <a:r>
              <a:rPr dirty="0"/>
              <a:t>TCP/IP</a:t>
            </a:r>
            <a:endParaRPr sz="2702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28FDA9-1158-47E2-93DD-72A8A803280F}"/>
              </a:ext>
            </a:extLst>
          </p:cNvPr>
          <p:cNvCxnSpPr/>
          <p:nvPr/>
        </p:nvCxnSpPr>
        <p:spPr bwMode="auto">
          <a:xfrm>
            <a:off x="4539119" y="3994424"/>
            <a:ext cx="60316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1EFD00-E903-42F1-AFF0-F3623C47732E}"/>
              </a:ext>
            </a:extLst>
          </p:cNvPr>
          <p:cNvCxnSpPr/>
          <p:nvPr/>
        </p:nvCxnSpPr>
        <p:spPr bwMode="auto">
          <a:xfrm>
            <a:off x="4539119" y="4643482"/>
            <a:ext cx="60316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B00B21-3DB4-4FC7-82C8-60E49EB6533A}"/>
              </a:ext>
            </a:extLst>
          </p:cNvPr>
          <p:cNvCxnSpPr/>
          <p:nvPr/>
        </p:nvCxnSpPr>
        <p:spPr bwMode="auto">
          <a:xfrm>
            <a:off x="4539119" y="5344007"/>
            <a:ext cx="603166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C9F8AB80-108B-4C77-8592-0B4EBDB4E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922" y="190143"/>
            <a:ext cx="8632188" cy="1652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Protocolo TCP/IP</a:t>
            </a:r>
            <a:br>
              <a:rPr lang="pt-BR" dirty="0"/>
            </a:br>
            <a:r>
              <a:rPr lang="pt-BR" spc="-135" dirty="0"/>
              <a:t>(</a:t>
            </a:r>
            <a:r>
              <a:rPr lang="pt-BR" i="1" spc="-135" dirty="0" err="1">
                <a:solidFill>
                  <a:schemeClr val="accent3"/>
                </a:solidFill>
              </a:rPr>
              <a:t>T</a:t>
            </a:r>
            <a:r>
              <a:rPr lang="pt-BR" i="1" spc="-135" dirty="0" err="1"/>
              <a:t>ransmission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C</a:t>
            </a:r>
            <a:r>
              <a:rPr lang="pt-BR" i="1" spc="-135" dirty="0" err="1"/>
              <a:t>ontrol</a:t>
            </a:r>
            <a:r>
              <a:rPr lang="pt-BR" i="1" spc="-135" dirty="0"/>
              <a:t>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i="1" spc="-135" dirty="0"/>
              <a:t> / </a:t>
            </a:r>
            <a:r>
              <a:rPr lang="pt-BR" i="1" spc="-135" dirty="0">
                <a:solidFill>
                  <a:schemeClr val="accent3"/>
                </a:solidFill>
              </a:rPr>
              <a:t>I</a:t>
            </a:r>
            <a:r>
              <a:rPr lang="pt-BR" i="1" spc="-135" dirty="0"/>
              <a:t>nternet </a:t>
            </a:r>
            <a:r>
              <a:rPr lang="pt-BR" i="1" spc="-135" dirty="0" err="1">
                <a:solidFill>
                  <a:schemeClr val="accent3"/>
                </a:solidFill>
              </a:rPr>
              <a:t>P</a:t>
            </a:r>
            <a:r>
              <a:rPr lang="pt-BR" i="1" spc="-135" dirty="0" err="1"/>
              <a:t>rotocol</a:t>
            </a:r>
            <a:r>
              <a:rPr lang="pt-BR" spc="-135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1674</Words>
  <Application>Microsoft Office PowerPoint</Application>
  <PresentationFormat>Widescreen</PresentationFormat>
  <Paragraphs>312</Paragraphs>
  <Slides>33</Slides>
  <Notes>1</Notes>
  <HiddenSlides>1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Trebuchet MS</vt:lpstr>
      <vt:lpstr>Wingdings</vt:lpstr>
      <vt:lpstr>Office Theme</vt:lpstr>
      <vt:lpstr>Microsoft ClipArt Gallery</vt:lpstr>
      <vt:lpstr>Clip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OSI - Open Systems Interconnections</vt:lpstr>
      <vt:lpstr>Protocolo TCP/IP - Transmission Control Protocol - Internet Protocol</vt:lpstr>
      <vt:lpstr>Protocolo TCP/IP (Transmission Control Protocol / Internet Protocol)</vt:lpstr>
      <vt:lpstr>Protocolo TCP/IP (Transmission Control Protocol / Internet Protocol)</vt:lpstr>
      <vt:lpstr>Protocolo TCP/IP (Transmission Control Protocol / Internet Protocol)</vt:lpstr>
      <vt:lpstr>Protocolo TCP/IP (Transmission Control Protocol / Internet Protocol)</vt:lpstr>
      <vt:lpstr>Protocolo TCP/IP (Transmission Control Protocol / Internet Protocol)</vt:lpstr>
      <vt:lpstr>Protocolo TCP/IP (Transmission Control Protocol / Internet Protocol)</vt:lpstr>
      <vt:lpstr>World Wide Web</vt:lpstr>
      <vt:lpstr>World Wide Web</vt:lpstr>
      <vt:lpstr>World Wide Web</vt:lpstr>
      <vt:lpstr>World Wide Web</vt:lpstr>
      <vt:lpstr>World Wide Web</vt:lpstr>
      <vt:lpstr>World Wide Web</vt:lpstr>
      <vt:lpstr>World Wide Web</vt:lpstr>
      <vt:lpstr>World Wide Web</vt:lpstr>
      <vt:lpstr>World Wide Web</vt:lpstr>
      <vt:lpstr>Transferência de arquivos </vt:lpstr>
      <vt:lpstr>Transferência de arquivos </vt:lpstr>
      <vt:lpstr>Correio eletrônico</vt:lpstr>
      <vt:lpstr>Correio eletrônico</vt:lpstr>
      <vt:lpstr>Correio eletrônico</vt:lpstr>
      <vt:lpstr>Correio eletrônico</vt:lpstr>
      <vt:lpstr>ICMP (Internet Control Message Protocol)</vt:lpstr>
      <vt:lpstr>ICMP – Tipos de mensagens (Internet Control Message Protocol)</vt:lpstr>
      <vt:lpstr>ARP e RARP</vt:lpstr>
      <vt:lpstr>ARP e RARP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48</cp:revision>
  <dcterms:created xsi:type="dcterms:W3CDTF">2021-01-29T11:30:57Z</dcterms:created>
  <dcterms:modified xsi:type="dcterms:W3CDTF">2021-11-02T19:04:50Z</dcterms:modified>
</cp:coreProperties>
</file>