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294" r:id="rId2"/>
    <p:sldId id="372" r:id="rId3"/>
    <p:sldId id="386" r:id="rId4"/>
    <p:sldId id="387" r:id="rId5"/>
    <p:sldId id="390" r:id="rId6"/>
    <p:sldId id="392" r:id="rId7"/>
    <p:sldId id="405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0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xmlns="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xmlns="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xmlns="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xmlns="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xmlns="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xmlns="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BC555198-998A-492B-B2AC-49875499D5F6}"/>
              </a:ext>
            </a:extLst>
          </p:cNvPr>
          <p:cNvSpPr txBox="1"/>
          <p:nvPr/>
        </p:nvSpPr>
        <p:spPr>
          <a:xfrm>
            <a:off x="1048395" y="521395"/>
            <a:ext cx="2827318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HISTÓRITO  CONCEITOS REDES SEM FIO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E607E71A-18C4-4EE6-B7E1-690E308968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943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000" b="1" kern="0" dirty="0">
                <a:solidFill>
                  <a:srgbClr val="002060"/>
                </a:solidFill>
                <a:latin typeface="Trebuchet MS" pitchFamily="34" charset="0"/>
              </a:rPr>
              <a:t>Introdução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496CCA93-3452-4B76-95B0-C1DCAD124EA0}"/>
              </a:ext>
            </a:extLst>
          </p:cNvPr>
          <p:cNvSpPr txBox="1">
            <a:spLocks/>
          </p:cNvSpPr>
          <p:nvPr/>
        </p:nvSpPr>
        <p:spPr>
          <a:xfrm>
            <a:off x="0" y="371475"/>
            <a:ext cx="12192000" cy="161954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Para melhor compreender os requisitos técnicos e de negócio da adoção de uma rede sem fio é necessário perceber que seu objetivo não é substituir as redes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cabeadas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, ainda são largamente empregadas nas redes de negócios. </a:t>
            </a: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O destaque das redes sem fio é deixar de gerenciar uma infraestrutura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cabeada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e seu tempo de instalação, principalmente em situações onde exista a premência de tempo. </a:t>
            </a: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Bem, talvez o melhor seja entender as redes sem fio como uma extensão às redes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cabeadas</a:t>
            </a:r>
            <a:endParaRPr lang="pt-BR" sz="1600" kern="0" dirty="0">
              <a:solidFill>
                <a:srgbClr val="002060"/>
              </a:solidFill>
              <a:latin typeface="Trebuchet MS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xmlns="" id="{DE5B48F5-E716-4058-9BF7-8ECED2CDF0B3}"/>
              </a:ext>
            </a:extLst>
          </p:cNvPr>
          <p:cNvSpPr txBox="1">
            <a:spLocks/>
          </p:cNvSpPr>
          <p:nvPr/>
        </p:nvSpPr>
        <p:spPr>
          <a:xfrm>
            <a:off x="0" y="1854050"/>
            <a:ext cx="51943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000" b="1" kern="0" dirty="0">
                <a:solidFill>
                  <a:srgbClr val="002060"/>
                </a:solidFill>
                <a:latin typeface="Trebuchet MS" pitchFamily="34" charset="0"/>
              </a:rPr>
              <a:t>Crescimento das redes </a:t>
            </a:r>
            <a:r>
              <a:rPr lang="pt-BR" sz="2000" b="1" kern="0" dirty="0" err="1">
                <a:solidFill>
                  <a:srgbClr val="002060"/>
                </a:solidFill>
                <a:latin typeface="Trebuchet MS" pitchFamily="34" charset="0"/>
              </a:rPr>
              <a:t>wi-fi</a:t>
            </a:r>
            <a:endParaRPr lang="pt-BR" sz="2000" b="1" kern="0" dirty="0">
              <a:solidFill>
                <a:srgbClr val="002060"/>
              </a:solidFill>
              <a:latin typeface="Trebuchet MS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6B114086-934D-4AC0-8ED5-8B8D3392B652}"/>
              </a:ext>
            </a:extLst>
          </p:cNvPr>
          <p:cNvSpPr txBox="1">
            <a:spLocks/>
          </p:cNvSpPr>
          <p:nvPr/>
        </p:nvSpPr>
        <p:spPr>
          <a:xfrm>
            <a:off x="0" y="2161618"/>
            <a:ext cx="12192000" cy="223440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 </a:t>
            </a:r>
            <a:r>
              <a:rPr lang="pt-BR" kern="0" dirty="0">
                <a:solidFill>
                  <a:srgbClr val="002060"/>
                </a:solidFill>
                <a:latin typeface="Trebuchet MS" pitchFamily="34" charset="0"/>
              </a:rPr>
              <a:t>Aumento da Confiabilidade;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kern="0" dirty="0">
                <a:solidFill>
                  <a:srgbClr val="002060"/>
                </a:solidFill>
                <a:latin typeface="Trebuchet MS" pitchFamily="34" charset="0"/>
              </a:rPr>
              <a:t> Aumento da velocidade de transmissão;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kern="0" dirty="0">
                <a:solidFill>
                  <a:srgbClr val="002060"/>
                </a:solidFill>
                <a:latin typeface="Trebuchet MS" pitchFamily="34" charset="0"/>
              </a:rPr>
              <a:t> Redução dos custos dos equipamentos;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kern="0" dirty="0">
                <a:solidFill>
                  <a:srgbClr val="002060"/>
                </a:solidFill>
                <a:latin typeface="Trebuchet MS" pitchFamily="34" charset="0"/>
              </a:rPr>
              <a:t> Substituem redes </a:t>
            </a:r>
            <a:r>
              <a:rPr lang="pt-BR" kern="0" dirty="0" err="1">
                <a:solidFill>
                  <a:srgbClr val="002060"/>
                </a:solidFill>
                <a:latin typeface="Trebuchet MS" pitchFamily="34" charset="0"/>
              </a:rPr>
              <a:t>cabeadas</a:t>
            </a:r>
            <a:r>
              <a:rPr lang="pt-BR" kern="0" dirty="0">
                <a:solidFill>
                  <a:srgbClr val="002060"/>
                </a:solidFill>
                <a:latin typeface="Trebuchet MS" pitchFamily="34" charset="0"/>
              </a:rPr>
              <a:t> e atendem a novas demandas criadas pela evolução tecnológica.</a:t>
            </a:r>
          </a:p>
          <a:p>
            <a:pPr>
              <a:spcBef>
                <a:spcPts val="600"/>
              </a:spcBef>
              <a:defRPr/>
            </a:pPr>
            <a:r>
              <a:rPr lang="pt-BR" kern="0" dirty="0">
                <a:solidFill>
                  <a:srgbClr val="002060"/>
                </a:solidFill>
                <a:latin typeface="Trebuchet MS" pitchFamily="34" charset="0"/>
              </a:rPr>
              <a:t>Na realidade, acrescentar ou mover o cabo de conexão de rede para um novo local, rapidamente disponibilizar um novo ponto na sala de reuniões. Certamente para essas mudanças físicas a solução mais viável seria rede sem fio.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F79E9EE6-D05F-4D71-9BA5-576C0132E765}"/>
              </a:ext>
            </a:extLst>
          </p:cNvPr>
          <p:cNvSpPr txBox="1">
            <a:spLocks/>
          </p:cNvSpPr>
          <p:nvPr/>
        </p:nvSpPr>
        <p:spPr>
          <a:xfrm>
            <a:off x="0" y="4396025"/>
            <a:ext cx="8459787" cy="9318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000" b="1" kern="0" dirty="0">
                <a:solidFill>
                  <a:srgbClr val="002060"/>
                </a:solidFill>
                <a:latin typeface="Trebuchet MS" pitchFamily="34" charset="0"/>
              </a:rPr>
              <a:t>Exemplos de casos em que podem substituir as redes </a:t>
            </a:r>
            <a:r>
              <a:rPr lang="pt-BR" sz="2000" b="1" kern="0" dirty="0" err="1">
                <a:solidFill>
                  <a:srgbClr val="002060"/>
                </a:solidFill>
                <a:latin typeface="Trebuchet MS" pitchFamily="34" charset="0"/>
              </a:rPr>
              <a:t>cabeadas</a:t>
            </a:r>
            <a:endParaRPr lang="pt-BR" sz="2000" b="1" kern="0" dirty="0">
              <a:solidFill>
                <a:srgbClr val="002060"/>
              </a:solidFill>
              <a:latin typeface="Trebuchet MS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xmlns="" id="{1718AF75-4564-4FC9-9B6F-9F9C6D71DE78}"/>
              </a:ext>
            </a:extLst>
          </p:cNvPr>
          <p:cNvSpPr txBox="1">
            <a:spLocks/>
          </p:cNvSpPr>
          <p:nvPr/>
        </p:nvSpPr>
        <p:spPr>
          <a:xfrm>
            <a:off x="0" y="4692462"/>
            <a:ext cx="8385175" cy="167951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 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Em prédios que não possuem estrutura para cabeamento;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Prédios tombados pelo patrimônio histórico;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Quando o custo é menor do que de uma rede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cabeada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Mudança ou acréscimo de pontos.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CDD78A5F-5E66-4895-AF1C-B0C64B74CC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301037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000" b="1" kern="0" dirty="0">
                <a:solidFill>
                  <a:srgbClr val="002060"/>
                </a:solidFill>
                <a:latin typeface="Trebuchet MS" pitchFamily="34" charset="0"/>
              </a:rPr>
              <a:t>Vantagens e desvantagens de rede sem fio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CB6B44C0-2DAF-415C-BC45-A3B67E5281D0}"/>
              </a:ext>
            </a:extLst>
          </p:cNvPr>
          <p:cNvSpPr txBox="1">
            <a:spLocks/>
          </p:cNvSpPr>
          <p:nvPr/>
        </p:nvSpPr>
        <p:spPr>
          <a:xfrm>
            <a:off x="0" y="452745"/>
            <a:ext cx="6023295" cy="6157780"/>
          </a:xfrm>
          <a:prstGeom prst="rect">
            <a:avLst/>
          </a:prstGeom>
          <a:ln>
            <a:solidFill>
              <a:srgbClr val="004D84"/>
            </a:solidFill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Vantagens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 Portabilidade;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 Instalação rápida,  fácil e de baixo custo;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 Possibilidade de criar redes temporárias;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 Instalação em locais de difícil passagem de cabos.</a:t>
            </a:r>
          </a:p>
          <a:p>
            <a:pPr marL="342900" indent="-342900">
              <a:lnSpc>
                <a:spcPct val="150000"/>
              </a:lnSpc>
              <a:defRPr/>
            </a:pPr>
            <a:endParaRPr lang="pt-BR" sz="2400" kern="0" dirty="0">
              <a:solidFill>
                <a:srgbClr val="002060"/>
              </a:solidFill>
              <a:latin typeface="Trebuchet MS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37490B97-48B1-4639-8A27-3937608EB031}"/>
              </a:ext>
            </a:extLst>
          </p:cNvPr>
          <p:cNvSpPr txBox="1">
            <a:spLocks/>
          </p:cNvSpPr>
          <p:nvPr/>
        </p:nvSpPr>
        <p:spPr>
          <a:xfrm>
            <a:off x="6023295" y="452744"/>
            <a:ext cx="6168705" cy="6157779"/>
          </a:xfrm>
          <a:prstGeom prst="rect">
            <a:avLst/>
          </a:prstGeom>
          <a:ln>
            <a:solidFill>
              <a:srgbClr val="004D84"/>
            </a:solidFill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Desvantagens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 Interferências dificultando a transferência de dados;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2400" kern="0" dirty="0">
                <a:solidFill>
                  <a:srgbClr val="002060"/>
                </a:solidFill>
                <a:latin typeface="Trebuchet MS" pitchFamily="34" charset="0"/>
              </a:rPr>
              <a:t> Segurança das informações trafegadas.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A4E53165-DA5D-416E-95A7-E0BB0C0726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943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000" b="1" kern="0" dirty="0">
                <a:solidFill>
                  <a:srgbClr val="002060"/>
                </a:solidFill>
                <a:latin typeface="Trebuchet MS" pitchFamily="34" charset="0"/>
              </a:rPr>
              <a:t>Utilização das redes </a:t>
            </a:r>
            <a:r>
              <a:rPr lang="pt-BR" sz="2000" b="1" kern="0" dirty="0" err="1">
                <a:solidFill>
                  <a:srgbClr val="002060"/>
                </a:solidFill>
                <a:latin typeface="Trebuchet MS" pitchFamily="34" charset="0"/>
              </a:rPr>
              <a:t>wi-fi</a:t>
            </a:r>
            <a:endParaRPr lang="pt-BR" sz="2000" b="1" kern="0" dirty="0">
              <a:solidFill>
                <a:srgbClr val="002060"/>
              </a:solidFill>
              <a:latin typeface="Trebuchet MS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0A76950B-35C1-49F9-B1FC-FE7561D65E86}"/>
              </a:ext>
            </a:extLst>
          </p:cNvPr>
          <p:cNvSpPr txBox="1">
            <a:spLocks/>
          </p:cNvSpPr>
          <p:nvPr/>
        </p:nvSpPr>
        <p:spPr>
          <a:xfrm>
            <a:off x="0" y="371476"/>
            <a:ext cx="12192000" cy="120565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Para atendermos as novas demandas de mobilidade desses tempos modernos, podemos citar algumas possibilidades de uso de redes sem fio: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Disponibilizar acesso à rede para passageiros no saguão de um aeroporto; 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Integrar os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PDA’s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dos garçons com a cozinha em um restaurante</a:t>
            </a:r>
            <a:r>
              <a:rPr lang="pt-BR" kern="0" dirty="0">
                <a:solidFill>
                  <a:srgbClr val="002060"/>
                </a:solidFill>
                <a:latin typeface="Trebuchet MS" pitchFamily="34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pt-BR" kern="0" dirty="0">
              <a:solidFill>
                <a:srgbClr val="002060"/>
              </a:solidFill>
              <a:latin typeface="Trebuchet MS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BFE4D904-2087-4A49-8AF6-32A0967B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28775"/>
            <a:ext cx="6248401" cy="496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BEBE9024-08F9-4279-A4F5-DD87D1A7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1628775"/>
            <a:ext cx="5943599" cy="4964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59B5A24E-01A8-448F-9C67-D10C3E55E3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943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000" b="1" kern="0" dirty="0" err="1">
                <a:solidFill>
                  <a:srgbClr val="002060"/>
                </a:solidFill>
                <a:latin typeface="Trebuchet MS" pitchFamily="34" charset="0"/>
              </a:rPr>
              <a:t>Cielo</a:t>
            </a:r>
            <a:r>
              <a:rPr lang="pt-BR" sz="2000" b="1" kern="0" dirty="0">
                <a:solidFill>
                  <a:srgbClr val="002060"/>
                </a:solidFill>
                <a:latin typeface="Trebuchet MS" pitchFamily="34" charset="0"/>
              </a:rPr>
              <a:t> </a:t>
            </a:r>
            <a:r>
              <a:rPr lang="pt-BR" sz="2000" b="1" kern="0" dirty="0" err="1">
                <a:solidFill>
                  <a:srgbClr val="002060"/>
                </a:solidFill>
                <a:latin typeface="Trebuchet MS" pitchFamily="34" charset="0"/>
              </a:rPr>
              <a:t>Mobile</a:t>
            </a:r>
            <a:endParaRPr lang="pt-BR" sz="2000" b="1" kern="0" dirty="0">
              <a:solidFill>
                <a:srgbClr val="002060"/>
              </a:solidFill>
              <a:latin typeface="Trebuchet MS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714E1472-57CE-4565-890B-C4DBB5C6C631}"/>
              </a:ext>
            </a:extLst>
          </p:cNvPr>
          <p:cNvSpPr txBox="1">
            <a:spLocks/>
          </p:cNvSpPr>
          <p:nvPr/>
        </p:nvSpPr>
        <p:spPr>
          <a:xfrm>
            <a:off x="1" y="358776"/>
            <a:ext cx="6096000" cy="242637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Aplicativo transforma o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iPhone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,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iPad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,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iPod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touch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ou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smartphone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e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tablet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com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Android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™ em uma máquina da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Cielo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. </a:t>
            </a: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Solução válida em todo território nacional, funciona com pacote de dados 3G/GPRS de qualquer operadora de telefonia móvel ou rede sem fio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Wi-Fi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e está habilitado para diversas bandeiras.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xmlns="" id="{0AF33876-6DBE-4FE4-A033-FBC35034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0281"/>
            <a:ext cx="6095999" cy="494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E4FD9B7E-E3D1-413A-ACED-273DA81CF4CF}"/>
              </a:ext>
            </a:extLst>
          </p:cNvPr>
          <p:cNvSpPr txBox="1">
            <a:spLocks/>
          </p:cNvSpPr>
          <p:nvPr/>
        </p:nvSpPr>
        <p:spPr>
          <a:xfrm>
            <a:off x="6735911" y="13196"/>
            <a:ext cx="5456089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000" b="1" kern="0" dirty="0">
                <a:solidFill>
                  <a:srgbClr val="002060"/>
                </a:solidFill>
                <a:latin typeface="Trebuchet MS" pitchFamily="34" charset="0"/>
              </a:rPr>
              <a:t>Telemetria a favor dos negócios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1AF57CD3-6BEB-4A6E-AB10-11C501CFCA0C}"/>
              </a:ext>
            </a:extLst>
          </p:cNvPr>
          <p:cNvSpPr txBox="1">
            <a:spLocks/>
          </p:cNvSpPr>
          <p:nvPr/>
        </p:nvSpPr>
        <p:spPr>
          <a:xfrm>
            <a:off x="6031685" y="356287"/>
            <a:ext cx="6160314" cy="24495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As tecnologias de telemetria contribuem para a obtenção rápida e segura dos dados de medição e do estado dos medidores, possibilitando intervenções remotas.</a:t>
            </a: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O equipamento oferece comunicação remota através de rede GSM/GPRS, Bluetooth, radiofrequência e redes WAN/LAN.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51878B68-26C6-4805-A738-B59072E50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683477"/>
            <a:ext cx="6095999" cy="492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30314253-C4AC-4D7F-98CA-0D9F15F3AE4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434387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000" b="1" kern="0" dirty="0">
                <a:solidFill>
                  <a:srgbClr val="002060"/>
                </a:solidFill>
                <a:latin typeface="Trebuchet MS" pitchFamily="34" charset="0"/>
              </a:rPr>
              <a:t>Telemetria a favor dos negócios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90964BCD-49C7-406E-B766-8ACA7A913896}"/>
              </a:ext>
            </a:extLst>
          </p:cNvPr>
          <p:cNvSpPr txBox="1">
            <a:spLocks/>
          </p:cNvSpPr>
          <p:nvPr/>
        </p:nvSpPr>
        <p:spPr>
          <a:xfrm>
            <a:off x="24606" y="371475"/>
            <a:ext cx="12142788" cy="323022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Ar Condicionado</a:t>
            </a: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Setor: Químico</a:t>
            </a: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Objetivo: Monitorar condições de temperatura da sala de servidores (CPD) através da intervenção à distância do ar condicionado.</a:t>
            </a: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Chaves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religadoras</a:t>
            </a:r>
            <a:endParaRPr lang="pt-BR" sz="1600" kern="0" dirty="0">
              <a:solidFill>
                <a:srgbClr val="002060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Setor: Concessionária de energia elétrica</a:t>
            </a: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Objetivo: Implantação de relés de proteção às chaves eletromecânicas: viabilizando a leitura e comando à distância</a:t>
            </a:r>
          </a:p>
          <a:p>
            <a:pPr>
              <a:spcBef>
                <a:spcPts val="600"/>
              </a:spcBef>
              <a:defRPr/>
            </a:pPr>
            <a:endParaRPr lang="pt-BR" sz="1600" kern="0" dirty="0">
              <a:solidFill>
                <a:srgbClr val="002060"/>
              </a:solidFill>
              <a:latin typeface="Trebuchet MS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xmlns="" id="{17AF3CB5-A966-44D5-A56F-E83A7040055D}"/>
              </a:ext>
            </a:extLst>
          </p:cNvPr>
          <p:cNvSpPr txBox="1">
            <a:spLocks/>
          </p:cNvSpPr>
          <p:nvPr/>
        </p:nvSpPr>
        <p:spPr>
          <a:xfrm>
            <a:off x="0" y="2160777"/>
            <a:ext cx="51943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000" b="1" kern="0" dirty="0">
                <a:solidFill>
                  <a:srgbClr val="002060"/>
                </a:solidFill>
                <a:latin typeface="Trebuchet MS" pitchFamily="34" charset="0"/>
              </a:rPr>
              <a:t>Tecnologias de LAN sem fio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183D201-77BB-471A-A61B-79CE2323ADA3}"/>
              </a:ext>
            </a:extLst>
          </p:cNvPr>
          <p:cNvSpPr/>
          <p:nvPr/>
        </p:nvSpPr>
        <p:spPr>
          <a:xfrm>
            <a:off x="24606" y="2470286"/>
            <a:ext cx="121427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LAN Infravermelho</a:t>
            </a: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Uma célula individual de uma LAN IR é limitada a uma única sala, pois a luz infravermelha não penetra em paredes opacas.</a:t>
            </a: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LAN de Amplo espectro</a:t>
            </a: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Esse tipo de LAN usa a tecnologia de amplo espectro. Na maioria dos casos, essas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LANs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operam nas bandas ISM (Industrial,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Scientific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e Medical) de modo que nenhum licenciamento FCC é necessário para seu uso nos Estados Unidos.</a:t>
            </a: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Micro-ondas de banda estreita</a:t>
            </a: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Essas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LANs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operam em frequência de micro-ondas, mas não usam amplo espectro. </a:t>
            </a:r>
          </a:p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Alguns produtos operam em frequências que exigem licenciamento FCC, enquanto outros usam uma das bandas ISM não licenciadas.</a:t>
            </a:r>
          </a:p>
          <a:p>
            <a:pPr>
              <a:spcBef>
                <a:spcPts val="600"/>
              </a:spcBef>
              <a:defRPr/>
            </a:pPr>
            <a:endParaRPr lang="pt-BR" sz="1600" kern="0" dirty="0">
              <a:solidFill>
                <a:srgbClr val="002060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endParaRPr lang="pt-BR" sz="1600" kern="0" dirty="0">
              <a:solidFill>
                <a:srgbClr val="00206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994E2A4-D7D5-4ADD-AFB7-34215AE249A6}"/>
              </a:ext>
            </a:extLst>
          </p:cNvPr>
          <p:cNvSpPr txBox="1">
            <a:spLocks/>
          </p:cNvSpPr>
          <p:nvPr/>
        </p:nvSpPr>
        <p:spPr>
          <a:xfrm>
            <a:off x="0" y="-70694"/>
            <a:ext cx="5194300" cy="371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000" b="1" kern="0" dirty="0">
                <a:solidFill>
                  <a:srgbClr val="002060"/>
                </a:solidFill>
                <a:latin typeface="Trebuchet MS" pitchFamily="34" charset="0"/>
              </a:rPr>
              <a:t>Limitações das tecnologias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31ED4D56-4A43-43AE-92DD-92491D8728F2}"/>
              </a:ext>
            </a:extLst>
          </p:cNvPr>
          <p:cNvSpPr txBox="1">
            <a:spLocks/>
          </p:cNvSpPr>
          <p:nvPr/>
        </p:nvSpPr>
        <p:spPr>
          <a:xfrm>
            <a:off x="0" y="211417"/>
            <a:ext cx="12192000" cy="16811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A utilização de determinadas frequências e/ou tecnologias ficam limitadas por suas próprias características.Como exemplo, as </a:t>
            </a:r>
            <a:r>
              <a:rPr lang="pt-BR" sz="1600" kern="0" dirty="0" err="1">
                <a:solidFill>
                  <a:srgbClr val="002060"/>
                </a:solidFill>
                <a:latin typeface="Trebuchet MS" pitchFamily="34" charset="0"/>
              </a:rPr>
              <a:t>LANs</a:t>
            </a:r>
            <a:r>
              <a:rPr lang="pt-BR" sz="1600" kern="0" dirty="0">
                <a:solidFill>
                  <a:srgbClr val="002060"/>
                </a:solidFill>
                <a:latin typeface="Trebuchet MS" pitchFamily="34" charset="0"/>
              </a:rPr>
              <a:t> com sistema infravermelho precisam de visada livre. 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xmlns="" id="{8D38C321-4718-4C7E-8689-BE83365DB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1978"/>
            <a:ext cx="6096000" cy="58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FC731761-1C42-48DC-9078-1B85472D3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91977"/>
            <a:ext cx="6096000" cy="58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602</Words>
  <Application>Microsoft Office PowerPoint</Application>
  <PresentationFormat>Personalizar</PresentationFormat>
  <Paragraphs>52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</cp:lastModifiedBy>
  <cp:revision>74</cp:revision>
  <dcterms:created xsi:type="dcterms:W3CDTF">2021-01-29T11:30:57Z</dcterms:created>
  <dcterms:modified xsi:type="dcterms:W3CDTF">2022-07-13T21:19:37Z</dcterms:modified>
</cp:coreProperties>
</file>