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7" r:id="rId3"/>
    <p:sldId id="279" r:id="rId4"/>
    <p:sldId id="280" r:id="rId5"/>
    <p:sldId id="286" r:id="rId6"/>
    <p:sldId id="288" r:id="rId7"/>
    <p:sldId id="292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xmlns="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xmlns="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xmlns="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xmlns="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xmlns="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xmlns="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256118" y="111125"/>
            <a:ext cx="6352116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b="1" dirty="0" smtClean="0">
                <a:solidFill>
                  <a:srgbClr val="F8F8F8"/>
                </a:solidFill>
                <a:latin typeface="Trebuchet MS" pitchFamily="34" charset="0"/>
              </a:rPr>
              <a:t>REDES SEM FIO</a:t>
            </a:r>
            <a:endParaRPr lang="pt-BR" sz="2000" dirty="0" smtClean="0">
              <a:solidFill>
                <a:srgbClr val="F8F8F8"/>
              </a:solidFill>
              <a:latin typeface="Trebuchet MS" pitchFamily="34" charset="0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569384" y="6488114"/>
            <a:ext cx="11622616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pt-BR" dirty="0" smtClean="0">
                <a:latin typeface="Trebuchet MS" pitchFamily="34" charset="0"/>
              </a:rPr>
              <a:t>Instalação e configuração </a:t>
            </a:r>
            <a:r>
              <a:rPr lang="pt-BR" b="1" dirty="0" smtClean="0">
                <a:solidFill>
                  <a:srgbClr val="F8F8F8"/>
                </a:solidFill>
                <a:latin typeface="Trebuchet MS" pitchFamily="34" charset="0"/>
              </a:rPr>
              <a:t>– AULA 09 - </a:t>
            </a:r>
            <a:fld id="{B1C817E9-2302-42F4-8F1E-62439C587308}" type="slidenum">
              <a:rPr lang="pt-BR" b="1" smtClean="0">
                <a:solidFill>
                  <a:srgbClr val="F8F8F8"/>
                </a:solidFill>
                <a:latin typeface="Trebuchet MS" pitchFamily="34" charset="0"/>
              </a:rPr>
              <a:pPr algn="r" eaLnBrk="1" hangingPunct="1">
                <a:defRPr/>
              </a:pPr>
              <a:t>‹nº›</a:t>
            </a:fld>
            <a:endParaRPr lang="pt-BR" dirty="0" smtClean="0">
              <a:solidFill>
                <a:srgbClr val="F8F8F8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6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  <p:sldLayoutId id="2147483678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6076CA15-4E61-49A9-B697-DF9AB52EE186}"/>
              </a:ext>
            </a:extLst>
          </p:cNvPr>
          <p:cNvSpPr txBox="1"/>
          <p:nvPr/>
        </p:nvSpPr>
        <p:spPr>
          <a:xfrm>
            <a:off x="808060" y="745176"/>
            <a:ext cx="3326057" cy="2200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 smtClean="0"/>
              <a:t>BOAS PRÁTICAS,OS GERENCIAMENTO REDES SEM FIO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4" y="1095376"/>
            <a:ext cx="11438467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Medições em campo verificação de cobertura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Pontos sobre RF que devem ser verificados no Site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Survey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: 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Obter informações sobre os tipos de materiais utilizados na construção da edificação onde será implantado o projeto, com o objetivo de identificar as perdas que serão produzidas   pelos obstáculos;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Conferir a fidelidade da planta adquirida com a edificação real com objetivo de   identificar possíveis alterações na construção   que não foram passadas para a planta;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Determinar as possíveis posições de instalação dos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Identificar áreas que podem ficar com   cobertura de sinal deficiente dificultando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handoff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ou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roaming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 (movimentação do   usuário); </a:t>
            </a:r>
            <a:endParaRPr lang="pt-BR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01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59318" y="909639"/>
            <a:ext cx="113157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</a:rPr>
              <a:t>Medições em campo verificação de cobertura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19101" y="1420813"/>
            <a:ext cx="11180233" cy="44688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Tabela de Atenuação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28085" y="1966913"/>
          <a:ext cx="11485033" cy="457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739"/>
                <a:gridCol w="2062845"/>
                <a:gridCol w="2527449"/>
              </a:tblGrid>
              <a:tr h="70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Material e Espessura</a:t>
                      </a:r>
                    </a:p>
                    <a:p>
                      <a:pPr algn="ctr"/>
                      <a:endParaRPr lang="pt-BR" sz="2000" dirty="0"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5 GHz (</a:t>
                      </a:r>
                      <a:r>
                        <a:rPr lang="pt-BR" sz="20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db</a:t>
                      </a:r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)</a:t>
                      </a:r>
                    </a:p>
                    <a:p>
                      <a:pPr algn="ctr"/>
                      <a:endParaRPr lang="pt-BR" sz="2000" dirty="0"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2,4 GHz (</a:t>
                      </a:r>
                      <a:r>
                        <a:rPr lang="pt-BR" sz="20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db</a:t>
                      </a:r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)</a:t>
                      </a:r>
                    </a:p>
                    <a:p>
                      <a:pPr algn="ctr"/>
                      <a:endParaRPr lang="pt-BR" sz="2000" dirty="0"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</a:tr>
              <a:tr h="396185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Porta de Madeira – 45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7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4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7896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Porta de Madeira Oca – 45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3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</a:tr>
              <a:tr h="457896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Parede de Concreto – 450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18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185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Parede interior</a:t>
                      </a:r>
                      <a:r>
                        <a:rPr lang="pt-BR" sz="2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 – 100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3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</a:tr>
              <a:tr h="396185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Parede interior  -150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9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4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185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Mármore – 50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10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6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</a:tr>
              <a:tr h="457896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Vidro a</a:t>
                      </a:r>
                      <a:r>
                        <a:rPr lang="pt-BR" sz="2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 prova de balas – 25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20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10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7896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Vidro de segurança com alarme – 6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3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2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/>
                </a:tc>
              </a:tr>
              <a:tr h="457896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Vidro espelhado – 6 mm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14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</a:rPr>
                        <a:t>10</a:t>
                      </a:r>
                      <a:endParaRPr lang="pt-BR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 marL="121919" marR="121919" marT="45710" marB="4571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0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0873316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Readequações e reposicionamento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Observações sobre a segmentação física e lógica das redes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Uma rede pode ser totalmente sem fio, mas este tipo de topologia não é a mais comum.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Arquiteturas compostas por meios guiados e não guiados são as que oferecem maior versatilidade e por tanto são as mais disseminadas atualmente.</a:t>
            </a:r>
          </a:p>
        </p:txBody>
      </p:sp>
    </p:spTree>
    <p:extLst>
      <p:ext uri="{BB962C8B-B14F-4D97-AF65-F5344CB8AC3E}">
        <p14:creationId xmlns:p14="http://schemas.microsoft.com/office/powerpoint/2010/main" val="283415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0873316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Readequações e reposicionamento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0"/>
            <a:ext cx="11180233" cy="16779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Observações sobre a segmentação física e lógica das redes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Neste tipo de topologia o tráfego sem fio pode passar para um meio guiado buscando comutação para alguma outra sub-rede disponível ou acesso a internet.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18" y="3582988"/>
            <a:ext cx="53975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577851" y="3286126"/>
            <a:ext cx="5869516" cy="29749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 comutação do tráfego entre meios guiados e não guiados pode colocar em risco a segurança da rede, pelas diferentes características técnicas entre elas, e por este motivo políticas de segurança (como firewall) devem ser implementadas com o objetivo de controlar a troca de informações entre elas.</a:t>
            </a:r>
          </a:p>
        </p:txBody>
      </p:sp>
    </p:spTree>
    <p:extLst>
      <p:ext uri="{BB962C8B-B14F-4D97-AF65-F5344CB8AC3E}">
        <p14:creationId xmlns:p14="http://schemas.microsoft.com/office/powerpoint/2010/main" val="269024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0873316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Readequações e reposicionamento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Posicionamento dos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Estudar previamente o posicionamento dos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, com técnicas como o Site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Survey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, garante uma boa elaboração do projeto de rede sem fio, mas não garante que a rede vá funcionar com o máximo de sua capacidade quando colocada em operação.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Em alguns casos quando a rede já está em funcionamento se descobre que o posicionamento dos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não está adequado.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Neste caso um novo estudo deve ser realizado levando-se em conta, agora, não só a distribuição das frequências pela área de cobertura, mas também a quantidade de tráfego suportado por cada AP.</a:t>
            </a:r>
          </a:p>
        </p:txBody>
      </p:sp>
    </p:spTree>
    <p:extLst>
      <p:ext uri="{BB962C8B-B14F-4D97-AF65-F5344CB8AC3E}">
        <p14:creationId xmlns:p14="http://schemas.microsoft.com/office/powerpoint/2010/main" val="340979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0873316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Readequações e reposicionamento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Posicionamento dos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De posse destas novas informações pode-se reposicionar algum ponto de acesso que não esteja em local adequado e até mesmo incluir novos  para dividir a carga de tráfego com algum outro que esteja sobrecarregado.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Ao utilizar a técnica de posicionamento dos pontos de acesso por células (em círculos) não se pode esquecer que são válidas no espaço livre e que locais indoor e com obstáculos degradam consideravelmente o alcance prático desta definição, e portanto ela deve ser utilizada apenas como regra geral.</a:t>
            </a:r>
          </a:p>
        </p:txBody>
      </p:sp>
    </p:spTree>
    <p:extLst>
      <p:ext uri="{BB962C8B-B14F-4D97-AF65-F5344CB8AC3E}">
        <p14:creationId xmlns:p14="http://schemas.microsoft.com/office/powerpoint/2010/main" val="380975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1527367" cy="3714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Parâmetros e configurações dos </a:t>
            </a:r>
            <a:b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</a:b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dispositivos de rede e dos clientes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2133601"/>
            <a:ext cx="11180233" cy="41132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Os fabricantes de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e de roteadores wireless normalmente comercializam estes produtos com as configurações de segurança desabilitadas por default, com objetivo de permitir uma rápida instalação e uso gerando uma menor insatisfação por parte dos usuários.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Mas o funcionamento do equipamento sem as configurações de segurança não é uma boa prática. Alguns parâmetros devem ser observados na configuração. </a:t>
            </a:r>
          </a:p>
        </p:txBody>
      </p:sp>
    </p:spTree>
    <p:extLst>
      <p:ext uri="{BB962C8B-B14F-4D97-AF65-F5344CB8AC3E}">
        <p14:creationId xmlns:p14="http://schemas.microsoft.com/office/powerpoint/2010/main" val="406768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1527367" cy="3714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Parâmetros e configurações dos </a:t>
            </a:r>
            <a:b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</a:b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dispositivos de rede e dos clientes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2133601"/>
            <a:ext cx="11180233" cy="41132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ESSID (Extended Service Set ID)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Nome alfanumérico que identifica os componentes pertencentes a rede (hosts e APS).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 AP se configurado, pode anunciar este nome periodicamente (broadcast do ESSID) tornando mais fácil a identificação das redes existentes naquela área, contudo tornando-as também mais vulneráveis, já que não será necessário ter o conhecimento prévio de que a rede existe e o seu nome.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Um host de forma passiva espera o anuncio dos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e descobre as redes presentes.</a:t>
            </a:r>
          </a:p>
        </p:txBody>
      </p:sp>
    </p:spTree>
    <p:extLst>
      <p:ext uri="{BB962C8B-B14F-4D97-AF65-F5344CB8AC3E}">
        <p14:creationId xmlns:p14="http://schemas.microsoft.com/office/powerpoint/2010/main" val="226876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1527367" cy="3714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Parâmetros e configurações dos </a:t>
            </a:r>
            <a:b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</a:b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dispositivos de rede e dos clientes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2133601"/>
            <a:ext cx="11180233" cy="41132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ESSID (Extended Service Set ID)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Para redes construídas para acesso público este é uma ótima solução, o que não ocorre para redes privadas onde o desejável para segurança é que só as pessoas autorizadas a acessa-las devem saber de sua existência. Neste caso, desabilitar o broadcast do ESSID, ativa um primeiro nível de segurança na rede.</a:t>
            </a:r>
          </a:p>
        </p:txBody>
      </p:sp>
    </p:spTree>
    <p:extLst>
      <p:ext uri="{BB962C8B-B14F-4D97-AF65-F5344CB8AC3E}">
        <p14:creationId xmlns:p14="http://schemas.microsoft.com/office/powerpoint/2010/main" val="82738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1527367" cy="3714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Parâmetros e configurações dos </a:t>
            </a:r>
            <a:b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</a:b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dispositivos de rede e dos clientes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2133601"/>
            <a:ext cx="11180233" cy="41132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Criptografia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Desabilitar o broadcast do ESSID não impede que o AP responda a uma solicitação explícita de informação de um host.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Alguns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sniffers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de rede podem descobri-lo.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Para aumentar a segurança da rede, habilitar um dos modos de criptografia é muito importante.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Um destes tipos é o WEP – Wireless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Encription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Protocol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– Aula 8 - que foi idealizado para criar um nível de segurança equivalente ao das redes cabeadas.</a:t>
            </a:r>
          </a:p>
        </p:txBody>
      </p:sp>
    </p:spTree>
    <p:extLst>
      <p:ext uri="{BB962C8B-B14F-4D97-AF65-F5344CB8AC3E}">
        <p14:creationId xmlns:p14="http://schemas.microsoft.com/office/powerpoint/2010/main" val="58652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3" y="723901"/>
            <a:ext cx="6925733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Introdução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16983" y="1211330"/>
            <a:ext cx="11180233" cy="1840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Para a implantação de um projeto de redes sem fio, as responsabilidades são divididas entre dois profissionais: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o projetista e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o instalador.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16982" y="2866555"/>
            <a:ext cx="6925733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Atividades do Projetista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16982" y="3393023"/>
            <a:ext cx="11180233" cy="21577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Cálculo dos link e perdas;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Site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survey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(levantamento em   campo das informações);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Definição da localização inicial dos AP (antenas);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Detalhamento de sistemas de proteção contra descargas   atmosféricas.</a:t>
            </a:r>
          </a:p>
        </p:txBody>
      </p:sp>
    </p:spTree>
    <p:extLst>
      <p:ext uri="{BB962C8B-B14F-4D97-AF65-F5344CB8AC3E}">
        <p14:creationId xmlns:p14="http://schemas.microsoft.com/office/powerpoint/2010/main" val="405512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1527367" cy="3714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Parâmetros e configurações dos </a:t>
            </a:r>
            <a:b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</a:b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dispositivos de rede e dos clientes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2133601"/>
            <a:ext cx="11180233" cy="41132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Criptografia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Na prática algumas falhas críticas foram identificadas, mas isto não o torna completamente inutilizável.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Habilitar o WEP e desabilitar o broadcast do ESSID, aumenta a camada de proteção da rede evitando o acesso de um grande número de curiosos.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 WEP pode ser configurado com o padrão de 64 ou o de 128 bits, na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encriptação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dos dados a serem transmitidos pela rede, mas a segunda opção não esta disponível em todos os equipamentos comerciais.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Todos os equipamentos pertencentes à rede devem suportar o padrão escolhido.</a:t>
            </a:r>
          </a:p>
        </p:txBody>
      </p:sp>
    </p:spTree>
    <p:extLst>
      <p:ext uri="{BB962C8B-B14F-4D97-AF65-F5344CB8AC3E}">
        <p14:creationId xmlns:p14="http://schemas.microsoft.com/office/powerpoint/2010/main" val="223126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1527367" cy="3714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Parâmetros e configurações dos </a:t>
            </a:r>
            <a:b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</a:b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dispositivos de rede e dos clientes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2133601"/>
            <a:ext cx="11180233" cy="41132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Criptografia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 chave criptográfica escolhida na configuração do WEP deve ser inserida manualmente em todos os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e estações. 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Os utilitários de configurações, tanto nos </a:t>
            </a:r>
            <a:r>
              <a:rPr lang="pt-BR" sz="20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quanto nas estações, facilitam a tarefa de configuração.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 tipo de criptografia mais recente é o WPA-2 e se todos os equipamentos envolvidos na rede o aceitarem, deve ser o preferido.</a:t>
            </a:r>
          </a:p>
        </p:txBody>
      </p:sp>
    </p:spTree>
    <p:extLst>
      <p:ext uri="{BB962C8B-B14F-4D97-AF65-F5344CB8AC3E}">
        <p14:creationId xmlns:p14="http://schemas.microsoft.com/office/powerpoint/2010/main" val="67010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0" y="1095376"/>
            <a:ext cx="121920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Gerenciamento e administração de uma rede sem fio 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Os usuários atraídos por necessidade de uso e facilidade de instalação, podem inadvertidamente, instalar sem o conhecimento do administrador da rede, pontos de acesso ou roteadores sem fio, em redes cabeadas expondo a segurança da mesma.</a:t>
            </a:r>
          </a:p>
          <a:p>
            <a:pPr>
              <a:spcBef>
                <a:spcPts val="600"/>
              </a:spcBef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 maior parte destes usuários desconhece os riscos a qual estão expostos quando utilizam redes sem fio com os parâmetros de segurança desabilitados. </a:t>
            </a:r>
          </a:p>
          <a:p>
            <a:pPr>
              <a:spcBef>
                <a:spcPts val="600"/>
              </a:spcBef>
              <a:defRPr/>
            </a:pPr>
            <a:endParaRPr lang="pt-BR" sz="20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2" y="3946526"/>
            <a:ext cx="2747433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4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0" y="1095376"/>
            <a:ext cx="121920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Gerenciamento e administração de uma rede sem fio 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Instalar um AP SOHO (Small Office – Home Office) é muito simples, já que normalmente eles são vendidos com todas as configurações de segurança desabilitadas, com o objetivo de funcionarem com o menor esforço e conhecimento possíveis por parte do usuário.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 administrador de rede deve levar em conta na administração e no gerenciamento de sua rede, que estes problemas podem e possivelmente ocorrerão.</a:t>
            </a:r>
          </a:p>
        </p:txBody>
      </p:sp>
    </p:spTree>
    <p:extLst>
      <p:ext uri="{BB962C8B-B14F-4D97-AF65-F5344CB8AC3E}">
        <p14:creationId xmlns:p14="http://schemas.microsoft.com/office/powerpoint/2010/main" val="162025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0" y="1095376"/>
            <a:ext cx="121920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Gerenciamento e administração de uma rede sem fio 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Não existe atualmente uma forma de colher informações sobre as configurações dos pontos de acesso ou roteadores sem fio instalados na rede.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Se alguns parâmetros básicos forem configurados nestes equipamentos eles vão dar acesso à rede a usuário que podem não estar autorizados a acessá-las.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Este é um dos pontos de gerenciamento mais críticos na administração de qualquer rede.</a:t>
            </a:r>
          </a:p>
        </p:txBody>
      </p:sp>
    </p:spTree>
    <p:extLst>
      <p:ext uri="{BB962C8B-B14F-4D97-AF65-F5344CB8AC3E}">
        <p14:creationId xmlns:p14="http://schemas.microsoft.com/office/powerpoint/2010/main" val="308715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0" y="399917"/>
            <a:ext cx="121920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Gerenciamento e administração de uma rede sem fio 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97150" y="902237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Algumas soluções podem ser implementadas pelo administrador com o objetivo de minimizar estes problemas, entre elas podemos citar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Utilizar na rede um serviço de autenticação centralizado evitando que se possa conseguir acesso a rede com uma autenticação simples no próprio AP ou roteador, ou até mesmo sem autenticação alguma.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Esta solução exige que as unidades de acesso sem fio (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</a:rPr>
              <a:t>APs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e roteadores) tenham suporte ao IEEE 802.1x.</a:t>
            </a: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0" y="1095376"/>
            <a:ext cx="121920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Gerenciamento e administração de uma rede sem fio 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Compor o projeto de rede com equipamentos disponibilizados por alguns fabricantes que têm como característica uma unidade central que controla pontos de acesso com uma inteligência muito básica.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Este equipamento central controla desde a intensidade do sinal nos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até a contabilização de usuários, autenticação, autorização, atribuição de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SSIDs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, entre outras coisas.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 desvantagem é que sendo uma tecnologia proprietária não permite a integração com equipamentos de outros fabricantes e a solução estará amarrada levando ao aprisionamento tecnológico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Separar logicamente a rede wireless da rede cabeada criando um nível de segurança diferenciado.</a:t>
            </a: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2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4" y="1095376"/>
            <a:ext cx="6925733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Atividades do Instalador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Instalação adequada dos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e das antenas;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Terminação dos equipamentos e proteção dos cabos;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Ajuste nas antenas;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Execução do levantamento de cobertura e verificação do atendimento dos parâmetros de projeto;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Verificação no atendimento   das normas de instalação de infraestrutura (cabeada e não cabeada).</a:t>
            </a:r>
          </a:p>
        </p:txBody>
      </p:sp>
    </p:spTree>
    <p:extLst>
      <p:ext uri="{BB962C8B-B14F-4D97-AF65-F5344CB8AC3E}">
        <p14:creationId xmlns:p14="http://schemas.microsoft.com/office/powerpoint/2010/main" val="20415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4" y="593100"/>
            <a:ext cx="112268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Boas práticas de instalação de redes sem fio: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16983" y="1193365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Escolher o menor comprimento possível para o cabo entre AP (rádio) e sua antena.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 limite para posicionar o AP é o comprimento do cabo de rede que atende ao AP (UTP = 100 metros);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16979" y="2825169"/>
            <a:ext cx="11180233" cy="93944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As antenas devem ser instaladas em locais visíveis, boa prática colocar nos cantos formados pelas paredes;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16978" y="3756426"/>
            <a:ext cx="11180233" cy="90080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Instalar as antenas o mais próximo possível do teto, respeitando um afastamento de 10cm;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16977" y="4537343"/>
            <a:ext cx="11180233" cy="1837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 distância ideal entre a antena e a parede é de 24 cm (dobro do comprimento de onda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);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Não instalar a antena atrás de 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</a:rPr>
              <a:t>obstáculos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Seguir a recomendação do fabricante quanto ao posicionamento correto da antena;</a:t>
            </a: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52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335776" y="723901"/>
            <a:ext cx="112268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Boas práticas de instalação de redes sem fio: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82343" y="1378756"/>
            <a:ext cx="11180233" cy="132580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Verificar as interferências nos canais WiFi via software (exemplo 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Netstumber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ou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inSSIDer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).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Antenas omnidirecionais são melhor aproveitadas quando a transmissão ocorre circularmente (células) sem zonas de obstáculos. </a:t>
            </a: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271234"/>
            <a:ext cx="8214784" cy="32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17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326833" y="387038"/>
            <a:ext cx="10909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Cuidados no posicionamento das antenas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16985" y="992390"/>
            <a:ext cx="11180233" cy="24076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A antena é um dos elementos mais críticos para o desempenho das redes sem fio.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Tem a função de transmitir para o espaço a energia confinada no cabo e vice-versa.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Pela sua importância devem ser observadas algumas recomendações sobre o seu uso e características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Antenas não podem amplificar os sinais, apenas direcionar os mesmos concentrando a energia em determinadas áreas;</a:t>
            </a: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26833" y="4147669"/>
            <a:ext cx="10909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Cuidados no posicionamento das antenas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16984" y="4531398"/>
            <a:ext cx="11180233" cy="17663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Equipamentos com antenas embutidas limitam a possibilidade de ajuste ou de troca das mesmas por outras mais adequadas a certos projetos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A potência máxima de transmissão que uma rede 802.11 pode alcançar é de 1 watt (ISM);</a:t>
            </a:r>
          </a:p>
          <a:p>
            <a:pPr>
              <a:spcBef>
                <a:spcPts val="600"/>
              </a:spcBef>
              <a:defRPr/>
            </a:pPr>
            <a:endParaRPr lang="pt-BR" sz="2400" kern="0" dirty="0" smtClean="0">
              <a:solidFill>
                <a:srgbClr val="002060"/>
              </a:solidFill>
              <a:latin typeface="Trebuchet MS" pitchFamily="34" charset="0"/>
              <a:cs typeface="+mn-cs"/>
            </a:endParaRP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03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541585"/>
            <a:ext cx="10909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Cuidados no posicionamento das antenas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16985" y="1095421"/>
            <a:ext cx="11180233" cy="47000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O padrão de irradiação da antena define como é a propagação da energia.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com antenas que irradiam em todas as direções  são os mais comuns.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Antenas direcionais são utilizadas na interligação entre </a:t>
            </a:r>
            <a:r>
              <a:rPr lang="pt-BR" sz="2400" kern="0" dirty="0" err="1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Aps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Quando o ganho das antenas está expresso em </a:t>
            </a:r>
            <a:r>
              <a:rPr lang="pt-BR" sz="2400" kern="0" dirty="0" err="1">
                <a:solidFill>
                  <a:srgbClr val="002060"/>
                </a:solidFill>
                <a:latin typeface="Trebuchet MS" pitchFamily="34" charset="0"/>
              </a:rPr>
              <a:t>dBi</a:t>
            </a: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indica o seu ganho em determinada direção comparada com o ganho da antena isotrópica (antena ideal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</a:rPr>
              <a:t>);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Um ganho (ou perda) de 3 dB indica que a potência dobrou (ou foi reduzida a metade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</a:rPr>
              <a:t>);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Antenas onidirecionais 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propagam o sinal para todas as direções, concentrando-o mais na horizontal,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a dispersão vertical é bem limitada não sendo indicada para cobrir mais que um andar em edificações.</a:t>
            </a: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43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5" y="1095376"/>
            <a:ext cx="10909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Cuidados no posicionamento das antenas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Antenas direcionais concentram a transmissão em determinado ângulo (mais comuns nos ângulos de 30, 60, 90 e 120 grau de   cobertura).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Quanto maior o ganho de uma antena direcional mais estreito será o feixe emitido.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São mais utilizadas em links ponto a ponto</a:t>
            </a:r>
            <a:r>
              <a:rPr lang="pt-BR" sz="2400" kern="0" dirty="0" smtClean="0">
                <a:solidFill>
                  <a:srgbClr val="002060"/>
                </a:solidFill>
                <a:latin typeface="Trebuchet MS" pitchFamily="34" charset="0"/>
                <a:cs typeface="+mn-cs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As antenas de um mesmo sistema sem fio, devem todas respeitar a mesma polarização, vertical ou horizontal. </a:t>
            </a:r>
          </a:p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A diferença na polarização  das antenas pode provocar uma atenuação (perda) maior que 20 dB, provocado pela discriminação de polarização cruzada.</a:t>
            </a:r>
          </a:p>
          <a:p>
            <a:pPr>
              <a:spcBef>
                <a:spcPts val="600"/>
              </a:spcBef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31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416984" y="1095376"/>
            <a:ext cx="11438467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b="1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Medições em campo verificação de cobertura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0485" y="1778001"/>
            <a:ext cx="11180233" cy="44688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Interferências provocadas por rádio frequência: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Redes que utilizam a faixa de 2,4 GHz são  as mais comuns e por isto sofrem muito com   interferências geradas umas nas outras.   A faixa de 5 GHz é menos utilizada e deve ser preferida;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Deve ser feita uma verificação com o objetivo de avaliar o nível de sinal na área de cobertura do projeto pode evitar problemas em sinais com baixo nível em alguma área;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Verificar e eliminar possíveis fontes de   interferência, como forno de micro-ondas,  redes Bluetooth ou telefones sem fio a 2,4 GHz ajudam a obter um nível de cobertura adequado.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000" kern="0" dirty="0">
                <a:solidFill>
                  <a:srgbClr val="002060"/>
                </a:solidFill>
                <a:latin typeface="Trebuchet MS" pitchFamily="34" charset="0"/>
                <a:cs typeface="+mn-cs"/>
              </a:rPr>
              <a:t> Para isto existem ferramentas úteis como os softwares de varredura;</a:t>
            </a:r>
          </a:p>
        </p:txBody>
      </p:sp>
    </p:spTree>
    <p:extLst>
      <p:ext uri="{BB962C8B-B14F-4D97-AF65-F5344CB8AC3E}">
        <p14:creationId xmlns:p14="http://schemas.microsoft.com/office/powerpoint/2010/main" val="254167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1769</Words>
  <Application>Microsoft Office PowerPoint</Application>
  <PresentationFormat>Personalizar</PresentationFormat>
  <Paragraphs>159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</cp:lastModifiedBy>
  <cp:revision>88</cp:revision>
  <dcterms:created xsi:type="dcterms:W3CDTF">2021-01-29T11:30:57Z</dcterms:created>
  <dcterms:modified xsi:type="dcterms:W3CDTF">2022-07-14T01:10:08Z</dcterms:modified>
</cp:coreProperties>
</file>