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2"/>
  </p:notesMasterIdLst>
  <p:sldIdLst>
    <p:sldId id="294" r:id="rId2"/>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38A"/>
    <a:srgbClr val="FAB63D"/>
    <a:srgbClr val="E76323"/>
    <a:srgbClr val="15AED1"/>
    <a:srgbClr val="4244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74" d="100"/>
          <a:sy n="74" d="100"/>
        </p:scale>
        <p:origin x="-60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98A6C-DF29-420F-B0E6-AA7552CCB7F2}" type="datetimeFigureOut">
              <a:rPr lang="pt-BR" smtClean="0"/>
              <a:t>13/07/2022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0BACC-32D7-4695-8790-260E1C350A97}" type="slidenum">
              <a:rPr lang="pt-BR" smtClean="0"/>
              <a:t>‹nº›</a:t>
            </a:fld>
            <a:endParaRPr lang="pt-BR"/>
          </a:p>
        </p:txBody>
      </p:sp>
    </p:spTree>
    <p:extLst>
      <p:ext uri="{BB962C8B-B14F-4D97-AF65-F5344CB8AC3E}">
        <p14:creationId xmlns:p14="http://schemas.microsoft.com/office/powerpoint/2010/main" val="344240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24428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37092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10743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xmlns="" id="{19179D5D-A8CD-49B2-8BFF-67718239F5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xmlns="" id="{F37156FD-F487-495B-A5C3-68045BE51E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xmlns="" id="{DA7C4FE6-9E53-49E9-85E6-B5066BDC341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xmlns="" id="{9F812082-D991-4C11-81BE-6714C045FF3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xmlns="" id="{18438124-36A1-4911-9C0D-BC5724BA28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829157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uas Partes de Conteúd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xmlns="" id="{84C86D0A-1BF2-428A-8E4F-BE388FB4992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xmlns="" id="{5E162B7A-E477-40E0-96C1-EB4B0829C80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xmlns="" id="{AF097567-1D36-41F1-800D-0FC3CE07243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xmlns="" id="{D0224B3D-2038-40AD-9F50-CF391D786A7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xmlns="" id="{C63E55CA-4DE2-4853-B76D-E33EA5861BD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48044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ação">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xmlns="" id="{0B034051-E3FC-40C2-821B-B5C2589D766D}"/>
              </a:ext>
            </a:extLst>
          </p:cNvPr>
          <p:cNvSpPr/>
          <p:nvPr userDrawn="1"/>
        </p:nvSpPr>
        <p:spPr>
          <a:xfrm>
            <a:off x="0" y="0"/>
            <a:ext cx="12192000" cy="685800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2" name="Imagem 11">
            <a:extLst>
              <a:ext uri="{FF2B5EF4-FFF2-40B4-BE49-F238E27FC236}">
                <a16:creationId xmlns:a16="http://schemas.microsoft.com/office/drawing/2014/main" xmlns="" id="{5F0572CA-95DA-4A66-A46A-099FFA53C0D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3" name="Imagem 12">
            <a:extLst>
              <a:ext uri="{FF2B5EF4-FFF2-40B4-BE49-F238E27FC236}">
                <a16:creationId xmlns:a16="http://schemas.microsoft.com/office/drawing/2014/main" xmlns="" id="{5370AF79-B607-4629-873B-BCC4142056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4" name="Imagem 13">
            <a:extLst>
              <a:ext uri="{FF2B5EF4-FFF2-40B4-BE49-F238E27FC236}">
                <a16:creationId xmlns:a16="http://schemas.microsoft.com/office/drawing/2014/main" xmlns="" id="{B176A966-0AAC-40DB-8C6B-4AC73253C8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5" name="Imagem 14">
            <a:extLst>
              <a:ext uri="{FF2B5EF4-FFF2-40B4-BE49-F238E27FC236}">
                <a16:creationId xmlns:a16="http://schemas.microsoft.com/office/drawing/2014/main" xmlns="" id="{3DD94B1E-EE76-44B7-AE55-5F6873FAC91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250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omente Título">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xmlns="" id="{E9179ADB-9C63-49A8-AE70-4535D1698A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7" name="Imagem 6">
            <a:extLst>
              <a:ext uri="{FF2B5EF4-FFF2-40B4-BE49-F238E27FC236}">
                <a16:creationId xmlns:a16="http://schemas.microsoft.com/office/drawing/2014/main" xmlns="" id="{EB755151-65C3-47AA-9133-AFD62E82D73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xmlns="" id="{03291734-13DB-4B76-8E33-13C45878C1E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xmlns="" id="{44E7E2B4-E6D5-4E6C-BAB2-97F2AAB583B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xmlns="" id="{FD6F1ADE-51D3-4E57-B59B-778C7C2FB9B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034168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údo com Legenda">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xmlns="" id="{7F16A4AE-6841-4942-958A-726DDF59EE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xmlns="" id="{36A5A762-992E-4C93-A3FD-89221B389A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xmlns="" id="{ABA1A649-BD1C-4E17-98CE-249591CA6BC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xmlns="" id="{8742DAF3-97E6-41B3-84E3-E731577874B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xmlns="" id="{F57B744F-48F2-4DCC-8035-4030A870A6F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56269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údo com Legenda">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xmlns="" id="{014E0954-EAF1-44F5-8AEE-8B852139D345}"/>
              </a:ext>
            </a:extLst>
          </p:cNvPr>
          <p:cNvSpPr/>
          <p:nvPr userDrawn="1"/>
        </p:nvSpPr>
        <p:spPr>
          <a:xfrm>
            <a:off x="0" y="0"/>
            <a:ext cx="12192000" cy="6858000"/>
          </a:xfrm>
          <a:prstGeom prst="rect">
            <a:avLst/>
          </a:prstGeom>
          <a:solidFill>
            <a:srgbClr val="4244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3" name="Imagem 12">
            <a:extLst>
              <a:ext uri="{FF2B5EF4-FFF2-40B4-BE49-F238E27FC236}">
                <a16:creationId xmlns:a16="http://schemas.microsoft.com/office/drawing/2014/main" xmlns="" id="{3667F087-E41C-43EE-B15C-00F5298443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4" name="Imagem 13">
            <a:extLst>
              <a:ext uri="{FF2B5EF4-FFF2-40B4-BE49-F238E27FC236}">
                <a16:creationId xmlns:a16="http://schemas.microsoft.com/office/drawing/2014/main" xmlns="" id="{6BA49F3C-9C2A-442D-943A-75BECA274BC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5" name="Imagem 14">
            <a:extLst>
              <a:ext uri="{FF2B5EF4-FFF2-40B4-BE49-F238E27FC236}">
                <a16:creationId xmlns:a16="http://schemas.microsoft.com/office/drawing/2014/main" xmlns="" id="{7A532A61-9CB2-4F62-AE45-7F2C6A71DD9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6" name="Imagem 15">
            <a:extLst>
              <a:ext uri="{FF2B5EF4-FFF2-40B4-BE49-F238E27FC236}">
                <a16:creationId xmlns:a16="http://schemas.microsoft.com/office/drawing/2014/main" xmlns="" id="{DFC8721F-6A09-4F7D-807C-75DAA64846C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947033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xmlns="" id="{DE0E742F-B37D-4EE4-B6EC-8F3E53229CB2}"/>
              </a:ext>
            </a:extLst>
          </p:cNvPr>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a:extLst>
              <a:ext uri="{FF2B5EF4-FFF2-40B4-BE49-F238E27FC236}">
                <a16:creationId xmlns:a16="http://schemas.microsoft.com/office/drawing/2014/main" xmlns="" id="{FEC834DF-1353-4883-B5BE-9A256DD7AE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5" name="Imagem 4">
            <a:extLst>
              <a:ext uri="{FF2B5EF4-FFF2-40B4-BE49-F238E27FC236}">
                <a16:creationId xmlns:a16="http://schemas.microsoft.com/office/drawing/2014/main" xmlns="" id="{52556AD1-6155-448E-84B4-E7ED415DFB4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6" name="Imagem 5">
            <a:extLst>
              <a:ext uri="{FF2B5EF4-FFF2-40B4-BE49-F238E27FC236}">
                <a16:creationId xmlns:a16="http://schemas.microsoft.com/office/drawing/2014/main" xmlns="" id="{7D3276AD-D772-4064-BF7B-A82E18CD21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7" name="Imagem 6">
            <a:extLst>
              <a:ext uri="{FF2B5EF4-FFF2-40B4-BE49-F238E27FC236}">
                <a16:creationId xmlns:a16="http://schemas.microsoft.com/office/drawing/2014/main" xmlns="" id="{4D086FF9-2AA2-4CB8-8ED4-BCFC9DF2951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8957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m com Legenda">
    <p:spTree>
      <p:nvGrpSpPr>
        <p:cNvPr id="1" name=""/>
        <p:cNvGrpSpPr/>
        <p:nvPr/>
      </p:nvGrpSpPr>
      <p:grpSpPr>
        <a:xfrm>
          <a:off x="0" y="0"/>
          <a:ext cx="0" cy="0"/>
          <a:chOff x="0" y="0"/>
          <a:chExt cx="0" cy="0"/>
        </a:xfrm>
      </p:grpSpPr>
      <p:sp>
        <p:nvSpPr>
          <p:cNvPr id="23" name="Retângulo 22">
            <a:extLst>
              <a:ext uri="{FF2B5EF4-FFF2-40B4-BE49-F238E27FC236}">
                <a16:creationId xmlns:a16="http://schemas.microsoft.com/office/drawing/2014/main" xmlns="" id="{CE72CB75-0C4E-4C80-9D71-72E2E42B59DB}"/>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a:extLst>
              <a:ext uri="{FF2B5EF4-FFF2-40B4-BE49-F238E27FC236}">
                <a16:creationId xmlns:a16="http://schemas.microsoft.com/office/drawing/2014/main" xmlns="" id="{A330DC4D-8F75-4877-8DD9-78D88EE1BB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xmlns="" id="{91172667-28A7-47CD-BBCB-28ECB9A2B66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xmlns="" id="{6C92734B-BF7D-4D6D-ACB5-DCA63ACF6F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xmlns="" id="{511DEF9E-EB9C-45E5-9604-FE5A58F2E08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20" name="Espaço Reservado para Imagem 4">
            <a:extLst>
              <a:ext uri="{FF2B5EF4-FFF2-40B4-BE49-F238E27FC236}">
                <a16:creationId xmlns:a16="http://schemas.microsoft.com/office/drawing/2014/main" xmlns="" id="{CFE5D432-6F55-49DD-B1CE-0DC8BA65EB5D}"/>
              </a:ext>
            </a:extLst>
          </p:cNvPr>
          <p:cNvSpPr>
            <a:spLocks noGrp="1"/>
          </p:cNvSpPr>
          <p:nvPr>
            <p:ph type="pic" sz="quarter" idx="10"/>
          </p:nvPr>
        </p:nvSpPr>
        <p:spPr>
          <a:xfrm>
            <a:off x="626254" y="541981"/>
            <a:ext cx="4402946" cy="5581650"/>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1" name="Espaço Reservado para Imagem 4">
            <a:extLst>
              <a:ext uri="{FF2B5EF4-FFF2-40B4-BE49-F238E27FC236}">
                <a16:creationId xmlns:a16="http://schemas.microsoft.com/office/drawing/2014/main" xmlns="" id="{203766BB-DB47-4E7C-B6F0-1837ED8B708F}"/>
              </a:ext>
            </a:extLst>
          </p:cNvPr>
          <p:cNvSpPr>
            <a:spLocks noGrp="1"/>
          </p:cNvSpPr>
          <p:nvPr>
            <p:ph type="pic" sz="quarter" idx="11"/>
          </p:nvPr>
        </p:nvSpPr>
        <p:spPr>
          <a:xfrm>
            <a:off x="5431377" y="533400"/>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2" name="Espaço Reservado para Imagem 4">
            <a:extLst>
              <a:ext uri="{FF2B5EF4-FFF2-40B4-BE49-F238E27FC236}">
                <a16:creationId xmlns:a16="http://schemas.microsoft.com/office/drawing/2014/main" xmlns="" id="{15687480-EFD5-46A7-9C5C-E92F5C4326DF}"/>
              </a:ext>
            </a:extLst>
          </p:cNvPr>
          <p:cNvSpPr>
            <a:spLocks noGrp="1"/>
          </p:cNvSpPr>
          <p:nvPr>
            <p:ph type="pic" sz="quarter" idx="12"/>
          </p:nvPr>
        </p:nvSpPr>
        <p:spPr>
          <a:xfrm>
            <a:off x="5431377" y="3495675"/>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115903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13689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ítulo e Texto Vertical">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xmlns="" id="{CC7CFCBE-1795-4814-9CA5-63EE788E90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xmlns="" id="{C9D17039-45F2-4D6B-8D3C-552551612A3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xmlns="" id="{5C6B8D1D-023E-4BB3-AB42-36DF549DFD5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xmlns="" id="{AB155352-B7A7-496B-869A-209C2BECAE1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xmlns="" id="{C83A90EE-B149-49F5-8374-BD1A1224CE3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240074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exto e Título Vertical">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xmlns="" id="{4A2D1F8F-5FF5-4106-BB02-2322D19AC28A}"/>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xmlns="" id="{904C7B34-CBF4-480B-AE8F-9B7E06DB77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xmlns="" id="{5687A2A3-3BEC-4A24-8E86-2BB82BCD1B6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xmlns="" id="{3EC1C5D6-A0C2-40AB-B077-EE891EAE483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xmlns="" id="{07CDA43F-4291-430B-9158-05DF217E334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50913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xmlns="" id="{C056689A-3A12-49E5-BC8B-1260655411AC}"/>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xmlns="" id="{312D3A29-7C09-4954-89AB-ADB3DFF9ED64}"/>
              </a:ext>
            </a:extLst>
          </p:cNvPr>
          <p:cNvSpPr/>
          <p:nvPr userDrawn="1"/>
        </p:nvSpPr>
        <p:spPr>
          <a:xfrm>
            <a:off x="626253" y="533400"/>
            <a:ext cx="10975197" cy="558165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xmlns="" id="{C5EF237E-0123-4DCA-B614-FD7509CCC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xmlns="" id="{4F2435BA-1C8E-4991-9A46-B09DA3E87F1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xmlns="" id="{AE9FB71A-5B5B-4896-A797-E2C1B9962DA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xmlns="" id="{900F02F2-01FA-47A9-89EE-974314679DE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12" name="Espaço Reservado para Mídia 11">
            <a:extLst>
              <a:ext uri="{FF2B5EF4-FFF2-40B4-BE49-F238E27FC236}">
                <a16:creationId xmlns:a16="http://schemas.microsoft.com/office/drawing/2014/main" xmlns="" id="{9264AF54-7250-45CA-98B5-D4F1EFCFF891}"/>
              </a:ext>
            </a:extLst>
          </p:cNvPr>
          <p:cNvSpPr>
            <a:spLocks noGrp="1"/>
          </p:cNvSpPr>
          <p:nvPr>
            <p:ph type="media" sz="quarter" idx="10" hasCustomPrompt="1"/>
          </p:nvPr>
        </p:nvSpPr>
        <p:spPr>
          <a:xfrm>
            <a:off x="625475" y="533400"/>
            <a:ext cx="10975975" cy="5581650"/>
          </a:xfrm>
          <a:prstGeom prst="rect">
            <a:avLst/>
          </a:prstGeom>
        </p:spPr>
        <p:txBody>
          <a:bodyPr/>
          <a:lstStyle>
            <a:lvl1pPr>
              <a:buNone/>
              <a:defRPr>
                <a:solidFill>
                  <a:schemeClr val="bg1"/>
                </a:solidFill>
              </a:defRPr>
            </a:lvl1pPr>
          </a:lstStyle>
          <a:p>
            <a:r>
              <a:rPr lang="pt-BR" dirty="0"/>
              <a:t>vídeo</a:t>
            </a:r>
          </a:p>
        </p:txBody>
      </p:sp>
    </p:spTree>
    <p:extLst>
      <p:ext uri="{BB962C8B-B14F-4D97-AF65-F5344CB8AC3E}">
        <p14:creationId xmlns:p14="http://schemas.microsoft.com/office/powerpoint/2010/main" val="2547287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xmlns="" id="{C8CD220F-6851-4DD1-A105-F8210E32EF51}"/>
              </a:ext>
            </a:extLst>
          </p:cNvPr>
          <p:cNvSpPr/>
          <p:nvPr userDrawn="1"/>
        </p:nvSpPr>
        <p:spPr>
          <a:xfrm>
            <a:off x="0" y="0"/>
            <a:ext cx="12192000" cy="6858000"/>
          </a:xfrm>
          <a:prstGeom prst="rect">
            <a:avLst/>
          </a:prstGeom>
          <a:solidFill>
            <a:srgbClr val="214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descr="Senac">
            <a:extLst>
              <a:ext uri="{FF2B5EF4-FFF2-40B4-BE49-F238E27FC236}">
                <a16:creationId xmlns:a16="http://schemas.microsoft.com/office/drawing/2014/main" xmlns="" id="{A34904F6-0A25-48AC-8173-1609238D39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45071" y="2361393"/>
            <a:ext cx="2101858" cy="1373214"/>
          </a:xfrm>
          <a:prstGeom prst="rect">
            <a:avLst/>
          </a:prstGeom>
        </p:spPr>
      </p:pic>
      <p:pic>
        <p:nvPicPr>
          <p:cNvPr id="5" name="Imagem 4" descr="Siga o Senac em Minas nas Redes Sociais:&#10;&#10;Facebook&#10;Instagram&#10;Tik Tok&#10;Twitter&#10;LinkedIn&#10;YouTube">
            <a:extLst>
              <a:ext uri="{FF2B5EF4-FFF2-40B4-BE49-F238E27FC236}">
                <a16:creationId xmlns:a16="http://schemas.microsoft.com/office/drawing/2014/main" xmlns="" id="{3F36380C-B260-4FCB-A0EB-A5813AF789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21944" y="4250434"/>
            <a:ext cx="3948113" cy="1271782"/>
          </a:xfrm>
          <a:prstGeom prst="rect">
            <a:avLst/>
          </a:prstGeom>
        </p:spPr>
      </p:pic>
    </p:spTree>
    <p:extLst>
      <p:ext uri="{BB962C8B-B14F-4D97-AF65-F5344CB8AC3E}">
        <p14:creationId xmlns:p14="http://schemas.microsoft.com/office/powerpoint/2010/main" val="2056233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Somente título">
    <p:spTree>
      <p:nvGrpSpPr>
        <p:cNvPr id="1" name=""/>
        <p:cNvGrpSpPr/>
        <p:nvPr/>
      </p:nvGrpSpPr>
      <p:grpSpPr>
        <a:xfrm>
          <a:off x="0" y="0"/>
          <a:ext cx="0" cy="0"/>
          <a:chOff x="0" y="0"/>
          <a:chExt cx="0" cy="0"/>
        </a:xfrm>
      </p:grpSpPr>
      <p:sp>
        <p:nvSpPr>
          <p:cNvPr id="2" name="Text Box 14"/>
          <p:cNvSpPr txBox="1">
            <a:spLocks noChangeArrowheads="1"/>
          </p:cNvSpPr>
          <p:nvPr userDrawn="1"/>
        </p:nvSpPr>
        <p:spPr bwMode="auto">
          <a:xfrm>
            <a:off x="173567" y="122238"/>
            <a:ext cx="6352117" cy="4000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pt-BR" sz="2000" b="1" dirty="0" smtClean="0">
                <a:solidFill>
                  <a:srgbClr val="F8F8F8"/>
                </a:solidFill>
                <a:latin typeface="Trebuchet MS" pitchFamily="34" charset="0"/>
              </a:rPr>
              <a:t>REDES SEM FIO</a:t>
            </a:r>
            <a:endParaRPr lang="pt-BR" sz="2000" dirty="0" smtClean="0">
              <a:solidFill>
                <a:srgbClr val="F8F8F8"/>
              </a:solidFill>
              <a:latin typeface="Trebuchet MS" pitchFamily="34" charset="0"/>
            </a:endParaRPr>
          </a:p>
        </p:txBody>
      </p:sp>
      <p:sp>
        <p:nvSpPr>
          <p:cNvPr id="3" name="Text Box 14"/>
          <p:cNvSpPr txBox="1">
            <a:spLocks noChangeArrowheads="1"/>
          </p:cNvSpPr>
          <p:nvPr userDrawn="1"/>
        </p:nvSpPr>
        <p:spPr bwMode="auto">
          <a:xfrm>
            <a:off x="569384" y="6488114"/>
            <a:ext cx="11622616" cy="36988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pt-BR" b="1" dirty="0" smtClean="0">
                <a:latin typeface="Trebuchet MS" pitchFamily="34" charset="0"/>
              </a:rPr>
              <a:t>Arquiteturas em redes sem fio e redes </a:t>
            </a:r>
            <a:r>
              <a:rPr lang="pt-BR" b="1" dirty="0" err="1" smtClean="0">
                <a:latin typeface="Trebuchet MS" pitchFamily="34" charset="0"/>
              </a:rPr>
              <a:t>lan</a:t>
            </a:r>
            <a:r>
              <a:rPr lang="pt-BR" b="1" dirty="0" smtClean="0">
                <a:latin typeface="Trebuchet MS" pitchFamily="34" charset="0"/>
              </a:rPr>
              <a:t> sem fio (WLAN) </a:t>
            </a:r>
            <a:r>
              <a:rPr lang="pt-BR" b="1" dirty="0" smtClean="0">
                <a:solidFill>
                  <a:srgbClr val="F8F8F8"/>
                </a:solidFill>
                <a:latin typeface="Trebuchet MS" pitchFamily="34" charset="0"/>
              </a:rPr>
              <a:t>– AULA 05 - </a:t>
            </a:r>
            <a:fld id="{0DDAF16F-70A1-44C7-85BC-D2E9B3FAFD38}" type="slidenum">
              <a:rPr lang="pt-BR" b="1" smtClean="0">
                <a:solidFill>
                  <a:srgbClr val="F8F8F8"/>
                </a:solidFill>
                <a:latin typeface="Trebuchet MS" pitchFamily="34" charset="0"/>
              </a:rPr>
              <a:pPr algn="r" eaLnBrk="1" hangingPunct="1">
                <a:defRPr/>
              </a:pPr>
              <a:t>‹nº›</a:t>
            </a:fld>
            <a:endParaRPr lang="pt-BR" b="1" dirty="0" smtClean="0">
              <a:solidFill>
                <a:srgbClr val="F8F8F8"/>
              </a:solidFill>
              <a:latin typeface="Trebuchet MS" pitchFamily="34" charset="0"/>
            </a:endParaRPr>
          </a:p>
        </p:txBody>
      </p:sp>
    </p:spTree>
    <p:extLst>
      <p:ext uri="{BB962C8B-B14F-4D97-AF65-F5344CB8AC3E}">
        <p14:creationId xmlns:p14="http://schemas.microsoft.com/office/powerpoint/2010/main" val="36784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3586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8684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33130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03455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
        <p:nvSpPr>
          <p:cNvPr id="5" name="Retângulo 4">
            <a:extLst>
              <a:ext uri="{FF2B5EF4-FFF2-40B4-BE49-F238E27FC236}">
                <a16:creationId xmlns:a16="http://schemas.microsoft.com/office/drawing/2014/main" xmlns="" id="{643B33B6-BAFD-4E06-8AEA-88ED8BB4180A}"/>
              </a:ext>
            </a:extLst>
          </p:cNvPr>
          <p:cNvSpPr/>
          <p:nvPr userDrawn="1"/>
        </p:nvSpPr>
        <p:spPr>
          <a:xfrm>
            <a:off x="0" y="0"/>
            <a:ext cx="12192000" cy="6858000"/>
          </a:xfrm>
          <a:prstGeom prst="rect">
            <a:avLst/>
          </a:prstGeom>
          <a:solidFill>
            <a:srgbClr val="E76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xmlns="" id="{A6F46554-9801-4155-8EF3-860B1D5E31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xmlns="" id="{B31DDD21-4FDB-4B26-8E17-EDBD4822B02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xmlns="" id="{80F1B308-AF0E-4B41-A733-CF0C0837CFE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xmlns="" id="{CB9AD97B-48C1-43F2-8E9E-5D6C790B004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28054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8490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0091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pic>
        <p:nvPicPr>
          <p:cNvPr id="7" name="Imagem 6">
            <a:extLst>
              <a:ext uri="{FF2B5EF4-FFF2-40B4-BE49-F238E27FC236}">
                <a16:creationId xmlns:a16="http://schemas.microsoft.com/office/drawing/2014/main" xmlns="" id="{4367863B-65C3-406B-AE15-26DEF34FE780}"/>
              </a:ext>
            </a:extLst>
          </p:cNvPr>
          <p:cNvPicPr>
            <a:picLocks noChangeAspect="1"/>
          </p:cNvPicPr>
          <p:nvPr userDrawn="1"/>
        </p:nvPicPr>
        <p:blipFill rotWithShape="1">
          <a:blip r:embed="rId26">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xmlns="" id="{699866C6-49C9-4494-B432-818F2DAD37A3}"/>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xmlns="" id="{2B5A3B87-E033-4DCA-B5D6-B8E3AC6C92BE}"/>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xmlns="" id="{E7088810-F2BB-47CB-850B-403EEF8AB454}"/>
              </a:ext>
            </a:extLst>
          </p:cNvPr>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1858518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64" r:id="rId12"/>
    <p:sldLayoutId id="2147483652" r:id="rId13"/>
    <p:sldLayoutId id="2147483653" r:id="rId14"/>
    <p:sldLayoutId id="2147483654" r:id="rId15"/>
    <p:sldLayoutId id="2147483656" r:id="rId16"/>
    <p:sldLayoutId id="2147483660" r:id="rId17"/>
    <p:sldLayoutId id="2147483661" r:id="rId18"/>
    <p:sldLayoutId id="2147483657" r:id="rId19"/>
    <p:sldLayoutId id="2147483658" r:id="rId20"/>
    <p:sldLayoutId id="2147483659" r:id="rId21"/>
    <p:sldLayoutId id="2147483662" r:id="rId22"/>
    <p:sldLayoutId id="2147483663" r:id="rId23"/>
    <p:sldLayoutId id="2147483678" r:id="rId2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xmlns="" id="{BC555198-998A-492B-B2AC-49875499D5F6}"/>
              </a:ext>
            </a:extLst>
          </p:cNvPr>
          <p:cNvSpPr txBox="1"/>
          <p:nvPr/>
        </p:nvSpPr>
        <p:spPr>
          <a:xfrm>
            <a:off x="839144" y="786180"/>
            <a:ext cx="2818456" cy="1673150"/>
          </a:xfrm>
          <a:prstGeom prst="rect">
            <a:avLst/>
          </a:prstGeom>
          <a:noFill/>
        </p:spPr>
        <p:txBody>
          <a:bodyPr wrap="square">
            <a:spAutoFit/>
          </a:bodyPr>
          <a:lstStyle/>
          <a:p>
            <a:pPr algn="just">
              <a:lnSpc>
                <a:spcPct val="107000"/>
              </a:lnSpc>
              <a:spcAft>
                <a:spcPts val="800"/>
              </a:spcAft>
            </a:pPr>
            <a:r>
              <a:rPr lang="pt-BR" sz="3200" b="1" dirty="0" smtClean="0"/>
              <a:t>AEQUITETURAS EM REDE SEM FIO</a:t>
            </a:r>
            <a:endParaRPr lang="pt-BR" sz="3200" b="1" dirty="0"/>
          </a:p>
        </p:txBody>
      </p:sp>
    </p:spTree>
    <p:extLst>
      <p:ext uri="{BB962C8B-B14F-4D97-AF65-F5344CB8AC3E}">
        <p14:creationId xmlns:p14="http://schemas.microsoft.com/office/powerpoint/2010/main" val="2459167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Satélites GEO, MEO e LEO</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Esta técnica requer uma linha de visada entre a estação em terra e o satélite. Desde 1962 quando foi lançado o 1º satélite americano, que suportava 600 canais de voz, as funções desenvolvidas para estes equipamentos se tornaram mais sofisticadas. </a:t>
            </a:r>
          </a:p>
          <a:p>
            <a:pPr>
              <a:spcBef>
                <a:spcPts val="600"/>
              </a:spcBef>
              <a:defRPr/>
            </a:pPr>
            <a:r>
              <a:rPr lang="pt-BR" sz="2400" kern="0" dirty="0">
                <a:solidFill>
                  <a:srgbClr val="002060"/>
                </a:solidFill>
                <a:latin typeface="Trebuchet MS" pitchFamily="34" charset="0"/>
                <a:cs typeface="+mn-cs"/>
              </a:rPr>
              <a:t>Hoje estes satélites podem se comunicar tanto com estações baseadas em terra, como com equipamentos instalados em outros satélites, desempenhando funções de comutador telefônico, roteador de rede de computadores ou de uma rede de transmissão puramente.</a:t>
            </a:r>
          </a:p>
        </p:txBody>
      </p:sp>
    </p:spTree>
    <p:extLst>
      <p:ext uri="{BB962C8B-B14F-4D97-AF65-F5344CB8AC3E}">
        <p14:creationId xmlns:p14="http://schemas.microsoft.com/office/powerpoint/2010/main" val="48750975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Satélites GEO, MEO e LEO</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A distância que o satélite está da superfície da Terra determina em qual dos três grupos orbitais ele se classifica. </a:t>
            </a:r>
          </a:p>
          <a:p>
            <a:pPr>
              <a:spcBef>
                <a:spcPts val="600"/>
              </a:spcBef>
              <a:defRPr/>
            </a:pPr>
            <a:r>
              <a:rPr lang="pt-BR" sz="2400" kern="0" dirty="0">
                <a:solidFill>
                  <a:srgbClr val="002060"/>
                </a:solidFill>
                <a:latin typeface="Trebuchet MS" pitchFamily="34" charset="0"/>
                <a:cs typeface="+mn-cs"/>
              </a:rPr>
              <a:t>Os grupos orbitais são:</a:t>
            </a:r>
          </a:p>
          <a:p>
            <a:pPr>
              <a:spcBef>
                <a:spcPts val="600"/>
              </a:spcBef>
              <a:buFont typeface="Arial" pitchFamily="34" charset="0"/>
              <a:buChar char="•"/>
              <a:defRPr/>
            </a:pPr>
            <a:r>
              <a:rPr lang="pt-BR" sz="2400" kern="0" dirty="0">
                <a:solidFill>
                  <a:srgbClr val="002060"/>
                </a:solidFill>
                <a:latin typeface="Trebuchet MS" pitchFamily="34" charset="0"/>
                <a:cs typeface="+mn-cs"/>
              </a:rPr>
              <a:t> Geoestacionária ou GEO 35.000 Km</a:t>
            </a:r>
          </a:p>
          <a:p>
            <a:pPr>
              <a:spcBef>
                <a:spcPts val="600"/>
              </a:spcBef>
              <a:buFont typeface="Arial" pitchFamily="34" charset="0"/>
              <a:buChar char="•"/>
              <a:defRPr/>
            </a:pPr>
            <a:r>
              <a:rPr lang="pt-BR" sz="2400" kern="0" dirty="0">
                <a:solidFill>
                  <a:srgbClr val="002060"/>
                </a:solidFill>
                <a:latin typeface="Trebuchet MS" pitchFamily="34" charset="0"/>
                <a:cs typeface="+mn-cs"/>
              </a:rPr>
              <a:t> Terrestre média ou MEO 5.000 a 15.000 Km</a:t>
            </a:r>
          </a:p>
          <a:p>
            <a:pPr>
              <a:spcBef>
                <a:spcPts val="600"/>
              </a:spcBef>
              <a:buFont typeface="Arial" pitchFamily="34" charset="0"/>
              <a:buChar char="•"/>
              <a:defRPr/>
            </a:pPr>
            <a:r>
              <a:rPr lang="pt-BR" sz="2400" kern="0" dirty="0">
                <a:solidFill>
                  <a:srgbClr val="002060"/>
                </a:solidFill>
                <a:latin typeface="Trebuchet MS" pitchFamily="34" charset="0"/>
                <a:cs typeface="+mn-cs"/>
              </a:rPr>
              <a:t> Terrestre baixa ou LEO 100 a 1.000 Km</a:t>
            </a:r>
          </a:p>
        </p:txBody>
      </p:sp>
    </p:spTree>
    <p:extLst>
      <p:ext uri="{BB962C8B-B14F-4D97-AF65-F5344CB8AC3E}">
        <p14:creationId xmlns:p14="http://schemas.microsoft.com/office/powerpoint/2010/main" val="23841056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Satélites GEO, MEO e LEO</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3200" kern="0" dirty="0">
                <a:solidFill>
                  <a:srgbClr val="002060"/>
                </a:solidFill>
                <a:latin typeface="Trebuchet MS" pitchFamily="34" charset="0"/>
                <a:cs typeface="+mn-cs"/>
              </a:rPr>
              <a:t>GEO - Satélites de órbita geoestacionária (</a:t>
            </a:r>
            <a:r>
              <a:rPr lang="pt-BR" sz="3200" kern="0" dirty="0" err="1">
                <a:solidFill>
                  <a:srgbClr val="002060"/>
                </a:solidFill>
                <a:latin typeface="Trebuchet MS" pitchFamily="34" charset="0"/>
                <a:cs typeface="+mn-cs"/>
              </a:rPr>
              <a:t>Geostationary</a:t>
            </a:r>
            <a:r>
              <a:rPr lang="pt-BR" sz="3200" kern="0" dirty="0">
                <a:solidFill>
                  <a:srgbClr val="002060"/>
                </a:solidFill>
                <a:latin typeface="Trebuchet MS" pitchFamily="34" charset="0"/>
                <a:cs typeface="+mn-cs"/>
              </a:rPr>
              <a:t> </a:t>
            </a:r>
            <a:r>
              <a:rPr lang="pt-BR" sz="3200" kern="0" dirty="0" err="1">
                <a:solidFill>
                  <a:srgbClr val="002060"/>
                </a:solidFill>
                <a:latin typeface="Trebuchet MS" pitchFamily="34" charset="0"/>
                <a:cs typeface="+mn-cs"/>
              </a:rPr>
              <a:t>Orbit</a:t>
            </a:r>
            <a:r>
              <a:rPr lang="pt-BR" sz="3200" kern="0" dirty="0">
                <a:solidFill>
                  <a:srgbClr val="002060"/>
                </a:solidFill>
                <a:latin typeface="Trebuchet MS" pitchFamily="34" charset="0"/>
                <a:cs typeface="+mn-cs"/>
              </a:rPr>
              <a:t>)</a:t>
            </a:r>
          </a:p>
          <a:p>
            <a:pPr>
              <a:spcBef>
                <a:spcPts val="600"/>
              </a:spcBef>
              <a:defRPr/>
            </a:pPr>
            <a:r>
              <a:rPr lang="pt-BR" sz="2400" kern="0" dirty="0">
                <a:solidFill>
                  <a:srgbClr val="002060"/>
                </a:solidFill>
                <a:latin typeface="Trebuchet MS" pitchFamily="34" charset="0"/>
                <a:cs typeface="+mn-cs"/>
              </a:rPr>
              <a:t>São posicionados sobre a linha do equador, com um espaçamento entre eles de 2 graus, não podendo ser menor, para evitar interferências. </a:t>
            </a:r>
          </a:p>
          <a:p>
            <a:pPr>
              <a:spcBef>
                <a:spcPts val="600"/>
              </a:spcBef>
              <a:defRPr/>
            </a:pPr>
            <a:r>
              <a:rPr lang="pt-BR" sz="2400" kern="0" dirty="0">
                <a:solidFill>
                  <a:srgbClr val="002060"/>
                </a:solidFill>
                <a:latin typeface="Trebuchet MS" pitchFamily="34" charset="0"/>
                <a:cs typeface="+mn-cs"/>
              </a:rPr>
              <a:t>Com esta distância mínima só pode haver 180 satélites em órbita ao mesmo tempo.</a:t>
            </a:r>
          </a:p>
          <a:p>
            <a:pPr>
              <a:spcBef>
                <a:spcPts val="600"/>
              </a:spcBef>
              <a:defRPr/>
            </a:pPr>
            <a:r>
              <a:rPr lang="pt-BR" sz="2400" kern="0" dirty="0">
                <a:solidFill>
                  <a:srgbClr val="002060"/>
                </a:solidFill>
                <a:latin typeface="Trebuchet MS" pitchFamily="34" charset="0"/>
                <a:cs typeface="+mn-cs"/>
              </a:rPr>
              <a:t> Cada satélite consegue cobrir aproximadamente um quarto da superfície da Terra, isto quer dizer que, alguns países ou até um continente inteiro pode estar sob a cobertura do satélite por vez.</a:t>
            </a:r>
          </a:p>
        </p:txBody>
      </p:sp>
    </p:spTree>
    <p:extLst>
      <p:ext uri="{BB962C8B-B14F-4D97-AF65-F5344CB8AC3E}">
        <p14:creationId xmlns:p14="http://schemas.microsoft.com/office/powerpoint/2010/main" val="58363371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Satélites GEO, MEO e LEO</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3200" kern="0" dirty="0">
                <a:solidFill>
                  <a:srgbClr val="002060"/>
                </a:solidFill>
                <a:latin typeface="Trebuchet MS" pitchFamily="34" charset="0"/>
                <a:cs typeface="+mn-cs"/>
              </a:rPr>
              <a:t>GEO - Satélites de órbita geoestacionária (</a:t>
            </a:r>
            <a:r>
              <a:rPr lang="pt-BR" sz="3200" kern="0" dirty="0" err="1">
                <a:solidFill>
                  <a:srgbClr val="002060"/>
                </a:solidFill>
                <a:latin typeface="Trebuchet MS" pitchFamily="34" charset="0"/>
                <a:cs typeface="+mn-cs"/>
              </a:rPr>
              <a:t>Geostationary</a:t>
            </a:r>
            <a:r>
              <a:rPr lang="pt-BR" sz="3200" kern="0" dirty="0">
                <a:solidFill>
                  <a:srgbClr val="002060"/>
                </a:solidFill>
                <a:latin typeface="Trebuchet MS" pitchFamily="34" charset="0"/>
                <a:cs typeface="+mn-cs"/>
              </a:rPr>
              <a:t> </a:t>
            </a:r>
            <a:r>
              <a:rPr lang="pt-BR" sz="3200" kern="0" dirty="0" err="1">
                <a:solidFill>
                  <a:srgbClr val="002060"/>
                </a:solidFill>
                <a:latin typeface="Trebuchet MS" pitchFamily="34" charset="0"/>
                <a:cs typeface="+mn-cs"/>
              </a:rPr>
              <a:t>Orbit</a:t>
            </a:r>
            <a:r>
              <a:rPr lang="pt-BR" sz="3200" kern="0" dirty="0">
                <a:solidFill>
                  <a:srgbClr val="002060"/>
                </a:solidFill>
                <a:latin typeface="Trebuchet MS" pitchFamily="34" charset="0"/>
                <a:cs typeface="+mn-cs"/>
              </a:rPr>
              <a:t>)</a:t>
            </a:r>
          </a:p>
          <a:p>
            <a:pPr>
              <a:spcBef>
                <a:spcPts val="600"/>
              </a:spcBef>
              <a:defRPr/>
            </a:pPr>
            <a:r>
              <a:rPr lang="pt-BR" sz="2400" kern="0" dirty="0">
                <a:solidFill>
                  <a:srgbClr val="002060"/>
                </a:solidFill>
                <a:latin typeface="Trebuchet MS" pitchFamily="34" charset="0"/>
                <a:cs typeface="+mn-cs"/>
              </a:rPr>
              <a:t>Este tipo de satélite mantém comunicação com antenas fixas em terra e a partir de 1990 o uso de antenas onidirecionais facilitou o trabalho de conexão.</a:t>
            </a:r>
          </a:p>
          <a:p>
            <a:pPr>
              <a:spcBef>
                <a:spcPts val="600"/>
              </a:spcBef>
              <a:defRPr/>
            </a:pPr>
            <a:r>
              <a:rPr lang="pt-BR" sz="2400" kern="0" dirty="0">
                <a:solidFill>
                  <a:srgbClr val="002060"/>
                </a:solidFill>
                <a:latin typeface="Trebuchet MS" pitchFamily="34" charset="0"/>
                <a:cs typeface="+mn-cs"/>
              </a:rPr>
              <a:t>A enorme distância entre o satélite e a antena em terra provoca um retardo de propagação no sinal que varia entre 230 e 280 </a:t>
            </a:r>
            <a:r>
              <a:rPr lang="pt-BR" sz="2400" kern="0" dirty="0" err="1">
                <a:solidFill>
                  <a:srgbClr val="002060"/>
                </a:solidFill>
                <a:latin typeface="Trebuchet MS" pitchFamily="34" charset="0"/>
                <a:cs typeface="+mn-cs"/>
              </a:rPr>
              <a:t>ms</a:t>
            </a:r>
            <a:r>
              <a:rPr lang="pt-BR" sz="2400" kern="0" dirty="0">
                <a:solidFill>
                  <a:srgbClr val="002060"/>
                </a:solidFill>
                <a:latin typeface="Trebuchet MS" pitchFamily="34" charset="0"/>
                <a:cs typeface="+mn-cs"/>
              </a:rPr>
              <a:t>, o que se torna um problema para alguns tipos de aplicações, como teleconferências. </a:t>
            </a:r>
          </a:p>
          <a:p>
            <a:pPr>
              <a:spcBef>
                <a:spcPts val="600"/>
              </a:spcBef>
              <a:defRPr/>
            </a:pPr>
            <a:r>
              <a:rPr lang="pt-BR" sz="2400" kern="0" dirty="0">
                <a:solidFill>
                  <a:srgbClr val="002060"/>
                </a:solidFill>
                <a:latin typeface="Trebuchet MS" pitchFamily="34" charset="0"/>
                <a:cs typeface="+mn-cs"/>
              </a:rPr>
              <a:t>A  distância também exige o uso de antenas de grandes diâmetros e transmissores potentes.</a:t>
            </a:r>
          </a:p>
        </p:txBody>
      </p:sp>
    </p:spTree>
    <p:extLst>
      <p:ext uri="{BB962C8B-B14F-4D97-AF65-F5344CB8AC3E}">
        <p14:creationId xmlns:p14="http://schemas.microsoft.com/office/powerpoint/2010/main" val="185253574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Satélites GEO, MEO e LEO</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LEO - Satélites de órbita terrestre baixa (</a:t>
            </a:r>
            <a:r>
              <a:rPr lang="pt-BR" sz="2400" kern="0" dirty="0" err="1">
                <a:solidFill>
                  <a:srgbClr val="002060"/>
                </a:solidFill>
                <a:latin typeface="Trebuchet MS" pitchFamily="34" charset="0"/>
                <a:cs typeface="+mn-cs"/>
              </a:rPr>
              <a:t>Low</a:t>
            </a:r>
            <a:r>
              <a:rPr lang="pt-BR" sz="2400" kern="0" dirty="0">
                <a:solidFill>
                  <a:srgbClr val="002060"/>
                </a:solidFill>
                <a:latin typeface="Trebuchet MS" pitchFamily="34" charset="0"/>
                <a:cs typeface="+mn-cs"/>
              </a:rPr>
              <a:t> </a:t>
            </a:r>
            <a:r>
              <a:rPr lang="pt-BR" sz="2400" kern="0" dirty="0" err="1">
                <a:solidFill>
                  <a:srgbClr val="002060"/>
                </a:solidFill>
                <a:latin typeface="Trebuchet MS" pitchFamily="34" charset="0"/>
                <a:cs typeface="+mn-cs"/>
              </a:rPr>
              <a:t>Earth</a:t>
            </a:r>
            <a:r>
              <a:rPr lang="pt-BR" sz="2400" kern="0" dirty="0">
                <a:solidFill>
                  <a:srgbClr val="002060"/>
                </a:solidFill>
                <a:latin typeface="Trebuchet MS" pitchFamily="34" charset="0"/>
                <a:cs typeface="+mn-cs"/>
              </a:rPr>
              <a:t> </a:t>
            </a:r>
            <a:r>
              <a:rPr lang="pt-BR" sz="2400" kern="0" dirty="0" err="1">
                <a:solidFill>
                  <a:srgbClr val="002060"/>
                </a:solidFill>
                <a:latin typeface="Trebuchet MS" pitchFamily="34" charset="0"/>
                <a:cs typeface="+mn-cs"/>
              </a:rPr>
              <a:t>Orbit</a:t>
            </a:r>
            <a:r>
              <a:rPr lang="pt-BR" sz="2400" kern="0" dirty="0">
                <a:solidFill>
                  <a:srgbClr val="002060"/>
                </a:solidFill>
                <a:latin typeface="Trebuchet MS" pitchFamily="34" charset="0"/>
                <a:cs typeface="+mn-cs"/>
              </a:rPr>
              <a:t>)</a:t>
            </a:r>
          </a:p>
          <a:p>
            <a:pPr>
              <a:spcBef>
                <a:spcPts val="600"/>
              </a:spcBef>
              <a:defRPr/>
            </a:pPr>
            <a:r>
              <a:rPr lang="pt-BR" sz="2400" kern="0" dirty="0">
                <a:solidFill>
                  <a:srgbClr val="002060"/>
                </a:solidFill>
                <a:latin typeface="Trebuchet MS" pitchFamily="34" charset="0"/>
                <a:cs typeface="+mn-cs"/>
              </a:rPr>
              <a:t>Satélites LEO estão mais próximos da Terra e por isto requerem menor </a:t>
            </a:r>
          </a:p>
          <a:p>
            <a:pPr>
              <a:spcBef>
                <a:spcPts val="600"/>
              </a:spcBef>
              <a:defRPr/>
            </a:pPr>
            <a:r>
              <a:rPr lang="pt-BR" sz="2400" kern="0" dirty="0">
                <a:solidFill>
                  <a:srgbClr val="002060"/>
                </a:solidFill>
                <a:latin typeface="Trebuchet MS" pitchFamily="34" charset="0"/>
                <a:cs typeface="+mn-cs"/>
              </a:rPr>
              <a:t>potência dos transmissores e antenas menores que os satélites geoestacionários. </a:t>
            </a:r>
          </a:p>
          <a:p>
            <a:pPr>
              <a:spcBef>
                <a:spcPts val="600"/>
              </a:spcBef>
              <a:defRPr/>
            </a:pPr>
            <a:r>
              <a:rPr lang="pt-BR" sz="2400" kern="0" dirty="0">
                <a:solidFill>
                  <a:srgbClr val="002060"/>
                </a:solidFill>
                <a:latin typeface="Trebuchet MS" pitchFamily="34" charset="0"/>
                <a:cs typeface="+mn-cs"/>
              </a:rPr>
              <a:t>Esta proximidade também reduz o tempo de propagação do sinal, para algo entre 20 e 25 </a:t>
            </a:r>
            <a:r>
              <a:rPr lang="pt-BR" sz="2400" kern="0" dirty="0" err="1">
                <a:solidFill>
                  <a:srgbClr val="002060"/>
                </a:solidFill>
                <a:latin typeface="Trebuchet MS" pitchFamily="34" charset="0"/>
                <a:cs typeface="+mn-cs"/>
              </a:rPr>
              <a:t>ms</a:t>
            </a:r>
            <a:r>
              <a:rPr lang="pt-BR" sz="2400" kern="0" dirty="0">
                <a:solidFill>
                  <a:srgbClr val="002060"/>
                </a:solidFill>
                <a:latin typeface="Trebuchet MS" pitchFamily="34" charset="0"/>
                <a:cs typeface="+mn-cs"/>
              </a:rPr>
              <a:t>, e a área de cobertura do mesmo (aproximadamente 8 km de diâmetro).</a:t>
            </a:r>
          </a:p>
          <a:p>
            <a:pPr>
              <a:spcBef>
                <a:spcPts val="600"/>
              </a:spcBef>
              <a:defRPr/>
            </a:pPr>
            <a:endParaRPr lang="pt-BR" kern="0" dirty="0">
              <a:solidFill>
                <a:srgbClr val="002060"/>
              </a:solidFill>
              <a:latin typeface="Trebuchet MS" pitchFamily="34" charset="0"/>
              <a:cs typeface="+mn-cs"/>
            </a:endParaRPr>
          </a:p>
        </p:txBody>
      </p:sp>
    </p:spTree>
    <p:extLst>
      <p:ext uri="{BB962C8B-B14F-4D97-AF65-F5344CB8AC3E}">
        <p14:creationId xmlns:p14="http://schemas.microsoft.com/office/powerpoint/2010/main" val="254258702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Satélites GEO, MEO e LEO</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LEO - Satélites de órbita terrestre baixa (</a:t>
            </a:r>
            <a:r>
              <a:rPr lang="pt-BR" sz="2400" kern="0" dirty="0" err="1">
                <a:solidFill>
                  <a:srgbClr val="002060"/>
                </a:solidFill>
                <a:latin typeface="Trebuchet MS" pitchFamily="34" charset="0"/>
                <a:cs typeface="+mn-cs"/>
              </a:rPr>
              <a:t>Low</a:t>
            </a:r>
            <a:r>
              <a:rPr lang="pt-BR" sz="2400" kern="0" dirty="0">
                <a:solidFill>
                  <a:srgbClr val="002060"/>
                </a:solidFill>
                <a:latin typeface="Trebuchet MS" pitchFamily="34" charset="0"/>
                <a:cs typeface="+mn-cs"/>
              </a:rPr>
              <a:t> </a:t>
            </a:r>
            <a:r>
              <a:rPr lang="pt-BR" sz="2400" kern="0" dirty="0" err="1">
                <a:solidFill>
                  <a:srgbClr val="002060"/>
                </a:solidFill>
                <a:latin typeface="Trebuchet MS" pitchFamily="34" charset="0"/>
                <a:cs typeface="+mn-cs"/>
              </a:rPr>
              <a:t>Earth</a:t>
            </a:r>
            <a:r>
              <a:rPr lang="pt-BR" sz="2400" kern="0" dirty="0">
                <a:solidFill>
                  <a:srgbClr val="002060"/>
                </a:solidFill>
                <a:latin typeface="Trebuchet MS" pitchFamily="34" charset="0"/>
                <a:cs typeface="+mn-cs"/>
              </a:rPr>
              <a:t> </a:t>
            </a:r>
            <a:r>
              <a:rPr lang="pt-BR" sz="2400" kern="0" dirty="0" err="1">
                <a:solidFill>
                  <a:srgbClr val="002060"/>
                </a:solidFill>
                <a:latin typeface="Trebuchet MS" pitchFamily="34" charset="0"/>
                <a:cs typeface="+mn-cs"/>
              </a:rPr>
              <a:t>Orbit</a:t>
            </a:r>
            <a:r>
              <a:rPr lang="pt-BR" sz="2400" kern="0" dirty="0">
                <a:solidFill>
                  <a:srgbClr val="002060"/>
                </a:solidFill>
                <a:latin typeface="Trebuchet MS" pitchFamily="34" charset="0"/>
                <a:cs typeface="+mn-cs"/>
              </a:rPr>
              <a:t>)</a:t>
            </a:r>
          </a:p>
          <a:p>
            <a:pPr>
              <a:spcBef>
                <a:spcPts val="600"/>
              </a:spcBef>
              <a:defRPr/>
            </a:pPr>
            <a:r>
              <a:rPr lang="pt-BR" sz="2400" kern="0" dirty="0">
                <a:solidFill>
                  <a:srgbClr val="002060"/>
                </a:solidFill>
                <a:latin typeface="Trebuchet MS" pitchFamily="34" charset="0"/>
                <a:cs typeface="+mn-cs"/>
              </a:rPr>
              <a:t>Este tipo de satélite é considerado de grande importância no suporte as comunicações móveis.</a:t>
            </a:r>
          </a:p>
          <a:p>
            <a:pPr>
              <a:spcBef>
                <a:spcPts val="600"/>
              </a:spcBef>
              <a:defRPr/>
            </a:pPr>
            <a:r>
              <a:rPr lang="pt-BR" sz="2400" kern="0" dirty="0">
                <a:solidFill>
                  <a:srgbClr val="002060"/>
                </a:solidFill>
                <a:latin typeface="Trebuchet MS" pitchFamily="34" charset="0"/>
                <a:cs typeface="+mn-cs"/>
              </a:rPr>
              <a:t>Como este tipo de satélite gira muito rapidamente na órbita terrestre são necessários vários para formar um sistema completo.</a:t>
            </a:r>
            <a:endParaRPr lang="pt-BR" kern="0" dirty="0">
              <a:solidFill>
                <a:srgbClr val="002060"/>
              </a:solidFill>
              <a:latin typeface="Trebuchet MS" pitchFamily="34" charset="0"/>
              <a:cs typeface="+mn-cs"/>
            </a:endParaRPr>
          </a:p>
        </p:txBody>
      </p:sp>
    </p:spTree>
    <p:extLst>
      <p:ext uri="{BB962C8B-B14F-4D97-AF65-F5344CB8AC3E}">
        <p14:creationId xmlns:p14="http://schemas.microsoft.com/office/powerpoint/2010/main" val="342203920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Satélites GEO, MEO e LEO</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endParaRPr lang="pt-BR" sz="1600" kern="0" dirty="0">
              <a:solidFill>
                <a:srgbClr val="002060"/>
              </a:solidFill>
              <a:latin typeface="Trebuchet MS" pitchFamily="34" charset="0"/>
              <a:cs typeface="+mn-cs"/>
            </a:endParaRP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333" y="1687513"/>
            <a:ext cx="79502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735473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Redes telefônicas celulares</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Inicialmente os telefones móveis eram usados apenas para comunicação de voz, entretanto hoje eles são utilizados também para comunicação de dados e a demanda por mais tipos de serviço cresce a cada dia. </a:t>
            </a:r>
          </a:p>
          <a:p>
            <a:pPr>
              <a:spcBef>
                <a:spcPts val="600"/>
              </a:spcBef>
              <a:defRPr/>
            </a:pPr>
            <a:r>
              <a:rPr lang="pt-BR" sz="2400" kern="0" dirty="0">
                <a:solidFill>
                  <a:srgbClr val="002060"/>
                </a:solidFill>
                <a:latin typeface="Trebuchet MS" pitchFamily="34" charset="0"/>
                <a:cs typeface="+mn-cs"/>
              </a:rPr>
              <a:t>O sistema de telefone móvel, também chamado de telefone celular em alguns países, evoluiu bastante desde sua primeira geração e se encontra atualmente na terceira geração.</a:t>
            </a:r>
          </a:p>
        </p:txBody>
      </p:sp>
    </p:spTree>
    <p:extLst>
      <p:ext uri="{BB962C8B-B14F-4D97-AF65-F5344CB8AC3E}">
        <p14:creationId xmlns:p14="http://schemas.microsoft.com/office/powerpoint/2010/main" val="239825540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Redes telefônicas celulares</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O nome de rede celular vem da característica utilizada neste tipo de rede com o objetivo de reaproveitar frequências de uma banda licenciada e cara.</a:t>
            </a:r>
          </a:p>
          <a:p>
            <a:pPr>
              <a:spcBef>
                <a:spcPts val="600"/>
              </a:spcBef>
              <a:defRPr/>
            </a:pPr>
            <a:r>
              <a:rPr lang="pt-BR" sz="2400" kern="0" dirty="0">
                <a:solidFill>
                  <a:srgbClr val="002060"/>
                </a:solidFill>
                <a:latin typeface="Trebuchet MS" pitchFamily="34" charset="0"/>
                <a:cs typeface="+mn-cs"/>
              </a:rPr>
              <a:t>Esta técnica foi descrita anteriormente nos sistemas ponto-multiponto.</a:t>
            </a:r>
          </a:p>
        </p:txBody>
      </p:sp>
    </p:spTree>
    <p:extLst>
      <p:ext uri="{BB962C8B-B14F-4D97-AF65-F5344CB8AC3E}">
        <p14:creationId xmlns:p14="http://schemas.microsoft.com/office/powerpoint/2010/main" val="58313455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5" y="1095375"/>
            <a:ext cx="11279716" cy="515938"/>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Redes telefônicas celulares - Gerações</a:t>
            </a:r>
          </a:p>
        </p:txBody>
      </p:sp>
      <p:sp>
        <p:nvSpPr>
          <p:cNvPr id="9" name="Subtítulo 2"/>
          <p:cNvSpPr txBox="1">
            <a:spLocks/>
          </p:cNvSpPr>
          <p:nvPr/>
        </p:nvSpPr>
        <p:spPr>
          <a:xfrm>
            <a:off x="419101" y="1766888"/>
            <a:ext cx="11180233" cy="4030662"/>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As melhorias e os serviços oferecidos por cada uma das fases evolutivas (gerações) são significativos.As seguintes características definem as diferentes gerações:</a:t>
            </a:r>
          </a:p>
          <a:p>
            <a:pPr>
              <a:spcBef>
                <a:spcPts val="600"/>
              </a:spcBef>
              <a:defRPr/>
            </a:pPr>
            <a:endParaRPr lang="pt-BR" sz="2400" kern="0" dirty="0">
              <a:solidFill>
                <a:srgbClr val="002060"/>
              </a:solidFill>
              <a:latin typeface="Trebuchet MS" pitchFamily="34" charset="0"/>
              <a:cs typeface="+mn-cs"/>
            </a:endParaRPr>
          </a:p>
          <a:p>
            <a:pPr>
              <a:spcBef>
                <a:spcPts val="600"/>
              </a:spcBef>
              <a:defRPr/>
            </a:pPr>
            <a:r>
              <a:rPr lang="pt-BR" sz="2400" kern="0" dirty="0">
                <a:solidFill>
                  <a:srgbClr val="002060"/>
                </a:solidFill>
                <a:latin typeface="Trebuchet MS" pitchFamily="34" charset="0"/>
                <a:cs typeface="+mn-cs"/>
              </a:rPr>
              <a:t>1º geração (1G) - Voz analógica;</a:t>
            </a:r>
          </a:p>
          <a:p>
            <a:pPr>
              <a:spcBef>
                <a:spcPts val="600"/>
              </a:spcBef>
              <a:defRPr/>
            </a:pPr>
            <a:endParaRPr lang="pt-BR" sz="2400" kern="0" dirty="0">
              <a:solidFill>
                <a:srgbClr val="002060"/>
              </a:solidFill>
              <a:latin typeface="Trebuchet MS" pitchFamily="34" charset="0"/>
              <a:cs typeface="+mn-cs"/>
            </a:endParaRPr>
          </a:p>
          <a:p>
            <a:pPr>
              <a:spcBef>
                <a:spcPts val="600"/>
              </a:spcBef>
              <a:defRPr/>
            </a:pPr>
            <a:r>
              <a:rPr lang="pt-BR" sz="2400" kern="0" dirty="0">
                <a:solidFill>
                  <a:srgbClr val="002060"/>
                </a:solidFill>
                <a:latin typeface="Trebuchet MS" pitchFamily="34" charset="0"/>
                <a:cs typeface="+mn-cs"/>
              </a:rPr>
              <a:t>2º geração (2G) - Voz digital;</a:t>
            </a:r>
          </a:p>
          <a:p>
            <a:pPr>
              <a:spcBef>
                <a:spcPts val="600"/>
              </a:spcBef>
              <a:defRPr/>
            </a:pPr>
            <a:endParaRPr lang="pt-BR" sz="2400" kern="0" dirty="0">
              <a:solidFill>
                <a:srgbClr val="002060"/>
              </a:solidFill>
              <a:latin typeface="Trebuchet MS" pitchFamily="34" charset="0"/>
              <a:cs typeface="+mn-cs"/>
            </a:endParaRPr>
          </a:p>
          <a:p>
            <a:pPr>
              <a:spcBef>
                <a:spcPts val="600"/>
              </a:spcBef>
              <a:defRPr/>
            </a:pPr>
            <a:r>
              <a:rPr lang="pt-BR" sz="2400" kern="0" dirty="0">
                <a:solidFill>
                  <a:srgbClr val="002060"/>
                </a:solidFill>
                <a:latin typeface="Trebuchet MS" pitchFamily="34" charset="0"/>
                <a:cs typeface="+mn-cs"/>
              </a:rPr>
              <a:t>3º geração (3G e 4G) - Voz digital e dados.</a:t>
            </a:r>
          </a:p>
        </p:txBody>
      </p:sp>
    </p:spTree>
    <p:extLst>
      <p:ext uri="{BB962C8B-B14F-4D97-AF65-F5344CB8AC3E}">
        <p14:creationId xmlns:p14="http://schemas.microsoft.com/office/powerpoint/2010/main" val="72239806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WLAN</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Desde o início da utilização de ondas de radiofrequência busca-se aproveitar suas características para implementar comunicações móveis, de alta velocidade e de forma segura.</a:t>
            </a:r>
          </a:p>
          <a:p>
            <a:pPr>
              <a:spcBef>
                <a:spcPts val="600"/>
              </a:spcBef>
              <a:defRPr/>
            </a:pPr>
            <a:r>
              <a:rPr lang="pt-BR" sz="2400" kern="0" dirty="0">
                <a:solidFill>
                  <a:srgbClr val="002060"/>
                </a:solidFill>
                <a:latin typeface="Trebuchet MS" pitchFamily="34" charset="0"/>
                <a:cs typeface="+mn-cs"/>
              </a:rPr>
              <a:t>Novas técnicas de modulação são desenvolvidas com o objetivo de melhorar as taxas de transmissão de dados e o melhor destas técnicas vem sendo implementado nas redes locais sem fio (WLAN).</a:t>
            </a:r>
          </a:p>
        </p:txBody>
      </p:sp>
    </p:spTree>
    <p:extLst>
      <p:ext uri="{BB962C8B-B14F-4D97-AF65-F5344CB8AC3E}">
        <p14:creationId xmlns:p14="http://schemas.microsoft.com/office/powerpoint/2010/main" val="239253580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063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WLAN</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As redes locais sem fio buscam entregar aos usuários diversos tipos de serviços e tem como vantagens:</a:t>
            </a:r>
          </a:p>
          <a:p>
            <a:pPr>
              <a:spcBef>
                <a:spcPts val="600"/>
              </a:spcBef>
              <a:defRPr/>
            </a:pPr>
            <a:endParaRPr lang="pt-BR" sz="2400" kern="0" dirty="0">
              <a:solidFill>
                <a:srgbClr val="002060"/>
              </a:solidFill>
              <a:latin typeface="Trebuchet MS" pitchFamily="34" charset="0"/>
              <a:cs typeface="+mn-cs"/>
            </a:endParaRPr>
          </a:p>
          <a:p>
            <a:pPr>
              <a:spcBef>
                <a:spcPts val="600"/>
              </a:spcBef>
              <a:buFont typeface="Arial" pitchFamily="34" charset="0"/>
              <a:buChar char="•"/>
              <a:defRPr/>
            </a:pPr>
            <a:r>
              <a:rPr lang="pt-BR" sz="2400" kern="0" dirty="0">
                <a:solidFill>
                  <a:srgbClr val="002060"/>
                </a:solidFill>
                <a:latin typeface="Trebuchet MS" pitchFamily="34" charset="0"/>
                <a:cs typeface="+mn-cs"/>
              </a:rPr>
              <a:t> Mobilidade (possibilidade de movimentação dentro   da área de cobertura);</a:t>
            </a:r>
          </a:p>
          <a:p>
            <a:pPr>
              <a:spcBef>
                <a:spcPts val="600"/>
              </a:spcBef>
              <a:buFont typeface="Arial" pitchFamily="34" charset="0"/>
              <a:buChar char="•"/>
              <a:defRPr/>
            </a:pPr>
            <a:r>
              <a:rPr lang="pt-BR" sz="2400" kern="0" dirty="0">
                <a:solidFill>
                  <a:srgbClr val="002060"/>
                </a:solidFill>
                <a:latin typeface="Trebuchet MS" pitchFamily="34" charset="0"/>
                <a:cs typeface="+mn-cs"/>
              </a:rPr>
              <a:t> Facilidade de instalação;</a:t>
            </a:r>
          </a:p>
          <a:p>
            <a:pPr>
              <a:spcBef>
                <a:spcPts val="600"/>
              </a:spcBef>
              <a:buFont typeface="Arial" pitchFamily="34" charset="0"/>
              <a:buChar char="•"/>
              <a:defRPr/>
            </a:pPr>
            <a:r>
              <a:rPr lang="pt-BR" sz="2400" kern="0" dirty="0">
                <a:solidFill>
                  <a:srgbClr val="002060"/>
                </a:solidFill>
                <a:latin typeface="Trebuchet MS" pitchFamily="34" charset="0"/>
                <a:cs typeface="+mn-cs"/>
              </a:rPr>
              <a:t> Flexibilidade;</a:t>
            </a:r>
          </a:p>
          <a:p>
            <a:pPr>
              <a:spcBef>
                <a:spcPts val="600"/>
              </a:spcBef>
              <a:buFont typeface="Arial" pitchFamily="34" charset="0"/>
              <a:buChar char="•"/>
              <a:defRPr/>
            </a:pPr>
            <a:r>
              <a:rPr lang="pt-BR" sz="2400" kern="0" dirty="0">
                <a:solidFill>
                  <a:srgbClr val="002060"/>
                </a:solidFill>
                <a:latin typeface="Trebuchet MS" pitchFamily="34" charset="0"/>
                <a:cs typeface="+mn-cs"/>
              </a:rPr>
              <a:t> Economia;</a:t>
            </a:r>
          </a:p>
          <a:p>
            <a:pPr>
              <a:spcBef>
                <a:spcPts val="600"/>
              </a:spcBef>
              <a:buFont typeface="Arial" pitchFamily="34" charset="0"/>
              <a:buChar char="•"/>
              <a:defRPr/>
            </a:pPr>
            <a:r>
              <a:rPr lang="pt-BR" sz="2400" kern="0" dirty="0">
                <a:solidFill>
                  <a:srgbClr val="002060"/>
                </a:solidFill>
                <a:latin typeface="Trebuchet MS" pitchFamily="34" charset="0"/>
                <a:cs typeface="+mn-cs"/>
              </a:rPr>
              <a:t> Rapidez (implementação simplificada).</a:t>
            </a:r>
          </a:p>
        </p:txBody>
      </p:sp>
    </p:spTree>
    <p:extLst>
      <p:ext uri="{BB962C8B-B14F-4D97-AF65-F5344CB8AC3E}">
        <p14:creationId xmlns:p14="http://schemas.microsoft.com/office/powerpoint/2010/main" val="418695616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Rádio enlaces</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Rádio enlace é a ligação entre dois ou mais pontos, efetuada com o objetivo de transmitir informações tendo o ar livre como meio de transmissão.</a:t>
            </a:r>
          </a:p>
          <a:p>
            <a:pPr>
              <a:spcBef>
                <a:spcPts val="600"/>
              </a:spcBef>
              <a:defRPr/>
            </a:pPr>
            <a:r>
              <a:rPr lang="pt-BR" sz="2400" kern="0" dirty="0">
                <a:solidFill>
                  <a:srgbClr val="002060"/>
                </a:solidFill>
                <a:latin typeface="Trebuchet MS" pitchFamily="34" charset="0"/>
                <a:cs typeface="+mn-cs"/>
              </a:rPr>
              <a:t>Cada ponto de ligação é equipado com um transmissor / receptor e uma antena responsável pela propagação das ondas eletromagnéticas. </a:t>
            </a:r>
          </a:p>
          <a:p>
            <a:pPr>
              <a:spcBef>
                <a:spcPts val="600"/>
              </a:spcBef>
              <a:defRPr/>
            </a:pPr>
            <a:r>
              <a:rPr lang="pt-BR" sz="2400" kern="0" dirty="0">
                <a:solidFill>
                  <a:srgbClr val="002060"/>
                </a:solidFill>
                <a:latin typeface="Trebuchet MS" pitchFamily="34" charset="0"/>
                <a:cs typeface="+mn-cs"/>
              </a:rPr>
              <a:t>Esta propagação depende do tipo de antena e pode ocorrer para todas as direções (onidirecional) ou para um ângulo específico (direcional).</a:t>
            </a:r>
          </a:p>
        </p:txBody>
      </p:sp>
    </p:spTree>
    <p:extLst>
      <p:ext uri="{BB962C8B-B14F-4D97-AF65-F5344CB8AC3E}">
        <p14:creationId xmlns:p14="http://schemas.microsoft.com/office/powerpoint/2010/main" val="28819413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cs typeface="+mn-cs"/>
              </a:rPr>
              <a:t>Rádio Enlace</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Um enlace sem fio pode ser fixo ou móvel. </a:t>
            </a:r>
          </a:p>
          <a:p>
            <a:pPr>
              <a:spcBef>
                <a:spcPts val="600"/>
              </a:spcBef>
              <a:defRPr/>
            </a:pPr>
            <a:r>
              <a:rPr lang="pt-BR" sz="2400" kern="0" dirty="0">
                <a:solidFill>
                  <a:srgbClr val="002060"/>
                </a:solidFill>
                <a:latin typeface="Trebuchet MS" pitchFamily="34" charset="0"/>
                <a:cs typeface="+mn-cs"/>
              </a:rPr>
              <a:t>Fixo quando os pontos envolvidos no enlace estão localizados no mesmo lugar sempre e móveis quando um dos pontos ou ambos, podem se movimentar dentro do raio de alcance da transmissão. </a:t>
            </a:r>
          </a:p>
          <a:p>
            <a:pPr>
              <a:spcBef>
                <a:spcPts val="600"/>
              </a:spcBef>
              <a:defRPr/>
            </a:pPr>
            <a:r>
              <a:rPr lang="pt-BR" sz="2400" kern="0" dirty="0">
                <a:solidFill>
                  <a:srgbClr val="002060"/>
                </a:solidFill>
                <a:latin typeface="Trebuchet MS" pitchFamily="34" charset="0"/>
                <a:cs typeface="+mn-cs"/>
              </a:rPr>
              <a:t>Enlaces fixos podem ser utilizados em substituição a enlaces guiados (por meios metálicos ou óticos) ou quando a instalação destes é difícil ou muito custosa.</a:t>
            </a:r>
          </a:p>
        </p:txBody>
      </p:sp>
    </p:spTree>
    <p:extLst>
      <p:ext uri="{BB962C8B-B14F-4D97-AF65-F5344CB8AC3E}">
        <p14:creationId xmlns:p14="http://schemas.microsoft.com/office/powerpoint/2010/main" val="211732375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6925733"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rPr>
              <a:t>Rádio Enlace</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Pode-se também caracterizar os enlaces baseando-se nos seguintes sistemas:</a:t>
            </a:r>
          </a:p>
          <a:p>
            <a:pPr>
              <a:spcBef>
                <a:spcPts val="600"/>
              </a:spcBef>
              <a:defRPr/>
            </a:pPr>
            <a:endParaRPr lang="pt-BR" sz="2400" kern="0" dirty="0">
              <a:solidFill>
                <a:srgbClr val="002060"/>
              </a:solidFill>
              <a:latin typeface="Trebuchet MS" pitchFamily="34" charset="0"/>
              <a:cs typeface="+mn-cs"/>
            </a:endParaRPr>
          </a:p>
          <a:p>
            <a:pPr>
              <a:spcBef>
                <a:spcPts val="600"/>
              </a:spcBef>
              <a:buFont typeface="Arial" pitchFamily="34" charset="0"/>
              <a:buChar char="•"/>
              <a:defRPr/>
            </a:pPr>
            <a:r>
              <a:rPr lang="pt-BR" sz="2400" kern="0" dirty="0">
                <a:solidFill>
                  <a:srgbClr val="002060"/>
                </a:solidFill>
                <a:latin typeface="Trebuchet MS" pitchFamily="34" charset="0"/>
                <a:cs typeface="+mn-cs"/>
              </a:rPr>
              <a:t> Sistemas ponto a ponto</a:t>
            </a:r>
          </a:p>
          <a:p>
            <a:pPr>
              <a:spcBef>
                <a:spcPts val="600"/>
              </a:spcBef>
              <a:buFont typeface="Arial" pitchFamily="34" charset="0"/>
              <a:buChar char="•"/>
              <a:defRPr/>
            </a:pPr>
            <a:r>
              <a:rPr lang="pt-BR" sz="2400" kern="0" dirty="0">
                <a:solidFill>
                  <a:srgbClr val="002060"/>
                </a:solidFill>
                <a:latin typeface="Trebuchet MS" pitchFamily="34" charset="0"/>
                <a:cs typeface="+mn-cs"/>
              </a:rPr>
              <a:t> Sistemas ponto multiponto </a:t>
            </a:r>
          </a:p>
          <a:p>
            <a:pPr>
              <a:spcBef>
                <a:spcPts val="600"/>
              </a:spcBef>
              <a:buFont typeface="Arial" pitchFamily="34" charset="0"/>
              <a:buChar char="•"/>
              <a:defRPr/>
            </a:pPr>
            <a:r>
              <a:rPr lang="pt-BR" sz="2400" kern="0" dirty="0">
                <a:solidFill>
                  <a:srgbClr val="002060"/>
                </a:solidFill>
                <a:latin typeface="Trebuchet MS" pitchFamily="34" charset="0"/>
                <a:cs typeface="+mn-cs"/>
              </a:rPr>
              <a:t> Sistemas multiponto </a:t>
            </a:r>
            <a:r>
              <a:rPr lang="pt-BR" sz="2400" kern="0" dirty="0" err="1">
                <a:solidFill>
                  <a:srgbClr val="002060"/>
                </a:solidFill>
                <a:latin typeface="Trebuchet MS" pitchFamily="34" charset="0"/>
                <a:cs typeface="+mn-cs"/>
              </a:rPr>
              <a:t>multiponto</a:t>
            </a:r>
            <a:endParaRPr lang="pt-BR" sz="2400" kern="0" dirty="0">
              <a:solidFill>
                <a:srgbClr val="002060"/>
              </a:solidFill>
              <a:latin typeface="Trebuchet MS" pitchFamily="34" charset="0"/>
              <a:cs typeface="+mn-cs"/>
            </a:endParaRPr>
          </a:p>
        </p:txBody>
      </p:sp>
    </p:spTree>
    <p:extLst>
      <p:ext uri="{BB962C8B-B14F-4D97-AF65-F5344CB8AC3E}">
        <p14:creationId xmlns:p14="http://schemas.microsoft.com/office/powerpoint/2010/main" val="279540852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4" y="1095376"/>
            <a:ext cx="9406467"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rPr>
              <a:t>Rádio Enlace - Sistemas ponto a ponto</a:t>
            </a:r>
          </a:p>
        </p:txBody>
      </p:sp>
      <p:sp>
        <p:nvSpPr>
          <p:cNvPr id="9" name="Subtítulo 2"/>
          <p:cNvSpPr txBox="1">
            <a:spLocks/>
          </p:cNvSpPr>
          <p:nvPr/>
        </p:nvSpPr>
        <p:spPr>
          <a:xfrm>
            <a:off x="480485" y="1778000"/>
            <a:ext cx="11180233" cy="2846388"/>
          </a:xfrm>
          <a:prstGeom prst="rect">
            <a:avLst/>
          </a:prstGeom>
        </p:spPr>
        <p:txBody>
          <a:bodyPr/>
          <a:lstStyle/>
          <a:p>
            <a:pPr>
              <a:spcBef>
                <a:spcPts val="600"/>
              </a:spcBef>
              <a:defRPr/>
            </a:pPr>
            <a:r>
              <a:rPr lang="pt-BR" sz="2000" kern="0" dirty="0">
                <a:solidFill>
                  <a:srgbClr val="002060"/>
                </a:solidFill>
                <a:latin typeface="Trebuchet MS" pitchFamily="34" charset="0"/>
                <a:cs typeface="+mn-cs"/>
              </a:rPr>
              <a:t>Interligam dois pontos utilizando tecnologia de rádio frequência ou mesmo laser e infravermelho. </a:t>
            </a:r>
          </a:p>
          <a:p>
            <a:pPr>
              <a:spcBef>
                <a:spcPts val="600"/>
              </a:spcBef>
              <a:defRPr/>
            </a:pPr>
            <a:r>
              <a:rPr lang="pt-BR" sz="2000" kern="0" dirty="0">
                <a:solidFill>
                  <a:srgbClr val="002060"/>
                </a:solidFill>
                <a:latin typeface="Trebuchet MS" pitchFamily="34" charset="0"/>
                <a:cs typeface="+mn-cs"/>
              </a:rPr>
              <a:t>Operam normalmente na faixa de micro-ondas (GHz) e pode cobrir distâncias superiores a 50 Km com visada direta (LOS – </a:t>
            </a:r>
            <a:r>
              <a:rPr lang="pt-BR" sz="2000" kern="0" dirty="0" err="1">
                <a:solidFill>
                  <a:srgbClr val="002060"/>
                </a:solidFill>
                <a:latin typeface="Trebuchet MS" pitchFamily="34" charset="0"/>
                <a:cs typeface="+mn-cs"/>
              </a:rPr>
              <a:t>Line</a:t>
            </a:r>
            <a:r>
              <a:rPr lang="pt-BR" sz="2000" kern="0" dirty="0">
                <a:solidFill>
                  <a:srgbClr val="002060"/>
                </a:solidFill>
                <a:latin typeface="Trebuchet MS" pitchFamily="34" charset="0"/>
                <a:cs typeface="+mn-cs"/>
              </a:rPr>
              <a:t> </a:t>
            </a:r>
            <a:r>
              <a:rPr lang="pt-BR" sz="2000" kern="0" dirty="0" err="1">
                <a:solidFill>
                  <a:srgbClr val="002060"/>
                </a:solidFill>
                <a:latin typeface="Trebuchet MS" pitchFamily="34" charset="0"/>
                <a:cs typeface="+mn-cs"/>
              </a:rPr>
              <a:t>of</a:t>
            </a:r>
            <a:r>
              <a:rPr lang="pt-BR" sz="2000" kern="0" dirty="0">
                <a:solidFill>
                  <a:srgbClr val="002060"/>
                </a:solidFill>
                <a:latin typeface="Trebuchet MS" pitchFamily="34" charset="0"/>
                <a:cs typeface="+mn-cs"/>
              </a:rPr>
              <a:t> </a:t>
            </a:r>
            <a:r>
              <a:rPr lang="pt-BR" sz="2000" kern="0" dirty="0" err="1">
                <a:solidFill>
                  <a:srgbClr val="002060"/>
                </a:solidFill>
                <a:latin typeface="Trebuchet MS" pitchFamily="34" charset="0"/>
                <a:cs typeface="+mn-cs"/>
              </a:rPr>
              <a:t>Signal</a:t>
            </a:r>
            <a:r>
              <a:rPr lang="pt-BR" sz="2000" kern="0" dirty="0">
                <a:solidFill>
                  <a:srgbClr val="002060"/>
                </a:solidFill>
                <a:latin typeface="Trebuchet MS" pitchFamily="34" charset="0"/>
                <a:cs typeface="+mn-cs"/>
              </a:rPr>
              <a:t>) utilizando antenas direcionais, já que tem como objetivo alcançarem um outro ponto previamente definido. </a:t>
            </a:r>
          </a:p>
          <a:p>
            <a:pPr>
              <a:spcBef>
                <a:spcPts val="600"/>
              </a:spcBef>
              <a:defRPr/>
            </a:pPr>
            <a:r>
              <a:rPr lang="pt-BR" sz="2000" kern="0" dirty="0">
                <a:solidFill>
                  <a:srgbClr val="002060"/>
                </a:solidFill>
                <a:latin typeface="Trebuchet MS" pitchFamily="34" charset="0"/>
                <a:cs typeface="+mn-cs"/>
              </a:rPr>
              <a:t>São utilizados com mais frequência quando, por questões econômicas ou do terreno, é inviável instalar meios guiados (fibras óticas ou cabos).</a:t>
            </a: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1" y="4425951"/>
            <a:ext cx="811741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722404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5" y="1095376"/>
            <a:ext cx="10026649"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rPr>
              <a:t>Rádio Enlace - Sistemas ponto multiponto </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Característico de interligação entre vários terminais e uma estação-base. </a:t>
            </a:r>
          </a:p>
          <a:p>
            <a:pPr>
              <a:spcBef>
                <a:spcPts val="600"/>
              </a:spcBef>
              <a:defRPr/>
            </a:pPr>
            <a:r>
              <a:rPr lang="pt-BR" sz="2400" kern="0" dirty="0">
                <a:solidFill>
                  <a:srgbClr val="002060"/>
                </a:solidFill>
                <a:latin typeface="Trebuchet MS" pitchFamily="34" charset="0"/>
                <a:cs typeface="+mn-cs"/>
              </a:rPr>
              <a:t>São utilizados em enlaces fixos e móveis. Na estação-base antenas setoriais (que cobrem um determinado ângulo) são utilizadas em número suficiente para atender o setor inteiro (360°, por exemplo) ou apenas parte dele, se for necessário, fornecendo serviços a todos os usuários que se encontram sob sua área de cobertura. </a:t>
            </a: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1318" y="4532314"/>
            <a:ext cx="39751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5743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p:cNvSpPr txBox="1">
            <a:spLocks/>
          </p:cNvSpPr>
          <p:nvPr/>
        </p:nvSpPr>
        <p:spPr>
          <a:xfrm>
            <a:off x="416985" y="1095376"/>
            <a:ext cx="10026649" cy="371475"/>
          </a:xfrm>
          <a:prstGeom prst="rect">
            <a:avLst/>
          </a:prstGeom>
        </p:spPr>
        <p:txBody>
          <a:bodyPr/>
          <a:lstStyle/>
          <a:p>
            <a:pPr marL="342900" indent="-342900">
              <a:spcBef>
                <a:spcPct val="20000"/>
              </a:spcBef>
              <a:defRPr/>
            </a:pPr>
            <a:r>
              <a:rPr lang="pt-BR" sz="2800" b="1" kern="0" dirty="0">
                <a:solidFill>
                  <a:srgbClr val="002060"/>
                </a:solidFill>
                <a:latin typeface="Trebuchet MS" pitchFamily="34" charset="0"/>
              </a:rPr>
              <a:t>Rádio Enlace - Sistemas ponto multiponto </a:t>
            </a:r>
          </a:p>
        </p:txBody>
      </p:sp>
      <p:sp>
        <p:nvSpPr>
          <p:cNvPr id="9" name="Subtítulo 2"/>
          <p:cNvSpPr txBox="1">
            <a:spLocks/>
          </p:cNvSpPr>
          <p:nvPr/>
        </p:nvSpPr>
        <p:spPr>
          <a:xfrm>
            <a:off x="480485" y="1778001"/>
            <a:ext cx="11180233" cy="4468813"/>
          </a:xfrm>
          <a:prstGeom prst="rect">
            <a:avLst/>
          </a:prstGeom>
        </p:spPr>
        <p:txBody>
          <a:bodyPr/>
          <a:lstStyle/>
          <a:p>
            <a:pPr>
              <a:spcBef>
                <a:spcPts val="600"/>
              </a:spcBef>
              <a:defRPr/>
            </a:pPr>
            <a:r>
              <a:rPr lang="pt-BR" sz="2400" kern="0" dirty="0">
                <a:solidFill>
                  <a:srgbClr val="002060"/>
                </a:solidFill>
                <a:latin typeface="Trebuchet MS" pitchFamily="34" charset="0"/>
                <a:cs typeface="+mn-cs"/>
              </a:rPr>
              <a:t>Os terminais se comunicam com a BS, que serve de ponto intermediário para a comunicação com outro usuário localizado em outra BS. </a:t>
            </a:r>
          </a:p>
          <a:p>
            <a:pPr>
              <a:spcBef>
                <a:spcPts val="600"/>
              </a:spcBef>
              <a:defRPr/>
            </a:pPr>
            <a:r>
              <a:rPr lang="pt-BR" sz="2400" kern="0" dirty="0">
                <a:solidFill>
                  <a:srgbClr val="002060"/>
                </a:solidFill>
                <a:latin typeface="Trebuchet MS" pitchFamily="34" charset="0"/>
                <a:cs typeface="+mn-cs"/>
              </a:rPr>
              <a:t>As </a:t>
            </a:r>
            <a:r>
              <a:rPr lang="pt-BR" sz="2400" kern="0" dirty="0" err="1">
                <a:solidFill>
                  <a:srgbClr val="002060"/>
                </a:solidFill>
                <a:latin typeface="Trebuchet MS" pitchFamily="34" charset="0"/>
                <a:cs typeface="+mn-cs"/>
              </a:rPr>
              <a:t>BSs</a:t>
            </a:r>
            <a:r>
              <a:rPr lang="pt-BR" sz="2400" kern="0" dirty="0">
                <a:solidFill>
                  <a:srgbClr val="002060"/>
                </a:solidFill>
                <a:latin typeface="Trebuchet MS" pitchFamily="34" charset="0"/>
                <a:cs typeface="+mn-cs"/>
              </a:rPr>
              <a:t> são normalmente interconectadas umas as outras por meios guiados, o que permite também a conexão dos usuários com sistemas guiados. </a:t>
            </a:r>
          </a:p>
          <a:p>
            <a:pPr>
              <a:spcBef>
                <a:spcPts val="600"/>
              </a:spcBef>
              <a:defRPr/>
            </a:pPr>
            <a:r>
              <a:rPr lang="pt-BR" sz="2400" kern="0" dirty="0">
                <a:solidFill>
                  <a:srgbClr val="002060"/>
                </a:solidFill>
                <a:latin typeface="Trebuchet MS" pitchFamily="34" charset="0"/>
                <a:cs typeface="+mn-cs"/>
              </a:rPr>
              <a:t>A estação-base  em alguns sistemas também pode ser chamada de ponto de acesso.</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1318" y="4532314"/>
            <a:ext cx="39751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6291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653</TotalTime>
  <Words>1119</Words>
  <Application>Microsoft Office PowerPoint</Application>
  <PresentationFormat>Personalizar</PresentationFormat>
  <Paragraphs>80</Paragraphs>
  <Slides>20</Slides>
  <Notes>0</Notes>
  <HiddenSlides>0</HiddenSlides>
  <MMClips>0</MMClips>
  <ScaleCrop>false</ScaleCrop>
  <HeadingPairs>
    <vt:vector size="4" baseType="variant">
      <vt:variant>
        <vt:lpstr>Tema</vt:lpstr>
      </vt:variant>
      <vt:variant>
        <vt:i4>1</vt:i4>
      </vt:variant>
      <vt:variant>
        <vt:lpstr>Títulos de slides</vt:lpstr>
      </vt:variant>
      <vt:variant>
        <vt:i4>20</vt:i4>
      </vt:variant>
    </vt:vector>
  </HeadingPairs>
  <TitlesOfParts>
    <vt:vector size="21" baseType="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Fábio Ricardo de Sousa</dc:creator>
  <cp:lastModifiedBy>roberto</cp:lastModifiedBy>
  <cp:revision>62</cp:revision>
  <dcterms:created xsi:type="dcterms:W3CDTF">2021-01-29T11:30:57Z</dcterms:created>
  <dcterms:modified xsi:type="dcterms:W3CDTF">2022-07-13T22:36:12Z</dcterms:modified>
</cp:coreProperties>
</file>