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7"/>
  </p:notesMasterIdLst>
  <p:sldIdLst>
    <p:sldId id="294" r:id="rId2"/>
    <p:sldId id="296" r:id="rId3"/>
    <p:sldId id="297" r:id="rId4"/>
    <p:sldId id="298" r:id="rId5"/>
    <p:sldId id="299" r:id="rId6"/>
    <p:sldId id="300" r:id="rId7"/>
    <p:sldId id="301" r:id="rId8"/>
    <p:sldId id="327" r:id="rId9"/>
    <p:sldId id="328"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27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38A"/>
    <a:srgbClr val="FAB63D"/>
    <a:srgbClr val="E76323"/>
    <a:srgbClr val="15AED1"/>
    <a:srgbClr val="424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111" d="100"/>
          <a:sy n="111" d="100"/>
        </p:scale>
        <p:origin x="54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98A6C-DF29-420F-B0E6-AA7552CCB7F2}" type="datetimeFigureOut">
              <a:rPr lang="pt-BR" smtClean="0"/>
              <a:t>29/09/2022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0BACC-32D7-4695-8790-260E1C350A97}" type="slidenum">
              <a:rPr lang="pt-BR" smtClean="0"/>
              <a:t>‹nº›</a:t>
            </a:fld>
            <a:endParaRPr lang="pt-BR"/>
          </a:p>
        </p:txBody>
      </p:sp>
    </p:spTree>
    <p:extLst>
      <p:ext uri="{BB962C8B-B14F-4D97-AF65-F5344CB8AC3E}">
        <p14:creationId xmlns:p14="http://schemas.microsoft.com/office/powerpoint/2010/main" val="344240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42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709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074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DA7C4FE6-9E53-49E9-85E6-B5066BDC34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4C86D0A-1BF2-428A-8E4F-BE388FB499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5E162B7A-E477-40E0-96C1-EB4B0829C80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F097567-1D36-41F1-800D-0FC3CE0724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D0224B3D-2038-40AD-9F50-CF391D786A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C63E55CA-4DE2-4853-B76D-E33EA5861BD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4804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B034051-E3FC-40C2-821B-B5C2589D766D}"/>
              </a:ext>
            </a:extLst>
          </p:cNvPr>
          <p:cNvSpPr/>
          <p:nvPr userDrawn="1"/>
        </p:nvSpPr>
        <p:spPr>
          <a:xfrm>
            <a:off x="0" y="0"/>
            <a:ext cx="12192000" cy="685800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F0572CA-95DA-4A66-A46A-099FFA53C0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3" name="Imagem 12">
            <a:extLst>
              <a:ext uri="{FF2B5EF4-FFF2-40B4-BE49-F238E27FC236}">
                <a16:creationId xmlns:a16="http://schemas.microsoft.com/office/drawing/2014/main" id="{5370AF79-B607-4629-873B-BCC4142056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4" name="Imagem 13">
            <a:extLst>
              <a:ext uri="{FF2B5EF4-FFF2-40B4-BE49-F238E27FC236}">
                <a16:creationId xmlns:a16="http://schemas.microsoft.com/office/drawing/2014/main" id="{B176A966-0AAC-40DB-8C6B-4AC73253C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5" name="Imagem 14">
            <a:extLst>
              <a:ext uri="{FF2B5EF4-FFF2-40B4-BE49-F238E27FC236}">
                <a16:creationId xmlns:a16="http://schemas.microsoft.com/office/drawing/2014/main" id="{3DD94B1E-EE76-44B7-AE55-5F6873FAC9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25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9179ADB-9C63-49A8-AE70-4535D1698A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Imagem 6">
            <a:extLst>
              <a:ext uri="{FF2B5EF4-FFF2-40B4-BE49-F238E27FC236}">
                <a16:creationId xmlns:a16="http://schemas.microsoft.com/office/drawing/2014/main" id="{EB755151-65C3-47AA-9133-AFD62E82D73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03291734-13DB-4B76-8E33-13C45878C1E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44E7E2B4-E6D5-4E6C-BAB2-97F2AAB583B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FD6F1ADE-51D3-4E57-B59B-778C7C2FB9B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03416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F16A4AE-6841-4942-958A-726DDF59EE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36A5A762-992E-4C93-A3FD-89221B389A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BA1A649-BD1C-4E17-98CE-249591CA6B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8742DAF3-97E6-41B3-84E3-E731577874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F57B744F-48F2-4DCC-8035-4030A870A6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56269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údo com Legenda">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14E0954-EAF1-44F5-8AEE-8B852139D345}"/>
              </a:ext>
            </a:extLst>
          </p:cNvPr>
          <p:cNvSpPr/>
          <p:nvPr userDrawn="1"/>
        </p:nvSpPr>
        <p:spPr>
          <a:xfrm>
            <a:off x="0" y="0"/>
            <a:ext cx="12192000" cy="6858000"/>
          </a:xfrm>
          <a:prstGeom prst="rect">
            <a:avLst/>
          </a:prstGeom>
          <a:solidFill>
            <a:srgbClr val="424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3667F087-E41C-43EE-B15C-00F5298443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4" name="Imagem 13">
            <a:extLst>
              <a:ext uri="{FF2B5EF4-FFF2-40B4-BE49-F238E27FC236}">
                <a16:creationId xmlns:a16="http://schemas.microsoft.com/office/drawing/2014/main" id="{6BA49F3C-9C2A-442D-943A-75BECA274B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5" name="Imagem 14">
            <a:extLst>
              <a:ext uri="{FF2B5EF4-FFF2-40B4-BE49-F238E27FC236}">
                <a16:creationId xmlns:a16="http://schemas.microsoft.com/office/drawing/2014/main" id="{7A532A61-9CB2-4F62-AE45-7F2C6A71DD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6" name="Imagem 15">
            <a:extLst>
              <a:ext uri="{FF2B5EF4-FFF2-40B4-BE49-F238E27FC236}">
                <a16:creationId xmlns:a16="http://schemas.microsoft.com/office/drawing/2014/main" id="{DFC8721F-6A09-4F7D-807C-75DAA64846C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94703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E0E742F-B37D-4EE4-B6EC-8F3E53229CB2}"/>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FEC834DF-1353-4883-B5BE-9A256DD7AE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5" name="Imagem 4">
            <a:extLst>
              <a:ext uri="{FF2B5EF4-FFF2-40B4-BE49-F238E27FC236}">
                <a16:creationId xmlns:a16="http://schemas.microsoft.com/office/drawing/2014/main" id="{52556AD1-6155-448E-84B4-E7ED415DFB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6" name="Imagem 5">
            <a:extLst>
              <a:ext uri="{FF2B5EF4-FFF2-40B4-BE49-F238E27FC236}">
                <a16:creationId xmlns:a16="http://schemas.microsoft.com/office/drawing/2014/main" id="{7D3276AD-D772-4064-BF7B-A82E18CD21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7" name="Imagem 6">
            <a:extLst>
              <a:ext uri="{FF2B5EF4-FFF2-40B4-BE49-F238E27FC236}">
                <a16:creationId xmlns:a16="http://schemas.microsoft.com/office/drawing/2014/main" id="{4D086FF9-2AA2-4CB8-8ED4-BCFC9DF295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89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CE72CB75-0C4E-4C80-9D71-72E2E42B59DB}"/>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A330DC4D-8F75-4877-8DD9-78D88EE1BB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91172667-28A7-47CD-BBCB-28ECB9A2B6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6C92734B-BF7D-4D6D-ACB5-DCA63ACF6F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511DEF9E-EB9C-45E5-9604-FE5A58F2E0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20" name="Espaço Reservado para Imagem 4">
            <a:extLst>
              <a:ext uri="{FF2B5EF4-FFF2-40B4-BE49-F238E27FC236}">
                <a16:creationId xmlns:a16="http://schemas.microsoft.com/office/drawing/2014/main" id="{CFE5D432-6F55-49DD-B1CE-0DC8BA65EB5D}"/>
              </a:ext>
            </a:extLst>
          </p:cNvPr>
          <p:cNvSpPr>
            <a:spLocks noGrp="1"/>
          </p:cNvSpPr>
          <p:nvPr>
            <p:ph type="pic" sz="quarter" idx="10"/>
          </p:nvPr>
        </p:nvSpPr>
        <p:spPr>
          <a:xfrm>
            <a:off x="626254" y="541981"/>
            <a:ext cx="4402946" cy="5581650"/>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1" name="Espaço Reservado para Imagem 4">
            <a:extLst>
              <a:ext uri="{FF2B5EF4-FFF2-40B4-BE49-F238E27FC236}">
                <a16:creationId xmlns:a16="http://schemas.microsoft.com/office/drawing/2014/main" id="{203766BB-DB47-4E7C-B6F0-1837ED8B708F}"/>
              </a:ext>
            </a:extLst>
          </p:cNvPr>
          <p:cNvSpPr>
            <a:spLocks noGrp="1"/>
          </p:cNvSpPr>
          <p:nvPr>
            <p:ph type="pic" sz="quarter" idx="11"/>
          </p:nvPr>
        </p:nvSpPr>
        <p:spPr>
          <a:xfrm>
            <a:off x="5431377" y="533400"/>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2" name="Espaço Reservado para Imagem 4">
            <a:extLst>
              <a:ext uri="{FF2B5EF4-FFF2-40B4-BE49-F238E27FC236}">
                <a16:creationId xmlns:a16="http://schemas.microsoft.com/office/drawing/2014/main" id="{15687480-EFD5-46A7-9C5C-E92F5C4326DF}"/>
              </a:ext>
            </a:extLst>
          </p:cNvPr>
          <p:cNvSpPr>
            <a:spLocks noGrp="1"/>
          </p:cNvSpPr>
          <p:nvPr>
            <p:ph type="pic" sz="quarter" idx="12"/>
          </p:nvPr>
        </p:nvSpPr>
        <p:spPr>
          <a:xfrm>
            <a:off x="5431377" y="3495675"/>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11590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3689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ítulo e Texto Vertical">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C7CFCBE-1795-4814-9CA5-63EE788E90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C9D17039-45F2-4D6B-8D3C-552551612A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C6B8D1D-023E-4BB3-AB42-36DF549DFD5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AB155352-B7A7-496B-869A-209C2BECAE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C83A90EE-B149-49F5-8374-BD1A1224CE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24007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exto e Título Vertical">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A2D1F8F-5FF5-4106-BB02-2322D19AC28A}"/>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04C7B34-CBF4-480B-AE8F-9B7E06DB77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687A2A3-3BEC-4A24-8E86-2BB82BCD1B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3EC1C5D6-A0C2-40AB-B077-EE891EAE48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07CDA43F-4291-430B-9158-05DF217E33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50913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056689A-3A12-49E5-BC8B-1260655411AC}"/>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312D3A29-7C09-4954-89AB-ADB3DFF9ED64}"/>
              </a:ext>
            </a:extLst>
          </p:cNvPr>
          <p:cNvSpPr/>
          <p:nvPr userDrawn="1"/>
        </p:nvSpPr>
        <p:spPr>
          <a:xfrm>
            <a:off x="626253" y="533400"/>
            <a:ext cx="10975197" cy="558165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C5EF237E-0123-4DCA-B614-FD7509CCC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4F2435BA-1C8E-4991-9A46-B09DA3E87F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AE9FB71A-5B5B-4896-A797-E2C1B9962DA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900F02F2-01FA-47A9-89EE-974314679D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12" name="Espaço Reservado para Mídia 11">
            <a:extLst>
              <a:ext uri="{FF2B5EF4-FFF2-40B4-BE49-F238E27FC236}">
                <a16:creationId xmlns:a16="http://schemas.microsoft.com/office/drawing/2014/main" id="{9264AF54-7250-45CA-98B5-D4F1EFCFF891}"/>
              </a:ext>
            </a:extLst>
          </p:cNvPr>
          <p:cNvSpPr>
            <a:spLocks noGrp="1"/>
          </p:cNvSpPr>
          <p:nvPr>
            <p:ph type="media" sz="quarter" idx="10" hasCustomPrompt="1"/>
          </p:nvPr>
        </p:nvSpPr>
        <p:spPr>
          <a:xfrm>
            <a:off x="625475" y="533400"/>
            <a:ext cx="10975975" cy="5581650"/>
          </a:xfrm>
          <a:prstGeom prst="rect">
            <a:avLst/>
          </a:prstGeom>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547287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8CD220F-6851-4DD1-A105-F8210E32EF51}"/>
              </a:ext>
            </a:extLst>
          </p:cNvPr>
          <p:cNvSpPr/>
          <p:nvPr userDrawn="1"/>
        </p:nvSpPr>
        <p:spPr>
          <a:xfrm>
            <a:off x="0" y="0"/>
            <a:ext cx="12192000" cy="6858000"/>
          </a:xfrm>
          <a:prstGeom prst="rect">
            <a:avLst/>
          </a:prstGeom>
          <a:solidFill>
            <a:srgbClr val="214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enac">
            <a:extLst>
              <a:ext uri="{FF2B5EF4-FFF2-40B4-BE49-F238E27FC236}">
                <a16:creationId xmlns:a16="http://schemas.microsoft.com/office/drawing/2014/main" id="{A34904F6-0A25-48AC-8173-1609238D3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5071" y="2361393"/>
            <a:ext cx="2101858" cy="1373214"/>
          </a:xfrm>
          <a:prstGeom prst="rect">
            <a:avLst/>
          </a:prstGeom>
        </p:spPr>
      </p:pic>
      <p:pic>
        <p:nvPicPr>
          <p:cNvPr id="5" name="Imagem 4" descr="Siga o Senac em Minas nas Redes Sociais:&#10;&#10;Facebook&#10;Instagram&#10;Tik Tok&#10;Twitter&#10;LinkedIn&#10;YouTube">
            <a:extLst>
              <a:ext uri="{FF2B5EF4-FFF2-40B4-BE49-F238E27FC236}">
                <a16:creationId xmlns:a16="http://schemas.microsoft.com/office/drawing/2014/main" id="{3F36380C-B260-4FCB-A0EB-A5813AF789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1944" y="4250434"/>
            <a:ext cx="3948113" cy="1271782"/>
          </a:xfrm>
          <a:prstGeom prst="rect">
            <a:avLst/>
          </a:prstGeom>
        </p:spPr>
      </p:pic>
    </p:spTree>
    <p:extLst>
      <p:ext uri="{BB962C8B-B14F-4D97-AF65-F5344CB8AC3E}">
        <p14:creationId xmlns:p14="http://schemas.microsoft.com/office/powerpoint/2010/main" val="2056233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dirty="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58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868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3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3455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
        <p:nvSpPr>
          <p:cNvPr id="5" name="Retângulo 4">
            <a:extLst>
              <a:ext uri="{FF2B5EF4-FFF2-40B4-BE49-F238E27FC236}">
                <a16:creationId xmlns:a16="http://schemas.microsoft.com/office/drawing/2014/main" id="{643B33B6-BAFD-4E06-8AEA-88ED8BB4180A}"/>
              </a:ext>
            </a:extLst>
          </p:cNvPr>
          <p:cNvSpPr/>
          <p:nvPr userDrawn="1"/>
        </p:nvSpPr>
        <p:spPr>
          <a:xfrm>
            <a:off x="0" y="0"/>
            <a:ext cx="12192000" cy="6858000"/>
          </a:xfrm>
          <a:prstGeom prst="rect">
            <a:avLst/>
          </a:prstGeom>
          <a:solidFill>
            <a:srgbClr val="E76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A6F46554-9801-4155-8EF3-860B1D5E31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B31DDD21-4FDB-4B26-8E17-EDBD4822B0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80F1B308-AF0E-4B41-A733-CF0C0837CF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CB9AD97B-48C1-43F2-8E9E-5D6C790B00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28054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490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0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m 6">
            <a:extLst>
              <a:ext uri="{FF2B5EF4-FFF2-40B4-BE49-F238E27FC236}">
                <a16:creationId xmlns:a16="http://schemas.microsoft.com/office/drawing/2014/main" id="{4367863B-65C3-406B-AE15-26DEF34FE780}"/>
              </a:ext>
            </a:extLst>
          </p:cNvPr>
          <p:cNvPicPr>
            <a:picLocks noChangeAspect="1"/>
          </p:cNvPicPr>
          <p:nvPr userDrawn="1"/>
        </p:nvPicPr>
        <p:blipFill rotWithShape="1">
          <a:blip r:embed="rId25">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699866C6-49C9-4494-B432-818F2DAD37A3}"/>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2B5A3B87-E033-4DCA-B5D6-B8E3AC6C92BE}"/>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E7088810-F2BB-47CB-850B-403EEF8AB454}"/>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18585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64" r:id="rId12"/>
    <p:sldLayoutId id="2147483652" r:id="rId13"/>
    <p:sldLayoutId id="2147483653" r:id="rId14"/>
    <p:sldLayoutId id="2147483654" r:id="rId15"/>
    <p:sldLayoutId id="2147483656" r:id="rId16"/>
    <p:sldLayoutId id="2147483660" r:id="rId17"/>
    <p:sldLayoutId id="2147483661" r:id="rId18"/>
    <p:sldLayoutId id="2147483657" r:id="rId19"/>
    <p:sldLayoutId id="2147483658" r:id="rId20"/>
    <p:sldLayoutId id="2147483659" r:id="rId21"/>
    <p:sldLayoutId id="2147483662" r:id="rId22"/>
    <p:sldLayoutId id="2147483663" r:id="rId2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hyperlink" Target="http://www.tutorialgratis.com.br/modens/294-configurar-modem-roteador-d-link-di-52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tutorialgratis.com.br/modens/294-configurar-modem-roteador-d-link-di-524" TargetMode="External"/><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555198-998A-492B-B2AC-49875499D5F6}"/>
              </a:ext>
            </a:extLst>
          </p:cNvPr>
          <p:cNvSpPr txBox="1"/>
          <p:nvPr/>
        </p:nvSpPr>
        <p:spPr>
          <a:xfrm>
            <a:off x="568686" y="4237718"/>
            <a:ext cx="3118559" cy="1673150"/>
          </a:xfrm>
          <a:prstGeom prst="rect">
            <a:avLst/>
          </a:prstGeom>
          <a:noFill/>
        </p:spPr>
        <p:txBody>
          <a:bodyPr wrap="square">
            <a:spAutoFit/>
          </a:bodyPr>
          <a:lstStyle/>
          <a:p>
            <a:pPr algn="just">
              <a:lnSpc>
                <a:spcPct val="107000"/>
              </a:lnSpc>
              <a:spcAft>
                <a:spcPts val="800"/>
              </a:spcAft>
            </a:pPr>
            <a:r>
              <a:rPr lang="pt-BR" sz="3200" b="1" dirty="0"/>
              <a:t>CONFIGURAÇÃO E PADRÃO REDE WIFI</a:t>
            </a:r>
          </a:p>
        </p:txBody>
      </p:sp>
    </p:spTree>
    <p:extLst>
      <p:ext uri="{BB962C8B-B14F-4D97-AF65-F5344CB8AC3E}">
        <p14:creationId xmlns:p14="http://schemas.microsoft.com/office/powerpoint/2010/main" val="2459167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o de fundo, fundo de tela, imagens de fundo, planos de fundo"/>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5" name="Retângulo 4"/>
          <p:cNvSpPr/>
          <p:nvPr/>
        </p:nvSpPr>
        <p:spPr>
          <a:xfrm>
            <a:off x="3454843" y="2928934"/>
            <a:ext cx="472719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Padrão 802.11</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84148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3" name="Retângulo 2"/>
          <p:cNvSpPr/>
          <p:nvPr/>
        </p:nvSpPr>
        <p:spPr>
          <a:xfrm>
            <a:off x="1056284" y="357166"/>
            <a:ext cx="3480440"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IEEE 802.11</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tângulo 3"/>
          <p:cNvSpPr/>
          <p:nvPr/>
        </p:nvSpPr>
        <p:spPr>
          <a:xfrm>
            <a:off x="1047715" y="1428738"/>
            <a:ext cx="9429816" cy="1815882"/>
          </a:xfrm>
          <a:prstGeom prst="rect">
            <a:avLst/>
          </a:prstGeom>
        </p:spPr>
        <p:txBody>
          <a:bodyPr wrap="square">
            <a:spAutoFit/>
          </a:bodyPr>
          <a:lstStyle/>
          <a:p>
            <a:r>
              <a:rPr lang="pt-BR" sz="2800" dirty="0">
                <a:solidFill>
                  <a:schemeClr val="bg1">
                    <a:lumMod val="95000"/>
                  </a:schemeClr>
                </a:solidFill>
              </a:rPr>
              <a:t>As </a:t>
            </a:r>
            <a:r>
              <a:rPr lang="pt-BR" sz="2800" b="1" dirty="0">
                <a:solidFill>
                  <a:schemeClr val="bg1">
                    <a:lumMod val="95000"/>
                  </a:schemeClr>
                </a:solidFill>
              </a:rPr>
              <a:t>redes sem fio IEEE 802.11</a:t>
            </a:r>
            <a:r>
              <a:rPr lang="pt-BR" sz="2800" dirty="0">
                <a:solidFill>
                  <a:schemeClr val="bg1">
                    <a:lumMod val="95000"/>
                  </a:schemeClr>
                </a:solidFill>
              </a:rPr>
              <a:t>, que também são conhecidas como redes </a:t>
            </a:r>
            <a:r>
              <a:rPr lang="pt-BR" sz="2800" b="1" i="1" dirty="0">
                <a:solidFill>
                  <a:schemeClr val="bg1">
                    <a:lumMod val="95000"/>
                  </a:schemeClr>
                </a:solidFill>
              </a:rPr>
              <a:t>Wi-Fi</a:t>
            </a:r>
            <a:r>
              <a:rPr lang="pt-BR" sz="2800" dirty="0">
                <a:solidFill>
                  <a:schemeClr val="bg1">
                    <a:lumMod val="95000"/>
                  </a:schemeClr>
                </a:solidFill>
              </a:rPr>
              <a:t>(Wireless Fidelity, este termo que designa o suposto significado de Wi-Fi</a:t>
            </a:r>
            <a:r>
              <a:rPr lang="pt-BR" sz="2800" b="1" i="1" dirty="0">
                <a:solidFill>
                  <a:schemeClr val="bg1">
                    <a:lumMod val="95000"/>
                  </a:schemeClr>
                </a:solidFill>
              </a:rPr>
              <a:t>),</a:t>
            </a:r>
            <a:r>
              <a:rPr lang="pt-BR" sz="2800" dirty="0">
                <a:solidFill>
                  <a:schemeClr val="bg1">
                    <a:lumMod val="95000"/>
                  </a:schemeClr>
                </a:solidFill>
              </a:rPr>
              <a:t> foram uma das grandes novidades tecnológicas dos últimos anos.</a:t>
            </a:r>
          </a:p>
        </p:txBody>
      </p:sp>
    </p:spTree>
    <p:extLst>
      <p:ext uri="{BB962C8B-B14F-4D97-AF65-F5344CB8AC3E}">
        <p14:creationId xmlns:p14="http://schemas.microsoft.com/office/powerpoint/2010/main" val="370429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3" name="Retângulo 2"/>
          <p:cNvSpPr/>
          <p:nvPr/>
        </p:nvSpPr>
        <p:spPr>
          <a:xfrm>
            <a:off x="1056284" y="357166"/>
            <a:ext cx="3480440"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IEEE 802.11</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tângulo 3"/>
          <p:cNvSpPr/>
          <p:nvPr/>
        </p:nvSpPr>
        <p:spPr>
          <a:xfrm>
            <a:off x="761963" y="1428736"/>
            <a:ext cx="10382323" cy="1384995"/>
          </a:xfrm>
          <a:prstGeom prst="rect">
            <a:avLst/>
          </a:prstGeom>
        </p:spPr>
        <p:txBody>
          <a:bodyPr wrap="square">
            <a:spAutoFit/>
          </a:bodyPr>
          <a:lstStyle/>
          <a:p>
            <a:r>
              <a:rPr lang="pt-BR" sz="2800" dirty="0">
                <a:solidFill>
                  <a:schemeClr val="bg1">
                    <a:lumMod val="95000"/>
                  </a:schemeClr>
                </a:solidFill>
              </a:rPr>
              <a:t>Como prova desse sucesso pode-se citar o crescente número de </a:t>
            </a:r>
            <a:r>
              <a:rPr lang="pt-BR" sz="2800" i="1" dirty="0">
                <a:solidFill>
                  <a:schemeClr val="bg1">
                    <a:lumMod val="95000"/>
                  </a:schemeClr>
                </a:solidFill>
              </a:rPr>
              <a:t>Hot Spots</a:t>
            </a:r>
            <a:r>
              <a:rPr lang="pt-BR" sz="2800" dirty="0">
                <a:solidFill>
                  <a:schemeClr val="bg1">
                    <a:lumMod val="95000"/>
                  </a:schemeClr>
                </a:solidFill>
              </a:rPr>
              <a:t> e o fato de a maioria dos computadores portáteis novos já saírem de fábrica equipados com interfaces IEEE 802.11.</a:t>
            </a:r>
          </a:p>
        </p:txBody>
      </p:sp>
    </p:spTree>
    <p:extLst>
      <p:ext uri="{BB962C8B-B14F-4D97-AF65-F5344CB8AC3E}">
        <p14:creationId xmlns:p14="http://schemas.microsoft.com/office/powerpoint/2010/main" val="2385455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3" name="Retângulo 2"/>
          <p:cNvSpPr/>
          <p:nvPr/>
        </p:nvSpPr>
        <p:spPr>
          <a:xfrm>
            <a:off x="1056284" y="357166"/>
            <a:ext cx="3480440"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IEEE 802.11</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tângulo 3"/>
          <p:cNvSpPr/>
          <p:nvPr/>
        </p:nvSpPr>
        <p:spPr>
          <a:xfrm>
            <a:off x="761963" y="1571613"/>
            <a:ext cx="10572824" cy="954107"/>
          </a:xfrm>
          <a:prstGeom prst="rect">
            <a:avLst/>
          </a:prstGeom>
        </p:spPr>
        <p:txBody>
          <a:bodyPr wrap="square">
            <a:spAutoFit/>
          </a:bodyPr>
          <a:lstStyle/>
          <a:p>
            <a:r>
              <a:rPr lang="pt-BR" sz="2800" b="1" dirty="0">
                <a:solidFill>
                  <a:schemeClr val="bg1">
                    <a:lumMod val="95000"/>
                  </a:schemeClr>
                </a:solidFill>
              </a:rPr>
              <a:t>Hot spot</a:t>
            </a:r>
            <a:r>
              <a:rPr lang="pt-BR" sz="2800" dirty="0">
                <a:solidFill>
                  <a:schemeClr val="bg1">
                    <a:lumMod val="95000"/>
                  </a:schemeClr>
                </a:solidFill>
              </a:rPr>
              <a:t> (do inglês </a:t>
            </a:r>
            <a:r>
              <a:rPr lang="pt-BR" sz="2800" i="1" dirty="0">
                <a:solidFill>
                  <a:schemeClr val="bg1">
                    <a:lumMod val="95000"/>
                  </a:schemeClr>
                </a:solidFill>
              </a:rPr>
              <a:t>hot</a:t>
            </a:r>
            <a:r>
              <a:rPr lang="pt-BR" sz="2800" dirty="0">
                <a:solidFill>
                  <a:schemeClr val="bg1">
                    <a:lumMod val="95000"/>
                  </a:schemeClr>
                </a:solidFill>
              </a:rPr>
              <a:t>, quente e </a:t>
            </a:r>
            <a:r>
              <a:rPr lang="pt-BR" sz="2800" i="1" dirty="0">
                <a:solidFill>
                  <a:schemeClr val="bg1">
                    <a:lumMod val="95000"/>
                  </a:schemeClr>
                </a:solidFill>
              </a:rPr>
              <a:t>spot</a:t>
            </a:r>
            <a:r>
              <a:rPr lang="pt-BR" sz="2800" dirty="0">
                <a:solidFill>
                  <a:schemeClr val="bg1">
                    <a:lumMod val="95000"/>
                  </a:schemeClr>
                </a:solidFill>
              </a:rPr>
              <a:t>, ponto) é o nome dado ao local onde a tecnologia Wi-Fi está disponível</a:t>
            </a:r>
          </a:p>
        </p:txBody>
      </p:sp>
      <p:pic>
        <p:nvPicPr>
          <p:cNvPr id="6" name="Imagem 5" descr="220px-Seattle_-_Columbia_City_WiFi.jpg"/>
          <p:cNvPicPr>
            <a:picLocks noChangeAspect="1"/>
          </p:cNvPicPr>
          <p:nvPr/>
        </p:nvPicPr>
        <p:blipFill>
          <a:blip r:embed="rId3" cstate="print"/>
          <a:stretch>
            <a:fillRect/>
          </a:stretch>
        </p:blipFill>
        <p:spPr>
          <a:xfrm>
            <a:off x="8001013" y="2857496"/>
            <a:ext cx="3238523" cy="3234843"/>
          </a:xfrm>
          <a:prstGeom prst="rect">
            <a:avLst/>
          </a:prstGeom>
        </p:spPr>
      </p:pic>
    </p:spTree>
    <p:extLst>
      <p:ext uri="{BB962C8B-B14F-4D97-AF65-F5344CB8AC3E}">
        <p14:creationId xmlns:p14="http://schemas.microsoft.com/office/powerpoint/2010/main" val="35604494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4" name="Retângulo 3"/>
          <p:cNvSpPr/>
          <p:nvPr/>
        </p:nvSpPr>
        <p:spPr>
          <a:xfrm>
            <a:off x="1163204" y="357166"/>
            <a:ext cx="412196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cronologia</a:t>
            </a:r>
          </a:p>
        </p:txBody>
      </p:sp>
      <p:sp>
        <p:nvSpPr>
          <p:cNvPr id="5" name="Retângulo 4"/>
          <p:cNvSpPr/>
          <p:nvPr/>
        </p:nvSpPr>
        <p:spPr>
          <a:xfrm>
            <a:off x="666712" y="2136340"/>
            <a:ext cx="10668075" cy="2246769"/>
          </a:xfrm>
          <a:prstGeom prst="rect">
            <a:avLst/>
          </a:prstGeom>
        </p:spPr>
        <p:txBody>
          <a:bodyPr wrap="square">
            <a:spAutoFit/>
          </a:bodyPr>
          <a:lstStyle/>
          <a:p>
            <a:r>
              <a:rPr lang="pt-BR" sz="2800" dirty="0">
                <a:solidFill>
                  <a:schemeClr val="bg1">
                    <a:lumMod val="95000"/>
                  </a:schemeClr>
                </a:solidFill>
              </a:rPr>
              <a:t>1990: o </a:t>
            </a:r>
            <a:r>
              <a:rPr lang="pt-BR" sz="2800" i="1" dirty="0">
                <a:solidFill>
                  <a:schemeClr val="bg1">
                    <a:lumMod val="95000"/>
                  </a:schemeClr>
                </a:solidFill>
              </a:rPr>
              <a:t>Institute of Electrical and Electronics Engineers</a:t>
            </a:r>
            <a:r>
              <a:rPr lang="pt-BR" sz="2800" dirty="0">
                <a:solidFill>
                  <a:schemeClr val="bg1">
                    <a:lumMod val="95000"/>
                  </a:schemeClr>
                </a:solidFill>
              </a:rPr>
              <a:t> (IEEE) instaurou um comitê para definição de um padrão para conectividade sem fio; </a:t>
            </a:r>
          </a:p>
          <a:p>
            <a:endParaRPr lang="pt-BR" sz="2800" dirty="0">
              <a:solidFill>
                <a:schemeClr val="bg1">
                  <a:lumMod val="95000"/>
                </a:schemeClr>
              </a:solidFill>
            </a:endParaRPr>
          </a:p>
          <a:p>
            <a:r>
              <a:rPr lang="pt-BR" sz="2800" dirty="0">
                <a:solidFill>
                  <a:schemeClr val="bg1">
                    <a:lumMod val="95000"/>
                  </a:schemeClr>
                </a:solidFill>
              </a:rPr>
              <a:t>1997: após sete anos de pesquisa e desenvolvimento, o comitê de padronização da IEEE aprovou o padrão IEEE 802.11.</a:t>
            </a:r>
          </a:p>
        </p:txBody>
      </p:sp>
    </p:spTree>
    <p:extLst>
      <p:ext uri="{BB962C8B-B14F-4D97-AF65-F5344CB8AC3E}">
        <p14:creationId xmlns:p14="http://schemas.microsoft.com/office/powerpoint/2010/main" val="3116422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1163204" y="357166"/>
            <a:ext cx="412196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cronologia</a:t>
            </a:r>
          </a:p>
        </p:txBody>
      </p:sp>
      <p:sp>
        <p:nvSpPr>
          <p:cNvPr id="4" name="Retângulo 3"/>
          <p:cNvSpPr/>
          <p:nvPr/>
        </p:nvSpPr>
        <p:spPr>
          <a:xfrm>
            <a:off x="761963" y="1566810"/>
            <a:ext cx="10287072" cy="2677656"/>
          </a:xfrm>
          <a:prstGeom prst="rect">
            <a:avLst/>
          </a:prstGeom>
        </p:spPr>
        <p:txBody>
          <a:bodyPr wrap="square">
            <a:spAutoFit/>
          </a:bodyPr>
          <a:lstStyle/>
          <a:p>
            <a:r>
              <a:rPr lang="pt-BR" sz="2800" dirty="0">
                <a:solidFill>
                  <a:schemeClr val="bg1">
                    <a:lumMod val="95000"/>
                  </a:schemeClr>
                </a:solidFill>
              </a:rPr>
              <a:t>1999: foram aprovados os padrões IEEE 802.11b e 802.11a, que usam as freqüências de 2,4 e 5 GHz e são capazes de atingir taxas nominais de transmissão de 11 e 54 Mbps, respectivamente. Além disso, nesse ano foi criada a </a:t>
            </a:r>
            <a:r>
              <a:rPr lang="pt-BR" sz="2800" i="1" dirty="0">
                <a:solidFill>
                  <a:schemeClr val="bg1">
                    <a:lumMod val="95000"/>
                  </a:schemeClr>
                </a:solidFill>
              </a:rPr>
              <a:t>Wireless Ethernet Compatibility Alliance</a:t>
            </a:r>
            <a:r>
              <a:rPr lang="pt-BR" sz="2800" dirty="0">
                <a:solidFill>
                  <a:schemeClr val="bg1">
                    <a:lumMod val="95000"/>
                  </a:schemeClr>
                </a:solidFill>
              </a:rPr>
              <a:t> (WECA), que se organizou com o objetivo de garantir a interoperabilidade entre dispositivos de diferentes fabricantes.</a:t>
            </a:r>
          </a:p>
        </p:txBody>
      </p:sp>
    </p:spTree>
    <p:extLst>
      <p:ext uri="{BB962C8B-B14F-4D97-AF65-F5344CB8AC3E}">
        <p14:creationId xmlns:p14="http://schemas.microsoft.com/office/powerpoint/2010/main" val="3417787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1163204" y="357166"/>
            <a:ext cx="412196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cronologia</a:t>
            </a:r>
          </a:p>
        </p:txBody>
      </p:sp>
      <p:sp>
        <p:nvSpPr>
          <p:cNvPr id="4" name="Retângulo 3"/>
          <p:cNvSpPr/>
          <p:nvPr/>
        </p:nvSpPr>
        <p:spPr>
          <a:xfrm>
            <a:off x="952464" y="1714489"/>
            <a:ext cx="10477573" cy="2677656"/>
          </a:xfrm>
          <a:prstGeom prst="rect">
            <a:avLst/>
          </a:prstGeom>
        </p:spPr>
        <p:txBody>
          <a:bodyPr wrap="square">
            <a:spAutoFit/>
          </a:bodyPr>
          <a:lstStyle/>
          <a:p>
            <a:r>
              <a:rPr lang="pt-BR" sz="2800" dirty="0">
                <a:solidFill>
                  <a:schemeClr val="bg1">
                    <a:lumMod val="95000"/>
                  </a:schemeClr>
                </a:solidFill>
              </a:rPr>
              <a:t>2000: surgiram os primeiros </a:t>
            </a:r>
            <a:r>
              <a:rPr lang="pt-BR" sz="2800" i="1" dirty="0">
                <a:solidFill>
                  <a:schemeClr val="bg1">
                    <a:lumMod val="95000"/>
                  </a:schemeClr>
                </a:solidFill>
              </a:rPr>
              <a:t>hot spots</a:t>
            </a:r>
            <a:r>
              <a:rPr lang="pt-BR" sz="2800" dirty="0">
                <a:solidFill>
                  <a:schemeClr val="bg1">
                    <a:lumMod val="95000"/>
                  </a:schemeClr>
                </a:solidFill>
              </a:rPr>
              <a:t>, que são áreas públicas onde é possível acessar a Internet por meio das redes IEEE 802.11. A WECA lançou o selo </a:t>
            </a:r>
            <a:r>
              <a:rPr lang="pt-BR" sz="2800" i="1" dirty="0">
                <a:solidFill>
                  <a:schemeClr val="bg1">
                    <a:lumMod val="95000"/>
                  </a:schemeClr>
                </a:solidFill>
              </a:rPr>
              <a:t>Wireless Fidelity</a:t>
            </a:r>
            <a:r>
              <a:rPr lang="pt-BR" sz="2800" dirty="0">
                <a:solidFill>
                  <a:schemeClr val="bg1">
                    <a:lumMod val="95000"/>
                  </a:schemeClr>
                </a:solidFill>
              </a:rPr>
              <a:t> (Wi-Fi) para testar a adesão dos fabricantes dos produtos às especificações; mais tarde o termo Wi-Fi tornou-se um sinônimo de uso abrangente das tecnologias IEEE 802.11.</a:t>
            </a:r>
            <a:endParaRPr lang="pt-BR" sz="2800" dirty="0"/>
          </a:p>
        </p:txBody>
      </p:sp>
    </p:spTree>
    <p:extLst>
      <p:ext uri="{BB962C8B-B14F-4D97-AF65-F5344CB8AC3E}">
        <p14:creationId xmlns:p14="http://schemas.microsoft.com/office/powerpoint/2010/main" val="668984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1163204" y="357166"/>
            <a:ext cx="412196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cronologia</a:t>
            </a:r>
          </a:p>
        </p:txBody>
      </p:sp>
      <p:sp>
        <p:nvSpPr>
          <p:cNvPr id="4" name="Retângulo 3"/>
          <p:cNvSpPr/>
          <p:nvPr/>
        </p:nvSpPr>
        <p:spPr>
          <a:xfrm>
            <a:off x="761963" y="1285860"/>
            <a:ext cx="10191821" cy="2246769"/>
          </a:xfrm>
          <a:prstGeom prst="rect">
            <a:avLst/>
          </a:prstGeom>
        </p:spPr>
        <p:txBody>
          <a:bodyPr wrap="square">
            <a:spAutoFit/>
          </a:bodyPr>
          <a:lstStyle/>
          <a:p>
            <a:r>
              <a:rPr lang="pt-BR" sz="2800" dirty="0">
                <a:solidFill>
                  <a:schemeClr val="bg1"/>
                </a:solidFill>
              </a:rPr>
              <a:t>2001: a companhia americana de cafeterias Starbucks implementou </a:t>
            </a:r>
            <a:r>
              <a:rPr lang="pt-BR" sz="2800" i="1" dirty="0">
                <a:solidFill>
                  <a:schemeClr val="bg1"/>
                </a:solidFill>
              </a:rPr>
              <a:t>hot spots</a:t>
            </a:r>
            <a:r>
              <a:rPr lang="pt-BR" sz="2800" dirty="0">
                <a:solidFill>
                  <a:schemeClr val="bg1"/>
                </a:solidFill>
              </a:rPr>
              <a:t> em sua rede de lojas. </a:t>
            </a:r>
          </a:p>
          <a:p>
            <a:r>
              <a:rPr lang="pt-BR" sz="2800" dirty="0">
                <a:solidFill>
                  <a:schemeClr val="bg1"/>
                </a:solidFill>
              </a:rPr>
              <a:t>2002: a WECA passou a se chamar Wi-Fi </a:t>
            </a:r>
            <a:r>
              <a:rPr lang="pt-BR" sz="2800" i="1" dirty="0">
                <a:solidFill>
                  <a:schemeClr val="bg1"/>
                </a:solidFill>
              </a:rPr>
              <a:t>Alliance</a:t>
            </a:r>
            <a:r>
              <a:rPr lang="pt-BR" sz="2800" dirty="0">
                <a:solidFill>
                  <a:schemeClr val="bg1"/>
                </a:solidFill>
              </a:rPr>
              <a:t> e lançou o protocolo Wi-Fi </a:t>
            </a:r>
            <a:r>
              <a:rPr lang="pt-BR" sz="2800" i="1" dirty="0">
                <a:solidFill>
                  <a:schemeClr val="bg1"/>
                </a:solidFill>
              </a:rPr>
              <a:t>Protected Access</a:t>
            </a:r>
            <a:r>
              <a:rPr lang="pt-BR" sz="2800" dirty="0">
                <a:solidFill>
                  <a:schemeClr val="bg1"/>
                </a:solidFill>
              </a:rPr>
              <a:t> (WPA) em substituição ao protocolo WEP</a:t>
            </a:r>
          </a:p>
        </p:txBody>
      </p:sp>
    </p:spTree>
    <p:extLst>
      <p:ext uri="{BB962C8B-B14F-4D97-AF65-F5344CB8AC3E}">
        <p14:creationId xmlns:p14="http://schemas.microsoft.com/office/powerpoint/2010/main" val="3070361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1163204" y="357166"/>
            <a:ext cx="412196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cronologia</a:t>
            </a:r>
          </a:p>
        </p:txBody>
      </p:sp>
      <p:sp>
        <p:nvSpPr>
          <p:cNvPr id="4" name="Retângulo 3"/>
          <p:cNvSpPr/>
          <p:nvPr/>
        </p:nvSpPr>
        <p:spPr>
          <a:xfrm>
            <a:off x="1047715" y="1357298"/>
            <a:ext cx="10001320" cy="1384995"/>
          </a:xfrm>
          <a:prstGeom prst="rect">
            <a:avLst/>
          </a:prstGeom>
        </p:spPr>
        <p:txBody>
          <a:bodyPr wrap="square">
            <a:spAutoFit/>
          </a:bodyPr>
          <a:lstStyle/>
          <a:p>
            <a:r>
              <a:rPr lang="pt-BR" sz="2800" dirty="0">
                <a:solidFill>
                  <a:schemeClr val="bg1"/>
                </a:solidFill>
              </a:rPr>
              <a:t>2003: o comitê de padronização da IEEE aprovou o padrão IEEE 802.11g que, assim como 802.11b, trabalha na freqüência de 2,4 GHz, mas alcança até 54 Mbps de taxa nominal de transmissão. </a:t>
            </a:r>
          </a:p>
        </p:txBody>
      </p:sp>
    </p:spTree>
    <p:extLst>
      <p:ext uri="{BB962C8B-B14F-4D97-AF65-F5344CB8AC3E}">
        <p14:creationId xmlns:p14="http://schemas.microsoft.com/office/powerpoint/2010/main" val="218397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1163204" y="357166"/>
            <a:ext cx="412196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cronologia</a:t>
            </a:r>
          </a:p>
        </p:txBody>
      </p:sp>
      <p:sp>
        <p:nvSpPr>
          <p:cNvPr id="4" name="Retângulo 3"/>
          <p:cNvSpPr/>
          <p:nvPr/>
        </p:nvSpPr>
        <p:spPr>
          <a:xfrm>
            <a:off x="571461" y="1285860"/>
            <a:ext cx="10382323" cy="1815882"/>
          </a:xfrm>
          <a:prstGeom prst="rect">
            <a:avLst/>
          </a:prstGeom>
        </p:spPr>
        <p:txBody>
          <a:bodyPr wrap="square">
            <a:spAutoFit/>
          </a:bodyPr>
          <a:lstStyle/>
          <a:p>
            <a:r>
              <a:rPr lang="pt-BR" sz="2800" dirty="0">
                <a:solidFill>
                  <a:schemeClr val="bg1"/>
                </a:solidFill>
              </a:rPr>
              <a:t>2006: surgiram as pré-implementações do padrão 802.11n, que usa múltiplas antenas para transmissão e recepção, </a:t>
            </a:r>
            <a:r>
              <a:rPr lang="pt-BR" sz="2800" i="1" dirty="0">
                <a:solidFill>
                  <a:schemeClr val="bg1"/>
                </a:solidFill>
              </a:rPr>
              <a:t>Multiple-Input Multiple-Output</a:t>
            </a:r>
            <a:r>
              <a:rPr lang="pt-BR" sz="2800" dirty="0">
                <a:solidFill>
                  <a:schemeClr val="bg1"/>
                </a:solidFill>
              </a:rPr>
              <a:t> (MIMO).</a:t>
            </a:r>
          </a:p>
          <a:p>
            <a:r>
              <a:rPr lang="pt-BR" sz="2800" dirty="0">
                <a:solidFill>
                  <a:schemeClr val="bg1"/>
                </a:solidFill>
              </a:rPr>
              <a:t>2009: foi aprovada a versão final da especificação 802.11n. </a:t>
            </a:r>
          </a:p>
        </p:txBody>
      </p:sp>
    </p:spTree>
    <p:extLst>
      <p:ext uri="{BB962C8B-B14F-4D97-AF65-F5344CB8AC3E}">
        <p14:creationId xmlns:p14="http://schemas.microsoft.com/office/powerpoint/2010/main" val="1362545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m 9" descr="http://i4.photoblog.com/photos/122394-1271658217-0.jpg"/>
          <p:cNvPicPr>
            <a:picLocks noChangeAspect="1" noChangeArrowheads="1"/>
          </p:cNvPicPr>
          <p:nvPr/>
        </p:nvPicPr>
        <p:blipFill>
          <a:blip r:embed="rId2" cstate="print"/>
          <a:srcRect/>
          <a:stretch>
            <a:fillRect/>
          </a:stretch>
        </p:blipFill>
        <p:spPr bwMode="auto">
          <a:xfrm>
            <a:off x="2952728" y="428604"/>
            <a:ext cx="3556000" cy="2057400"/>
          </a:xfrm>
          <a:prstGeom prst="rect">
            <a:avLst/>
          </a:prstGeom>
          <a:noFill/>
        </p:spPr>
      </p:pic>
      <p:pic>
        <p:nvPicPr>
          <p:cNvPr id="1025" name="Imagem 8" descr="http://i4.photoblog.com/photos/122394-1271558400-1.jpg"/>
          <p:cNvPicPr>
            <a:picLocks noChangeAspect="1" noChangeArrowheads="1"/>
          </p:cNvPicPr>
          <p:nvPr/>
        </p:nvPicPr>
        <p:blipFill>
          <a:blip r:embed="rId3" cstate="print"/>
          <a:srcRect/>
          <a:stretch>
            <a:fillRect/>
          </a:stretch>
        </p:blipFill>
        <p:spPr bwMode="auto">
          <a:xfrm>
            <a:off x="3238481" y="3571877"/>
            <a:ext cx="3390900" cy="2181225"/>
          </a:xfrm>
          <a:prstGeom prst="rect">
            <a:avLst/>
          </a:prstGeom>
          <a:noFill/>
        </p:spPr>
      </p:pic>
      <p:sp>
        <p:nvSpPr>
          <p:cNvPr id="1027" name="Rectangle 3"/>
          <p:cNvSpPr>
            <a:spLocks noChangeArrowheads="1"/>
          </p:cNvSpPr>
          <p:nvPr/>
        </p:nvSpPr>
        <p:spPr bwMode="auto">
          <a:xfrm>
            <a:off x="0" y="5462"/>
            <a:ext cx="6224076" cy="44627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300" b="1" i="0" u="none" strike="noStrike" cap="none" normalizeH="0" baseline="0">
                <a:ln>
                  <a:noFill/>
                </a:ln>
                <a:solidFill>
                  <a:srgbClr val="B53F10"/>
                </a:solidFill>
                <a:effectLst/>
                <a:latin typeface="Segoe UI" pitchFamily="34" charset="0"/>
                <a:ea typeface="Times New Roman" pitchFamily="18" charset="0"/>
                <a:cs typeface="Segoe UI" pitchFamily="34" charset="0"/>
                <a:hlinkClick r:id="rId4"/>
              </a:rPr>
              <a:t>Configurar modem, roteador D-link DI-524 </a:t>
            </a:r>
            <a:endParaRPr kumimoji="0" lang="pt-BR" sz="1800" b="0" i="0" u="none" strike="noStrike" cap="none" normalizeH="0" baseline="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rot="10800000" flipV="1">
            <a:off x="0" y="2571744"/>
            <a:ext cx="12192000" cy="129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Configurando o roteador </a:t>
            </a:r>
            <a:r>
              <a:rPr kumimoji="0" lang="pt-BR" sz="12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Dlink</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DI-524</a:t>
            </a:r>
            <a:endParaRPr kumimoji="0" lang="pt-B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Com este tutorial você aprender</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o b</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sico de configura</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ões de roteadores, como alterar o nome padrão da rede sem fio e configurar uma senha criptografada para ningu</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é</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m usar a sua </a:t>
            </a:r>
            <a:r>
              <a:rPr kumimoji="0" lang="pt-BR" sz="1200" b="0" i="0" u="none" strike="noStrike" cap="none" normalizeH="0" baseline="0" dirty="0">
                <a:ln>
                  <a:noFill/>
                </a:ln>
                <a:solidFill>
                  <a:srgbClr val="006600"/>
                </a:solidFill>
                <a:effectLst/>
                <a:latin typeface="Tahoma" pitchFamily="34" charset="0"/>
                <a:ea typeface="Times New Roman" pitchFamily="18" charset="0"/>
                <a:cs typeface="Tahoma" pitchFamily="34" charset="0"/>
                <a:hlinkClick r:id="rId4"/>
              </a:rPr>
              <a:t>internet</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de gra</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 </a:t>
            </a:r>
            <a:endParaRPr kumimoji="0" lang="pt-B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Ilustra</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ão de como deve ser legados os </a:t>
            </a:r>
            <a:r>
              <a:rPr kumimoji="0" lang="pt-BR" sz="1200" b="0" i="0" u="none" strike="noStrike" cap="none" normalizeH="0" baseline="0" dirty="0">
                <a:ln>
                  <a:noFill/>
                </a:ln>
                <a:solidFill>
                  <a:srgbClr val="006600"/>
                </a:solidFill>
                <a:effectLst/>
                <a:latin typeface="Tahoma" pitchFamily="34" charset="0"/>
                <a:ea typeface="Times New Roman" pitchFamily="18" charset="0"/>
                <a:cs typeface="Tahoma" pitchFamily="34" charset="0"/>
                <a:hlinkClick r:id="rId4"/>
              </a:rPr>
              <a:t>aparelhos</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t>
            </a:r>
            <a:endParaRPr kumimoji="0" lang="pt-B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Instru</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ões;</a:t>
            </a:r>
            <a:endParaRPr kumimoji="0" lang="pt-B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rot="10800000" flipV="1">
            <a:off x="0" y="5950226"/>
            <a:ext cx="12192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Instru</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ão</a:t>
            </a:r>
            <a:endParaRPr kumimoji="0" lang="pt-B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pt-BR" sz="1200" b="0" i="0" u="none" strike="noStrike" cap="none" normalizeH="0" baseline="0" dirty="0">
                <a:ln>
                  <a:noFill/>
                </a:ln>
                <a:solidFill>
                  <a:srgbClr val="006600"/>
                </a:solidFill>
                <a:effectLst/>
                <a:latin typeface="Tahoma" pitchFamily="34" charset="0"/>
                <a:ea typeface="Times New Roman" pitchFamily="18" charset="0"/>
                <a:cs typeface="Tahoma" pitchFamily="34" charset="0"/>
                <a:hlinkClick r:id="rId4"/>
              </a:rPr>
              <a:t>Conecte</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um cabo de rede </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à</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porta </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WAN</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do Roteador. Em seguida, conecte a outra ponta do cabo de rede ao seu modem de banda larga.</a:t>
            </a:r>
            <a:endParaRPr kumimoji="0" lang="pt-B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Conecte seu computador em umas das portas de 1 a 4 do Roteador usando um cabo de rede.</a:t>
            </a:r>
            <a:endParaRPr kumimoji="0" lang="pt-BR"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7487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900259" y="357166"/>
            <a:ext cx="2544286"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802.11A</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tângulo 3"/>
          <p:cNvSpPr/>
          <p:nvPr/>
        </p:nvSpPr>
        <p:spPr>
          <a:xfrm>
            <a:off x="476211" y="1142985"/>
            <a:ext cx="11049077" cy="2492990"/>
          </a:xfrm>
          <a:prstGeom prst="rect">
            <a:avLst/>
          </a:prstGeom>
        </p:spPr>
        <p:txBody>
          <a:bodyPr wrap="square">
            <a:spAutoFit/>
          </a:bodyPr>
          <a:lstStyle/>
          <a:p>
            <a:r>
              <a:rPr lang="pt-BR" sz="2600" dirty="0">
                <a:solidFill>
                  <a:schemeClr val="bg1"/>
                </a:solidFill>
              </a:rPr>
              <a:t>Chega a alcançar velocidades de 54 Mbps dentro dos padrões da IEEE e de 72 a 108 Mbps por fabricantes não padronizados. Esta rede opera na freqüência de 5 GHz e inicialmente suporta 64 utilizadores por Ponto de Acesso (PA). As suas principais vantagens são a velocidade, a gratuidade da freqüência que é usada e a ausência de interferências. A maior desvantagem é a incompatibilidade com os padrões no que diz respeito a Access Points 802.11 b e g.</a:t>
            </a:r>
          </a:p>
        </p:txBody>
      </p:sp>
    </p:spTree>
    <p:extLst>
      <p:ext uri="{BB962C8B-B14F-4D97-AF65-F5344CB8AC3E}">
        <p14:creationId xmlns:p14="http://schemas.microsoft.com/office/powerpoint/2010/main" val="2323452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894916" y="357166"/>
            <a:ext cx="2512226"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802.11B</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tângulo 3"/>
          <p:cNvSpPr/>
          <p:nvPr/>
        </p:nvSpPr>
        <p:spPr>
          <a:xfrm>
            <a:off x="571461" y="1305342"/>
            <a:ext cx="10858576" cy="2677656"/>
          </a:xfrm>
          <a:prstGeom prst="rect">
            <a:avLst/>
          </a:prstGeom>
        </p:spPr>
        <p:txBody>
          <a:bodyPr wrap="square">
            <a:spAutoFit/>
          </a:bodyPr>
          <a:lstStyle/>
          <a:p>
            <a:r>
              <a:rPr lang="pt-BR" sz="2400" dirty="0">
                <a:solidFill>
                  <a:schemeClr val="bg1"/>
                </a:solidFill>
              </a:rPr>
              <a:t>Alcança uma velocidade de 11 Mbps padronizada pelo IEEE e uma velocidade de 22 Mbps, oferecida por alguns fabricantes não padronizados. Opera na freqüência de 2.4 GHz. Inicialmente suporta 32 utilizadores por ponto de acesso. Um ponto negativo neste padrão é a alta interferência tanto na transmissão como na recepção de sinais, porque funcionam a 2,4 GHz equivalentes aos telefones móveis, fornos micro ondas e dispositivos Bluetooth. O aspecto positivo é o baixo preço dos seus dispositivos, a largura de banda gratuita bem como a disponibilidade gratuita em todo mundo.</a:t>
            </a:r>
          </a:p>
        </p:txBody>
      </p:sp>
    </p:spTree>
    <p:extLst>
      <p:ext uri="{BB962C8B-B14F-4D97-AF65-F5344CB8AC3E}">
        <p14:creationId xmlns:p14="http://schemas.microsoft.com/office/powerpoint/2010/main" val="208753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903732" y="357166"/>
            <a:ext cx="2565125"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802.11G</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tângulo 3"/>
          <p:cNvSpPr/>
          <p:nvPr/>
        </p:nvSpPr>
        <p:spPr>
          <a:xfrm>
            <a:off x="571462" y="1305342"/>
            <a:ext cx="10763325" cy="1938992"/>
          </a:xfrm>
          <a:prstGeom prst="rect">
            <a:avLst/>
          </a:prstGeom>
        </p:spPr>
        <p:txBody>
          <a:bodyPr wrap="square">
            <a:spAutoFit/>
          </a:bodyPr>
          <a:lstStyle/>
          <a:p>
            <a:r>
              <a:rPr lang="pt-BR" sz="2400" dirty="0">
                <a:solidFill>
                  <a:schemeClr val="bg1"/>
                </a:solidFill>
              </a:rPr>
              <a:t>Baseia-se na compatibilidade com os dispositivos 802.11b e oferece uma velocidade de 54 Mbps. Funciona dentro da freqüência de 2,4 GHz. Tem os mesmos inconvenientes do padrão 802.11b. As vantagens também são as velocidades. Usa autenticação WEP estática já aceitando outros tipos de autenticação como WPA (Wireless Protect Access) com criptografia dinâmica.</a:t>
            </a:r>
          </a:p>
        </p:txBody>
      </p:sp>
    </p:spTree>
    <p:extLst>
      <p:ext uri="{BB962C8B-B14F-4D97-AF65-F5344CB8AC3E}">
        <p14:creationId xmlns:p14="http://schemas.microsoft.com/office/powerpoint/2010/main" val="3318236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43" y="0"/>
            <a:ext cx="12192000" cy="6858000"/>
          </a:xfrm>
          <a:prstGeom prst="rect">
            <a:avLst/>
          </a:prstGeom>
          <a:noFill/>
        </p:spPr>
      </p:pic>
      <p:sp>
        <p:nvSpPr>
          <p:cNvPr id="3" name="Retângulo 2"/>
          <p:cNvSpPr/>
          <p:nvPr/>
        </p:nvSpPr>
        <p:spPr>
          <a:xfrm>
            <a:off x="906403" y="357166"/>
            <a:ext cx="2581156"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802.11N</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tângulo 3"/>
          <p:cNvSpPr/>
          <p:nvPr/>
        </p:nvSpPr>
        <p:spPr>
          <a:xfrm>
            <a:off x="380960" y="1142984"/>
            <a:ext cx="10953827" cy="1815882"/>
          </a:xfrm>
          <a:prstGeom prst="rect">
            <a:avLst/>
          </a:prstGeom>
        </p:spPr>
        <p:txBody>
          <a:bodyPr wrap="square">
            <a:spAutoFit/>
          </a:bodyPr>
          <a:lstStyle/>
          <a:p>
            <a:r>
              <a:rPr lang="pt-BR" sz="2800" dirty="0">
                <a:solidFill>
                  <a:schemeClr val="bg1"/>
                </a:solidFill>
              </a:rPr>
              <a:t>O IEEE aprovou oficialmente a versão final do padrão para redes sem fio 802.11n. As principais especificações técnicas do padrão 802.11n incluem: - Taxas de transferências disponíveis: de 65 Mbps a 600 Mbps. - Método de transmissão:Faixa de freqüência: 2,4 GHz e/ou 5 GHz</a:t>
            </a:r>
          </a:p>
        </p:txBody>
      </p:sp>
      <p:pic>
        <p:nvPicPr>
          <p:cNvPr id="3074" name="Picture 2" descr="http://images.apple.com/br/wifi/80211/images/indexrange_20070109.png"/>
          <p:cNvPicPr>
            <a:picLocks noChangeAspect="1" noChangeArrowheads="1"/>
          </p:cNvPicPr>
          <p:nvPr/>
        </p:nvPicPr>
        <p:blipFill>
          <a:blip r:embed="rId3" cstate="print"/>
          <a:srcRect/>
          <a:stretch>
            <a:fillRect/>
          </a:stretch>
        </p:blipFill>
        <p:spPr bwMode="auto">
          <a:xfrm>
            <a:off x="6381752" y="3714753"/>
            <a:ext cx="4368800" cy="2057401"/>
          </a:xfrm>
          <a:prstGeom prst="rect">
            <a:avLst/>
          </a:prstGeom>
          <a:noFill/>
        </p:spPr>
      </p:pic>
    </p:spTree>
    <p:extLst>
      <p:ext uri="{BB962C8B-B14F-4D97-AF65-F5344CB8AC3E}">
        <p14:creationId xmlns:p14="http://schemas.microsoft.com/office/powerpoint/2010/main" val="255945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pic>
        <p:nvPicPr>
          <p:cNvPr id="2050" name="Picture 2" descr="http://www.maximumpc.com/files/u21826/wide_lead_0.png"/>
          <p:cNvPicPr>
            <a:picLocks noChangeAspect="1" noChangeArrowheads="1"/>
          </p:cNvPicPr>
          <p:nvPr/>
        </p:nvPicPr>
        <p:blipFill>
          <a:blip r:embed="rId3" cstate="print"/>
          <a:srcRect/>
          <a:stretch>
            <a:fillRect/>
          </a:stretch>
        </p:blipFill>
        <p:spPr bwMode="auto">
          <a:xfrm>
            <a:off x="571462" y="214290"/>
            <a:ext cx="5270500" cy="3333750"/>
          </a:xfrm>
          <a:prstGeom prst="rect">
            <a:avLst/>
          </a:prstGeom>
          <a:noFill/>
        </p:spPr>
      </p:pic>
      <p:pic>
        <p:nvPicPr>
          <p:cNvPr id="2052" name="Picture 4" descr="5G WiFi"/>
          <p:cNvPicPr>
            <a:picLocks noChangeAspect="1" noChangeArrowheads="1"/>
          </p:cNvPicPr>
          <p:nvPr/>
        </p:nvPicPr>
        <p:blipFill>
          <a:blip r:embed="rId4" cstate="print"/>
          <a:srcRect/>
          <a:stretch>
            <a:fillRect/>
          </a:stretch>
        </p:blipFill>
        <p:spPr bwMode="auto">
          <a:xfrm>
            <a:off x="7239009" y="2428869"/>
            <a:ext cx="3289300" cy="1400175"/>
          </a:xfrm>
          <a:prstGeom prst="rect">
            <a:avLst/>
          </a:prstGeom>
          <a:noFill/>
        </p:spPr>
      </p:pic>
      <p:sp>
        <p:nvSpPr>
          <p:cNvPr id="6" name="Retângulo 5"/>
          <p:cNvSpPr/>
          <p:nvPr/>
        </p:nvSpPr>
        <p:spPr>
          <a:xfrm>
            <a:off x="285710" y="4143380"/>
            <a:ext cx="11049077" cy="1631216"/>
          </a:xfrm>
          <a:prstGeom prst="rect">
            <a:avLst/>
          </a:prstGeom>
        </p:spPr>
        <p:txBody>
          <a:bodyPr wrap="square">
            <a:spAutoFit/>
          </a:bodyPr>
          <a:lstStyle/>
          <a:p>
            <a:r>
              <a:rPr lang="pt-BR" sz="2000" dirty="0">
                <a:solidFill>
                  <a:schemeClr val="bg1"/>
                </a:solidFill>
                <a:effectLst>
                  <a:outerShdw blurRad="38100" dist="38100" dir="2700000" algn="tl">
                    <a:srgbClr val="000000">
                      <a:alpha val="43137"/>
                    </a:srgbClr>
                  </a:outerShdw>
                </a:effectLst>
              </a:rPr>
              <a:t>O sucessor do 802.11n deverá ser o padrão </a:t>
            </a:r>
            <a:r>
              <a:rPr lang="pt-BR" sz="2000" i="1" dirty="0">
                <a:solidFill>
                  <a:schemeClr val="bg1"/>
                </a:solidFill>
                <a:effectLst>
                  <a:outerShdw blurRad="38100" dist="38100" dir="2700000" algn="tl">
                    <a:srgbClr val="000000">
                      <a:alpha val="43137"/>
                    </a:srgbClr>
                  </a:outerShdw>
                </a:effectLst>
              </a:rPr>
              <a:t>802.11ac</a:t>
            </a:r>
            <a:r>
              <a:rPr lang="pt-BR" sz="2000" dirty="0">
                <a:solidFill>
                  <a:schemeClr val="bg1"/>
                </a:solidFill>
                <a:effectLst>
                  <a:outerShdw blurRad="38100" dist="38100" dir="2700000" algn="tl">
                    <a:srgbClr val="000000">
                      <a:alpha val="43137"/>
                    </a:srgbClr>
                  </a:outerShdw>
                </a:effectLst>
              </a:rPr>
              <a:t>, previsto para ser finalizado no segundo semestre de 2012 e adotado de maneira massiva a partir de 2013. A sua principal vantagem está em sua velocidade: de 450 Mb/s a 1 Gb/s (gigabit por segundo).</a:t>
            </a:r>
          </a:p>
          <a:p>
            <a:r>
              <a:rPr lang="pt-BR" sz="2000" dirty="0">
                <a:solidFill>
                  <a:schemeClr val="bg1"/>
                </a:solidFill>
                <a:effectLst>
                  <a:outerShdw blurRad="38100" dist="38100" dir="2700000" algn="tl">
                    <a:srgbClr val="000000">
                      <a:alpha val="43137"/>
                    </a:srgbClr>
                  </a:outerShdw>
                </a:effectLst>
              </a:rPr>
              <a:t>Também chamada de </a:t>
            </a:r>
            <a:r>
              <a:rPr lang="pt-BR" sz="2000" i="1" dirty="0">
                <a:solidFill>
                  <a:schemeClr val="bg1"/>
                </a:solidFill>
                <a:effectLst>
                  <a:outerShdw blurRad="38100" dist="38100" dir="2700000" algn="tl">
                    <a:srgbClr val="000000">
                      <a:alpha val="43137"/>
                    </a:srgbClr>
                  </a:outerShdw>
                </a:effectLst>
              </a:rPr>
              <a:t>5G WiFi</a:t>
            </a:r>
            <a:r>
              <a:rPr lang="pt-BR" sz="2000" dirty="0">
                <a:solidFill>
                  <a:schemeClr val="bg1"/>
                </a:solidFill>
                <a:effectLst>
                  <a:outerShdw blurRad="38100" dist="38100" dir="2700000" algn="tl">
                    <a:srgbClr val="000000">
                      <a:alpha val="43137"/>
                    </a:srgbClr>
                  </a:outerShdw>
                </a:effectLst>
              </a:rPr>
              <a:t> - há até um site criado para promover esta especificação: www.5gwifi.org -, o 802.11ac trabalhará na frequência de 5 GHz</a:t>
            </a:r>
          </a:p>
        </p:txBody>
      </p:sp>
    </p:spTree>
    <p:extLst>
      <p:ext uri="{BB962C8B-B14F-4D97-AF65-F5344CB8AC3E}">
        <p14:creationId xmlns:p14="http://schemas.microsoft.com/office/powerpoint/2010/main" val="210549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lano de fundo, fundo de tela, imagens de fundo, planos de fundo"/>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3" name="Retângulo 2"/>
          <p:cNvSpPr/>
          <p:nvPr/>
        </p:nvSpPr>
        <p:spPr>
          <a:xfrm>
            <a:off x="2666976" y="1456688"/>
            <a:ext cx="6667547" cy="4401205"/>
          </a:xfrm>
          <a:prstGeom prst="rect">
            <a:avLst/>
          </a:prstGeom>
        </p:spPr>
        <p:txBody>
          <a:bodyPr wrap="square" numCol="2" spcCol="180000">
            <a:spAutoFit/>
          </a:bodyPr>
          <a:lstStyle/>
          <a:p>
            <a:r>
              <a:rPr lang="pt-BR" sz="2800" dirty="0">
                <a:solidFill>
                  <a:schemeClr val="bg1"/>
                </a:solidFill>
              </a:rPr>
              <a:t>802.11a</a:t>
            </a:r>
          </a:p>
          <a:p>
            <a:r>
              <a:rPr lang="pt-BR" sz="2800" dirty="0">
                <a:solidFill>
                  <a:schemeClr val="bg1"/>
                </a:solidFill>
              </a:rPr>
              <a:t>802.11b</a:t>
            </a:r>
          </a:p>
          <a:p>
            <a:r>
              <a:rPr lang="pt-BR" sz="2800" dirty="0">
                <a:solidFill>
                  <a:schemeClr val="bg1"/>
                </a:solidFill>
              </a:rPr>
              <a:t>802.11d</a:t>
            </a:r>
          </a:p>
          <a:p>
            <a:r>
              <a:rPr lang="pt-BR" sz="2800" dirty="0">
                <a:solidFill>
                  <a:schemeClr val="bg1"/>
                </a:solidFill>
              </a:rPr>
              <a:t>802.11e</a:t>
            </a:r>
          </a:p>
          <a:p>
            <a:r>
              <a:rPr lang="pt-BR" sz="2800" dirty="0">
                <a:solidFill>
                  <a:schemeClr val="bg1"/>
                </a:solidFill>
              </a:rPr>
              <a:t>802.11f </a:t>
            </a:r>
          </a:p>
          <a:p>
            <a:r>
              <a:rPr lang="pt-BR" sz="2800" dirty="0">
                <a:solidFill>
                  <a:schemeClr val="bg1"/>
                </a:solidFill>
              </a:rPr>
              <a:t>802.11g </a:t>
            </a:r>
          </a:p>
          <a:p>
            <a:r>
              <a:rPr lang="pt-BR" sz="2800" dirty="0">
                <a:solidFill>
                  <a:schemeClr val="bg1"/>
                </a:solidFill>
              </a:rPr>
              <a:t>802.11h </a:t>
            </a:r>
          </a:p>
          <a:p>
            <a:r>
              <a:rPr lang="pt-BR" sz="2800" dirty="0">
                <a:solidFill>
                  <a:schemeClr val="bg1"/>
                </a:solidFill>
              </a:rPr>
              <a:t>802.11i </a:t>
            </a:r>
          </a:p>
          <a:p>
            <a:r>
              <a:rPr lang="pt-BR" sz="2800" dirty="0">
                <a:solidFill>
                  <a:schemeClr val="bg1"/>
                </a:solidFill>
              </a:rPr>
              <a:t>802.11j </a:t>
            </a:r>
          </a:p>
          <a:p>
            <a:r>
              <a:rPr lang="pt-BR" sz="2800" dirty="0">
                <a:solidFill>
                  <a:schemeClr val="bg1"/>
                </a:solidFill>
              </a:rPr>
              <a:t>802.11k </a:t>
            </a:r>
          </a:p>
          <a:p>
            <a:r>
              <a:rPr lang="pt-BR" sz="2800" dirty="0">
                <a:solidFill>
                  <a:schemeClr val="bg1"/>
                </a:solidFill>
              </a:rPr>
              <a:t>802.11n </a:t>
            </a:r>
          </a:p>
          <a:p>
            <a:r>
              <a:rPr lang="pt-BR" sz="2800" dirty="0">
                <a:solidFill>
                  <a:schemeClr val="bg1"/>
                </a:solidFill>
              </a:rPr>
              <a:t>802.11p </a:t>
            </a:r>
          </a:p>
          <a:p>
            <a:r>
              <a:rPr lang="pt-BR" sz="2800" dirty="0">
                <a:solidFill>
                  <a:schemeClr val="bg1"/>
                </a:solidFill>
              </a:rPr>
              <a:t>802.11r </a:t>
            </a:r>
          </a:p>
          <a:p>
            <a:r>
              <a:rPr lang="pt-BR" sz="2800" dirty="0">
                <a:solidFill>
                  <a:schemeClr val="bg1"/>
                </a:solidFill>
              </a:rPr>
              <a:t>802.11s </a:t>
            </a:r>
          </a:p>
          <a:p>
            <a:r>
              <a:rPr lang="pt-BR" sz="2800" dirty="0">
                <a:solidFill>
                  <a:schemeClr val="bg1"/>
                </a:solidFill>
              </a:rPr>
              <a:t>802.11t </a:t>
            </a:r>
          </a:p>
          <a:p>
            <a:r>
              <a:rPr lang="pt-BR" sz="2800" dirty="0">
                <a:solidFill>
                  <a:schemeClr val="bg1"/>
                </a:solidFill>
              </a:rPr>
              <a:t>802.11v </a:t>
            </a:r>
          </a:p>
          <a:p>
            <a:r>
              <a:rPr lang="pt-BR" sz="2800" dirty="0">
                <a:solidFill>
                  <a:schemeClr val="bg1"/>
                </a:solidFill>
              </a:rPr>
              <a:t>802.11x </a:t>
            </a:r>
          </a:p>
          <a:p>
            <a:r>
              <a:rPr lang="pt-BR" sz="2800" dirty="0">
                <a:solidFill>
                  <a:schemeClr val="bg1"/>
                </a:solidFill>
              </a:rPr>
              <a:t>802.11w</a:t>
            </a:r>
          </a:p>
          <a:p>
            <a:r>
              <a:rPr lang="pt-BR" sz="2800" dirty="0">
                <a:solidFill>
                  <a:schemeClr val="bg1"/>
                </a:solidFill>
              </a:rPr>
              <a:t>802.11z </a:t>
            </a:r>
          </a:p>
        </p:txBody>
      </p:sp>
      <p:sp>
        <p:nvSpPr>
          <p:cNvPr id="4" name="Retângulo 3"/>
          <p:cNvSpPr/>
          <p:nvPr/>
        </p:nvSpPr>
        <p:spPr>
          <a:xfrm>
            <a:off x="3466876" y="285728"/>
            <a:ext cx="4227888"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pt-BR"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Padrões IEEE</a:t>
            </a:r>
            <a:endParaRPr lang="pt-B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6266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3754874"/>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Conceitos iniciais:</a:t>
            </a:r>
          </a:p>
          <a:p>
            <a:endParaRPr lang="pt-BR" dirty="0"/>
          </a:p>
          <a:p>
            <a:r>
              <a:rPr lang="pt-BR" sz="3600" dirty="0"/>
              <a:t>A falta de padronização nas transmissões sem fio foi um grande problema nas comunicações.Para resolver este problema, foi criado um padrão </a:t>
            </a:r>
            <a:r>
              <a:rPr lang="pt-BR" sz="3600" b="1" dirty="0">
                <a:effectLst>
                  <a:outerShdw blurRad="38100" dist="38100" dir="2700000" algn="tl">
                    <a:srgbClr val="000000">
                      <a:alpha val="43137"/>
                    </a:srgbClr>
                  </a:outerShdw>
                </a:effectLst>
              </a:rPr>
              <a:t>802.11 </a:t>
            </a:r>
            <a:r>
              <a:rPr lang="pt-BR" sz="3600" dirty="0"/>
              <a:t>pelo o IEEE. Desta forma torna-se possível uma comunicação operando via rádio utilizando equipamentos de fabricantes diferentes.</a:t>
            </a:r>
            <a:endParaRPr lang="pt-B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3518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3754874"/>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O esquema CSMA/CA:</a:t>
            </a:r>
          </a:p>
          <a:p>
            <a:endParaRPr lang="pt-BR" dirty="0"/>
          </a:p>
          <a:p>
            <a:r>
              <a:rPr lang="pt-BR" sz="3600" dirty="0"/>
              <a:t>Na primeira transmissão, o transmissor verifica se o canal está desocupado antes de iniciar a transmissão.Após a verificação, cada maquina é configurada para transmitir durante um determinado tempo evitando assim as colisões de informação.</a:t>
            </a:r>
            <a:endParaRPr lang="pt-B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66839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3200876"/>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O esquema CSMA/CA:</a:t>
            </a:r>
          </a:p>
          <a:p>
            <a:endParaRPr lang="pt-BR" dirty="0"/>
          </a:p>
          <a:p>
            <a:r>
              <a:rPr lang="pt-BR" sz="3600" dirty="0"/>
              <a:t>Este esquema utiliza um padrão de criptografia , o WEP (wireless encryption protocol). Hoje em ambientes wireless utiliza-se o padrão de encriptografia WPA (wireless protocol access).</a:t>
            </a:r>
            <a:endParaRPr lang="pt-B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8713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5416868"/>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Padrões mais utilizados:</a:t>
            </a:r>
          </a:p>
          <a:p>
            <a:endParaRPr lang="pt-BR" dirty="0"/>
          </a:p>
          <a:p>
            <a:pPr>
              <a:buFont typeface="Wingdings" pitchFamily="2" charset="2"/>
              <a:buChar char="Ø"/>
            </a:pPr>
            <a:r>
              <a:rPr lang="pt-BR" sz="3600" dirty="0"/>
              <a:t>FHSS (Frequency Hopping Spread Spectrum)</a:t>
            </a:r>
          </a:p>
          <a:p>
            <a:pPr>
              <a:buFont typeface="Courier New" pitchFamily="49" charset="0"/>
              <a:buChar char="o"/>
            </a:pPr>
            <a:r>
              <a:rPr lang="pt-BR" sz="3600" b="1" dirty="0">
                <a:effectLst>
                  <a:outerShdw blurRad="38100" dist="38100" dir="2700000" algn="tl">
                    <a:srgbClr val="000000">
                      <a:alpha val="43137"/>
                    </a:srgbClr>
                  </a:outerShdw>
                </a:effectLst>
              </a:rPr>
              <a:t> </a:t>
            </a:r>
            <a:r>
              <a:rPr lang="pt-BR" sz="3600" dirty="0"/>
              <a:t>Utiliza uma faixa de freqüência de 79 canais;</a:t>
            </a:r>
          </a:p>
          <a:p>
            <a:pPr>
              <a:buFont typeface="Courier New" pitchFamily="49" charset="0"/>
              <a:buChar char="o"/>
            </a:pPr>
            <a:r>
              <a:rPr lang="pt-BR" sz="3600" dirty="0"/>
              <a:t> Os canais são mudados automaticamente e aleatoriamente;</a:t>
            </a:r>
          </a:p>
          <a:p>
            <a:pPr>
              <a:buFont typeface="Courier New" pitchFamily="49" charset="0"/>
              <a:buChar char="o"/>
            </a:pPr>
            <a:r>
              <a:rPr lang="pt-BR" sz="3600" dirty="0"/>
              <a:t> Uso de encriptografia WEP;</a:t>
            </a:r>
          </a:p>
          <a:p>
            <a:pPr>
              <a:buFont typeface="Courier New" pitchFamily="49" charset="0"/>
              <a:buChar char="o"/>
            </a:pPr>
            <a:r>
              <a:rPr lang="pt-BR" sz="3600" dirty="0"/>
              <a:t> Pode operar por ondas de rádio na mesma freqüência;</a:t>
            </a:r>
          </a:p>
          <a:p>
            <a:pPr>
              <a:buFont typeface="Courier New" pitchFamily="49" charset="0"/>
              <a:buChar char="o"/>
            </a:pPr>
            <a:r>
              <a:rPr lang="pt-BR" sz="3600" dirty="0"/>
              <a:t> Cobertura de 300 metros ambiente fechado e de 120 metros em ambiente aberto. </a:t>
            </a:r>
          </a:p>
        </p:txBody>
      </p:sp>
    </p:spTree>
    <p:extLst>
      <p:ext uri="{BB962C8B-B14F-4D97-AF65-F5344CB8AC3E}">
        <p14:creationId xmlns:p14="http://schemas.microsoft.com/office/powerpoint/2010/main" val="4019888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pitchFamily="34" charset="0"/>
              <a:cs typeface="Arial" pitchFamily="34" charset="0"/>
            </a:endParaRPr>
          </a:p>
        </p:txBody>
      </p:sp>
      <p:pic>
        <p:nvPicPr>
          <p:cNvPr id="16385" name="Imagem 7" descr="http://i4.photoblog.com/photos/122394-1271558400-2.jpg"/>
          <p:cNvPicPr>
            <a:picLocks noChangeAspect="1" noChangeArrowheads="1"/>
          </p:cNvPicPr>
          <p:nvPr/>
        </p:nvPicPr>
        <p:blipFill>
          <a:blip r:embed="rId2" cstate="print"/>
          <a:srcRect/>
          <a:stretch>
            <a:fillRect/>
          </a:stretch>
        </p:blipFill>
        <p:spPr bwMode="auto">
          <a:xfrm>
            <a:off x="2190723" y="1"/>
            <a:ext cx="3365500" cy="2409825"/>
          </a:xfrm>
          <a:prstGeom prst="rect">
            <a:avLst/>
          </a:prstGeom>
          <a:noFill/>
        </p:spPr>
      </p:pic>
      <p:sp>
        <p:nvSpPr>
          <p:cNvPr id="16387" name="Rectangle 3"/>
          <p:cNvSpPr>
            <a:spLocks noChangeArrowheads="1"/>
          </p:cNvSpPr>
          <p:nvPr/>
        </p:nvSpPr>
        <p:spPr bwMode="auto">
          <a:xfrm>
            <a:off x="0" y="3501567"/>
            <a:ext cx="12192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Ligue seu roteador</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Ligue seu modem de </a:t>
            </a:r>
            <a:r>
              <a:rPr kumimoji="0" lang="pt-BR" sz="1400" b="0" i="0" u="none" strike="noStrike" cap="none" normalizeH="0" baseline="0" dirty="0">
                <a:ln>
                  <a:noFill/>
                </a:ln>
                <a:solidFill>
                  <a:srgbClr val="006600"/>
                </a:solidFill>
                <a:effectLst/>
                <a:latin typeface="Tahoma" pitchFamily="34" charset="0"/>
                <a:ea typeface="Times New Roman" pitchFamily="18" charset="0"/>
                <a:cs typeface="Tahoma" pitchFamily="34" charset="0"/>
                <a:hlinkClick r:id="rId3"/>
              </a:rPr>
              <a:t>banda larga</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Ligue seu computador.</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No Windows 7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click</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em iniciar e na aba pesquisa digite CMD e ao chegar no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prompt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digite o comando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ipconfig</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para visualizar o gateway que na verdade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é</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o endere</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o que ser</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digitado no browser para entrar na configura</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ão do roteador, j</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no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xp</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basta ir em iniciar, executar CMD e seguir procedimento anterior.</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Abra seu navegador, e entre com endere</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o que foi encontrado e ENTER.</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Uma tela de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login</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aparecer</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Em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Nome de Usu</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rio</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admin</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 em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Senha</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admin</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ou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Nome de Usu</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rio</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admin</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 em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Senha</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em branco</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ou</a:t>
            </a:r>
            <a:r>
              <a:rPr kumimoji="0" lang="pt-BR" sz="1400" b="0" i="0" u="none" strike="noStrike" cap="none" normalizeH="0" baseline="0" dirty="0" err="1">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Nome</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de Usu</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rio</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admin</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 em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Senha</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digite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password</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que são as padrões.</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Se a senha não entrar, atr</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s do roteador tem um botão chamado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reset</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aperte por 20 segundos e depois tente novamente.</a:t>
            </a:r>
            <a:endParaRPr kumimoji="0" lang="pt-BR" sz="1400" b="0" i="0" u="none" strike="noStrike" cap="none" normalizeH="0" baseline="0" dirty="0">
              <a:ln>
                <a:noFill/>
              </a:ln>
              <a:solidFill>
                <a:schemeClr val="tx1"/>
              </a:solidFill>
              <a:effectLst/>
              <a:latin typeface="Arial" pitchFamily="34" charset="0"/>
              <a:cs typeface="Arial" pitchFamily="34" charset="0"/>
            </a:endParaRPr>
          </a:p>
        </p:txBody>
      </p:sp>
      <p:sp>
        <p:nvSpPr>
          <p:cNvPr id="16388" name="Rectangle 4"/>
          <p:cNvSpPr>
            <a:spLocks noChangeArrowheads="1"/>
          </p:cNvSpPr>
          <p:nvPr/>
        </p:nvSpPr>
        <p:spPr bwMode="auto">
          <a:xfrm>
            <a:off x="0" y="6000769"/>
            <a:ext cx="4447628"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Abra seu navegador, e repita o procedimento anterior.</a:t>
            </a:r>
            <a:endParaRPr kumimoji="0" lang="pt-BR"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48283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4862870"/>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Padrões mais utilizados:</a:t>
            </a:r>
          </a:p>
          <a:p>
            <a:endParaRPr lang="pt-BR" dirty="0"/>
          </a:p>
          <a:p>
            <a:pPr>
              <a:buFont typeface="Wingdings" pitchFamily="2" charset="2"/>
              <a:buChar char="Ø"/>
            </a:pPr>
            <a:r>
              <a:rPr lang="pt-BR" sz="3600" dirty="0"/>
              <a:t>DSSS (Direct Sequence Spread Spectrum)</a:t>
            </a:r>
          </a:p>
          <a:p>
            <a:pPr>
              <a:buFont typeface="Courier New" pitchFamily="49" charset="0"/>
              <a:buChar char="o"/>
            </a:pPr>
            <a:r>
              <a:rPr lang="pt-BR" sz="3600" dirty="0"/>
              <a:t> Troca de canais é feita de maneira seqüencial;</a:t>
            </a:r>
          </a:p>
          <a:p>
            <a:pPr>
              <a:buFont typeface="Courier New" pitchFamily="49" charset="0"/>
              <a:buChar char="o"/>
            </a:pPr>
            <a:r>
              <a:rPr lang="pt-BR" sz="3600" dirty="0"/>
              <a:t>Taxa de transferência de 1, 2, 5.5 e 11mbps;</a:t>
            </a:r>
          </a:p>
          <a:p>
            <a:pPr>
              <a:buFont typeface="Courier New" pitchFamily="49" charset="0"/>
              <a:buChar char="o"/>
            </a:pPr>
            <a:r>
              <a:rPr lang="pt-BR" sz="3600" dirty="0"/>
              <a:t> É menos segura;</a:t>
            </a:r>
          </a:p>
          <a:p>
            <a:pPr>
              <a:buFont typeface="Courier New" pitchFamily="49" charset="0"/>
              <a:buChar char="o"/>
            </a:pPr>
            <a:r>
              <a:rPr lang="pt-BR" sz="3600" dirty="0"/>
              <a:t> Utiliza a encriptografia WEP;</a:t>
            </a:r>
          </a:p>
          <a:p>
            <a:pPr>
              <a:buFont typeface="Courier New" pitchFamily="49" charset="0"/>
              <a:buChar char="o"/>
            </a:pPr>
            <a:r>
              <a:rPr lang="pt-BR" sz="3600" dirty="0"/>
              <a:t> Cobertura de 300 metros ambiente fechado e de 120 metros em ambiente aberto </a:t>
            </a:r>
          </a:p>
        </p:txBody>
      </p:sp>
    </p:spTree>
    <p:extLst>
      <p:ext uri="{BB962C8B-B14F-4D97-AF65-F5344CB8AC3E}">
        <p14:creationId xmlns:p14="http://schemas.microsoft.com/office/powerpoint/2010/main" val="3040424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9"/>
            <a:ext cx="11049077" cy="2092881"/>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Padrões mais utilizados:</a:t>
            </a:r>
          </a:p>
          <a:p>
            <a:endParaRPr lang="pt-BR" dirty="0"/>
          </a:p>
          <a:p>
            <a:pPr>
              <a:buFont typeface="Wingdings" pitchFamily="2" charset="2"/>
              <a:buChar char="Ø"/>
            </a:pPr>
            <a:r>
              <a:rPr lang="pt-BR" sz="3600" dirty="0"/>
              <a:t>OBS.: As tecnologias FHSS e DSSS não são compatíveis, não podendo comunicar-se entre si.</a:t>
            </a:r>
          </a:p>
        </p:txBody>
      </p:sp>
    </p:spTree>
    <p:extLst>
      <p:ext uri="{BB962C8B-B14F-4D97-AF65-F5344CB8AC3E}">
        <p14:creationId xmlns:p14="http://schemas.microsoft.com/office/powerpoint/2010/main" val="376827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4308872"/>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Padrões mais utilizados:</a:t>
            </a:r>
          </a:p>
          <a:p>
            <a:endParaRPr lang="pt-BR" dirty="0"/>
          </a:p>
          <a:p>
            <a:pPr>
              <a:buFont typeface="Wingdings" pitchFamily="2" charset="2"/>
              <a:buChar char="Ø"/>
            </a:pPr>
            <a:r>
              <a:rPr lang="pt-BR" sz="3600" dirty="0"/>
              <a:t>MMDS ( </a:t>
            </a:r>
            <a:r>
              <a:rPr lang="pt-BR" sz="3600" dirty="0" err="1"/>
              <a:t>Multipoint</a:t>
            </a:r>
            <a:r>
              <a:rPr lang="pt-BR" sz="3600" dirty="0"/>
              <a:t> </a:t>
            </a:r>
            <a:r>
              <a:rPr lang="pt-BR" sz="3600" dirty="0" err="1"/>
              <a:t>Microware</a:t>
            </a:r>
            <a:r>
              <a:rPr lang="pt-BR" sz="3600" dirty="0"/>
              <a:t> </a:t>
            </a:r>
            <a:r>
              <a:rPr lang="pt-BR" sz="3600" dirty="0" err="1"/>
              <a:t>Distribution</a:t>
            </a:r>
            <a:r>
              <a:rPr lang="pt-BR" sz="3600" dirty="0"/>
              <a:t> System)</a:t>
            </a:r>
          </a:p>
          <a:p>
            <a:pPr>
              <a:buFont typeface="Courier New" pitchFamily="49" charset="0"/>
              <a:buChar char="o"/>
            </a:pPr>
            <a:r>
              <a:rPr lang="pt-BR" sz="3600" dirty="0"/>
              <a:t> Utilizado em apenas antenas direcionais;</a:t>
            </a:r>
          </a:p>
          <a:p>
            <a:pPr>
              <a:buFont typeface="Courier New" pitchFamily="49" charset="0"/>
              <a:buChar char="o"/>
            </a:pPr>
            <a:r>
              <a:rPr lang="pt-BR" sz="3600" dirty="0"/>
              <a:t>Taxa de </a:t>
            </a:r>
            <a:r>
              <a:rPr lang="pt-BR" sz="3600" dirty="0" err="1"/>
              <a:t>freqüencia</a:t>
            </a:r>
            <a:r>
              <a:rPr lang="pt-BR" sz="3600" dirty="0"/>
              <a:t> depende da faixa de transmissão;</a:t>
            </a:r>
          </a:p>
          <a:p>
            <a:pPr>
              <a:buFont typeface="Courier New" pitchFamily="49" charset="0"/>
              <a:buChar char="o"/>
            </a:pPr>
            <a:r>
              <a:rPr lang="pt-BR" sz="3600" dirty="0"/>
              <a:t> Necessita de autorização governamental;</a:t>
            </a:r>
          </a:p>
          <a:p>
            <a:pPr>
              <a:buFont typeface="Courier New" pitchFamily="49" charset="0"/>
              <a:buChar char="o"/>
            </a:pPr>
            <a:r>
              <a:rPr lang="pt-BR" sz="3600" dirty="0"/>
              <a:t> </a:t>
            </a:r>
            <a:r>
              <a:rPr lang="pt-BR" sz="3600" dirty="0" err="1"/>
              <a:t>Freqüencia</a:t>
            </a:r>
            <a:r>
              <a:rPr lang="pt-BR" sz="3600" dirty="0"/>
              <a:t> mais alta pode chegar a 1Gbps;</a:t>
            </a:r>
          </a:p>
          <a:p>
            <a:pPr>
              <a:buFont typeface="Courier New" pitchFamily="49" charset="0"/>
              <a:buChar char="o"/>
            </a:pPr>
            <a:r>
              <a:rPr lang="pt-BR" sz="3600" dirty="0"/>
              <a:t> Distancia relativa a antena, 18dB= 25km e 24dB= 50km</a:t>
            </a:r>
          </a:p>
        </p:txBody>
      </p:sp>
    </p:spTree>
    <p:extLst>
      <p:ext uri="{BB962C8B-B14F-4D97-AF65-F5344CB8AC3E}">
        <p14:creationId xmlns:p14="http://schemas.microsoft.com/office/powerpoint/2010/main" val="1863447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4862870"/>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Padrões mais utilizados:</a:t>
            </a:r>
          </a:p>
          <a:p>
            <a:endParaRPr lang="pt-BR" dirty="0"/>
          </a:p>
          <a:p>
            <a:pPr>
              <a:buFont typeface="Wingdings" pitchFamily="2" charset="2"/>
              <a:buChar char="Ø"/>
            </a:pPr>
            <a:r>
              <a:rPr lang="pt-BR" sz="3600" dirty="0"/>
              <a:t>LMDS (Local </a:t>
            </a:r>
            <a:r>
              <a:rPr lang="pt-BR" sz="3600" dirty="0" err="1"/>
              <a:t>Multipoint</a:t>
            </a:r>
            <a:r>
              <a:rPr lang="pt-BR" sz="3600" dirty="0"/>
              <a:t> </a:t>
            </a:r>
            <a:r>
              <a:rPr lang="pt-BR" sz="3600" dirty="0" err="1"/>
              <a:t>Distribution</a:t>
            </a:r>
            <a:r>
              <a:rPr lang="pt-BR" sz="3600" dirty="0"/>
              <a:t> </a:t>
            </a:r>
            <a:r>
              <a:rPr lang="pt-BR" sz="3600" dirty="0" err="1"/>
              <a:t>Service</a:t>
            </a:r>
            <a:r>
              <a:rPr lang="pt-BR" sz="3600" dirty="0"/>
              <a:t>)</a:t>
            </a:r>
          </a:p>
          <a:p>
            <a:pPr>
              <a:buFont typeface="Courier New" pitchFamily="49" charset="0"/>
              <a:buChar char="o"/>
            </a:pPr>
            <a:r>
              <a:rPr lang="pt-BR" sz="3600" dirty="0"/>
              <a:t> Similar ao MMDS;</a:t>
            </a:r>
          </a:p>
          <a:p>
            <a:pPr>
              <a:buFont typeface="Courier New" pitchFamily="49" charset="0"/>
              <a:buChar char="o"/>
            </a:pPr>
            <a:r>
              <a:rPr lang="pt-BR" sz="3600" dirty="0"/>
              <a:t> </a:t>
            </a:r>
            <a:r>
              <a:rPr lang="pt-BR" sz="3600" dirty="0" err="1"/>
              <a:t>Freqüencia</a:t>
            </a:r>
            <a:r>
              <a:rPr lang="pt-BR" sz="3600" dirty="0"/>
              <a:t> superior à 28 </a:t>
            </a:r>
            <a:r>
              <a:rPr lang="pt-BR" sz="3600" dirty="0" err="1"/>
              <a:t>Ghz</a:t>
            </a:r>
            <a:r>
              <a:rPr lang="pt-BR" sz="3600" dirty="0"/>
              <a:t>;</a:t>
            </a:r>
          </a:p>
          <a:p>
            <a:pPr>
              <a:buFont typeface="Courier New" pitchFamily="49" charset="0"/>
              <a:buChar char="o"/>
            </a:pPr>
            <a:r>
              <a:rPr lang="pt-BR" sz="3600" dirty="0"/>
              <a:t> Necessita de autorização governamental;</a:t>
            </a:r>
          </a:p>
          <a:p>
            <a:pPr>
              <a:buFont typeface="Courier New" pitchFamily="49" charset="0"/>
              <a:buChar char="o"/>
            </a:pPr>
            <a:r>
              <a:rPr lang="pt-BR" sz="3600" dirty="0"/>
              <a:t> </a:t>
            </a:r>
            <a:r>
              <a:rPr lang="pt-BR" sz="3600" dirty="0" err="1"/>
              <a:t>Freqüencia</a:t>
            </a:r>
            <a:r>
              <a:rPr lang="pt-BR" sz="3600" dirty="0"/>
              <a:t> mais alta pode chegar a 1Gbps;</a:t>
            </a:r>
          </a:p>
          <a:p>
            <a:pPr>
              <a:buFont typeface="Courier New" pitchFamily="49" charset="0"/>
              <a:buChar char="o"/>
            </a:pPr>
            <a:r>
              <a:rPr lang="pt-BR" sz="3600" dirty="0"/>
              <a:t> Tipo de serviço contratado;</a:t>
            </a:r>
          </a:p>
          <a:p>
            <a:pPr>
              <a:buFont typeface="Courier New" pitchFamily="49" charset="0"/>
              <a:buChar char="o"/>
            </a:pPr>
            <a:r>
              <a:rPr lang="pt-BR" sz="3600" dirty="0"/>
              <a:t> Distância máxima depende do ganho da antena.</a:t>
            </a:r>
          </a:p>
        </p:txBody>
      </p:sp>
    </p:spTree>
    <p:extLst>
      <p:ext uri="{BB962C8B-B14F-4D97-AF65-F5344CB8AC3E}">
        <p14:creationId xmlns:p14="http://schemas.microsoft.com/office/powerpoint/2010/main" val="912494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1462" y="642918"/>
            <a:ext cx="11049077" cy="4862870"/>
          </a:xfrm>
          <a:prstGeom prst="rect">
            <a:avLst/>
          </a:prstGeom>
          <a:noFill/>
        </p:spPr>
        <p:txBody>
          <a:bodyPr wrap="square" rtlCol="0">
            <a:spAutoFit/>
          </a:bodyPr>
          <a:lstStyle/>
          <a:p>
            <a:r>
              <a:rPr lang="pt-BR" sz="4000" b="1" dirty="0">
                <a:effectLst>
                  <a:outerShdw blurRad="38100" dist="38100" dir="2700000" algn="tl">
                    <a:srgbClr val="000000">
                      <a:alpha val="43137"/>
                    </a:srgbClr>
                  </a:outerShdw>
                </a:effectLst>
              </a:rPr>
              <a:t>Padrões mais utilizados:</a:t>
            </a:r>
          </a:p>
          <a:p>
            <a:endParaRPr lang="pt-BR" dirty="0"/>
          </a:p>
          <a:p>
            <a:pPr>
              <a:buFont typeface="Wingdings" pitchFamily="2" charset="2"/>
              <a:buChar char="Ø"/>
            </a:pPr>
            <a:r>
              <a:rPr lang="pt-BR" sz="3600" dirty="0"/>
              <a:t>DTH (</a:t>
            </a:r>
            <a:r>
              <a:rPr lang="pt-BR" sz="3600" dirty="0" err="1"/>
              <a:t>Direct</a:t>
            </a:r>
            <a:r>
              <a:rPr lang="pt-BR" sz="3600" dirty="0"/>
              <a:t> To Home)</a:t>
            </a:r>
          </a:p>
          <a:p>
            <a:pPr>
              <a:buFont typeface="Courier New" pitchFamily="49" charset="0"/>
              <a:buChar char="o"/>
            </a:pPr>
            <a:r>
              <a:rPr lang="pt-BR" sz="3600" dirty="0"/>
              <a:t> Também conhecida como DSS;</a:t>
            </a:r>
          </a:p>
          <a:p>
            <a:pPr>
              <a:buFont typeface="Courier New" pitchFamily="49" charset="0"/>
              <a:buChar char="o"/>
            </a:pPr>
            <a:r>
              <a:rPr lang="pt-BR" sz="3600" dirty="0"/>
              <a:t> Utiliza comunicação direcional via satélite;</a:t>
            </a:r>
          </a:p>
          <a:p>
            <a:pPr>
              <a:buFont typeface="Courier New" pitchFamily="49" charset="0"/>
              <a:buChar char="o"/>
            </a:pPr>
            <a:r>
              <a:rPr lang="pt-BR" sz="3600" dirty="0"/>
              <a:t> Taxa de </a:t>
            </a:r>
            <a:r>
              <a:rPr lang="pt-BR" sz="3600" dirty="0" err="1"/>
              <a:t>tranferencia</a:t>
            </a:r>
            <a:r>
              <a:rPr lang="pt-BR" sz="3600" dirty="0"/>
              <a:t> de 40 </a:t>
            </a:r>
            <a:r>
              <a:rPr lang="pt-BR" sz="3600" dirty="0" err="1"/>
              <a:t>mbps</a:t>
            </a:r>
            <a:r>
              <a:rPr lang="pt-BR" sz="3600" dirty="0"/>
              <a:t>;</a:t>
            </a:r>
          </a:p>
          <a:p>
            <a:pPr>
              <a:buFont typeface="Courier New" pitchFamily="49" charset="0"/>
              <a:buChar char="o"/>
            </a:pPr>
            <a:r>
              <a:rPr lang="pt-BR" sz="3600" dirty="0"/>
              <a:t> Antena de maior ganho melhora </a:t>
            </a:r>
            <a:r>
              <a:rPr lang="pt-BR" sz="3600"/>
              <a:t>o desempenho;</a:t>
            </a:r>
            <a:endParaRPr lang="pt-BR" sz="3600" dirty="0"/>
          </a:p>
          <a:p>
            <a:pPr>
              <a:buFont typeface="Courier New" pitchFamily="49" charset="0"/>
              <a:buChar char="o"/>
            </a:pPr>
            <a:r>
              <a:rPr lang="pt-BR" sz="3600" dirty="0"/>
              <a:t> Tipo de serviço contratado;</a:t>
            </a:r>
          </a:p>
          <a:p>
            <a:endParaRPr lang="pt-BR" sz="3600" dirty="0"/>
          </a:p>
        </p:txBody>
      </p:sp>
    </p:spTree>
    <p:extLst>
      <p:ext uri="{BB962C8B-B14F-4D97-AF65-F5344CB8AC3E}">
        <p14:creationId xmlns:p14="http://schemas.microsoft.com/office/powerpoint/2010/main" val="1190359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63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Imagem 6" descr="http://i4.photoblog.com/photos/122394-1271657503-1.jpg"/>
          <p:cNvPicPr>
            <a:picLocks noChangeAspect="1" noChangeArrowheads="1"/>
          </p:cNvPicPr>
          <p:nvPr/>
        </p:nvPicPr>
        <p:blipFill>
          <a:blip r:embed="rId2" cstate="print"/>
          <a:srcRect/>
          <a:stretch>
            <a:fillRect/>
          </a:stretch>
        </p:blipFill>
        <p:spPr bwMode="auto">
          <a:xfrm>
            <a:off x="3619483" y="0"/>
            <a:ext cx="4140200" cy="3314700"/>
          </a:xfrm>
          <a:prstGeom prst="rect">
            <a:avLst/>
          </a:prstGeom>
          <a:noFill/>
        </p:spPr>
      </p:pic>
      <p:pic>
        <p:nvPicPr>
          <p:cNvPr id="17409" name="Imagem 5" descr="http://i4.photoblog.com/photos/122394-1271657503-2.jpg"/>
          <p:cNvPicPr>
            <a:picLocks noChangeAspect="1" noChangeArrowheads="1"/>
          </p:cNvPicPr>
          <p:nvPr/>
        </p:nvPicPr>
        <p:blipFill>
          <a:blip r:embed="rId3" cstate="print"/>
          <a:srcRect/>
          <a:stretch>
            <a:fillRect/>
          </a:stretch>
        </p:blipFill>
        <p:spPr bwMode="auto">
          <a:xfrm>
            <a:off x="3524232" y="3357562"/>
            <a:ext cx="4667283" cy="2835374"/>
          </a:xfrm>
          <a:prstGeom prst="rect">
            <a:avLst/>
          </a:prstGeom>
          <a:noFill/>
        </p:spPr>
      </p:pic>
      <p:sp>
        <p:nvSpPr>
          <p:cNvPr id="17411" name="Rectangle 3"/>
          <p:cNvSpPr>
            <a:spLocks noChangeArrowheads="1"/>
          </p:cNvSpPr>
          <p:nvPr/>
        </p:nvSpPr>
        <p:spPr bwMode="auto">
          <a:xfrm rot="10800000">
            <a:off x="380960" y="826532"/>
            <a:ext cx="1181104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t-BR"/>
          </a:p>
        </p:txBody>
      </p:sp>
      <p:sp>
        <p:nvSpPr>
          <p:cNvPr id="17412" name="Rectangle 4"/>
          <p:cNvSpPr>
            <a:spLocks noChangeArrowheads="1"/>
          </p:cNvSpPr>
          <p:nvPr/>
        </p:nvSpPr>
        <p:spPr bwMode="auto">
          <a:xfrm>
            <a:off x="380960" y="6215083"/>
            <a:ext cx="1903085"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 tela inicial ser</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exibida.</a:t>
            </a:r>
            <a:endParaRPr kumimoji="0" lang="pt-BR" sz="1800" b="0" i="0" u="none" strike="noStrike" cap="none" normalizeH="0" baseline="0" dirty="0">
              <a:ln>
                <a:noFill/>
              </a:ln>
              <a:solidFill>
                <a:schemeClr val="tx1"/>
              </a:solidFill>
              <a:effectLst/>
              <a:latin typeface="Arial" pitchFamily="34" charset="0"/>
              <a:cs typeface="Arial" pitchFamily="34" charset="0"/>
            </a:endParaRPr>
          </a:p>
        </p:txBody>
      </p:sp>
      <p:sp>
        <p:nvSpPr>
          <p:cNvPr id="17413" name="Rectangle 5"/>
          <p:cNvSpPr>
            <a:spLocks noChangeArrowheads="1"/>
          </p:cNvSpPr>
          <p:nvPr/>
        </p:nvSpPr>
        <p:spPr bwMode="auto">
          <a:xfrm>
            <a:off x="285709" y="6433773"/>
            <a:ext cx="5986447"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Clique em </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WAN</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Se seu provedor usa DHCP, deixe a configura</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ão do jeito que est</a:t>
            </a:r>
            <a:r>
              <a:rPr kumimoji="0" lang="pt-BR" sz="12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2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t>
            </a:r>
            <a:endParaRPr kumimoji="0" lang="pt-BR"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0328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i4.photoblog.com/photos/122394-1271657503-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2227" y="642918"/>
            <a:ext cx="6858048" cy="4000528"/>
          </a:xfrm>
          <a:prstGeom prst="rect">
            <a:avLst/>
          </a:prstGeom>
          <a:noFill/>
          <a:ln>
            <a:noFill/>
          </a:ln>
        </p:spPr>
      </p:pic>
      <p:sp>
        <p:nvSpPr>
          <p:cNvPr id="18433" name="Rectangle 1"/>
          <p:cNvSpPr>
            <a:spLocks noChangeArrowheads="1"/>
          </p:cNvSpPr>
          <p:nvPr/>
        </p:nvSpPr>
        <p:spPr bwMode="auto">
          <a:xfrm>
            <a:off x="0" y="5536985"/>
            <a:ext cx="12192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Se seu provedor usa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PPPoE</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(BANDA LARGA VELOX), selecione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PPPoE</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no menu e configure seu nome de usu</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rio e senha e clique em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Apply</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t>
            </a:r>
            <a:endParaRPr kumimoji="0" lang="pt-BR"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28628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48399"/>
            <a:ext cx="2003625"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a:ln>
                  <a:noFill/>
                </a:ln>
                <a:solidFill>
                  <a:srgbClr val="555555"/>
                </a:solidFill>
                <a:effectLst/>
                <a:latin typeface="Tahoma" pitchFamily="34" charset="0"/>
                <a:ea typeface="Times New Roman" pitchFamily="18" charset="0"/>
                <a:cs typeface="Tahoma" pitchFamily="34" charset="0"/>
              </a:rPr>
              <a:t>Configurando a seguran</a:t>
            </a:r>
            <a:r>
              <a:rPr kumimoji="0" lang="pt-BR" sz="1200" b="0" i="0" u="none" strike="noStrike" cap="none" normalizeH="0" baseline="0">
                <a:ln>
                  <a:noFill/>
                </a:ln>
                <a:solidFill>
                  <a:srgbClr val="555555"/>
                </a:solidFill>
                <a:effectLst/>
                <a:latin typeface="Calibri"/>
                <a:ea typeface="Times New Roman" pitchFamily="18" charset="0"/>
                <a:cs typeface="Tahoma" pitchFamily="34" charset="0"/>
              </a:rPr>
              <a:t>ç</a:t>
            </a:r>
            <a:r>
              <a:rPr kumimoji="0" lang="pt-BR" sz="1200" b="0" i="0" u="none" strike="noStrike" cap="none" normalizeH="0" baseline="0">
                <a:ln>
                  <a:noFill/>
                </a:ln>
                <a:solidFill>
                  <a:srgbClr val="555555"/>
                </a:solidFill>
                <a:effectLst/>
                <a:latin typeface="Tahoma" pitchFamily="34" charset="0"/>
                <a:ea typeface="Times New Roman" pitchFamily="18" charset="0"/>
                <a:cs typeface="Tahoma" pitchFamily="34" charset="0"/>
              </a:rPr>
              <a:t>a.</a:t>
            </a:r>
            <a:endParaRPr kumimoji="0" lang="pt-BR"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pitchFamily="34" charset="0"/>
              <a:cs typeface="Arial" pitchFamily="34" charset="0"/>
            </a:endParaRPr>
          </a:p>
        </p:txBody>
      </p:sp>
      <p:pic>
        <p:nvPicPr>
          <p:cNvPr id="1025" name="Imagem 2" descr="http://i4.photoblog.com/photos/122394-1271701443-0.jpg"/>
          <p:cNvPicPr>
            <a:picLocks noChangeAspect="1" noChangeArrowheads="1"/>
          </p:cNvPicPr>
          <p:nvPr/>
        </p:nvPicPr>
        <p:blipFill>
          <a:blip r:embed="rId2" cstate="print"/>
          <a:srcRect/>
          <a:stretch>
            <a:fillRect/>
          </a:stretch>
        </p:blipFill>
        <p:spPr bwMode="auto">
          <a:xfrm>
            <a:off x="666712" y="214290"/>
            <a:ext cx="6350000" cy="3962400"/>
          </a:xfrm>
          <a:prstGeom prst="rect">
            <a:avLst/>
          </a:prstGeom>
          <a:noFill/>
        </p:spPr>
      </p:pic>
      <p:sp>
        <p:nvSpPr>
          <p:cNvPr id="1027" name="Rectangle 3"/>
          <p:cNvSpPr>
            <a:spLocks noChangeArrowheads="1"/>
          </p:cNvSpPr>
          <p:nvPr/>
        </p:nvSpPr>
        <p:spPr bwMode="auto">
          <a:xfrm rot="10800000" flipV="1">
            <a:off x="-2" y="4467246"/>
            <a:ext cx="12192001"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Clique no menu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Wireless</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 em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SSID</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você vai digitar o nome da sua rede, no exemplo abaixo foi utilizado o nome do site.</a:t>
            </a:r>
            <a:b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br>
            <a:b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b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Atualmente existem diversos tipos de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algor</a:t>
            </a:r>
            <a:r>
              <a:rPr kumimoji="0" lang="pt-BR" sz="1400" b="0" i="0" u="none" strike="noStrike" cap="none" normalizeH="0" baseline="0" dirty="0" err="1">
                <a:ln>
                  <a:noFill/>
                </a:ln>
                <a:solidFill>
                  <a:srgbClr val="555555"/>
                </a:solidFill>
                <a:effectLst/>
                <a:latin typeface="Calibri"/>
                <a:ea typeface="Times New Roman" pitchFamily="18" charset="0"/>
                <a:cs typeface="Tahoma" pitchFamily="34" charset="0"/>
              </a:rPr>
              <a:t>í</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tmos</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de seguran</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ç</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a, a maioria dos usu</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rios ainda usam o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algor</a:t>
            </a:r>
            <a:r>
              <a:rPr kumimoji="0" lang="pt-BR" sz="1400" b="0" i="0" u="none" strike="noStrike" cap="none" normalizeH="0" baseline="0" dirty="0" err="1">
                <a:ln>
                  <a:noFill/>
                </a:ln>
                <a:solidFill>
                  <a:srgbClr val="555555"/>
                </a:solidFill>
                <a:effectLst/>
                <a:latin typeface="Calibri"/>
                <a:ea typeface="Times New Roman" pitchFamily="18" charset="0"/>
                <a:cs typeface="Tahoma" pitchFamily="34" charset="0"/>
              </a:rPr>
              <a:t>í</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tmo</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WEP para configurar seus roteadores, não vamos </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utlizar</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WEP pois hoje em dia qualquer pessoa pode quebrar a chave de uma rede sem fio com WEP configurada. Vamos utilizar WPA ou WPA2 se seu roteador suportar.</a:t>
            </a:r>
            <a:b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b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No menu, selecione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WPA-PSK</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 digite uma senha com no m</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í</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nimo 8 caracteres e no m</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ximo 63.</a:t>
            </a:r>
            <a:b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b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Clique em </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err="1">
                <a:ln>
                  <a:noFill/>
                </a:ln>
                <a:solidFill>
                  <a:srgbClr val="555555"/>
                </a:solidFill>
                <a:effectLst/>
                <a:latin typeface="Tahoma" pitchFamily="34" charset="0"/>
                <a:ea typeface="Times New Roman" pitchFamily="18" charset="0"/>
                <a:cs typeface="Tahoma" pitchFamily="34" charset="0"/>
              </a:rPr>
              <a:t>Apply</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e espere o roteador reiniciar.</a:t>
            </a:r>
            <a:b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br>
            <a:b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b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V</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á</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at</a:t>
            </a:r>
            <a:r>
              <a:rPr kumimoji="0" lang="pt-BR" sz="1400" b="0" i="0" u="none" strike="noStrike" cap="none" normalizeH="0" baseline="0" dirty="0">
                <a:ln>
                  <a:noFill/>
                </a:ln>
                <a:solidFill>
                  <a:srgbClr val="555555"/>
                </a:solidFill>
                <a:effectLst/>
                <a:latin typeface="Calibri"/>
                <a:ea typeface="Times New Roman" pitchFamily="18" charset="0"/>
                <a:cs typeface="Tahoma" pitchFamily="34" charset="0"/>
              </a:rPr>
              <a:t>é</a:t>
            </a:r>
            <a:r>
              <a:rPr kumimoji="0" lang="pt-BR" sz="1400" b="0" i="0" u="none" strike="noStrike" cap="none" normalizeH="0" baseline="0" dirty="0">
                <a:ln>
                  <a:noFill/>
                </a:ln>
                <a:solidFill>
                  <a:srgbClr val="555555"/>
                </a:solidFill>
                <a:effectLst/>
                <a:latin typeface="Tahoma" pitchFamily="34" charset="0"/>
                <a:ea typeface="Times New Roman" pitchFamily="18" charset="0"/>
                <a:cs typeface="Tahoma" pitchFamily="34" charset="0"/>
              </a:rPr>
              <a:t> Meus Locais de Rede e clique na sua conexão de rede sem fio e conecte na rede que você acabou de criar.</a:t>
            </a:r>
            <a:endParaRPr kumimoji="0" lang="pt-BR"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0576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a:lnSpc>
                <a:spcPct val="107000"/>
              </a:lnSpc>
              <a:spcAft>
                <a:spcPts val="800"/>
              </a:spcAft>
            </a:pPr>
            <a:r>
              <a:rPr lang="pt-BR" dirty="0"/>
              <a:t>Upgrade - BIOS</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838200" y="1825625"/>
            <a:ext cx="8162925" cy="4351338"/>
          </a:xfrm>
        </p:spPr>
        <p:txBody>
          <a:bodyPr anchor="ctr">
            <a:normAutofit/>
          </a:bodyPr>
          <a:lstStyle/>
          <a:p>
            <a:r>
              <a:rPr lang="pt-BR" sz="1400" dirty="0"/>
              <a:t>A BIOS fica armazenado em chips de memória flash, o uso deste tipo de memória, faz com que a BIOS possa ser atualizada;</a:t>
            </a:r>
          </a:p>
          <a:p>
            <a:r>
              <a:rPr lang="pt-BR" sz="1400" dirty="0"/>
              <a:t>Com o tempo, foram surgindo novas tecnologias, como por exemplo portas USB, barramento AGP, SCSI, </a:t>
            </a:r>
            <a:r>
              <a:rPr lang="pt-BR" sz="1400" dirty="0" err="1"/>
              <a:t>etc</a:t>
            </a:r>
            <a:r>
              <a:rPr lang="pt-BR" sz="1400" dirty="0"/>
              <a:t>;</a:t>
            </a:r>
          </a:p>
          <a:p>
            <a:r>
              <a:rPr lang="pt-BR" sz="1400" dirty="0"/>
              <a:t>A função do Upgrade da BIOS é justamente deixar o micro compatível com esses recursos.</a:t>
            </a:r>
          </a:p>
          <a:p>
            <a:r>
              <a:rPr lang="pt-BR" sz="1400" dirty="0"/>
              <a:t>É de extrema importância ter muito cuidado na hora de fazer o upgrade, além de ter certeza que aquele arquivo baixado é realmente para sua BIOS, do contrário isso também poderia causar perda irreversível</a:t>
            </a:r>
          </a:p>
        </p:txBody>
      </p:sp>
    </p:spTree>
    <p:extLst>
      <p:ext uri="{BB962C8B-B14F-4D97-AF65-F5344CB8AC3E}">
        <p14:creationId xmlns:p14="http://schemas.microsoft.com/office/powerpoint/2010/main" val="373891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48D9ED5B-FA6C-4094-A320-776A9964178C}"/>
              </a:ext>
            </a:extLst>
          </p:cNvPr>
          <p:cNvPicPr>
            <a:picLocks noChangeAspect="1"/>
          </p:cNvPicPr>
          <p:nvPr/>
        </p:nvPicPr>
        <p:blipFill>
          <a:blip r:embed="rId2"/>
          <a:stretch>
            <a:fillRect/>
          </a:stretch>
        </p:blipFill>
        <p:spPr>
          <a:xfrm>
            <a:off x="0" y="0"/>
            <a:ext cx="6096000" cy="6616460"/>
          </a:xfrm>
          <a:prstGeom prst="rect">
            <a:avLst/>
          </a:prstGeom>
        </p:spPr>
      </p:pic>
      <p:pic>
        <p:nvPicPr>
          <p:cNvPr id="3" name="Imagem 2">
            <a:extLst>
              <a:ext uri="{FF2B5EF4-FFF2-40B4-BE49-F238E27FC236}">
                <a16:creationId xmlns:a16="http://schemas.microsoft.com/office/drawing/2014/main" id="{539303C8-9467-4A43-A962-C9D4EB451003}"/>
              </a:ext>
            </a:extLst>
          </p:cNvPr>
          <p:cNvPicPr>
            <a:picLocks noChangeAspect="1"/>
          </p:cNvPicPr>
          <p:nvPr/>
        </p:nvPicPr>
        <p:blipFill>
          <a:blip r:embed="rId3"/>
          <a:stretch>
            <a:fillRect/>
          </a:stretch>
        </p:blipFill>
        <p:spPr>
          <a:xfrm>
            <a:off x="6096000" y="0"/>
            <a:ext cx="6096000" cy="6616460"/>
          </a:xfrm>
          <a:prstGeom prst="rect">
            <a:avLst/>
          </a:prstGeom>
        </p:spPr>
      </p:pic>
    </p:spTree>
    <p:extLst>
      <p:ext uri="{BB962C8B-B14F-4D97-AF65-F5344CB8AC3E}">
        <p14:creationId xmlns:p14="http://schemas.microsoft.com/office/powerpoint/2010/main" val="3130714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A42D99AE-4102-431E-B53D-1560516F62A5}"/>
              </a:ext>
            </a:extLst>
          </p:cNvPr>
          <p:cNvPicPr>
            <a:picLocks noChangeAspect="1"/>
          </p:cNvPicPr>
          <p:nvPr/>
        </p:nvPicPr>
        <p:blipFill>
          <a:blip r:embed="rId2"/>
          <a:stretch>
            <a:fillRect/>
          </a:stretch>
        </p:blipFill>
        <p:spPr>
          <a:xfrm>
            <a:off x="0" y="0"/>
            <a:ext cx="6096000" cy="6607834"/>
          </a:xfrm>
          <a:prstGeom prst="rect">
            <a:avLst/>
          </a:prstGeom>
        </p:spPr>
      </p:pic>
    </p:spTree>
    <p:extLst>
      <p:ext uri="{BB962C8B-B14F-4D97-AF65-F5344CB8AC3E}">
        <p14:creationId xmlns:p14="http://schemas.microsoft.com/office/powerpoint/2010/main" val="1968982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TotalTime>
  <Words>1850</Words>
  <Application>Microsoft Office PowerPoint</Application>
  <PresentationFormat>Widescreen</PresentationFormat>
  <Paragraphs>133</Paragraphs>
  <Slides>35</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35</vt:i4>
      </vt:variant>
    </vt:vector>
  </HeadingPairs>
  <TitlesOfParts>
    <vt:vector size="44" baseType="lpstr">
      <vt:lpstr>Arial</vt:lpstr>
      <vt:lpstr>Calibri</vt:lpstr>
      <vt:lpstr>Calibri Light</vt:lpstr>
      <vt:lpstr>Courier New</vt:lpstr>
      <vt:lpstr>Segoe UI</vt:lpstr>
      <vt:lpstr>Tahoma</vt:lpstr>
      <vt:lpstr>Times New Roman</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Upgrade - BIOS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Fábio Ricardo de Sousa</dc:creator>
  <cp:lastModifiedBy>Roberto Claudio Gonçalves Pinto</cp:lastModifiedBy>
  <cp:revision>63</cp:revision>
  <dcterms:created xsi:type="dcterms:W3CDTF">2021-01-29T11:30:57Z</dcterms:created>
  <dcterms:modified xsi:type="dcterms:W3CDTF">2022-09-29T13:58:05Z</dcterms:modified>
</cp:coreProperties>
</file>