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307" r:id="rId3"/>
    <p:sldId id="277" r:id="rId4"/>
    <p:sldId id="317" r:id="rId5"/>
    <p:sldId id="318" r:id="rId6"/>
    <p:sldId id="319" r:id="rId7"/>
    <p:sldId id="320" r:id="rId8"/>
    <p:sldId id="280" r:id="rId9"/>
    <p:sldId id="285" r:id="rId10"/>
    <p:sldId id="288" r:id="rId11"/>
    <p:sldId id="286" r:id="rId12"/>
    <p:sldId id="287" r:id="rId13"/>
    <p:sldId id="289" r:id="rId14"/>
    <p:sldId id="290" r:id="rId15"/>
    <p:sldId id="291" r:id="rId16"/>
    <p:sldId id="292" r:id="rId17"/>
    <p:sldId id="279" r:id="rId18"/>
    <p:sldId id="29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08CCED-CBFA-4485-B49F-6581D5443D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60" y="5639540"/>
            <a:ext cx="1081426" cy="7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64" r:id="rId13"/>
    <p:sldLayoutId id="2147483652" r:id="rId14"/>
    <p:sldLayoutId id="2147483653" r:id="rId15"/>
    <p:sldLayoutId id="2147483654" r:id="rId16"/>
    <p:sldLayoutId id="2147483656" r:id="rId17"/>
    <p:sldLayoutId id="2147483660" r:id="rId18"/>
    <p:sldLayoutId id="2147483661" r:id="rId19"/>
    <p:sldLayoutId id="2147483657" r:id="rId20"/>
    <p:sldLayoutId id="2147483658" r:id="rId21"/>
    <p:sldLayoutId id="2147483659" r:id="rId22"/>
    <p:sldLayoutId id="2147483662" r:id="rId23"/>
    <p:sldLayoutId id="2147483663" r:id="rId2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www.hardware.com.br/static/books/redes/cap1-17_html_m3721a5c6.png" TargetMode="External"/><Relationship Id="rId7" Type="http://schemas.openxmlformats.org/officeDocument/2006/relationships/image" Target="http://www.hardware.com.br/static/books/redes/cap1-17_html_726c049b.jpg.optimized.jp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http://www.hardware.com.br/static/books/redes/cap1-17_html_185817a6.jpg" TargetMode="Externa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367D24-7AF2-4F5B-B374-6A582E9DA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8"/>
          <a:stretch/>
        </p:blipFill>
        <p:spPr>
          <a:xfrm>
            <a:off x="8507767" y="3277718"/>
            <a:ext cx="2135203" cy="33448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42F9330-559C-4742-90BF-B61030DA3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2"/>
          <a:stretch/>
        </p:blipFill>
        <p:spPr>
          <a:xfrm>
            <a:off x="8271811" y="3094511"/>
            <a:ext cx="2748337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02BDD5-0769-40F0-8804-57106015E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737" y="4671604"/>
            <a:ext cx="2135203" cy="5145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A96C519-AB02-4ECD-BF8B-602505F8E5C9}"/>
              </a:ext>
            </a:extLst>
          </p:cNvPr>
          <p:cNvSpPr txBox="1"/>
          <p:nvPr/>
        </p:nvSpPr>
        <p:spPr>
          <a:xfrm>
            <a:off x="106017" y="2862219"/>
            <a:ext cx="42937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CABOS DE REDE, CONECTORES, PLACAS E FERRAMENTAS </a:t>
            </a:r>
          </a:p>
        </p:txBody>
      </p:sp>
    </p:spTree>
    <p:extLst>
      <p:ext uri="{BB962C8B-B14F-4D97-AF65-F5344CB8AC3E}">
        <p14:creationId xmlns:p14="http://schemas.microsoft.com/office/powerpoint/2010/main" val="31001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98714" y="312395"/>
            <a:ext cx="10635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º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Use a lâmina (2) para desencapar o cabo, retirando cerca de 2 cm da capa pl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stica. 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É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preciso alguma pr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tica para fazer a opera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ç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ão corretamente. A lâmina deve cortar superficialmente a capa pl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stica, por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é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m sem atingir os fios. Depois de fazer um leve corte, puxe o cabo para que a parte pl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stica seja retirada</a:t>
            </a:r>
            <a:endParaRPr lang="pt-BR" dirty="0"/>
          </a:p>
        </p:txBody>
      </p:sp>
      <p:pic>
        <p:nvPicPr>
          <p:cNvPr id="3" name="Imagem 2" descr="http://www.nti.ufpb.br/%7Ebeti/pag-redes/figuras/HARD-078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177" y="1570179"/>
            <a:ext cx="5202222" cy="300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6786614" y="2939535"/>
            <a:ext cx="3778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Desencapando a extremidade do cabo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6944" y="4549676"/>
            <a:ext cx="11615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º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Você identificar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quatro pares de fios: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a) Verde / Branco-verde</a:t>
            </a:r>
            <a:b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b) Laranja / Branco-laranja</a:t>
            </a:r>
            <a:b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c) Azul / Branco-azul</a:t>
            </a:r>
            <a:b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d) Marrom / Branco-marrom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OBS.: Branco-verde significa 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“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fio branco com listras verdes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”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. Em alguns cabos este fio 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é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verde claro, ao inv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é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s de branco listrado de verde. O mesmo se aplica aos outros três pares, com as respectivas cores. 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87829" y="460445"/>
            <a:ext cx="10776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º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Procure separar os pares na ordem indicada no item 3. O par laranja / branco-laranja dever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ser desmembrado. O fio branco-laranja ficar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depois do par verde/branco-verde. Depois vir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o par azul/branco-azul. Depois vir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o fio laranja, e finalmente o par marrom/branco-marrom. Desenrole agora os pares e coloque os fios na seguinte ordem, da esquerda para a direita: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Branco-verde</a:t>
            </a:r>
            <a:b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Verde</a:t>
            </a:r>
            <a:b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Branco-laranja</a:t>
            </a:r>
            <a:b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Azul</a:t>
            </a:r>
            <a:b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Branco-azul</a:t>
            </a:r>
            <a:b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Laranja</a:t>
            </a:r>
            <a:b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Branco-marrom</a:t>
            </a:r>
            <a:b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Marrom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 opera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ç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ão completa 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é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mostrada na figura abaixo. Procure posicionar os pares de modo que j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fiquem dispostos na sua configura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ç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ão definitiva, sem que seja preciso fazer grandes tor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ç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ões nos pares.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http://www.nti.ufpb.br/%7Ebeti/pag-redes/figuras/HARD-07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405" y="5277746"/>
            <a:ext cx="4287823" cy="158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6051616" y="5911334"/>
            <a:ext cx="3572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Colocando os fios na ordem correta.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53142" y="378882"/>
            <a:ext cx="109292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º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Use a lâmina (1) do alicate para aparar as extremidades dos 8 fios, de modo que fiquem todos com o mesmo comprimento. O comprimento total da parte desencapada dever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ser de cerca de 1,5 cm.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º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Introduza cuidadosamente os 8 fios dentro do conector RJ-45. Cada um dos oito fios deve entrar totalmente no conector. Observe o ponto at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é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onde deve chegar a capa pl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stica externa do cabo. Depois de fazer o encaixe, confira se os 8 fios estão na ordem correta.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 descr="http://www.nti.ufpb.br/%7Ebeti/pag-redes/figuras/HARD-08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306" y="2340429"/>
            <a:ext cx="5537179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7107361" y="4006334"/>
            <a:ext cx="315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Encaixando o cabo no conector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29342" y="283925"/>
            <a:ext cx="109401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º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Agora falta apenas 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“</a:t>
            </a:r>
            <a:r>
              <a:rPr lang="pt-BR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crimpar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”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o conector. Introduza o conector na fenda apropriada existente no alicate e aperte-o. Nesta opera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ç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ão duas coisas acontecerão. Os oito contatos met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licos existente no conector irão 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“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morder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”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os 8 fios correspondentes, fazendo os contatos el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é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tricos. Ao mesmo tempo, uma parte do conector ir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prender com for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ç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 a parte do cabo que est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com a capa pl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stica externa. O cabo ficar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definitivamente fixo no conector. Finalmente use o testador de cabos para verificar se o mesmo est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em perfeitas condi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ç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ões.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 descr="http://www.nti.ufpb.br/%7Ebeti/pag-redes/figuras/HARD-08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306" y="2373086"/>
            <a:ext cx="5145293" cy="397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6183086" y="3900492"/>
            <a:ext cx="5192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Olhando atentamente, observamos que alguns dos fios não ficaram totalmente encaixados.  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http://www.nti.ufpb.br/%7Ebeti/pag-redes/figuras/HARD-08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32196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 descr="http://www.nti.ufpb.br/%7Ebeti/pag-redes/figuras/HARD-086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3429000"/>
            <a:ext cx="533285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7130856" y="1698562"/>
            <a:ext cx="3307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Tomada de rede embutida na par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79813" y="4659477"/>
            <a:ext cx="3605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Tomadas de rede em caixas externas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http://www.nti.ufpb.br/%7Ebeti/pag-redes/figuras/HARD-08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425" y="264840"/>
            <a:ext cx="5296004" cy="276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6548223" y="1720334"/>
            <a:ext cx="3580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Detalhes de conectores RJ-45 fêmea</a:t>
            </a:r>
          </a:p>
        </p:txBody>
      </p:sp>
      <p:sp>
        <p:nvSpPr>
          <p:cNvPr id="4" name="Retângulo 3"/>
          <p:cNvSpPr/>
          <p:nvPr/>
        </p:nvSpPr>
        <p:spPr>
          <a:xfrm>
            <a:off x="468086" y="3284195"/>
            <a:ext cx="10733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 seguir 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é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mostrada a ferramenta usada na fixa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ç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ão do cabo neste conector. Trata-se de uma ferramenta de impacto. Uma pe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ç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 chamada </a:t>
            </a:r>
            <a:r>
              <a:rPr lang="pt-BR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blade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(lâmina) faz simultaneamente o corte do excesso de fio e a fixa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ç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ão no conector. Tanto os conectores quanto esta ferramenta são encontrados nas lojas especializadas em suprimentos para redes.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http://www.nti.ufpb.br/%7Ebeti/pag-redes/figuras/HARD-088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885" y="4517570"/>
            <a:ext cx="5317772" cy="217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6302829" y="5250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Ferramenta para fixa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ç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ão do cabo no conector RJ-45 fêmea.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40228" y="362635"/>
            <a:ext cx="10678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º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Use um alicate </a:t>
            </a:r>
            <a:r>
              <a:rPr lang="pt-BR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crimpador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para desencapar cerca de 3 cm do pl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á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stico que envolve o cabo.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 descr="http://www.nti.ufpb.br/%7Ebeti/pag-redes/figuras/HARD-0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413" y="1219200"/>
            <a:ext cx="5629275" cy="317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6466115" y="2080737"/>
            <a:ext cx="5312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º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Encaixe cada um dos fios nas posi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ç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ões corretas. Em caso de d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ú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vida, use a indica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ç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ão das cores existente no pr</a:t>
            </a:r>
            <a:r>
              <a:rPr lang="pt-BR" dirty="0">
                <a:ea typeface="Times New Roman" pitchFamily="18" charset="0"/>
                <a:cs typeface="Times New Roman" pitchFamily="18" charset="0"/>
              </a:rPr>
              <a:t>ó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prio conector. Os fios devem ser totalmente encaixados nas fendas do conector, como vemos em detalhe na figura .</a:t>
            </a:r>
            <a:endParaRPr lang="pt-BR" dirty="0"/>
          </a:p>
        </p:txBody>
      </p:sp>
      <p:pic>
        <p:nvPicPr>
          <p:cNvPr id="5" name="Imagem 4" descr="http://www.nti.ufpb.br/%7Ebeti/pag-redes/figuras/HARD-09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686" y="4619625"/>
            <a:ext cx="5649685" cy="202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6864452" y="5465020"/>
            <a:ext cx="486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Fixando os fios por impacto e cortando o mesmo.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3479F-30FF-43E0-800C-F0585FA4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5125"/>
            <a:ext cx="9858375" cy="1325563"/>
          </a:xfrm>
        </p:spPr>
        <p:txBody>
          <a:bodyPr>
            <a:normAutofit/>
          </a:bodyPr>
          <a:lstStyle/>
          <a:p>
            <a:r>
              <a:rPr lang="pt-BR" dirty="0"/>
              <a:t>HARDWARE PARA REDES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" panose="02000303000000000000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478D4D-FC49-42C5-B83F-76F067AC33DB}"/>
              </a:ext>
            </a:extLst>
          </p:cNvPr>
          <p:cNvSpPr/>
          <p:nvPr/>
        </p:nvSpPr>
        <p:spPr>
          <a:xfrm>
            <a:off x="1123949" y="709875"/>
            <a:ext cx="133351" cy="636062"/>
          </a:xfrm>
          <a:prstGeom prst="rect">
            <a:avLst/>
          </a:prstGeom>
          <a:solidFill>
            <a:srgbClr val="7C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" descr="C:\Users\usuario\Pictures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1040" y="1704190"/>
            <a:ext cx="2376264" cy="1872208"/>
          </a:xfrm>
          <a:prstGeom prst="rect">
            <a:avLst/>
          </a:prstGeom>
          <a:noFill/>
        </p:spPr>
      </p:pic>
      <p:pic>
        <p:nvPicPr>
          <p:cNvPr id="16" name="Picture 2" descr="C:\Users\usuario\Pictures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352" y="1848205"/>
            <a:ext cx="2628900" cy="1743075"/>
          </a:xfrm>
          <a:prstGeom prst="rect">
            <a:avLst/>
          </a:prstGeom>
          <a:noFill/>
        </p:spPr>
      </p:pic>
      <p:pic>
        <p:nvPicPr>
          <p:cNvPr id="17" name="Picture 2" descr="C:\Users\usuario\Pictures\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4736" y="4080453"/>
            <a:ext cx="2143125" cy="2143125"/>
          </a:xfrm>
          <a:prstGeom prst="rect">
            <a:avLst/>
          </a:prstGeom>
          <a:noFill/>
        </p:spPr>
      </p:pic>
      <p:pic>
        <p:nvPicPr>
          <p:cNvPr id="18" name="Picture 6" descr="C:\Users\usuario\Pictures\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3008" y="4152461"/>
            <a:ext cx="2143125" cy="2143125"/>
          </a:xfrm>
          <a:prstGeom prst="rect">
            <a:avLst/>
          </a:prstGeom>
          <a:noFill/>
        </p:spPr>
      </p:pic>
      <p:pic>
        <p:nvPicPr>
          <p:cNvPr id="19" name="Picture 7" descr="C:\Users\usuario\Pictures\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3288" y="4080453"/>
            <a:ext cx="2143125" cy="2143125"/>
          </a:xfrm>
          <a:prstGeom prst="rect">
            <a:avLst/>
          </a:prstGeom>
          <a:noFill/>
        </p:spPr>
      </p:pic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1415143" y="1889247"/>
            <a:ext cx="2880320" cy="1872208"/>
            <a:chOff x="0" y="527"/>
            <a:chExt cx="5760" cy="3793"/>
          </a:xfrm>
        </p:grpSpPr>
        <p:pic>
          <p:nvPicPr>
            <p:cNvPr id="21" name="Picture 3" descr="RED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527"/>
              <a:ext cx="5760" cy="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WordArt 4"/>
            <p:cNvSpPr>
              <a:spLocks noChangeArrowheads="1" noChangeShapeType="1" noTextEdit="1"/>
            </p:cNvSpPr>
            <p:nvPr/>
          </p:nvSpPr>
          <p:spPr bwMode="auto">
            <a:xfrm>
              <a:off x="204" y="1117"/>
              <a:ext cx="3311" cy="5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r" eaLnBrk="1" hangingPunct="1">
                <a:spcBef>
                  <a:spcPct val="5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pt-BR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2"/>
                </a:solidFill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96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http://www.nti.ufpb.br/%7Ebeti/pag-redes/figuras/HARD-07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2182"/>
            <a:ext cx="5012974" cy="631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 descr="http://www.nti.ufpb.br/%7Ebeti/pag-redes/figuras/HARD-074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0686" y="264840"/>
            <a:ext cx="5123521" cy="611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Padrões de cores do cabo de par trançado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11505984" cy="3171924"/>
          </a:xfrm>
        </p:spPr>
        <p:txBody>
          <a:bodyPr/>
          <a:lstStyle/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Os cabos de par trançado apresentam 4 pares. Em cada par temos uma cor base, um dos fios com a capa naquela cor e o outro com branco e listras da cor base. </a:t>
            </a:r>
          </a:p>
          <a:p>
            <a:pPr algn="just"/>
            <a:r>
              <a:rPr lang="pt-BR" sz="3200" dirty="0">
                <a:latin typeface="Trebuchet MS"/>
                <a:ea typeface="Calibri"/>
                <a:cs typeface="Arial"/>
              </a:rPr>
              <a:t>Laranja, verde, azul e marrom.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5" name="Espaço Reservado para Conteúdo 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6222" y="3153105"/>
            <a:ext cx="4376465" cy="335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36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3479F-30FF-43E0-800C-F0585FA4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5125"/>
            <a:ext cx="9858375" cy="1325563"/>
          </a:xfrm>
        </p:spPr>
        <p:txBody>
          <a:bodyPr>
            <a:normAutofit/>
          </a:bodyPr>
          <a:lstStyle/>
          <a:p>
            <a:r>
              <a:rPr lang="pt-BR"/>
              <a:t>Padrão T568A&amp;T568B/ </a:t>
            </a:r>
            <a:r>
              <a:rPr lang="pt-BR" altLang="pt-BR" b="1" dirty="0"/>
              <a:t>Cabo Crossover</a:t>
            </a:r>
            <a:br>
              <a:rPr lang="pt-BR" altLang="pt-BR" b="1" dirty="0"/>
            </a:b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" panose="02000303000000000000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478D4D-FC49-42C5-B83F-76F067AC33DB}"/>
              </a:ext>
            </a:extLst>
          </p:cNvPr>
          <p:cNvSpPr/>
          <p:nvPr/>
        </p:nvSpPr>
        <p:spPr>
          <a:xfrm>
            <a:off x="1123949" y="709875"/>
            <a:ext cx="133351" cy="636062"/>
          </a:xfrm>
          <a:prstGeom prst="rect">
            <a:avLst/>
          </a:prstGeom>
          <a:solidFill>
            <a:srgbClr val="7C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770" name="Picture 2" descr="Resultado de imagem para cabo 568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896" y="1586428"/>
            <a:ext cx="5870652" cy="4946573"/>
          </a:xfrm>
          <a:prstGeom prst="rect">
            <a:avLst/>
          </a:prstGeom>
          <a:noFill/>
        </p:spPr>
      </p:pic>
      <p:sp>
        <p:nvSpPr>
          <p:cNvPr id="32772" name="AutoShape 4" descr="Resultado de imagem para cabo 568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774" name="AutoShape 6" descr="Resultado de imagem para cabo 568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776" name="Picture 8" descr="Resultado de imagem para cabo 56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682" y="1916935"/>
            <a:ext cx="5288096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63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rebuchet MS"/>
                <a:ea typeface="Calibri"/>
                <a:cs typeface="Arial"/>
              </a:rPr>
              <a:t>Conectorização de cabos de par trançado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6966535" cy="4989455"/>
          </a:xfrm>
        </p:spPr>
        <p:txBody>
          <a:bodyPr>
            <a:normAutofit lnSpcReduction="10000"/>
          </a:bodyPr>
          <a:lstStyle/>
          <a:p>
            <a:r>
              <a:rPr lang="pt-BR" sz="3200" dirty="0">
                <a:latin typeface="Trebuchet MS"/>
                <a:ea typeface="Calibri"/>
                <a:cs typeface="Arial"/>
              </a:rPr>
              <a:t>Conector RJ-45</a:t>
            </a:r>
          </a:p>
          <a:p>
            <a:endParaRPr lang="pt-BR" sz="3200" dirty="0">
              <a:latin typeface="Trebuchet MS"/>
              <a:ea typeface="Calibri"/>
              <a:cs typeface="Arial"/>
            </a:endParaRPr>
          </a:p>
          <a:p>
            <a:endParaRPr lang="pt-BR" sz="3200" dirty="0">
              <a:latin typeface="Trebuchet MS"/>
              <a:ea typeface="Calibri"/>
              <a:cs typeface="Arial"/>
            </a:endParaRPr>
          </a:p>
          <a:p>
            <a:endParaRPr lang="pt-BR" sz="3200" dirty="0">
              <a:latin typeface="Trebuchet MS"/>
              <a:ea typeface="Calibri"/>
              <a:cs typeface="Arial"/>
            </a:endParaRPr>
          </a:p>
          <a:p>
            <a:pPr algn="r"/>
            <a:r>
              <a:rPr lang="pt-BR" sz="3200" dirty="0">
                <a:latin typeface="Trebuchet MS"/>
                <a:ea typeface="Calibri"/>
                <a:cs typeface="Arial"/>
              </a:rPr>
              <a:t>Conector Blindado</a:t>
            </a:r>
          </a:p>
          <a:p>
            <a:endParaRPr lang="pt-BR" sz="3200" dirty="0">
              <a:latin typeface="Trebuchet MS"/>
              <a:ea typeface="Calibri"/>
              <a:cs typeface="Arial"/>
            </a:endParaRPr>
          </a:p>
          <a:p>
            <a:endParaRPr lang="pt-BR" sz="3200" dirty="0">
              <a:latin typeface="Trebuchet MS"/>
              <a:ea typeface="Calibri"/>
              <a:cs typeface="Arial"/>
            </a:endParaRPr>
          </a:p>
          <a:p>
            <a:endParaRPr lang="pt-BR" sz="3200" dirty="0">
              <a:latin typeface="Trebuchet MS"/>
              <a:ea typeface="Calibri"/>
              <a:cs typeface="Arial"/>
            </a:endParaRPr>
          </a:p>
          <a:p>
            <a:r>
              <a:rPr lang="pt-BR" sz="3200" dirty="0">
                <a:latin typeface="Trebuchet MS"/>
                <a:ea typeface="Calibri"/>
                <a:cs typeface="Arial"/>
              </a:rPr>
              <a:t>Conector RJ-45 fêmea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748" y="2590316"/>
            <a:ext cx="2527883" cy="1929617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0" t="19820" r="8128" b="18018"/>
          <a:stretch>
            <a:fillRect/>
          </a:stretch>
        </p:blipFill>
        <p:spPr>
          <a:xfrm>
            <a:off x="3733540" y="1289024"/>
            <a:ext cx="2320419" cy="1653872"/>
          </a:xfrm>
          <a:prstGeom prst="rect">
            <a:avLst/>
          </a:prstGeom>
        </p:spPr>
      </p:pic>
      <p:pic>
        <p:nvPicPr>
          <p:cNvPr id="9" name="Imagem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9" b="19549"/>
          <a:stretch>
            <a:fillRect/>
          </a:stretch>
        </p:blipFill>
        <p:spPr>
          <a:xfrm>
            <a:off x="5373419" y="4847724"/>
            <a:ext cx="2664363" cy="16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crimpagem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3"/>
            <a:ext cx="10750259" cy="1658435"/>
          </a:xfrm>
        </p:spPr>
        <p:txBody>
          <a:bodyPr/>
          <a:lstStyle/>
          <a:p>
            <a:pPr algn="just"/>
            <a:r>
              <a:rPr lang="pt-BR" sz="3200" dirty="0" err="1">
                <a:latin typeface="Trebuchet MS"/>
                <a:ea typeface="Calibri"/>
                <a:cs typeface="Arial"/>
              </a:rPr>
              <a:t>Decapador</a:t>
            </a:r>
            <a:endParaRPr lang="pt-BR" sz="3200" dirty="0">
              <a:latin typeface="Trebuchet MS"/>
              <a:ea typeface="Calibri"/>
              <a:cs typeface="Arial"/>
            </a:endParaRPr>
          </a:p>
          <a:p>
            <a:pPr lvl="1" algn="just"/>
            <a:r>
              <a:rPr lang="pt-BR" sz="3200" dirty="0">
                <a:latin typeface="Trebuchet MS"/>
                <a:ea typeface="Calibri"/>
                <a:cs typeface="Arial"/>
              </a:rPr>
              <a:t>Serve para descascar a capa externa do cabo com precisão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91861" y="2354317"/>
            <a:ext cx="2918615" cy="4930919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16" y="3867409"/>
            <a:ext cx="4597168" cy="23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crimpagem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687" y="1599774"/>
            <a:ext cx="7260824" cy="1679455"/>
          </a:xfrm>
        </p:spPr>
        <p:txBody>
          <a:bodyPr/>
          <a:lstStyle/>
          <a:p>
            <a:r>
              <a:rPr lang="pt-BR" sz="3200" dirty="0"/>
              <a:t>Alicate de </a:t>
            </a:r>
            <a:r>
              <a:rPr lang="pt-BR" sz="3200" dirty="0" err="1"/>
              <a:t>crimpar</a:t>
            </a:r>
            <a:endParaRPr lang="pt-BR" sz="3200" dirty="0"/>
          </a:p>
          <a:p>
            <a:pPr lvl="1"/>
            <a:r>
              <a:rPr lang="pt-BR" sz="3200" dirty="0"/>
              <a:t>Serve para cravar a trava do cabo no conector RJ-45.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88" y="1580156"/>
            <a:ext cx="2386157" cy="4747073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83" y="4012490"/>
            <a:ext cx="4552323" cy="22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7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crimpagem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4790" y="1410589"/>
            <a:ext cx="10329844" cy="1994764"/>
          </a:xfrm>
        </p:spPr>
        <p:txBody>
          <a:bodyPr>
            <a:normAutofit fontScale="92500" lnSpcReduction="20000"/>
          </a:bodyPr>
          <a:lstStyle/>
          <a:p>
            <a:r>
              <a:rPr lang="pt-BR" sz="3200" dirty="0"/>
              <a:t>Testador de cabo</a:t>
            </a:r>
          </a:p>
          <a:p>
            <a:pPr lvl="1"/>
            <a:r>
              <a:rPr lang="pt-BR" sz="3200" dirty="0"/>
              <a:t>Serve para verificar a continuidade das conexões, verificando num cabo pronto se todas as conexões estão corretas.</a:t>
            </a:r>
          </a:p>
          <a:p>
            <a:pPr lvl="1"/>
            <a:r>
              <a:rPr lang="pt-BR" sz="3200" dirty="0"/>
              <a:t>Serve ainda para identificar as extremidades de cabos inseridos em dutos ou calhas.</a:t>
            </a:r>
          </a:p>
          <a:p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4E8-4EB8-4A8F-8081-11272BA9E8BB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236" y="4336304"/>
            <a:ext cx="2585545" cy="22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6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gura9" descr="http://www.hardware.com.br/static/books/redes/cap1-17_html_m3721a5c6.pn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32" y="225288"/>
            <a:ext cx="6097420" cy="32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figura96" descr="http://www.hardware.com.br/static/books/redes/cap1-17_html_185817a6.jpg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31" y="3591339"/>
            <a:ext cx="6097419" cy="297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figura4" descr="http://www.hardware.com.br/static/books/redes/cap1-17_html_726c049b.jpg.optimized.jpg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" y="225288"/>
            <a:ext cx="5408307" cy="633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http://www.nti.ufpb.br/%7Ebeti/pag-redes/figuras/HARD-07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32385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 descr="http://www.nti.ufpb.br/%7Ebeti/pag-redes/figuras/HARD-07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77072"/>
            <a:ext cx="25146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2924944"/>
            <a:ext cx="82920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São as seguintes as etapas da montagem do cabo: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º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Use a lâmina (1) para cortar o cabo no tamanho necess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á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rio.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15815" y="4959909"/>
            <a:ext cx="74256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Desencapando a cobertura externa, expondo os quatro pares do cabo. 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082142" y="433979"/>
            <a:ext cx="7271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O alicate em detalhes.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(1): Lâmina para corte do fio</a:t>
            </a:r>
            <a:b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(2): Lâmina para desencapar o fio</a:t>
            </a:r>
            <a:b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(3): Fenda para </a:t>
            </a:r>
            <a:r>
              <a:rPr lang="pt-BR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crimpar</a:t>
            </a:r>
            <a:r>
              <a:rPr lang="pt-BR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o co</a:t>
            </a:r>
            <a:r>
              <a:rPr lang="pt-BR" dirty="0">
                <a:latin typeface="Arial" pitchFamily="34" charset="0"/>
                <a:cs typeface="Arial" pitchFamily="34" charset="0"/>
              </a:rPr>
              <a:t>nector.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Words>862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Exo</vt:lpstr>
      <vt:lpstr>Trebuchet MS</vt:lpstr>
      <vt:lpstr>Verdana</vt:lpstr>
      <vt:lpstr>Wingdings</vt:lpstr>
      <vt:lpstr>Office Theme</vt:lpstr>
      <vt:lpstr>Apresentação do PowerPoint</vt:lpstr>
      <vt:lpstr>Padrões de cores do cabo de par trançado</vt:lpstr>
      <vt:lpstr>Padrão T568A&amp;T568B/ Cabo Crossover </vt:lpstr>
      <vt:lpstr>Conectorização de cabos de par trançado</vt:lpstr>
      <vt:lpstr>Ferramentas para crimpagem</vt:lpstr>
      <vt:lpstr>Ferramentas para crimpagem</vt:lpstr>
      <vt:lpstr>Ferramentas para crimpagem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HARDWARE PARA REDES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50</cp:revision>
  <dcterms:created xsi:type="dcterms:W3CDTF">2021-01-29T11:30:57Z</dcterms:created>
  <dcterms:modified xsi:type="dcterms:W3CDTF">2021-12-21T21:20:54Z</dcterms:modified>
</cp:coreProperties>
</file>