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93" r:id="rId2"/>
    <p:sldId id="261" r:id="rId3"/>
    <p:sldId id="262" r:id="rId4"/>
    <p:sldId id="289" r:id="rId5"/>
    <p:sldId id="281" r:id="rId6"/>
    <p:sldId id="279" r:id="rId7"/>
    <p:sldId id="294" r:id="rId8"/>
    <p:sldId id="288" r:id="rId9"/>
    <p:sldId id="285" r:id="rId10"/>
    <p:sldId id="290" r:id="rId11"/>
    <p:sldId id="291" r:id="rId12"/>
    <p:sldId id="292" r:id="rId13"/>
    <p:sldId id="295" r:id="rId14"/>
    <p:sldId id="287" r:id="rId15"/>
    <p:sldId id="296" r:id="rId16"/>
    <p:sldId id="299" r:id="rId17"/>
    <p:sldId id="284" r:id="rId18"/>
    <p:sldId id="300" r:id="rId19"/>
    <p:sldId id="301" r:id="rId20"/>
    <p:sldId id="302" r:id="rId21"/>
    <p:sldId id="286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5EEB6-1912-4C9C-A831-54F419224084}"/>
              </a:ext>
            </a:extLst>
          </p:cNvPr>
          <p:cNvSpPr txBox="1">
            <a:spLocks/>
          </p:cNvSpPr>
          <p:nvPr/>
        </p:nvSpPr>
        <p:spPr>
          <a:xfrm>
            <a:off x="411669" y="3836992"/>
            <a:ext cx="5115339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DEFEITOS REDES</a:t>
            </a:r>
          </a:p>
        </p:txBody>
      </p:sp>
    </p:spTree>
    <p:extLst>
      <p:ext uri="{BB962C8B-B14F-4D97-AF65-F5344CB8AC3E}">
        <p14:creationId xmlns:p14="http://schemas.microsoft.com/office/powerpoint/2010/main" val="39484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6"/>
          <p:cNvSpPr txBox="1">
            <a:spLocks noChangeArrowheads="1"/>
          </p:cNvSpPr>
          <p:nvPr/>
        </p:nvSpPr>
        <p:spPr>
          <a:xfrm>
            <a:off x="0" y="457200"/>
            <a:ext cx="12192000" cy="4114800"/>
          </a:xfrm>
          <a:prstGeom prst="rect">
            <a:avLst/>
          </a:prstGeom>
          <a:noFill/>
        </p:spPr>
        <p:txBody>
          <a:bodyPr vert="horz" lIns="91440" tIns="46038" rIns="91440" bIns="46038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altLang="pt-BR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ESTUDO DO CASO</a:t>
            </a: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lang="pt-BR" sz="2400" dirty="0"/>
              <a:t>Visualizando a figura abaixo, os equipamentos da Rede </a:t>
            </a:r>
            <a:r>
              <a:rPr lang="pt-BR" sz="2400" dirty="0" err="1"/>
              <a:t>Cabeada</a:t>
            </a:r>
            <a:r>
              <a:rPr lang="pt-BR" sz="2400" dirty="0"/>
              <a:t>, bem como a Wireless, usam IP Estático, o Note não consegue troca informação com demais positivos </a:t>
            </a:r>
            <a:r>
              <a:rPr lang="pt-BR" sz="2400" dirty="0" err="1"/>
              <a:t>cabeados</a:t>
            </a:r>
            <a:r>
              <a:rPr lang="pt-BR" sz="2400" dirty="0"/>
              <a:t>, qual o problema?</a:t>
            </a:r>
          </a:p>
          <a:p>
            <a:r>
              <a:rPr lang="pt-BR" sz="2400" b="1" dirty="0"/>
              <a:t> </a:t>
            </a:r>
            <a:endParaRPr lang="pt-BR" sz="2400" dirty="0"/>
          </a:p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l"/>
              <a:tabLst/>
              <a:defRPr/>
            </a:pP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482" name="Picture 2" descr="Resultado de imagem para estacao nÃ£o acessa rede wireles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10724"/>
            <a:ext cx="11313763" cy="3983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Quais as vantagens de usar um servidor de impressão na sua empresa?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001" y="1667090"/>
            <a:ext cx="9716845" cy="4516734"/>
          </a:xfrm>
          <a:prstGeom prst="rect">
            <a:avLst/>
          </a:prstGeom>
          <a:noFill/>
        </p:spPr>
      </p:pic>
      <p:sp>
        <p:nvSpPr>
          <p:cNvPr id="3" name="Rectangle 1026"/>
          <p:cNvSpPr txBox="1">
            <a:spLocks noChangeArrowheads="1"/>
          </p:cNvSpPr>
          <p:nvPr/>
        </p:nvSpPr>
        <p:spPr>
          <a:xfrm>
            <a:off x="0" y="0"/>
            <a:ext cx="12192000" cy="937647"/>
          </a:xfrm>
          <a:prstGeom prst="rect">
            <a:avLst/>
          </a:prstGeom>
          <a:noFill/>
        </p:spPr>
        <p:txBody>
          <a:bodyPr vert="horz" lIns="91440" tIns="46038" rIns="91440" bIns="46038" rtlCol="0">
            <a:normAutofit fontScale="250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altLang="pt-BR" sz="6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ESTUDO DO CASO</a:t>
            </a:r>
            <a:endParaRPr kumimoji="0" lang="pt-BR" altLang="pt-BR" sz="6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pt-BR" altLang="pt-BR" sz="6400" dirty="0"/>
              <a:t>IMPRESSORA DE REDE NÃO IMPRIMI</a:t>
            </a:r>
          </a:p>
          <a:p>
            <a:pPr marL="228600" indent="-228600" algn="just">
              <a:lnSpc>
                <a:spcPct val="150000"/>
              </a:lnSpc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pt-BR" altLang="pt-BR" sz="6400" dirty="0"/>
              <a:t>MICRO 1 NÃO ACHA A REDE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l"/>
              <a:tabLst/>
              <a:defRPr/>
            </a:pP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l"/>
              <a:tabLst/>
              <a:defRPr/>
            </a:pP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8013" y="2043677"/>
            <a:ext cx="8475662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1026"/>
          <p:cNvSpPr txBox="1">
            <a:spLocks noChangeArrowheads="1"/>
          </p:cNvSpPr>
          <p:nvPr/>
        </p:nvSpPr>
        <p:spPr>
          <a:xfrm>
            <a:off x="0" y="0"/>
            <a:ext cx="12192000" cy="937647"/>
          </a:xfrm>
          <a:prstGeom prst="rect">
            <a:avLst/>
          </a:prstGeom>
          <a:noFill/>
        </p:spPr>
        <p:txBody>
          <a:bodyPr vert="horz" lIns="91440" tIns="46038" rIns="91440" bIns="46038" rtlCol="0">
            <a:normAutofit fontScale="250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altLang="pt-BR" sz="6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ESTUDO DO CASO</a:t>
            </a:r>
            <a:endParaRPr kumimoji="0" lang="pt-BR" altLang="pt-BR" sz="6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pt-BR" altLang="pt-BR" sz="6400" dirty="0"/>
              <a:t>DADOS DO SERVIDOR DE DADOS INACESSÍVEIS</a:t>
            </a:r>
          </a:p>
          <a:p>
            <a:pPr marL="228600" indent="-228600" algn="just">
              <a:lnSpc>
                <a:spcPct val="150000"/>
              </a:lnSpc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pt-BR" altLang="pt-BR" sz="6400" dirty="0"/>
              <a:t>HOSTS NÃO CONSEGUEM ACESSAR O SERVIDOR WEB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l"/>
              <a:tabLst/>
              <a:defRPr/>
            </a:pP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l"/>
              <a:tabLst/>
              <a:defRPr/>
            </a:pP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402956"/>
            <a:ext cx="1219200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Analizando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o desenho abaixo, quais os dispositivos centrais necessários, para configuração desta rede e classe de IP?</a:t>
            </a:r>
            <a:endParaRPr kumimoji="0" 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5" name="Imagem 4" descr="Resultado de imagem para layout rede usando recurso apip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5397" y="1580827"/>
            <a:ext cx="10089395" cy="4649492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28670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19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6"/>
          <p:cNvSpPr txBox="1">
            <a:spLocks noChangeArrowheads="1"/>
          </p:cNvSpPr>
          <p:nvPr/>
        </p:nvSpPr>
        <p:spPr>
          <a:xfrm>
            <a:off x="0" y="457200"/>
            <a:ext cx="12192000" cy="4114800"/>
          </a:xfrm>
          <a:prstGeom prst="rect">
            <a:avLst/>
          </a:prstGeom>
          <a:noFill/>
        </p:spPr>
        <p:txBody>
          <a:bodyPr vert="horz" lIns="91440" tIns="46038" rIns="91440" bIns="46038" rtlCol="0">
            <a:normAutofit fontScale="700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altLang="pt-BR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ESTUDO DO CASO</a:t>
            </a: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pt-BR" altLang="pt-BR" sz="3200" dirty="0"/>
              <a:t>SEGUIMENTAR A REDE PARA 16 IPS</a:t>
            </a: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pt-BR" altLang="pt-BR" sz="3200" dirty="0"/>
              <a:t>PC8 NÃO ACHA REDE</a:t>
            </a: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pt-BR" altLang="pt-BR" sz="3200" dirty="0"/>
              <a:t>ROTEADOR NÃO SE CONECTA A REDE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pt-BR" altLang="pt-BR" sz="3200" dirty="0"/>
              <a:t>ROTEADOR RJ NÃO SE CONECTA COM ROTEADOR JF NEM COM A SUA REDE</a:t>
            </a: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pt-BR" altLang="pt-BR" sz="3200" dirty="0"/>
              <a:t>LAPTOP ZERO NÃO ACHO O OTEADR WIRELESS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pt-BR" altLang="pt-BR" sz="3200" dirty="0"/>
              <a:t>SEGUIMENTAR A CONEXÃO ENTRE OS DOIS ROTEADORES CISCO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tabLst/>
              <a:defRPr/>
            </a:pP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387457"/>
            <a:ext cx="12192000" cy="570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1A  máscara de rede 255.255.255.224 equivale a uma rede?</a:t>
            </a:r>
            <a:endParaRPr kumimoji="0" 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/24</a:t>
            </a:r>
            <a:endParaRPr kumimoji="0" 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/30</a:t>
            </a:r>
            <a:endParaRPr kumimoji="0" 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/27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r>
              <a:rPr lang="pt-BR" sz="2000">
                <a:latin typeface="Arial" pitchFamily="34" charset="0"/>
                <a:ea typeface="Times New Roman" pitchFamily="18" charset="0"/>
                <a:cs typeface="Arial" pitchFamily="34" charset="0"/>
              </a:rPr>
              <a:t>/28</a:t>
            </a: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pt-B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2-Qual deveria ser a máscara caso fossem necessárias duas redes com 60 estações cada ? </a:t>
            </a:r>
            <a:endParaRPr kumimoji="0" 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255.255.255.255</a:t>
            </a:r>
            <a:endParaRPr kumimoji="0" 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255.255.255.252</a:t>
            </a:r>
            <a:endParaRPr kumimoji="0" 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255.255.255.240</a:t>
            </a:r>
            <a:endParaRPr kumimoji="0" 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255.255.255.224</a:t>
            </a:r>
            <a:endParaRPr kumimoji="0" 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255.255.255.192</a:t>
            </a:r>
            <a:endParaRPr kumimoji="0" 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pt-B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3-Em 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uma rede dividida em duas </a:t>
            </a:r>
            <a:r>
              <a:rPr kumimoji="0" lang="pt-B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Sub-redeso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os endereços de </a:t>
            </a:r>
            <a:r>
              <a:rPr kumimoji="0" lang="pt-B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Brodcast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são ? </a:t>
            </a:r>
            <a:endParaRPr kumimoji="0" 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192.168.10.128 e 192.168.10.254</a:t>
            </a:r>
            <a:endParaRPr kumimoji="0" 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192.168.10.126 e 192.168.10.255</a:t>
            </a:r>
            <a:endParaRPr kumimoji="0" 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192.168.10.128 </a:t>
            </a:r>
            <a:r>
              <a:rPr kumimoji="0" lang="pt-B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 192.168.10.255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r>
              <a:rPr lang="pt-BR" sz="2000"/>
              <a:t>192.168.10.127 e 192.168.10.254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pt-BR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8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0" y="692150"/>
            <a:ext cx="12192000" cy="2286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038" bIns="46038">
            <a:normAutofit fontScale="70000" lnSpcReduction="20000"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pt-BR" altLang="pt-BR" b="1"/>
              <a:t>Protocolos e Padronização:</a:t>
            </a:r>
          </a:p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pt-BR" altLang="pt-BR" b="1"/>
              <a:t>A </a:t>
            </a:r>
            <a:r>
              <a:rPr lang="pt-BR" altLang="pt-BR" b="1" i="1" u="sng"/>
              <a:t>ISO</a:t>
            </a:r>
            <a:r>
              <a:rPr lang="pt-BR" altLang="pt-BR" b="1"/>
              <a:t> é uma organização internacional fundada em 1946 e tem por objetivo elaborar padrões internacionais. </a:t>
            </a:r>
          </a:p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pt-BR" altLang="pt-BR" b="1"/>
              <a:t>A </a:t>
            </a:r>
            <a:r>
              <a:rPr lang="pt-BR" altLang="pt-BR" b="1" i="1"/>
              <a:t>ISO</a:t>
            </a:r>
            <a:r>
              <a:rPr lang="pt-BR" altLang="pt-BR" b="1"/>
              <a:t> desenvolveu um </a:t>
            </a:r>
            <a:r>
              <a:rPr lang="pt-BR" altLang="pt-BR" b="1" i="1" u="sng"/>
              <a:t>modelo de referencia</a:t>
            </a:r>
            <a:r>
              <a:rPr lang="pt-BR" altLang="pt-BR" b="1"/>
              <a:t> para fabricação de protocolo, sendo este identificado como  </a:t>
            </a:r>
            <a:r>
              <a:rPr lang="pt-BR" altLang="pt-BR" b="1" i="1" u="sng">
                <a:solidFill>
                  <a:srgbClr val="FFFF00"/>
                </a:solidFill>
              </a:rPr>
              <a:t>modelo OSI (</a:t>
            </a:r>
            <a:r>
              <a:rPr lang="pt-BR" altLang="pt-BR" b="1">
                <a:solidFill>
                  <a:srgbClr val="FFFF00"/>
                </a:solidFill>
              </a:rPr>
              <a:t>Open System Interconnection)</a:t>
            </a:r>
            <a:r>
              <a:rPr lang="pt-BR" altLang="pt-BR">
                <a:solidFill>
                  <a:srgbClr val="FFFF00"/>
                </a:solidFill>
              </a:rPr>
              <a:t>.</a:t>
            </a:r>
            <a:r>
              <a:rPr lang="pt-BR" altLang="pt-BR" b="1" i="1" u="sng">
                <a:effectLst>
                  <a:outerShdw blurRad="38100" dist="38100" dir="2700000" algn="tl">
                    <a:srgbClr val="800000"/>
                  </a:outerShdw>
                </a:effectLst>
              </a:rPr>
              <a:t> </a:t>
            </a:r>
          </a:p>
          <a:p>
            <a:pPr algn="ctr"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None/>
              <a:defRPr/>
            </a:pPr>
            <a:endParaRPr lang="pt-BR" altLang="pt-BR" b="1" i="1" u="sng">
              <a:effectLst>
                <a:outerShdw blurRad="38100" dist="38100" dir="2700000" algn="tl">
                  <a:srgbClr val="800000"/>
                </a:outerShdw>
              </a:effectLst>
            </a:endParaRPr>
          </a:p>
        </p:txBody>
      </p:sp>
      <p:pic>
        <p:nvPicPr>
          <p:cNvPr id="1026" name="Picture 2" descr="E:\HARDWARE TEORICO\REDES ADMINISTRADOR TI\modelo_osi_tcp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1" y="2786743"/>
            <a:ext cx="10733314" cy="3679371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12192000" cy="4114800"/>
          </a:xfrm>
          <a:noFill/>
        </p:spPr>
        <p:txBody>
          <a:bodyPr tIns="46038" bIns="46038">
            <a:norm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altLang="pt-BR" sz="3200" b="1" dirty="0"/>
              <a:t>ESTUDO DO CASO</a:t>
            </a:r>
            <a:endParaRPr lang="pt-BR" altLang="pt-BR" sz="3200" dirty="0"/>
          </a:p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pt-BR" altLang="pt-BR" sz="3200" dirty="0"/>
              <a:t>PCS 6 E 7 DA MATRIZ APRESENTAM A SEGUINTE TELA</a:t>
            </a:r>
          </a:p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l"/>
            </a:pPr>
            <a:endParaRPr lang="pt-BR" altLang="pt-BR" sz="3200" dirty="0"/>
          </a:p>
        </p:txBody>
      </p:sp>
      <p:pic>
        <p:nvPicPr>
          <p:cNvPr id="3" name="Imagem 2" descr="Endreçamento de link-local com APIPA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3816" y="2720659"/>
            <a:ext cx="6974237" cy="3494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Protocolo ICMP, Ping e Traceroute | DlteC do Bras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1790" y="2423466"/>
            <a:ext cx="7625166" cy="3853348"/>
          </a:xfrm>
          <a:prstGeom prst="rect">
            <a:avLst/>
          </a:prstGeom>
          <a:noFill/>
        </p:spPr>
      </p:pic>
      <p:sp>
        <p:nvSpPr>
          <p:cNvPr id="6" name="Rectangle 1026"/>
          <p:cNvSpPr txBox="1">
            <a:spLocks noChangeArrowheads="1"/>
          </p:cNvSpPr>
          <p:nvPr/>
        </p:nvSpPr>
        <p:spPr>
          <a:xfrm>
            <a:off x="0" y="457200"/>
            <a:ext cx="12192000" cy="4114800"/>
          </a:xfrm>
          <a:prstGeom prst="rect">
            <a:avLst/>
          </a:prstGeom>
          <a:noFill/>
        </p:spPr>
        <p:txBody>
          <a:bodyPr vert="horz" lIns="91440" tIns="46038" rIns="91440" bIns="46038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altLang="pt-BR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ESTUDO DO CASO</a:t>
            </a: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pt-BR" altLang="pt-BR" sz="3200" dirty="0"/>
              <a:t>PC1 FILIAL JF PERDA DE ENVIO DE PACOTES</a:t>
            </a: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l"/>
              <a:tabLst/>
              <a:defRPr/>
            </a:pP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6"/>
          <p:cNvSpPr txBox="1">
            <a:spLocks noChangeArrowheads="1"/>
          </p:cNvSpPr>
          <p:nvPr/>
        </p:nvSpPr>
        <p:spPr>
          <a:xfrm>
            <a:off x="0" y="457200"/>
            <a:ext cx="12192000" cy="4114800"/>
          </a:xfrm>
          <a:prstGeom prst="rect">
            <a:avLst/>
          </a:prstGeom>
          <a:noFill/>
        </p:spPr>
        <p:txBody>
          <a:bodyPr vert="horz" lIns="91440" tIns="46038" rIns="91440" bIns="46038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altLang="pt-BR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ESTUDO DO CASO</a:t>
            </a: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pt-BR" altLang="pt-BR" sz="3200" dirty="0"/>
              <a:t>LISTE OS COMANDOS PARA OS ROTEADORES DA CISCO NAS REDES PARA QUE ELAS TROQUEM INFORMAÇÃO</a:t>
            </a: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l"/>
              <a:tabLst/>
              <a:defRPr/>
            </a:pP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6"/>
          <p:cNvSpPr txBox="1">
            <a:spLocks noChangeArrowheads="1"/>
          </p:cNvSpPr>
          <p:nvPr/>
        </p:nvSpPr>
        <p:spPr>
          <a:xfrm>
            <a:off x="0" y="457200"/>
            <a:ext cx="12192000" cy="4114800"/>
          </a:xfrm>
          <a:prstGeom prst="rect">
            <a:avLst/>
          </a:prstGeom>
          <a:noFill/>
        </p:spPr>
        <p:txBody>
          <a:bodyPr vert="horz" lIns="91440" tIns="46038" rIns="91440" bIns="46038" rtlCol="0"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altLang="pt-BR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ESTUDO DO CASO</a:t>
            </a: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pt-BR" altLang="pt-BR" sz="3200" dirty="0"/>
              <a:t>REDE FILIAL RIO TRAVANDO AMBOS PCS AO ENVIAR PACOTES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l"/>
              <a:tabLst/>
              <a:defRPr/>
            </a:pP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l"/>
              <a:tabLst/>
              <a:defRPr/>
            </a:pPr>
            <a:endParaRPr lang="pt-BR" altLang="pt-BR" sz="3200" dirty="0"/>
          </a:p>
          <a:p>
            <a:pPr marL="228600" indent="-228600" algn="just">
              <a:lnSpc>
                <a:spcPct val="150000"/>
              </a:lnSpc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pt-BR" altLang="pt-BR" sz="3200" dirty="0"/>
              <a:t>PCS DE AMBAS AS REDES ERRO DE DNS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l"/>
              <a:tabLst/>
              <a:defRPr/>
            </a:pP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l"/>
              <a:tabLst/>
              <a:defRPr/>
            </a:pP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6"/>
          <p:cNvSpPr txBox="1">
            <a:spLocks noChangeArrowheads="1"/>
          </p:cNvSpPr>
          <p:nvPr/>
        </p:nvSpPr>
        <p:spPr>
          <a:xfrm>
            <a:off x="0" y="457200"/>
            <a:ext cx="12192000" cy="4114800"/>
          </a:xfrm>
          <a:prstGeom prst="rect">
            <a:avLst/>
          </a:prstGeom>
          <a:noFill/>
        </p:spPr>
        <p:txBody>
          <a:bodyPr vert="horz" lIns="91440" tIns="46038" rIns="91440" bIns="46038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altLang="pt-BR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ESTUDO DO CASO</a:t>
            </a: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lang="pt-BR" sz="2400" dirty="0"/>
              <a:t>Qual a função do protocolo NAT e porque ele foi criado</a:t>
            </a:r>
          </a:p>
          <a:p>
            <a:r>
              <a:rPr lang="pt-BR" sz="2400" dirty="0"/>
              <a:t> </a:t>
            </a:r>
          </a:p>
          <a:p>
            <a:r>
              <a:rPr lang="pt-BR" sz="2400" dirty="0"/>
              <a:t> 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l"/>
              <a:tabLst/>
              <a:defRPr/>
            </a:pP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38765"/>
            <a:ext cx="11065790" cy="440151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12192000" cy="4114800"/>
          </a:xfrm>
          <a:noFill/>
        </p:spPr>
        <p:txBody>
          <a:bodyPr tIns="46038" bIns="46038">
            <a:norm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altLang="pt-BR" sz="3200" b="1" dirty="0"/>
              <a:t>ESTUDO DO CASO</a:t>
            </a:r>
            <a:endParaRPr lang="pt-BR" altLang="pt-BR" sz="3200" dirty="0"/>
          </a:p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pt-BR" altLang="pt-BR" sz="3200" dirty="0"/>
              <a:t>LAPTOP 1 NA REDE APRESENTA A SEGUINTE TELA</a:t>
            </a:r>
          </a:p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l"/>
            </a:pPr>
            <a:endParaRPr lang="pt-BR" altLang="pt-BR" sz="3200" dirty="0"/>
          </a:p>
        </p:txBody>
      </p:sp>
      <p:pic>
        <p:nvPicPr>
          <p:cNvPr id="3" name="Imagem 2" descr="Endreçamento de link-local com APIPA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3816" y="2720659"/>
            <a:ext cx="6974237" cy="3494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Protocolo ICMP, Ping e Traceroute | DlteC do Bras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1790" y="2423466"/>
            <a:ext cx="7625166" cy="3853348"/>
          </a:xfrm>
          <a:prstGeom prst="rect">
            <a:avLst/>
          </a:prstGeom>
          <a:noFill/>
        </p:spPr>
      </p:pic>
      <p:sp>
        <p:nvSpPr>
          <p:cNvPr id="6" name="Rectangle 1026"/>
          <p:cNvSpPr txBox="1">
            <a:spLocks noChangeArrowheads="1"/>
          </p:cNvSpPr>
          <p:nvPr/>
        </p:nvSpPr>
        <p:spPr>
          <a:xfrm>
            <a:off x="0" y="457200"/>
            <a:ext cx="12192000" cy="4114800"/>
          </a:xfrm>
          <a:prstGeom prst="rect">
            <a:avLst/>
          </a:prstGeom>
          <a:noFill/>
        </p:spPr>
        <p:txBody>
          <a:bodyPr vert="horz" lIns="91440" tIns="46038" rIns="91440" bIns="46038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altLang="pt-BR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ESTUDO DO CASO</a:t>
            </a: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pt-BR" altLang="pt-BR" sz="3200" dirty="0"/>
              <a:t>MICRO 0  PERDA DE ENVIO DE PACOTES</a:t>
            </a: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l"/>
              <a:tabLst/>
              <a:defRPr/>
            </a:pP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6"/>
          <p:cNvSpPr txBox="1">
            <a:spLocks noChangeArrowheads="1"/>
          </p:cNvSpPr>
          <p:nvPr/>
        </p:nvSpPr>
        <p:spPr>
          <a:xfrm>
            <a:off x="0" y="457200"/>
            <a:ext cx="12192000" cy="4114800"/>
          </a:xfrm>
          <a:prstGeom prst="rect">
            <a:avLst/>
          </a:prstGeom>
          <a:noFill/>
        </p:spPr>
        <p:txBody>
          <a:bodyPr vert="horz" lIns="91440" tIns="46038" rIns="91440" bIns="46038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altLang="pt-BR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ESTUDO DO CASO</a:t>
            </a: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pt-BR" altLang="pt-BR" sz="3200" dirty="0"/>
              <a:t>PC2 NÃO ACHA A REDE</a:t>
            </a:r>
          </a:p>
          <a:p>
            <a:pPr marL="228600" indent="-228600" algn="just">
              <a:lnSpc>
                <a:spcPct val="150000"/>
              </a:lnSpc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pt-BR" altLang="pt-BR" sz="3200" dirty="0"/>
              <a:t>LAPTOP1 NÃO SE CONECTA AO ROTEADOR</a:t>
            </a:r>
          </a:p>
          <a:p>
            <a:pPr marL="228600" indent="-228600" algn="just">
              <a:lnSpc>
                <a:spcPct val="150000"/>
              </a:lnSpc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pt-BR" altLang="pt-BR" sz="3200" dirty="0"/>
              <a:t>REDE CABEADA NÃO SE CONECTA COM A WIRELESS</a:t>
            </a:r>
          </a:p>
          <a:p>
            <a:pPr marL="228600" indent="-228600" algn="just">
              <a:lnSpc>
                <a:spcPct val="150000"/>
              </a:lnSpc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l"/>
            </a:pPr>
            <a:endParaRPr lang="pt-BR" altLang="pt-BR" sz="3200" dirty="0"/>
          </a:p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l"/>
              <a:tabLst/>
              <a:defRPr/>
            </a:pP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l"/>
              <a:tabLst/>
              <a:defRPr/>
            </a:pP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6"/>
          <p:cNvSpPr txBox="1">
            <a:spLocks noChangeArrowheads="1"/>
          </p:cNvSpPr>
          <p:nvPr/>
        </p:nvSpPr>
        <p:spPr>
          <a:xfrm>
            <a:off x="0" y="457200"/>
            <a:ext cx="12192000" cy="4114800"/>
          </a:xfrm>
          <a:prstGeom prst="rect">
            <a:avLst/>
          </a:prstGeom>
          <a:noFill/>
        </p:spPr>
        <p:txBody>
          <a:bodyPr vert="horz" lIns="91440" tIns="46038" rIns="91440" bIns="46038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altLang="pt-BR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ESTUDO DO CASO</a:t>
            </a: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lvl="0" indent="-228600" algn="just">
              <a:lnSpc>
                <a:spcPct val="150000"/>
              </a:lnSpc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l"/>
              <a:defRPr/>
            </a:pPr>
            <a:r>
              <a:rPr lang="pt-BR" sz="2400" dirty="0"/>
              <a:t>Quais são os padrões de </a:t>
            </a:r>
            <a:r>
              <a:rPr lang="pt-BR" sz="2400" dirty="0" err="1"/>
              <a:t>crimpagem</a:t>
            </a:r>
            <a:r>
              <a:rPr lang="pt-BR" sz="2400" dirty="0"/>
              <a:t> dos cabos de redes e o que é efeito cancelamento?</a:t>
            </a:r>
            <a:endParaRPr lang="pt-BR" altLang="pt-BR" sz="3200" dirty="0"/>
          </a:p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l"/>
              <a:tabLst/>
              <a:defRPr/>
            </a:pP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Imagem 2" descr="Resultado de imagem para defeitos cabeamento de red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908" y="2569387"/>
            <a:ext cx="9841424" cy="366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734</TotalTime>
  <Words>390</Words>
  <Application>Microsoft Office PowerPoint</Application>
  <PresentationFormat>Widescreen</PresentationFormat>
  <Paragraphs>66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52</cp:revision>
  <dcterms:created xsi:type="dcterms:W3CDTF">2021-01-29T11:30:57Z</dcterms:created>
  <dcterms:modified xsi:type="dcterms:W3CDTF">2022-01-28T11:08:44Z</dcterms:modified>
</cp:coreProperties>
</file>