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1"/>
  </p:sldMasterIdLst>
  <p:notesMasterIdLst>
    <p:notesMasterId r:id="rId71"/>
  </p:notesMasterIdLst>
  <p:sldIdLst>
    <p:sldId id="294" r:id="rId2"/>
    <p:sldId id="258" r:id="rId3"/>
    <p:sldId id="259" r:id="rId4"/>
    <p:sldId id="260" r:id="rId5"/>
    <p:sldId id="279" r:id="rId6"/>
    <p:sldId id="284" r:id="rId7"/>
    <p:sldId id="285" r:id="rId8"/>
    <p:sldId id="281" r:id="rId9"/>
    <p:sldId id="280" r:id="rId10"/>
    <p:sldId id="286" r:id="rId11"/>
    <p:sldId id="287" r:id="rId12"/>
    <p:sldId id="288" r:id="rId13"/>
    <p:sldId id="290" r:id="rId14"/>
    <p:sldId id="282" r:id="rId15"/>
    <p:sldId id="291" r:id="rId16"/>
    <p:sldId id="292" r:id="rId17"/>
    <p:sldId id="293" r:id="rId18"/>
    <p:sldId id="295" r:id="rId19"/>
    <p:sldId id="296" r:id="rId20"/>
    <p:sldId id="297" r:id="rId21"/>
    <p:sldId id="298" r:id="rId22"/>
    <p:sldId id="299" r:id="rId23"/>
    <p:sldId id="301" r:id="rId24"/>
    <p:sldId id="303" r:id="rId25"/>
    <p:sldId id="304" r:id="rId26"/>
    <p:sldId id="305" r:id="rId27"/>
    <p:sldId id="306" r:id="rId28"/>
    <p:sldId id="307" r:id="rId29"/>
    <p:sldId id="308" r:id="rId30"/>
    <p:sldId id="309" r:id="rId31"/>
    <p:sldId id="310" r:id="rId32"/>
    <p:sldId id="311" r:id="rId33"/>
    <p:sldId id="312" r:id="rId34"/>
    <p:sldId id="300" r:id="rId35"/>
    <p:sldId id="313" r:id="rId36"/>
    <p:sldId id="314" r:id="rId37"/>
    <p:sldId id="316" r:id="rId38"/>
    <p:sldId id="317" r:id="rId39"/>
    <p:sldId id="318" r:id="rId40"/>
    <p:sldId id="315" r:id="rId41"/>
    <p:sldId id="320" r:id="rId42"/>
    <p:sldId id="321" r:id="rId43"/>
    <p:sldId id="322" r:id="rId44"/>
    <p:sldId id="323" r:id="rId45"/>
    <p:sldId id="324" r:id="rId46"/>
    <p:sldId id="325" r:id="rId47"/>
    <p:sldId id="326" r:id="rId48"/>
    <p:sldId id="327" r:id="rId49"/>
    <p:sldId id="328" r:id="rId50"/>
    <p:sldId id="329" r:id="rId51"/>
    <p:sldId id="330" r:id="rId52"/>
    <p:sldId id="331" r:id="rId53"/>
    <p:sldId id="332" r:id="rId54"/>
    <p:sldId id="333" r:id="rId55"/>
    <p:sldId id="283" r:id="rId56"/>
    <p:sldId id="334" r:id="rId57"/>
    <p:sldId id="335" r:id="rId58"/>
    <p:sldId id="336" r:id="rId59"/>
    <p:sldId id="289" r:id="rId60"/>
    <p:sldId id="337" r:id="rId61"/>
    <p:sldId id="338" r:id="rId62"/>
    <p:sldId id="339" r:id="rId63"/>
    <p:sldId id="340" r:id="rId64"/>
    <p:sldId id="341" r:id="rId65"/>
    <p:sldId id="342" r:id="rId66"/>
    <p:sldId id="343" r:id="rId67"/>
    <p:sldId id="276" r:id="rId68"/>
    <p:sldId id="344" r:id="rId69"/>
    <p:sldId id="275" r:id="rId7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438A"/>
    <a:srgbClr val="FAB63D"/>
    <a:srgbClr val="E76323"/>
    <a:srgbClr val="15AED1"/>
    <a:srgbClr val="42449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Estilo Claro 2 - Ênfase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Estilo Claro 1 - Ênfase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72" autoAdjust="0"/>
    <p:restoredTop sz="94660"/>
  </p:normalViewPr>
  <p:slideViewPr>
    <p:cSldViewPr snapToGrid="0">
      <p:cViewPr varScale="1">
        <p:scale>
          <a:sx n="111" d="100"/>
          <a:sy n="111" d="100"/>
        </p:scale>
        <p:origin x="54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7.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C98A6C-DF29-420F-B0E6-AA7552CCB7F2}" type="datetimeFigureOut">
              <a:rPr lang="pt-BR" smtClean="0"/>
              <a:t>30/03/2022</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20BACC-32D7-4695-8790-260E1C350A97}" type="slidenum">
              <a:rPr lang="pt-BR" smtClean="0"/>
              <a:t>‹nº›</a:t>
            </a:fld>
            <a:endParaRPr lang="pt-BR"/>
          </a:p>
        </p:txBody>
      </p:sp>
    </p:spTree>
    <p:extLst>
      <p:ext uri="{BB962C8B-B14F-4D97-AF65-F5344CB8AC3E}">
        <p14:creationId xmlns:p14="http://schemas.microsoft.com/office/powerpoint/2010/main" val="34424002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ABCC73E1-1A8A-40D9-ABA9-40AEC96C7039}" type="slidenum">
              <a:rPr lang="pt-BR" smtClean="0"/>
              <a:pPr/>
              <a:t>51</a:t>
            </a:fld>
            <a:endParaRPr lang="pt-BR"/>
          </a:p>
        </p:txBody>
      </p:sp>
    </p:spTree>
    <p:extLst>
      <p:ext uri="{BB962C8B-B14F-4D97-AF65-F5344CB8AC3E}">
        <p14:creationId xmlns:p14="http://schemas.microsoft.com/office/powerpoint/2010/main" val="17180070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3/30/2022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4244283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3/30/2022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23709236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3/30/2022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41074339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Slide de Título">
    <p:spTree>
      <p:nvGrpSpPr>
        <p:cNvPr id="1" name=""/>
        <p:cNvGrpSpPr/>
        <p:nvPr/>
      </p:nvGrpSpPr>
      <p:grpSpPr>
        <a:xfrm>
          <a:off x="0" y="0"/>
          <a:ext cx="0" cy="0"/>
          <a:chOff x="0" y="0"/>
          <a:chExt cx="0" cy="0"/>
        </a:xfrm>
      </p:grpSpPr>
      <p:pic>
        <p:nvPicPr>
          <p:cNvPr id="7" name="Imagem 6">
            <a:extLst>
              <a:ext uri="{FF2B5EF4-FFF2-40B4-BE49-F238E27FC236}">
                <a16:creationId xmlns:a16="http://schemas.microsoft.com/office/drawing/2014/main" id="{19179D5D-A8CD-49B2-8BFF-67718239F5F6}"/>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pic>
        <p:nvPicPr>
          <p:cNvPr id="8" name="Imagem 7">
            <a:extLst>
              <a:ext uri="{FF2B5EF4-FFF2-40B4-BE49-F238E27FC236}">
                <a16:creationId xmlns:a16="http://schemas.microsoft.com/office/drawing/2014/main" id="{F37156FD-F487-495B-A5C3-68045BE51E93}"/>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95926" b="644"/>
          <a:stretch/>
        </p:blipFill>
        <p:spPr>
          <a:xfrm>
            <a:off x="0" y="6622742"/>
            <a:ext cx="12192000" cy="235258"/>
          </a:xfrm>
          <a:prstGeom prst="rect">
            <a:avLst/>
          </a:prstGeom>
        </p:spPr>
      </p:pic>
      <p:pic>
        <p:nvPicPr>
          <p:cNvPr id="9" name="Imagem 8">
            <a:extLst>
              <a:ext uri="{FF2B5EF4-FFF2-40B4-BE49-F238E27FC236}">
                <a16:creationId xmlns:a16="http://schemas.microsoft.com/office/drawing/2014/main" id="{DA7C4FE6-9E53-49E9-85E6-B5066BDC341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30439" y="6614161"/>
            <a:ext cx="1195187" cy="287997"/>
          </a:xfrm>
          <a:prstGeom prst="rect">
            <a:avLst/>
          </a:prstGeom>
        </p:spPr>
      </p:pic>
      <p:pic>
        <p:nvPicPr>
          <p:cNvPr id="10" name="Imagem 9">
            <a:extLst>
              <a:ext uri="{FF2B5EF4-FFF2-40B4-BE49-F238E27FC236}">
                <a16:creationId xmlns:a16="http://schemas.microsoft.com/office/drawing/2014/main" id="{9F812082-D991-4C11-81BE-6714C045FF3E}"/>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950783" y="6573126"/>
            <a:ext cx="4883540" cy="334489"/>
          </a:xfrm>
          <a:prstGeom prst="rect">
            <a:avLst/>
          </a:prstGeom>
        </p:spPr>
      </p:pic>
      <p:pic>
        <p:nvPicPr>
          <p:cNvPr id="11" name="Imagem 10">
            <a:extLst>
              <a:ext uri="{FF2B5EF4-FFF2-40B4-BE49-F238E27FC236}">
                <a16:creationId xmlns:a16="http://schemas.microsoft.com/office/drawing/2014/main" id="{18438124-36A1-4911-9C0D-BC5724BA287B}"/>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1050279" y="6594167"/>
            <a:ext cx="806605" cy="295757"/>
          </a:xfrm>
          <a:prstGeom prst="rect">
            <a:avLst/>
          </a:prstGeom>
        </p:spPr>
      </p:pic>
    </p:spTree>
    <p:extLst>
      <p:ext uri="{BB962C8B-B14F-4D97-AF65-F5344CB8AC3E}">
        <p14:creationId xmlns:p14="http://schemas.microsoft.com/office/powerpoint/2010/main" val="382915717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Duas Partes de Conteúdo">
    <p:spTree>
      <p:nvGrpSpPr>
        <p:cNvPr id="1" name=""/>
        <p:cNvGrpSpPr/>
        <p:nvPr/>
      </p:nvGrpSpPr>
      <p:grpSpPr>
        <a:xfrm>
          <a:off x="0" y="0"/>
          <a:ext cx="0" cy="0"/>
          <a:chOff x="0" y="0"/>
          <a:chExt cx="0" cy="0"/>
        </a:xfrm>
      </p:grpSpPr>
      <p:pic>
        <p:nvPicPr>
          <p:cNvPr id="8" name="Imagem 7">
            <a:extLst>
              <a:ext uri="{FF2B5EF4-FFF2-40B4-BE49-F238E27FC236}">
                <a16:creationId xmlns:a16="http://schemas.microsoft.com/office/drawing/2014/main" id="{84C86D0A-1BF2-428A-8E4F-BE388FB4992C}"/>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pic>
        <p:nvPicPr>
          <p:cNvPr id="9" name="Imagem 8">
            <a:extLst>
              <a:ext uri="{FF2B5EF4-FFF2-40B4-BE49-F238E27FC236}">
                <a16:creationId xmlns:a16="http://schemas.microsoft.com/office/drawing/2014/main" id="{5E162B7A-E477-40E0-96C1-EB4B0829C804}"/>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t="95926" b="644"/>
          <a:stretch/>
        </p:blipFill>
        <p:spPr>
          <a:xfrm>
            <a:off x="0" y="6622742"/>
            <a:ext cx="12192000" cy="235258"/>
          </a:xfrm>
          <a:prstGeom prst="rect">
            <a:avLst/>
          </a:prstGeom>
        </p:spPr>
      </p:pic>
      <p:pic>
        <p:nvPicPr>
          <p:cNvPr id="10" name="Imagem 9">
            <a:extLst>
              <a:ext uri="{FF2B5EF4-FFF2-40B4-BE49-F238E27FC236}">
                <a16:creationId xmlns:a16="http://schemas.microsoft.com/office/drawing/2014/main" id="{AF097567-1D36-41F1-800D-0FC3CE07243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30439" y="6614161"/>
            <a:ext cx="1195187" cy="287997"/>
          </a:xfrm>
          <a:prstGeom prst="rect">
            <a:avLst/>
          </a:prstGeom>
        </p:spPr>
      </p:pic>
      <p:pic>
        <p:nvPicPr>
          <p:cNvPr id="11" name="Imagem 10">
            <a:extLst>
              <a:ext uri="{FF2B5EF4-FFF2-40B4-BE49-F238E27FC236}">
                <a16:creationId xmlns:a16="http://schemas.microsoft.com/office/drawing/2014/main" id="{D0224B3D-2038-40AD-9F50-CF391D786A7D}"/>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4950783" y="6573126"/>
            <a:ext cx="4883540" cy="334489"/>
          </a:xfrm>
          <a:prstGeom prst="rect">
            <a:avLst/>
          </a:prstGeom>
        </p:spPr>
      </p:pic>
      <p:pic>
        <p:nvPicPr>
          <p:cNvPr id="12" name="Imagem 11">
            <a:extLst>
              <a:ext uri="{FF2B5EF4-FFF2-40B4-BE49-F238E27FC236}">
                <a16:creationId xmlns:a16="http://schemas.microsoft.com/office/drawing/2014/main" id="{C63E55CA-4DE2-4853-B76D-E33EA5861BDB}"/>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1050279" y="6594167"/>
            <a:ext cx="806605" cy="295757"/>
          </a:xfrm>
          <a:prstGeom prst="rect">
            <a:avLst/>
          </a:prstGeom>
        </p:spPr>
      </p:pic>
    </p:spTree>
    <p:extLst>
      <p:ext uri="{BB962C8B-B14F-4D97-AF65-F5344CB8AC3E}">
        <p14:creationId xmlns:p14="http://schemas.microsoft.com/office/powerpoint/2010/main" val="34804430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Comparação">
    <p:spTree>
      <p:nvGrpSpPr>
        <p:cNvPr id="1" name=""/>
        <p:cNvGrpSpPr/>
        <p:nvPr/>
      </p:nvGrpSpPr>
      <p:grpSpPr>
        <a:xfrm>
          <a:off x="0" y="0"/>
          <a:ext cx="0" cy="0"/>
          <a:chOff x="0" y="0"/>
          <a:chExt cx="0" cy="0"/>
        </a:xfrm>
      </p:grpSpPr>
      <p:sp>
        <p:nvSpPr>
          <p:cNvPr id="11" name="Retângulo 10">
            <a:extLst>
              <a:ext uri="{FF2B5EF4-FFF2-40B4-BE49-F238E27FC236}">
                <a16:creationId xmlns:a16="http://schemas.microsoft.com/office/drawing/2014/main" id="{0B034051-E3FC-40C2-821B-B5C2589D766D}"/>
              </a:ext>
            </a:extLst>
          </p:cNvPr>
          <p:cNvSpPr/>
          <p:nvPr userDrawn="1"/>
        </p:nvSpPr>
        <p:spPr>
          <a:xfrm>
            <a:off x="0" y="0"/>
            <a:ext cx="12192000" cy="6858000"/>
          </a:xfrm>
          <a:prstGeom prst="rect">
            <a:avLst/>
          </a:prstGeom>
          <a:solidFill>
            <a:srgbClr val="FAB6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12" name="Imagem 11">
            <a:extLst>
              <a:ext uri="{FF2B5EF4-FFF2-40B4-BE49-F238E27FC236}">
                <a16:creationId xmlns:a16="http://schemas.microsoft.com/office/drawing/2014/main" id="{5F0572CA-95DA-4A66-A46A-099FFA53C0DE}"/>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95926" b="644"/>
          <a:stretch/>
        </p:blipFill>
        <p:spPr>
          <a:xfrm>
            <a:off x="0" y="6622742"/>
            <a:ext cx="12192000" cy="235258"/>
          </a:xfrm>
          <a:prstGeom prst="rect">
            <a:avLst/>
          </a:prstGeom>
        </p:spPr>
      </p:pic>
      <p:pic>
        <p:nvPicPr>
          <p:cNvPr id="13" name="Imagem 12">
            <a:extLst>
              <a:ext uri="{FF2B5EF4-FFF2-40B4-BE49-F238E27FC236}">
                <a16:creationId xmlns:a16="http://schemas.microsoft.com/office/drawing/2014/main" id="{5370AF79-B607-4629-873B-BCC41420567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30439" y="6614161"/>
            <a:ext cx="1195187" cy="287997"/>
          </a:xfrm>
          <a:prstGeom prst="rect">
            <a:avLst/>
          </a:prstGeom>
        </p:spPr>
      </p:pic>
      <p:pic>
        <p:nvPicPr>
          <p:cNvPr id="14" name="Imagem 13">
            <a:extLst>
              <a:ext uri="{FF2B5EF4-FFF2-40B4-BE49-F238E27FC236}">
                <a16:creationId xmlns:a16="http://schemas.microsoft.com/office/drawing/2014/main" id="{B176A966-0AAC-40DB-8C6B-4AC73253C8B4}"/>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950783" y="6573126"/>
            <a:ext cx="4883540" cy="334489"/>
          </a:xfrm>
          <a:prstGeom prst="rect">
            <a:avLst/>
          </a:prstGeom>
        </p:spPr>
      </p:pic>
      <p:pic>
        <p:nvPicPr>
          <p:cNvPr id="15" name="Imagem 14">
            <a:extLst>
              <a:ext uri="{FF2B5EF4-FFF2-40B4-BE49-F238E27FC236}">
                <a16:creationId xmlns:a16="http://schemas.microsoft.com/office/drawing/2014/main" id="{3DD94B1E-EE76-44B7-AE55-5F6873FAC91D}"/>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1050279" y="6594167"/>
            <a:ext cx="806605" cy="295757"/>
          </a:xfrm>
          <a:prstGeom prst="rect">
            <a:avLst/>
          </a:prstGeom>
        </p:spPr>
      </p:pic>
    </p:spTree>
    <p:extLst>
      <p:ext uri="{BB962C8B-B14F-4D97-AF65-F5344CB8AC3E}">
        <p14:creationId xmlns:p14="http://schemas.microsoft.com/office/powerpoint/2010/main" val="41225085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omente Título">
    <p:spTree>
      <p:nvGrpSpPr>
        <p:cNvPr id="1" name=""/>
        <p:cNvGrpSpPr/>
        <p:nvPr/>
      </p:nvGrpSpPr>
      <p:grpSpPr>
        <a:xfrm>
          <a:off x="0" y="0"/>
          <a:ext cx="0" cy="0"/>
          <a:chOff x="0" y="0"/>
          <a:chExt cx="0" cy="0"/>
        </a:xfrm>
      </p:grpSpPr>
      <p:pic>
        <p:nvPicPr>
          <p:cNvPr id="6" name="Imagem 5">
            <a:extLst>
              <a:ext uri="{FF2B5EF4-FFF2-40B4-BE49-F238E27FC236}">
                <a16:creationId xmlns:a16="http://schemas.microsoft.com/office/drawing/2014/main" id="{E9179ADB-9C63-49A8-AE70-4535D1698A9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pic>
        <p:nvPicPr>
          <p:cNvPr id="7" name="Imagem 6">
            <a:extLst>
              <a:ext uri="{FF2B5EF4-FFF2-40B4-BE49-F238E27FC236}">
                <a16:creationId xmlns:a16="http://schemas.microsoft.com/office/drawing/2014/main" id="{EB755151-65C3-47AA-9133-AFD62E82D73E}"/>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t="95926" b="644"/>
          <a:stretch/>
        </p:blipFill>
        <p:spPr>
          <a:xfrm>
            <a:off x="0" y="6622742"/>
            <a:ext cx="12192000" cy="235258"/>
          </a:xfrm>
          <a:prstGeom prst="rect">
            <a:avLst/>
          </a:prstGeom>
        </p:spPr>
      </p:pic>
      <p:pic>
        <p:nvPicPr>
          <p:cNvPr id="8" name="Imagem 7">
            <a:extLst>
              <a:ext uri="{FF2B5EF4-FFF2-40B4-BE49-F238E27FC236}">
                <a16:creationId xmlns:a16="http://schemas.microsoft.com/office/drawing/2014/main" id="{03291734-13DB-4B76-8E33-13C45878C1E6}"/>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30439" y="6614161"/>
            <a:ext cx="1195187" cy="287997"/>
          </a:xfrm>
          <a:prstGeom prst="rect">
            <a:avLst/>
          </a:prstGeom>
        </p:spPr>
      </p:pic>
      <p:pic>
        <p:nvPicPr>
          <p:cNvPr id="9" name="Imagem 8">
            <a:extLst>
              <a:ext uri="{FF2B5EF4-FFF2-40B4-BE49-F238E27FC236}">
                <a16:creationId xmlns:a16="http://schemas.microsoft.com/office/drawing/2014/main" id="{44E7E2B4-E6D5-4E6C-BAB2-97F2AAB583BE}"/>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4950783" y="6573126"/>
            <a:ext cx="4883540" cy="334489"/>
          </a:xfrm>
          <a:prstGeom prst="rect">
            <a:avLst/>
          </a:prstGeom>
        </p:spPr>
      </p:pic>
      <p:pic>
        <p:nvPicPr>
          <p:cNvPr id="10" name="Imagem 9">
            <a:extLst>
              <a:ext uri="{FF2B5EF4-FFF2-40B4-BE49-F238E27FC236}">
                <a16:creationId xmlns:a16="http://schemas.microsoft.com/office/drawing/2014/main" id="{FD6F1ADE-51D3-4E57-B59B-778C7C2FB9B4}"/>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1050279" y="6594167"/>
            <a:ext cx="806605" cy="295757"/>
          </a:xfrm>
          <a:prstGeom prst="rect">
            <a:avLst/>
          </a:prstGeom>
        </p:spPr>
      </p:pic>
    </p:spTree>
    <p:extLst>
      <p:ext uri="{BB962C8B-B14F-4D97-AF65-F5344CB8AC3E}">
        <p14:creationId xmlns:p14="http://schemas.microsoft.com/office/powerpoint/2010/main" val="20341684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onteúdo com Legenda">
    <p:spTree>
      <p:nvGrpSpPr>
        <p:cNvPr id="1" name=""/>
        <p:cNvGrpSpPr/>
        <p:nvPr/>
      </p:nvGrpSpPr>
      <p:grpSpPr>
        <a:xfrm>
          <a:off x="0" y="0"/>
          <a:ext cx="0" cy="0"/>
          <a:chOff x="0" y="0"/>
          <a:chExt cx="0" cy="0"/>
        </a:xfrm>
      </p:grpSpPr>
      <p:pic>
        <p:nvPicPr>
          <p:cNvPr id="8" name="Imagem 7">
            <a:extLst>
              <a:ext uri="{FF2B5EF4-FFF2-40B4-BE49-F238E27FC236}">
                <a16:creationId xmlns:a16="http://schemas.microsoft.com/office/drawing/2014/main" id="{7F16A4AE-6841-4942-958A-726DDF59EEC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pic>
        <p:nvPicPr>
          <p:cNvPr id="9" name="Imagem 8">
            <a:extLst>
              <a:ext uri="{FF2B5EF4-FFF2-40B4-BE49-F238E27FC236}">
                <a16:creationId xmlns:a16="http://schemas.microsoft.com/office/drawing/2014/main" id="{36A5A762-992E-4C93-A3FD-89221B389AB5}"/>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t="95926" b="644"/>
          <a:stretch/>
        </p:blipFill>
        <p:spPr>
          <a:xfrm>
            <a:off x="0" y="6622742"/>
            <a:ext cx="12192000" cy="235258"/>
          </a:xfrm>
          <a:prstGeom prst="rect">
            <a:avLst/>
          </a:prstGeom>
        </p:spPr>
      </p:pic>
      <p:pic>
        <p:nvPicPr>
          <p:cNvPr id="10" name="Imagem 9">
            <a:extLst>
              <a:ext uri="{FF2B5EF4-FFF2-40B4-BE49-F238E27FC236}">
                <a16:creationId xmlns:a16="http://schemas.microsoft.com/office/drawing/2014/main" id="{ABA1A649-BD1C-4E17-98CE-249591CA6BC6}"/>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30439" y="6614161"/>
            <a:ext cx="1195187" cy="287997"/>
          </a:xfrm>
          <a:prstGeom prst="rect">
            <a:avLst/>
          </a:prstGeom>
        </p:spPr>
      </p:pic>
      <p:pic>
        <p:nvPicPr>
          <p:cNvPr id="11" name="Imagem 10">
            <a:extLst>
              <a:ext uri="{FF2B5EF4-FFF2-40B4-BE49-F238E27FC236}">
                <a16:creationId xmlns:a16="http://schemas.microsoft.com/office/drawing/2014/main" id="{8742DAF3-97E6-41B3-84E3-E731577874B0}"/>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4950783" y="6573126"/>
            <a:ext cx="4883540" cy="334489"/>
          </a:xfrm>
          <a:prstGeom prst="rect">
            <a:avLst/>
          </a:prstGeom>
        </p:spPr>
      </p:pic>
      <p:pic>
        <p:nvPicPr>
          <p:cNvPr id="12" name="Imagem 11">
            <a:extLst>
              <a:ext uri="{FF2B5EF4-FFF2-40B4-BE49-F238E27FC236}">
                <a16:creationId xmlns:a16="http://schemas.microsoft.com/office/drawing/2014/main" id="{F57B744F-48F2-4DCC-8035-4030A870A6F4}"/>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1050279" y="6594167"/>
            <a:ext cx="806605" cy="295757"/>
          </a:xfrm>
          <a:prstGeom prst="rect">
            <a:avLst/>
          </a:prstGeom>
        </p:spPr>
      </p:pic>
    </p:spTree>
    <p:extLst>
      <p:ext uri="{BB962C8B-B14F-4D97-AF65-F5344CB8AC3E}">
        <p14:creationId xmlns:p14="http://schemas.microsoft.com/office/powerpoint/2010/main" val="5626982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Conteúdo com Legenda">
    <p:spTree>
      <p:nvGrpSpPr>
        <p:cNvPr id="1" name=""/>
        <p:cNvGrpSpPr/>
        <p:nvPr/>
      </p:nvGrpSpPr>
      <p:grpSpPr>
        <a:xfrm>
          <a:off x="0" y="0"/>
          <a:ext cx="0" cy="0"/>
          <a:chOff x="0" y="0"/>
          <a:chExt cx="0" cy="0"/>
        </a:xfrm>
      </p:grpSpPr>
      <p:sp>
        <p:nvSpPr>
          <p:cNvPr id="7" name="Retângulo 6">
            <a:extLst>
              <a:ext uri="{FF2B5EF4-FFF2-40B4-BE49-F238E27FC236}">
                <a16:creationId xmlns:a16="http://schemas.microsoft.com/office/drawing/2014/main" id="{014E0954-EAF1-44F5-8AEE-8B852139D345}"/>
              </a:ext>
            </a:extLst>
          </p:cNvPr>
          <p:cNvSpPr/>
          <p:nvPr userDrawn="1"/>
        </p:nvSpPr>
        <p:spPr>
          <a:xfrm>
            <a:off x="0" y="0"/>
            <a:ext cx="12192000" cy="6858000"/>
          </a:xfrm>
          <a:prstGeom prst="rect">
            <a:avLst/>
          </a:prstGeom>
          <a:solidFill>
            <a:srgbClr val="4244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13" name="Imagem 12">
            <a:extLst>
              <a:ext uri="{FF2B5EF4-FFF2-40B4-BE49-F238E27FC236}">
                <a16:creationId xmlns:a16="http://schemas.microsoft.com/office/drawing/2014/main" id="{3667F087-E41C-43EE-B15C-00F529844323}"/>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95926" b="644"/>
          <a:stretch/>
        </p:blipFill>
        <p:spPr>
          <a:xfrm>
            <a:off x="0" y="6622742"/>
            <a:ext cx="12192000" cy="235258"/>
          </a:xfrm>
          <a:prstGeom prst="rect">
            <a:avLst/>
          </a:prstGeom>
        </p:spPr>
      </p:pic>
      <p:pic>
        <p:nvPicPr>
          <p:cNvPr id="14" name="Imagem 13">
            <a:extLst>
              <a:ext uri="{FF2B5EF4-FFF2-40B4-BE49-F238E27FC236}">
                <a16:creationId xmlns:a16="http://schemas.microsoft.com/office/drawing/2014/main" id="{6BA49F3C-9C2A-442D-943A-75BECA274BC8}"/>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30439" y="6614161"/>
            <a:ext cx="1195187" cy="287997"/>
          </a:xfrm>
          <a:prstGeom prst="rect">
            <a:avLst/>
          </a:prstGeom>
        </p:spPr>
      </p:pic>
      <p:pic>
        <p:nvPicPr>
          <p:cNvPr id="15" name="Imagem 14">
            <a:extLst>
              <a:ext uri="{FF2B5EF4-FFF2-40B4-BE49-F238E27FC236}">
                <a16:creationId xmlns:a16="http://schemas.microsoft.com/office/drawing/2014/main" id="{7A532A61-9CB2-4F62-AE45-7F2C6A71DD92}"/>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950783" y="6573126"/>
            <a:ext cx="4883540" cy="334489"/>
          </a:xfrm>
          <a:prstGeom prst="rect">
            <a:avLst/>
          </a:prstGeom>
        </p:spPr>
      </p:pic>
      <p:pic>
        <p:nvPicPr>
          <p:cNvPr id="16" name="Imagem 15">
            <a:extLst>
              <a:ext uri="{FF2B5EF4-FFF2-40B4-BE49-F238E27FC236}">
                <a16:creationId xmlns:a16="http://schemas.microsoft.com/office/drawing/2014/main" id="{DFC8721F-6A09-4F7D-807C-75DAA64846C3}"/>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1050279" y="6594167"/>
            <a:ext cx="806605" cy="295757"/>
          </a:xfrm>
          <a:prstGeom prst="rect">
            <a:avLst/>
          </a:prstGeom>
        </p:spPr>
      </p:pic>
    </p:spTree>
    <p:extLst>
      <p:ext uri="{BB962C8B-B14F-4D97-AF65-F5344CB8AC3E}">
        <p14:creationId xmlns:p14="http://schemas.microsoft.com/office/powerpoint/2010/main" val="19470331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Layout Personalizado">
    <p:spTree>
      <p:nvGrpSpPr>
        <p:cNvPr id="1" name=""/>
        <p:cNvGrpSpPr/>
        <p:nvPr/>
      </p:nvGrpSpPr>
      <p:grpSpPr>
        <a:xfrm>
          <a:off x="0" y="0"/>
          <a:ext cx="0" cy="0"/>
          <a:chOff x="0" y="0"/>
          <a:chExt cx="0" cy="0"/>
        </a:xfrm>
      </p:grpSpPr>
      <p:sp>
        <p:nvSpPr>
          <p:cNvPr id="3" name="Retângulo 2">
            <a:extLst>
              <a:ext uri="{FF2B5EF4-FFF2-40B4-BE49-F238E27FC236}">
                <a16:creationId xmlns:a16="http://schemas.microsoft.com/office/drawing/2014/main" id="{DE0E742F-B37D-4EE4-B6EC-8F3E53229CB2}"/>
              </a:ext>
            </a:extLst>
          </p:cNvPr>
          <p:cNvSpPr/>
          <p:nvPr userDrawn="1"/>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4" name="Imagem 3">
            <a:extLst>
              <a:ext uri="{FF2B5EF4-FFF2-40B4-BE49-F238E27FC236}">
                <a16:creationId xmlns:a16="http://schemas.microsoft.com/office/drawing/2014/main" id="{FEC834DF-1353-4883-B5BE-9A256DD7AE0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95926" b="644"/>
          <a:stretch/>
        </p:blipFill>
        <p:spPr>
          <a:xfrm>
            <a:off x="0" y="6622742"/>
            <a:ext cx="12192000" cy="235258"/>
          </a:xfrm>
          <a:prstGeom prst="rect">
            <a:avLst/>
          </a:prstGeom>
        </p:spPr>
      </p:pic>
      <p:pic>
        <p:nvPicPr>
          <p:cNvPr id="5" name="Imagem 4">
            <a:extLst>
              <a:ext uri="{FF2B5EF4-FFF2-40B4-BE49-F238E27FC236}">
                <a16:creationId xmlns:a16="http://schemas.microsoft.com/office/drawing/2014/main" id="{52556AD1-6155-448E-84B4-E7ED415DFB4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30439" y="6614161"/>
            <a:ext cx="1195187" cy="287997"/>
          </a:xfrm>
          <a:prstGeom prst="rect">
            <a:avLst/>
          </a:prstGeom>
        </p:spPr>
      </p:pic>
      <p:pic>
        <p:nvPicPr>
          <p:cNvPr id="6" name="Imagem 5">
            <a:extLst>
              <a:ext uri="{FF2B5EF4-FFF2-40B4-BE49-F238E27FC236}">
                <a16:creationId xmlns:a16="http://schemas.microsoft.com/office/drawing/2014/main" id="{7D3276AD-D772-4064-BF7B-A82E18CD217E}"/>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950783" y="6573126"/>
            <a:ext cx="4883540" cy="334489"/>
          </a:xfrm>
          <a:prstGeom prst="rect">
            <a:avLst/>
          </a:prstGeom>
        </p:spPr>
      </p:pic>
      <p:pic>
        <p:nvPicPr>
          <p:cNvPr id="7" name="Imagem 6">
            <a:extLst>
              <a:ext uri="{FF2B5EF4-FFF2-40B4-BE49-F238E27FC236}">
                <a16:creationId xmlns:a16="http://schemas.microsoft.com/office/drawing/2014/main" id="{4D086FF9-2AA2-4CB8-8ED4-BCFC9DF29519}"/>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1050279" y="6594167"/>
            <a:ext cx="806605" cy="295757"/>
          </a:xfrm>
          <a:prstGeom prst="rect">
            <a:avLst/>
          </a:prstGeom>
        </p:spPr>
      </p:pic>
    </p:spTree>
    <p:extLst>
      <p:ext uri="{BB962C8B-B14F-4D97-AF65-F5344CB8AC3E}">
        <p14:creationId xmlns:p14="http://schemas.microsoft.com/office/powerpoint/2010/main" val="41289575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Imagem com Legenda">
    <p:spTree>
      <p:nvGrpSpPr>
        <p:cNvPr id="1" name=""/>
        <p:cNvGrpSpPr/>
        <p:nvPr/>
      </p:nvGrpSpPr>
      <p:grpSpPr>
        <a:xfrm>
          <a:off x="0" y="0"/>
          <a:ext cx="0" cy="0"/>
          <a:chOff x="0" y="0"/>
          <a:chExt cx="0" cy="0"/>
        </a:xfrm>
      </p:grpSpPr>
      <p:sp>
        <p:nvSpPr>
          <p:cNvPr id="23" name="Retângulo 22">
            <a:extLst>
              <a:ext uri="{FF2B5EF4-FFF2-40B4-BE49-F238E27FC236}">
                <a16:creationId xmlns:a16="http://schemas.microsoft.com/office/drawing/2014/main" id="{CE72CB75-0C4E-4C80-9D71-72E2E42B59DB}"/>
              </a:ext>
            </a:extLst>
          </p:cNvPr>
          <p:cNvSpPr/>
          <p:nvPr userDrawn="1"/>
        </p:nvSpPr>
        <p:spPr>
          <a:xfrm>
            <a:off x="0" y="0"/>
            <a:ext cx="12192000" cy="6858000"/>
          </a:xfrm>
          <a:prstGeom prst="rect">
            <a:avLst/>
          </a:prstGeom>
          <a:solidFill>
            <a:srgbClr val="15AE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9" name="Imagem 8">
            <a:extLst>
              <a:ext uri="{FF2B5EF4-FFF2-40B4-BE49-F238E27FC236}">
                <a16:creationId xmlns:a16="http://schemas.microsoft.com/office/drawing/2014/main" id="{A330DC4D-8F75-4877-8DD9-78D88EE1BBC8}"/>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95926" b="644"/>
          <a:stretch/>
        </p:blipFill>
        <p:spPr>
          <a:xfrm>
            <a:off x="0" y="6622742"/>
            <a:ext cx="12192000" cy="235258"/>
          </a:xfrm>
          <a:prstGeom prst="rect">
            <a:avLst/>
          </a:prstGeom>
        </p:spPr>
      </p:pic>
      <p:pic>
        <p:nvPicPr>
          <p:cNvPr id="10" name="Imagem 9">
            <a:extLst>
              <a:ext uri="{FF2B5EF4-FFF2-40B4-BE49-F238E27FC236}">
                <a16:creationId xmlns:a16="http://schemas.microsoft.com/office/drawing/2014/main" id="{91172667-28A7-47CD-BBCB-28ECB9A2B66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30439" y="6614161"/>
            <a:ext cx="1195187" cy="287997"/>
          </a:xfrm>
          <a:prstGeom prst="rect">
            <a:avLst/>
          </a:prstGeom>
        </p:spPr>
      </p:pic>
      <p:pic>
        <p:nvPicPr>
          <p:cNvPr id="11" name="Imagem 10">
            <a:extLst>
              <a:ext uri="{FF2B5EF4-FFF2-40B4-BE49-F238E27FC236}">
                <a16:creationId xmlns:a16="http://schemas.microsoft.com/office/drawing/2014/main" id="{6C92734B-BF7D-4D6D-ACB5-DCA63ACF6FD7}"/>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950783" y="6573126"/>
            <a:ext cx="4883540" cy="334489"/>
          </a:xfrm>
          <a:prstGeom prst="rect">
            <a:avLst/>
          </a:prstGeom>
        </p:spPr>
      </p:pic>
      <p:pic>
        <p:nvPicPr>
          <p:cNvPr id="12" name="Imagem 11">
            <a:extLst>
              <a:ext uri="{FF2B5EF4-FFF2-40B4-BE49-F238E27FC236}">
                <a16:creationId xmlns:a16="http://schemas.microsoft.com/office/drawing/2014/main" id="{511DEF9E-EB9C-45E5-9604-FE5A58F2E087}"/>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1050279" y="6594167"/>
            <a:ext cx="806605" cy="295757"/>
          </a:xfrm>
          <a:prstGeom prst="rect">
            <a:avLst/>
          </a:prstGeom>
        </p:spPr>
      </p:pic>
      <p:sp>
        <p:nvSpPr>
          <p:cNvPr id="20" name="Espaço Reservado para Imagem 4">
            <a:extLst>
              <a:ext uri="{FF2B5EF4-FFF2-40B4-BE49-F238E27FC236}">
                <a16:creationId xmlns:a16="http://schemas.microsoft.com/office/drawing/2014/main" id="{CFE5D432-6F55-49DD-B1CE-0DC8BA65EB5D}"/>
              </a:ext>
            </a:extLst>
          </p:cNvPr>
          <p:cNvSpPr>
            <a:spLocks noGrp="1"/>
          </p:cNvSpPr>
          <p:nvPr>
            <p:ph type="pic" sz="quarter" idx="10"/>
          </p:nvPr>
        </p:nvSpPr>
        <p:spPr>
          <a:xfrm>
            <a:off x="626254" y="541981"/>
            <a:ext cx="4402946" cy="5581650"/>
          </a:xfrm>
          <a:prstGeom prst="rect">
            <a:avLst/>
          </a:prstGeom>
          <a:noFill/>
        </p:spPr>
        <p:txBody>
          <a:bodyPr/>
          <a:lstStyle>
            <a:lvl1pPr marL="0" indent="0">
              <a:buNone/>
              <a:defRPr sz="1800">
                <a:solidFill>
                  <a:schemeClr val="bg1">
                    <a:lumMod val="50000"/>
                  </a:schemeClr>
                </a:solidFill>
              </a:defRPr>
            </a:lvl1pPr>
          </a:lstStyle>
          <a:p>
            <a:endParaRPr lang="pt-BR" dirty="0"/>
          </a:p>
          <a:p>
            <a:endParaRPr lang="pt-BR" dirty="0"/>
          </a:p>
          <a:p>
            <a:endParaRPr lang="pt-BR" dirty="0"/>
          </a:p>
          <a:p>
            <a:endParaRPr lang="pt-BR" dirty="0"/>
          </a:p>
          <a:p>
            <a:endParaRPr lang="pt-BR" dirty="0"/>
          </a:p>
        </p:txBody>
      </p:sp>
      <p:sp>
        <p:nvSpPr>
          <p:cNvPr id="21" name="Espaço Reservado para Imagem 4">
            <a:extLst>
              <a:ext uri="{FF2B5EF4-FFF2-40B4-BE49-F238E27FC236}">
                <a16:creationId xmlns:a16="http://schemas.microsoft.com/office/drawing/2014/main" id="{203766BB-DB47-4E7C-B6F0-1837ED8B708F}"/>
              </a:ext>
            </a:extLst>
          </p:cNvPr>
          <p:cNvSpPr>
            <a:spLocks noGrp="1"/>
          </p:cNvSpPr>
          <p:nvPr>
            <p:ph type="pic" sz="quarter" idx="11"/>
          </p:nvPr>
        </p:nvSpPr>
        <p:spPr>
          <a:xfrm>
            <a:off x="5431377" y="533400"/>
            <a:ext cx="4402946" cy="2619813"/>
          </a:xfrm>
          <a:prstGeom prst="rect">
            <a:avLst/>
          </a:prstGeom>
          <a:noFill/>
        </p:spPr>
        <p:txBody>
          <a:bodyPr/>
          <a:lstStyle>
            <a:lvl1pPr marL="0" indent="0">
              <a:buNone/>
              <a:defRPr sz="1800">
                <a:solidFill>
                  <a:schemeClr val="bg1">
                    <a:lumMod val="50000"/>
                  </a:schemeClr>
                </a:solidFill>
              </a:defRPr>
            </a:lvl1pPr>
          </a:lstStyle>
          <a:p>
            <a:endParaRPr lang="pt-BR" dirty="0"/>
          </a:p>
          <a:p>
            <a:endParaRPr lang="pt-BR" dirty="0"/>
          </a:p>
          <a:p>
            <a:endParaRPr lang="pt-BR" dirty="0"/>
          </a:p>
          <a:p>
            <a:endParaRPr lang="pt-BR" dirty="0"/>
          </a:p>
          <a:p>
            <a:endParaRPr lang="pt-BR" dirty="0"/>
          </a:p>
        </p:txBody>
      </p:sp>
      <p:sp>
        <p:nvSpPr>
          <p:cNvPr id="22" name="Espaço Reservado para Imagem 4">
            <a:extLst>
              <a:ext uri="{FF2B5EF4-FFF2-40B4-BE49-F238E27FC236}">
                <a16:creationId xmlns:a16="http://schemas.microsoft.com/office/drawing/2014/main" id="{15687480-EFD5-46A7-9C5C-E92F5C4326DF}"/>
              </a:ext>
            </a:extLst>
          </p:cNvPr>
          <p:cNvSpPr>
            <a:spLocks noGrp="1"/>
          </p:cNvSpPr>
          <p:nvPr>
            <p:ph type="pic" sz="quarter" idx="12"/>
          </p:nvPr>
        </p:nvSpPr>
        <p:spPr>
          <a:xfrm>
            <a:off x="5431377" y="3495675"/>
            <a:ext cx="4402946" cy="2619813"/>
          </a:xfrm>
          <a:prstGeom prst="rect">
            <a:avLst/>
          </a:prstGeom>
          <a:noFill/>
        </p:spPr>
        <p:txBody>
          <a:bodyPr/>
          <a:lstStyle>
            <a:lvl1pPr marL="0" indent="0">
              <a:buNone/>
              <a:defRPr sz="1800">
                <a:solidFill>
                  <a:schemeClr val="bg1">
                    <a:lumMod val="50000"/>
                  </a:schemeClr>
                </a:solidFill>
              </a:defRPr>
            </a:lvl1pPr>
          </a:lstStyle>
          <a:p>
            <a:endParaRPr lang="pt-BR" dirty="0"/>
          </a:p>
          <a:p>
            <a:endParaRPr lang="pt-BR" dirty="0"/>
          </a:p>
          <a:p>
            <a:endParaRPr lang="pt-BR" dirty="0"/>
          </a:p>
          <a:p>
            <a:endParaRPr lang="pt-BR" dirty="0"/>
          </a:p>
          <a:p>
            <a:endParaRPr lang="pt-BR" dirty="0"/>
          </a:p>
        </p:txBody>
      </p:sp>
    </p:spTree>
    <p:extLst>
      <p:ext uri="{BB962C8B-B14F-4D97-AF65-F5344CB8AC3E}">
        <p14:creationId xmlns:p14="http://schemas.microsoft.com/office/powerpoint/2010/main" val="311590374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3/30/2022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121368934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ítulo e Texto Vertical">
    <p:spTree>
      <p:nvGrpSpPr>
        <p:cNvPr id="1" name=""/>
        <p:cNvGrpSpPr/>
        <p:nvPr/>
      </p:nvGrpSpPr>
      <p:grpSpPr>
        <a:xfrm>
          <a:off x="0" y="0"/>
          <a:ext cx="0" cy="0"/>
          <a:chOff x="0" y="0"/>
          <a:chExt cx="0" cy="0"/>
        </a:xfrm>
      </p:grpSpPr>
      <p:pic>
        <p:nvPicPr>
          <p:cNvPr id="7" name="Imagem 6">
            <a:extLst>
              <a:ext uri="{FF2B5EF4-FFF2-40B4-BE49-F238E27FC236}">
                <a16:creationId xmlns:a16="http://schemas.microsoft.com/office/drawing/2014/main" id="{CC7CFCBE-1795-4814-9CA5-63EE788E90C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pic>
        <p:nvPicPr>
          <p:cNvPr id="8" name="Imagem 7">
            <a:extLst>
              <a:ext uri="{FF2B5EF4-FFF2-40B4-BE49-F238E27FC236}">
                <a16:creationId xmlns:a16="http://schemas.microsoft.com/office/drawing/2014/main" id="{C9D17039-45F2-4D6B-8D3C-552551612A3F}"/>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t="95926" b="644"/>
          <a:stretch/>
        </p:blipFill>
        <p:spPr>
          <a:xfrm>
            <a:off x="0" y="6622742"/>
            <a:ext cx="12192000" cy="235258"/>
          </a:xfrm>
          <a:prstGeom prst="rect">
            <a:avLst/>
          </a:prstGeom>
        </p:spPr>
      </p:pic>
      <p:pic>
        <p:nvPicPr>
          <p:cNvPr id="9" name="Imagem 8">
            <a:extLst>
              <a:ext uri="{FF2B5EF4-FFF2-40B4-BE49-F238E27FC236}">
                <a16:creationId xmlns:a16="http://schemas.microsoft.com/office/drawing/2014/main" id="{5C6B8D1D-023E-4BB3-AB42-36DF549DFD5A}"/>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30439" y="6614161"/>
            <a:ext cx="1195187" cy="287997"/>
          </a:xfrm>
          <a:prstGeom prst="rect">
            <a:avLst/>
          </a:prstGeom>
        </p:spPr>
      </p:pic>
      <p:pic>
        <p:nvPicPr>
          <p:cNvPr id="10" name="Imagem 9">
            <a:extLst>
              <a:ext uri="{FF2B5EF4-FFF2-40B4-BE49-F238E27FC236}">
                <a16:creationId xmlns:a16="http://schemas.microsoft.com/office/drawing/2014/main" id="{AB155352-B7A7-496B-869A-209C2BECAE13}"/>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4950783" y="6573126"/>
            <a:ext cx="4883540" cy="334489"/>
          </a:xfrm>
          <a:prstGeom prst="rect">
            <a:avLst/>
          </a:prstGeom>
        </p:spPr>
      </p:pic>
      <p:pic>
        <p:nvPicPr>
          <p:cNvPr id="11" name="Imagem 10">
            <a:extLst>
              <a:ext uri="{FF2B5EF4-FFF2-40B4-BE49-F238E27FC236}">
                <a16:creationId xmlns:a16="http://schemas.microsoft.com/office/drawing/2014/main" id="{C83A90EE-B149-49F5-8374-BD1A1224CE3B}"/>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1050279" y="6594167"/>
            <a:ext cx="806605" cy="295757"/>
          </a:xfrm>
          <a:prstGeom prst="rect">
            <a:avLst/>
          </a:prstGeom>
        </p:spPr>
      </p:pic>
    </p:spTree>
    <p:extLst>
      <p:ext uri="{BB962C8B-B14F-4D97-AF65-F5344CB8AC3E}">
        <p14:creationId xmlns:p14="http://schemas.microsoft.com/office/powerpoint/2010/main" val="124007414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exto e Título Vertical">
    <p:spTree>
      <p:nvGrpSpPr>
        <p:cNvPr id="1" name=""/>
        <p:cNvGrpSpPr/>
        <p:nvPr/>
      </p:nvGrpSpPr>
      <p:grpSpPr>
        <a:xfrm>
          <a:off x="0" y="0"/>
          <a:ext cx="0" cy="0"/>
          <a:chOff x="0" y="0"/>
          <a:chExt cx="0" cy="0"/>
        </a:xfrm>
      </p:grpSpPr>
      <p:sp>
        <p:nvSpPr>
          <p:cNvPr id="7" name="Retângulo 6">
            <a:extLst>
              <a:ext uri="{FF2B5EF4-FFF2-40B4-BE49-F238E27FC236}">
                <a16:creationId xmlns:a16="http://schemas.microsoft.com/office/drawing/2014/main" id="{4A2D1F8F-5FF5-4106-BB02-2322D19AC28A}"/>
              </a:ext>
            </a:extLst>
          </p:cNvPr>
          <p:cNvSpPr/>
          <p:nvPr userDrawn="1"/>
        </p:nvSpPr>
        <p:spPr>
          <a:xfrm>
            <a:off x="0" y="0"/>
            <a:ext cx="12192000" cy="6858000"/>
          </a:xfrm>
          <a:prstGeom prst="rect">
            <a:avLst/>
          </a:prstGeom>
          <a:solidFill>
            <a:srgbClr val="15AE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8" name="Imagem 7">
            <a:extLst>
              <a:ext uri="{FF2B5EF4-FFF2-40B4-BE49-F238E27FC236}">
                <a16:creationId xmlns:a16="http://schemas.microsoft.com/office/drawing/2014/main" id="{904C7B34-CBF4-480B-AE8F-9B7E06DB77A5}"/>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95926" b="644"/>
          <a:stretch/>
        </p:blipFill>
        <p:spPr>
          <a:xfrm>
            <a:off x="0" y="6622742"/>
            <a:ext cx="12192000" cy="235258"/>
          </a:xfrm>
          <a:prstGeom prst="rect">
            <a:avLst/>
          </a:prstGeom>
        </p:spPr>
      </p:pic>
      <p:pic>
        <p:nvPicPr>
          <p:cNvPr id="9" name="Imagem 8">
            <a:extLst>
              <a:ext uri="{FF2B5EF4-FFF2-40B4-BE49-F238E27FC236}">
                <a16:creationId xmlns:a16="http://schemas.microsoft.com/office/drawing/2014/main" id="{5687A2A3-3BEC-4A24-8E86-2BB82BCD1B6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30439" y="6614161"/>
            <a:ext cx="1195187" cy="287997"/>
          </a:xfrm>
          <a:prstGeom prst="rect">
            <a:avLst/>
          </a:prstGeom>
        </p:spPr>
      </p:pic>
      <p:pic>
        <p:nvPicPr>
          <p:cNvPr id="10" name="Imagem 9">
            <a:extLst>
              <a:ext uri="{FF2B5EF4-FFF2-40B4-BE49-F238E27FC236}">
                <a16:creationId xmlns:a16="http://schemas.microsoft.com/office/drawing/2014/main" id="{3EC1C5D6-A0C2-40AB-B077-EE891EAE4831}"/>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950783" y="6573126"/>
            <a:ext cx="4883540" cy="334489"/>
          </a:xfrm>
          <a:prstGeom prst="rect">
            <a:avLst/>
          </a:prstGeom>
        </p:spPr>
      </p:pic>
      <p:pic>
        <p:nvPicPr>
          <p:cNvPr id="11" name="Imagem 10">
            <a:extLst>
              <a:ext uri="{FF2B5EF4-FFF2-40B4-BE49-F238E27FC236}">
                <a16:creationId xmlns:a16="http://schemas.microsoft.com/office/drawing/2014/main" id="{07CDA43F-4291-430B-9158-05DF217E334A}"/>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1050279" y="6594167"/>
            <a:ext cx="806605" cy="295757"/>
          </a:xfrm>
          <a:prstGeom prst="rect">
            <a:avLst/>
          </a:prstGeom>
        </p:spPr>
      </p:pic>
    </p:spTree>
    <p:extLst>
      <p:ext uri="{BB962C8B-B14F-4D97-AF65-F5344CB8AC3E}">
        <p14:creationId xmlns:p14="http://schemas.microsoft.com/office/powerpoint/2010/main" val="25091344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Layout Personalizado">
    <p:spTree>
      <p:nvGrpSpPr>
        <p:cNvPr id="1" name=""/>
        <p:cNvGrpSpPr/>
        <p:nvPr/>
      </p:nvGrpSpPr>
      <p:grpSpPr>
        <a:xfrm>
          <a:off x="0" y="0"/>
          <a:ext cx="0" cy="0"/>
          <a:chOff x="0" y="0"/>
          <a:chExt cx="0" cy="0"/>
        </a:xfrm>
      </p:grpSpPr>
      <p:sp>
        <p:nvSpPr>
          <p:cNvPr id="3" name="Retângulo 2">
            <a:extLst>
              <a:ext uri="{FF2B5EF4-FFF2-40B4-BE49-F238E27FC236}">
                <a16:creationId xmlns:a16="http://schemas.microsoft.com/office/drawing/2014/main" id="{C056689A-3A12-49E5-BC8B-1260655411AC}"/>
              </a:ext>
            </a:extLst>
          </p:cNvPr>
          <p:cNvSpPr/>
          <p:nvPr userDrawn="1"/>
        </p:nvSpPr>
        <p:spPr>
          <a:xfrm>
            <a:off x="0" y="0"/>
            <a:ext cx="12192000" cy="6858000"/>
          </a:xfrm>
          <a:prstGeom prst="rect">
            <a:avLst/>
          </a:prstGeom>
          <a:solidFill>
            <a:srgbClr val="15AE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4" name="Retângulo 3">
            <a:extLst>
              <a:ext uri="{FF2B5EF4-FFF2-40B4-BE49-F238E27FC236}">
                <a16:creationId xmlns:a16="http://schemas.microsoft.com/office/drawing/2014/main" id="{312D3A29-7C09-4954-89AB-ADB3DFF9ED64}"/>
              </a:ext>
            </a:extLst>
          </p:cNvPr>
          <p:cNvSpPr/>
          <p:nvPr userDrawn="1"/>
        </p:nvSpPr>
        <p:spPr>
          <a:xfrm>
            <a:off x="626253" y="533400"/>
            <a:ext cx="10975197" cy="5581650"/>
          </a:xfrm>
          <a:prstGeom prst="rect">
            <a:avLst/>
          </a:prstGeom>
          <a:solidFill>
            <a:srgbClr val="FAB6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6" name="Imagem 5">
            <a:extLst>
              <a:ext uri="{FF2B5EF4-FFF2-40B4-BE49-F238E27FC236}">
                <a16:creationId xmlns:a16="http://schemas.microsoft.com/office/drawing/2014/main" id="{C5EF237E-0123-4DCA-B614-FD7509CCC63F}"/>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95926" b="644"/>
          <a:stretch/>
        </p:blipFill>
        <p:spPr>
          <a:xfrm>
            <a:off x="0" y="6622742"/>
            <a:ext cx="12192000" cy="235258"/>
          </a:xfrm>
          <a:prstGeom prst="rect">
            <a:avLst/>
          </a:prstGeom>
        </p:spPr>
      </p:pic>
      <p:pic>
        <p:nvPicPr>
          <p:cNvPr id="7" name="Imagem 6">
            <a:extLst>
              <a:ext uri="{FF2B5EF4-FFF2-40B4-BE49-F238E27FC236}">
                <a16:creationId xmlns:a16="http://schemas.microsoft.com/office/drawing/2014/main" id="{4F2435BA-1C8E-4991-9A46-B09DA3E87F1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30439" y="6614161"/>
            <a:ext cx="1195187" cy="287997"/>
          </a:xfrm>
          <a:prstGeom prst="rect">
            <a:avLst/>
          </a:prstGeom>
        </p:spPr>
      </p:pic>
      <p:pic>
        <p:nvPicPr>
          <p:cNvPr id="8" name="Imagem 7">
            <a:extLst>
              <a:ext uri="{FF2B5EF4-FFF2-40B4-BE49-F238E27FC236}">
                <a16:creationId xmlns:a16="http://schemas.microsoft.com/office/drawing/2014/main" id="{AE9FB71A-5B5B-4896-A797-E2C1B9962DAD}"/>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950783" y="6573126"/>
            <a:ext cx="4883540" cy="334489"/>
          </a:xfrm>
          <a:prstGeom prst="rect">
            <a:avLst/>
          </a:prstGeom>
        </p:spPr>
      </p:pic>
      <p:pic>
        <p:nvPicPr>
          <p:cNvPr id="9" name="Imagem 8">
            <a:extLst>
              <a:ext uri="{FF2B5EF4-FFF2-40B4-BE49-F238E27FC236}">
                <a16:creationId xmlns:a16="http://schemas.microsoft.com/office/drawing/2014/main" id="{900F02F2-01FA-47A9-89EE-974314679DEA}"/>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1050279" y="6594167"/>
            <a:ext cx="806605" cy="295757"/>
          </a:xfrm>
          <a:prstGeom prst="rect">
            <a:avLst/>
          </a:prstGeom>
        </p:spPr>
      </p:pic>
      <p:sp>
        <p:nvSpPr>
          <p:cNvPr id="12" name="Espaço Reservado para Mídia 11">
            <a:extLst>
              <a:ext uri="{FF2B5EF4-FFF2-40B4-BE49-F238E27FC236}">
                <a16:creationId xmlns:a16="http://schemas.microsoft.com/office/drawing/2014/main" id="{9264AF54-7250-45CA-98B5-D4F1EFCFF891}"/>
              </a:ext>
            </a:extLst>
          </p:cNvPr>
          <p:cNvSpPr>
            <a:spLocks noGrp="1"/>
          </p:cNvSpPr>
          <p:nvPr>
            <p:ph type="media" sz="quarter" idx="10" hasCustomPrompt="1"/>
          </p:nvPr>
        </p:nvSpPr>
        <p:spPr>
          <a:xfrm>
            <a:off x="625475" y="533400"/>
            <a:ext cx="10975975" cy="5581650"/>
          </a:xfrm>
          <a:prstGeom prst="rect">
            <a:avLst/>
          </a:prstGeom>
        </p:spPr>
        <p:txBody>
          <a:bodyPr/>
          <a:lstStyle>
            <a:lvl1pPr>
              <a:buNone/>
              <a:defRPr>
                <a:solidFill>
                  <a:schemeClr val="bg1"/>
                </a:solidFill>
              </a:defRPr>
            </a:lvl1pPr>
          </a:lstStyle>
          <a:p>
            <a:r>
              <a:rPr lang="pt-BR" dirty="0"/>
              <a:t>vídeo</a:t>
            </a:r>
          </a:p>
        </p:txBody>
      </p:sp>
    </p:spTree>
    <p:extLst>
      <p:ext uri="{BB962C8B-B14F-4D97-AF65-F5344CB8AC3E}">
        <p14:creationId xmlns:p14="http://schemas.microsoft.com/office/powerpoint/2010/main" val="25472877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Layout Personalizado">
    <p:spTree>
      <p:nvGrpSpPr>
        <p:cNvPr id="1" name=""/>
        <p:cNvGrpSpPr/>
        <p:nvPr/>
      </p:nvGrpSpPr>
      <p:grpSpPr>
        <a:xfrm>
          <a:off x="0" y="0"/>
          <a:ext cx="0" cy="0"/>
          <a:chOff x="0" y="0"/>
          <a:chExt cx="0" cy="0"/>
        </a:xfrm>
      </p:grpSpPr>
      <p:sp>
        <p:nvSpPr>
          <p:cNvPr id="3" name="Retângulo 2">
            <a:extLst>
              <a:ext uri="{FF2B5EF4-FFF2-40B4-BE49-F238E27FC236}">
                <a16:creationId xmlns:a16="http://schemas.microsoft.com/office/drawing/2014/main" id="{C8CD220F-6851-4DD1-A105-F8210E32EF51}"/>
              </a:ext>
            </a:extLst>
          </p:cNvPr>
          <p:cNvSpPr/>
          <p:nvPr userDrawn="1"/>
        </p:nvSpPr>
        <p:spPr>
          <a:xfrm>
            <a:off x="0" y="0"/>
            <a:ext cx="12192000" cy="6858000"/>
          </a:xfrm>
          <a:prstGeom prst="rect">
            <a:avLst/>
          </a:prstGeom>
          <a:solidFill>
            <a:srgbClr val="214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4" name="Imagem 3" descr="Senac">
            <a:extLst>
              <a:ext uri="{FF2B5EF4-FFF2-40B4-BE49-F238E27FC236}">
                <a16:creationId xmlns:a16="http://schemas.microsoft.com/office/drawing/2014/main" id="{A34904F6-0A25-48AC-8173-1609238D392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045071" y="2361393"/>
            <a:ext cx="2101858" cy="1373214"/>
          </a:xfrm>
          <a:prstGeom prst="rect">
            <a:avLst/>
          </a:prstGeom>
        </p:spPr>
      </p:pic>
      <p:pic>
        <p:nvPicPr>
          <p:cNvPr id="5" name="Imagem 4" descr="Siga o Senac em Minas nas Redes Sociais:&#10;&#10;Facebook&#10;Instagram&#10;Tik Tok&#10;Twitter&#10;LinkedIn&#10;YouTube">
            <a:extLst>
              <a:ext uri="{FF2B5EF4-FFF2-40B4-BE49-F238E27FC236}">
                <a16:creationId xmlns:a16="http://schemas.microsoft.com/office/drawing/2014/main" id="{3F36380C-B260-4FCB-A0EB-A5813AF7890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121944" y="4250434"/>
            <a:ext cx="3948113" cy="1271782"/>
          </a:xfrm>
          <a:prstGeom prst="rect">
            <a:avLst/>
          </a:prstGeom>
        </p:spPr>
      </p:pic>
    </p:spTree>
    <p:extLst>
      <p:ext uri="{BB962C8B-B14F-4D97-AF65-F5344CB8AC3E}">
        <p14:creationId xmlns:p14="http://schemas.microsoft.com/office/powerpoint/2010/main" val="20562339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C764DE79-268F-4C1A-8933-263129D2AF90}" type="datetimeFigureOut">
              <a:rPr lang="en-US" dirty="0"/>
              <a:t>3/30/2022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35358666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3/30/2022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886844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Content Placeholder 5"/>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3/30/2022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33313069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3/30/2022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20345508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3/30/2022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‹nº›</a:t>
            </a:fld>
            <a:endParaRPr lang="en-US" dirty="0"/>
          </a:p>
        </p:txBody>
      </p:sp>
      <p:sp>
        <p:nvSpPr>
          <p:cNvPr id="5" name="Retângulo 4">
            <a:extLst>
              <a:ext uri="{FF2B5EF4-FFF2-40B4-BE49-F238E27FC236}">
                <a16:creationId xmlns:a16="http://schemas.microsoft.com/office/drawing/2014/main" id="{643B33B6-BAFD-4E06-8AEA-88ED8BB4180A}"/>
              </a:ext>
            </a:extLst>
          </p:cNvPr>
          <p:cNvSpPr/>
          <p:nvPr userDrawn="1"/>
        </p:nvSpPr>
        <p:spPr>
          <a:xfrm>
            <a:off x="0" y="0"/>
            <a:ext cx="12192000" cy="6858000"/>
          </a:xfrm>
          <a:prstGeom prst="rect">
            <a:avLst/>
          </a:prstGeom>
          <a:solidFill>
            <a:srgbClr val="E763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6" name="Imagem 5">
            <a:extLst>
              <a:ext uri="{FF2B5EF4-FFF2-40B4-BE49-F238E27FC236}">
                <a16:creationId xmlns:a16="http://schemas.microsoft.com/office/drawing/2014/main" id="{A6F46554-9801-4155-8EF3-860B1D5E31C8}"/>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95926" b="644"/>
          <a:stretch/>
        </p:blipFill>
        <p:spPr>
          <a:xfrm>
            <a:off x="0" y="6622742"/>
            <a:ext cx="12192000" cy="235258"/>
          </a:xfrm>
          <a:prstGeom prst="rect">
            <a:avLst/>
          </a:prstGeom>
        </p:spPr>
      </p:pic>
      <p:pic>
        <p:nvPicPr>
          <p:cNvPr id="7" name="Imagem 6">
            <a:extLst>
              <a:ext uri="{FF2B5EF4-FFF2-40B4-BE49-F238E27FC236}">
                <a16:creationId xmlns:a16="http://schemas.microsoft.com/office/drawing/2014/main" id="{B31DDD21-4FDB-4B26-8E17-EDBD4822B02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30439" y="6614161"/>
            <a:ext cx="1195187" cy="287997"/>
          </a:xfrm>
          <a:prstGeom prst="rect">
            <a:avLst/>
          </a:prstGeom>
        </p:spPr>
      </p:pic>
      <p:pic>
        <p:nvPicPr>
          <p:cNvPr id="8" name="Imagem 7">
            <a:extLst>
              <a:ext uri="{FF2B5EF4-FFF2-40B4-BE49-F238E27FC236}">
                <a16:creationId xmlns:a16="http://schemas.microsoft.com/office/drawing/2014/main" id="{80F1B308-AF0E-4B41-A733-CF0C0837CFE1}"/>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950783" y="6573126"/>
            <a:ext cx="4883540" cy="334489"/>
          </a:xfrm>
          <a:prstGeom prst="rect">
            <a:avLst/>
          </a:prstGeom>
        </p:spPr>
      </p:pic>
      <p:pic>
        <p:nvPicPr>
          <p:cNvPr id="9" name="Imagem 8">
            <a:extLst>
              <a:ext uri="{FF2B5EF4-FFF2-40B4-BE49-F238E27FC236}">
                <a16:creationId xmlns:a16="http://schemas.microsoft.com/office/drawing/2014/main" id="{CB9AD97B-48C1-43F2-8E9E-5D6C790B004F}"/>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1050279" y="6594167"/>
            <a:ext cx="806605" cy="295757"/>
          </a:xfrm>
          <a:prstGeom prst="rect">
            <a:avLst/>
          </a:prstGeom>
        </p:spPr>
      </p:pic>
    </p:spTree>
    <p:extLst>
      <p:ext uri="{BB962C8B-B14F-4D97-AF65-F5344CB8AC3E}">
        <p14:creationId xmlns:p14="http://schemas.microsoft.com/office/powerpoint/2010/main" val="182805402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C764DE79-268F-4C1A-8933-263129D2AF90}" type="datetimeFigureOut">
              <a:rPr lang="en-US" dirty="0"/>
              <a:t>3/30/2022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29849028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C764DE79-268F-4C1A-8933-263129D2AF90}" type="datetimeFigureOut">
              <a:rPr lang="en-US" dirty="0"/>
              <a:t>3/30/2022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14009102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2.pn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4.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3/30/2022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‹nº›</a:t>
            </a:fld>
            <a:endParaRPr lang="en-US" dirty="0"/>
          </a:p>
        </p:txBody>
      </p:sp>
      <p:pic>
        <p:nvPicPr>
          <p:cNvPr id="7" name="Imagem 6">
            <a:extLst>
              <a:ext uri="{FF2B5EF4-FFF2-40B4-BE49-F238E27FC236}">
                <a16:creationId xmlns:a16="http://schemas.microsoft.com/office/drawing/2014/main" id="{4367863B-65C3-406B-AE15-26DEF34FE780}"/>
              </a:ext>
            </a:extLst>
          </p:cNvPr>
          <p:cNvPicPr>
            <a:picLocks noChangeAspect="1"/>
          </p:cNvPicPr>
          <p:nvPr userDrawn="1"/>
        </p:nvPicPr>
        <p:blipFill rotWithShape="1">
          <a:blip r:embed="rId25">
            <a:extLst>
              <a:ext uri="{28A0092B-C50C-407E-A947-70E740481C1C}">
                <a14:useLocalDpi xmlns:a14="http://schemas.microsoft.com/office/drawing/2010/main" val="0"/>
              </a:ext>
            </a:extLst>
          </a:blip>
          <a:srcRect t="95926" b="644"/>
          <a:stretch/>
        </p:blipFill>
        <p:spPr>
          <a:xfrm>
            <a:off x="0" y="6622742"/>
            <a:ext cx="12192000" cy="235258"/>
          </a:xfrm>
          <a:prstGeom prst="rect">
            <a:avLst/>
          </a:prstGeom>
        </p:spPr>
      </p:pic>
      <p:pic>
        <p:nvPicPr>
          <p:cNvPr id="8" name="Imagem 7">
            <a:extLst>
              <a:ext uri="{FF2B5EF4-FFF2-40B4-BE49-F238E27FC236}">
                <a16:creationId xmlns:a16="http://schemas.microsoft.com/office/drawing/2014/main" id="{699866C6-49C9-4494-B432-818F2DAD37A3}"/>
              </a:ext>
            </a:extLst>
          </p:cNvPr>
          <p:cNvPicPr>
            <a:picLocks noChangeAspect="1"/>
          </p:cNvPicPr>
          <p:nvPr userDrawn="1"/>
        </p:nvPicPr>
        <p:blipFill>
          <a:blip r:embed="rId26">
            <a:extLst>
              <a:ext uri="{28A0092B-C50C-407E-A947-70E740481C1C}">
                <a14:useLocalDpi xmlns:a14="http://schemas.microsoft.com/office/drawing/2010/main" val="0"/>
              </a:ext>
            </a:extLst>
          </a:blip>
          <a:stretch>
            <a:fillRect/>
          </a:stretch>
        </p:blipFill>
        <p:spPr>
          <a:xfrm>
            <a:off x="830439" y="6614161"/>
            <a:ext cx="1195187" cy="287997"/>
          </a:xfrm>
          <a:prstGeom prst="rect">
            <a:avLst/>
          </a:prstGeom>
        </p:spPr>
      </p:pic>
      <p:pic>
        <p:nvPicPr>
          <p:cNvPr id="9" name="Imagem 8">
            <a:extLst>
              <a:ext uri="{FF2B5EF4-FFF2-40B4-BE49-F238E27FC236}">
                <a16:creationId xmlns:a16="http://schemas.microsoft.com/office/drawing/2014/main" id="{2B5A3B87-E033-4DCA-B5D6-B8E3AC6C92BE}"/>
              </a:ext>
            </a:extLst>
          </p:cNvPr>
          <p:cNvPicPr>
            <a:picLocks noChangeAspect="1"/>
          </p:cNvPicPr>
          <p:nvPr userDrawn="1"/>
        </p:nvPicPr>
        <p:blipFill>
          <a:blip r:embed="rId27">
            <a:extLst>
              <a:ext uri="{28A0092B-C50C-407E-A947-70E740481C1C}">
                <a14:useLocalDpi xmlns:a14="http://schemas.microsoft.com/office/drawing/2010/main" val="0"/>
              </a:ext>
            </a:extLst>
          </a:blip>
          <a:stretch>
            <a:fillRect/>
          </a:stretch>
        </p:blipFill>
        <p:spPr>
          <a:xfrm>
            <a:off x="4950783" y="6573126"/>
            <a:ext cx="4883540" cy="334489"/>
          </a:xfrm>
          <a:prstGeom prst="rect">
            <a:avLst/>
          </a:prstGeom>
        </p:spPr>
      </p:pic>
      <p:pic>
        <p:nvPicPr>
          <p:cNvPr id="10" name="Imagem 9">
            <a:extLst>
              <a:ext uri="{FF2B5EF4-FFF2-40B4-BE49-F238E27FC236}">
                <a16:creationId xmlns:a16="http://schemas.microsoft.com/office/drawing/2014/main" id="{E7088810-F2BB-47CB-850B-403EEF8AB454}"/>
              </a:ext>
            </a:extLst>
          </p:cNvPr>
          <p:cNvPicPr>
            <a:picLocks noChangeAspect="1"/>
          </p:cNvPicPr>
          <p:nvPr userDrawn="1"/>
        </p:nvPicPr>
        <p:blipFill>
          <a:blip r:embed="rId28">
            <a:extLst>
              <a:ext uri="{28A0092B-C50C-407E-A947-70E740481C1C}">
                <a14:useLocalDpi xmlns:a14="http://schemas.microsoft.com/office/drawing/2010/main" val="0"/>
              </a:ext>
            </a:extLst>
          </a:blip>
          <a:stretch>
            <a:fillRect/>
          </a:stretch>
        </p:blipFill>
        <p:spPr>
          <a:xfrm>
            <a:off x="11050279" y="6594167"/>
            <a:ext cx="806605" cy="295757"/>
          </a:xfrm>
          <a:prstGeom prst="rect">
            <a:avLst/>
          </a:prstGeom>
        </p:spPr>
      </p:pic>
    </p:spTree>
    <p:extLst>
      <p:ext uri="{BB962C8B-B14F-4D97-AF65-F5344CB8AC3E}">
        <p14:creationId xmlns:p14="http://schemas.microsoft.com/office/powerpoint/2010/main" val="181858518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64" r:id="rId12"/>
    <p:sldLayoutId id="2147483652" r:id="rId13"/>
    <p:sldLayoutId id="2147483653" r:id="rId14"/>
    <p:sldLayoutId id="2147483654" r:id="rId15"/>
    <p:sldLayoutId id="2147483656" r:id="rId16"/>
    <p:sldLayoutId id="2147483660" r:id="rId17"/>
    <p:sldLayoutId id="2147483661" r:id="rId18"/>
    <p:sldLayoutId id="2147483657" r:id="rId19"/>
    <p:sldLayoutId id="2147483658" r:id="rId20"/>
    <p:sldLayoutId id="2147483659" r:id="rId21"/>
    <p:sldLayoutId id="2147483662" r:id="rId22"/>
    <p:sldLayoutId id="2147483663" r:id="rId23"/>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http://pt.wikipedia.org/wiki/Aterramento" TargetMode="External"/><Relationship Id="rId7" Type="http://schemas.openxmlformats.org/officeDocument/2006/relationships/hyperlink" Target="http://pt.wikipedia.org/wiki/Resistor" TargetMode="External"/><Relationship Id="rId2" Type="http://schemas.openxmlformats.org/officeDocument/2006/relationships/hyperlink" Target="http://pt.wikipedia.org/wiki/Cabo" TargetMode="External"/><Relationship Id="rId1" Type="http://schemas.openxmlformats.org/officeDocument/2006/relationships/slideLayout" Target="../slideLayouts/slideLayout7.xml"/><Relationship Id="rId6" Type="http://schemas.openxmlformats.org/officeDocument/2006/relationships/image" Target="../media/image30.jpeg"/><Relationship Id="rId5" Type="http://schemas.openxmlformats.org/officeDocument/2006/relationships/hyperlink" Target="http://pt.wikipedia.org/wiki/Ficheiro:Antistatic_wrist_strap.jpg" TargetMode="External"/><Relationship Id="rId4" Type="http://schemas.openxmlformats.org/officeDocument/2006/relationships/hyperlink" Target="http://pt.wikipedia.org/wiki/Carga_el%C3%A9trica"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hyperlink" Target="file:///C:\Users\aluno\AppData\Local\Temp\www.spider.com.br"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BC555198-998A-492B-B2AC-49875499D5F6}"/>
              </a:ext>
            </a:extLst>
          </p:cNvPr>
          <p:cNvSpPr txBox="1"/>
          <p:nvPr/>
        </p:nvSpPr>
        <p:spPr>
          <a:xfrm>
            <a:off x="737448" y="1779189"/>
            <a:ext cx="2971910" cy="1649811"/>
          </a:xfrm>
          <a:prstGeom prst="rect">
            <a:avLst/>
          </a:prstGeom>
          <a:noFill/>
        </p:spPr>
        <p:txBody>
          <a:bodyPr wrap="square">
            <a:spAutoFit/>
          </a:bodyPr>
          <a:lstStyle/>
          <a:p>
            <a:pPr algn="just">
              <a:lnSpc>
                <a:spcPct val="107000"/>
              </a:lnSpc>
              <a:spcAft>
                <a:spcPts val="800"/>
              </a:spcAft>
            </a:pPr>
            <a:r>
              <a:rPr lang="pt-BR" sz="3200" b="1" dirty="0"/>
              <a:t>MANUTENÇÃO PREVENTIVA E CORRETIVA</a:t>
            </a:r>
          </a:p>
        </p:txBody>
      </p:sp>
    </p:spTree>
    <p:extLst>
      <p:ext uri="{BB962C8B-B14F-4D97-AF65-F5344CB8AC3E}">
        <p14:creationId xmlns:p14="http://schemas.microsoft.com/office/powerpoint/2010/main" val="24591677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E903479F-30FF-43E0-800C-F0585FA4F380}"/>
              </a:ext>
            </a:extLst>
          </p:cNvPr>
          <p:cNvSpPr>
            <a:spLocks noGrp="1"/>
          </p:cNvSpPr>
          <p:nvPr>
            <p:ph type="title"/>
          </p:nvPr>
        </p:nvSpPr>
        <p:spPr>
          <a:xfrm>
            <a:off x="1295400" y="365125"/>
            <a:ext cx="9858375" cy="1325563"/>
          </a:xfrm>
        </p:spPr>
        <p:txBody>
          <a:bodyPr>
            <a:normAutofit/>
          </a:bodyPr>
          <a:lstStyle/>
          <a:p>
            <a:pPr lvl="0" fontAlgn="base">
              <a:lnSpc>
                <a:spcPct val="100000"/>
              </a:lnSpc>
              <a:spcAft>
                <a:spcPct val="0"/>
              </a:spcAft>
            </a:pPr>
            <a:r>
              <a:rPr lang="pt-BR" dirty="0"/>
              <a:t>Mp3 e Fotos</a:t>
            </a:r>
            <a:endParaRPr lang="pt-BR" dirty="0">
              <a:latin typeface="Arial" pitchFamily="34" charset="0"/>
              <a:cs typeface="Arial" pitchFamily="34" charset="0"/>
            </a:endParaRPr>
          </a:p>
        </p:txBody>
      </p:sp>
      <p:sp>
        <p:nvSpPr>
          <p:cNvPr id="5" name="Espaço Reservado para Conteúdo 4">
            <a:extLst>
              <a:ext uri="{FF2B5EF4-FFF2-40B4-BE49-F238E27FC236}">
                <a16:creationId xmlns:a16="http://schemas.microsoft.com/office/drawing/2014/main" id="{05259BA7-6B33-4B4C-9DF8-37B40CAE4B21}"/>
              </a:ext>
            </a:extLst>
          </p:cNvPr>
          <p:cNvSpPr>
            <a:spLocks noGrp="1"/>
          </p:cNvSpPr>
          <p:nvPr>
            <p:ph idx="1"/>
          </p:nvPr>
        </p:nvSpPr>
        <p:spPr>
          <a:xfrm>
            <a:off x="966787" y="2055475"/>
            <a:ext cx="10515600" cy="4351338"/>
          </a:xfrm>
        </p:spPr>
        <p:txBody>
          <a:bodyPr anchor="ctr">
            <a:normAutofit fontScale="92500" lnSpcReduction="10000"/>
          </a:bodyPr>
          <a:lstStyle/>
          <a:p>
            <a:pPr>
              <a:lnSpc>
                <a:spcPct val="80000"/>
              </a:lnSpc>
            </a:pPr>
            <a:r>
              <a:rPr lang="pt-BR" sz="4000" dirty="0"/>
              <a:t>O típico usuário doméstico, até bem pouco tempo atrás, não tinha muito a perder no caso de uma pane física no disco rígido, ou mesmo em um ataque de vírus. Formatar o HD e instalar tudo novamente dava trabalho, mas não prejuízo por perda de dados. Imagine entretanto que você passou anos colecionando músicas MP3, algumas até difíceis de conseguir. Imagine que você fez 20.000 fotos com sua câmera digital. Se tudo isso for perdido, o prejuízo “sentimental” será muito grande. </a:t>
            </a:r>
          </a:p>
        </p:txBody>
      </p:sp>
    </p:spTree>
    <p:extLst>
      <p:ext uri="{BB962C8B-B14F-4D97-AF65-F5344CB8AC3E}">
        <p14:creationId xmlns:p14="http://schemas.microsoft.com/office/powerpoint/2010/main" val="33989139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E903479F-30FF-43E0-800C-F0585FA4F380}"/>
              </a:ext>
            </a:extLst>
          </p:cNvPr>
          <p:cNvSpPr>
            <a:spLocks noGrp="1"/>
          </p:cNvSpPr>
          <p:nvPr>
            <p:ph type="title"/>
          </p:nvPr>
        </p:nvSpPr>
        <p:spPr>
          <a:xfrm>
            <a:off x="1295400" y="365125"/>
            <a:ext cx="9858375" cy="1325563"/>
          </a:xfrm>
        </p:spPr>
        <p:txBody>
          <a:bodyPr>
            <a:normAutofit/>
          </a:bodyPr>
          <a:lstStyle/>
          <a:p>
            <a:pPr lvl="0" fontAlgn="base">
              <a:lnSpc>
                <a:spcPct val="100000"/>
              </a:lnSpc>
              <a:spcAft>
                <a:spcPct val="0"/>
              </a:spcAft>
            </a:pPr>
            <a:r>
              <a:rPr lang="pt-BR" dirty="0"/>
              <a:t>Salve dados</a:t>
            </a:r>
            <a:endParaRPr lang="pt-BR" dirty="0">
              <a:latin typeface="Arial" pitchFamily="34" charset="0"/>
              <a:cs typeface="Arial" pitchFamily="34" charset="0"/>
            </a:endParaRPr>
          </a:p>
        </p:txBody>
      </p:sp>
      <p:sp>
        <p:nvSpPr>
          <p:cNvPr id="5" name="Espaço Reservado para Conteúdo 4">
            <a:extLst>
              <a:ext uri="{FF2B5EF4-FFF2-40B4-BE49-F238E27FC236}">
                <a16:creationId xmlns:a16="http://schemas.microsoft.com/office/drawing/2014/main" id="{05259BA7-6B33-4B4C-9DF8-37B40CAE4B21}"/>
              </a:ext>
            </a:extLst>
          </p:cNvPr>
          <p:cNvSpPr>
            <a:spLocks noGrp="1"/>
          </p:cNvSpPr>
          <p:nvPr>
            <p:ph idx="1"/>
          </p:nvPr>
        </p:nvSpPr>
        <p:spPr>
          <a:xfrm>
            <a:off x="966787" y="2055475"/>
            <a:ext cx="10515600" cy="4351338"/>
          </a:xfrm>
        </p:spPr>
        <p:txBody>
          <a:bodyPr anchor="ctr">
            <a:normAutofit fontScale="70000" lnSpcReduction="20000"/>
          </a:bodyPr>
          <a:lstStyle/>
          <a:p>
            <a:pPr>
              <a:lnSpc>
                <a:spcPct val="80000"/>
              </a:lnSpc>
              <a:buNone/>
            </a:pPr>
            <a:r>
              <a:rPr lang="pt-BR" sz="4000" dirty="0"/>
              <a:t>Antigamente os usuários domésticos não faziam cópias de segurança (backup) de seus dados com a desculpa dos disquetes serem de baixa capacidade. Em um disquete gravamos apenas de 10 a 20 fotos com resolução média, ou apenas uma ou duas fotos com a resolução alta das câmeras modernas. Uma música MP3 não cabe em um disquete (em geral ocupam duas ou três vezes mais que a capacidade de um disquete). Mas hoje os gravadores de CD são extremamente baratos. Em um único CD-R podemos gravar centenas de fotografias, ou cerca de 150 músicas MP3. Ou qualquer outro tipo de arquivo que você não queira perder. Quase todos os micros atuais têm gravador de CDs. Se o seu não tem, compre um gravador de CDs e peça que um técnico ou colega experiente faça a sua instalação. Um gravador de  </a:t>
            </a:r>
            <a:r>
              <a:rPr lang="pt-BR" sz="4000" dirty="0" err="1"/>
              <a:t>de</a:t>
            </a:r>
            <a:r>
              <a:rPr lang="pt-BR" sz="4000" dirty="0"/>
              <a:t> DVDs  custa cerca de 90 reais. Com certeza seus dados valem muito mais que isso. </a:t>
            </a:r>
          </a:p>
          <a:p>
            <a:pPr>
              <a:lnSpc>
                <a:spcPct val="80000"/>
              </a:lnSpc>
              <a:buNone/>
            </a:pPr>
            <a:endParaRPr lang="pt-BR" sz="4000" dirty="0"/>
          </a:p>
        </p:txBody>
      </p:sp>
    </p:spTree>
    <p:extLst>
      <p:ext uri="{BB962C8B-B14F-4D97-AF65-F5344CB8AC3E}">
        <p14:creationId xmlns:p14="http://schemas.microsoft.com/office/powerpoint/2010/main" val="28940352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E903479F-30FF-43E0-800C-F0585FA4F380}"/>
              </a:ext>
            </a:extLst>
          </p:cNvPr>
          <p:cNvSpPr>
            <a:spLocks noGrp="1"/>
          </p:cNvSpPr>
          <p:nvPr>
            <p:ph type="title"/>
          </p:nvPr>
        </p:nvSpPr>
        <p:spPr>
          <a:xfrm>
            <a:off x="1295400" y="365125"/>
            <a:ext cx="9858375" cy="1325563"/>
          </a:xfrm>
        </p:spPr>
        <p:txBody>
          <a:bodyPr>
            <a:normAutofit/>
          </a:bodyPr>
          <a:lstStyle/>
          <a:p>
            <a:pPr lvl="0" fontAlgn="base">
              <a:lnSpc>
                <a:spcPct val="100000"/>
              </a:lnSpc>
              <a:spcAft>
                <a:spcPct val="0"/>
              </a:spcAft>
            </a:pPr>
            <a:r>
              <a:rPr lang="pt-BR" dirty="0"/>
              <a:t>Gravador de Cd e Nero</a:t>
            </a:r>
            <a:endParaRPr lang="pt-BR" dirty="0">
              <a:latin typeface="Arial" pitchFamily="34" charset="0"/>
              <a:cs typeface="Arial" pitchFamily="34" charset="0"/>
            </a:endParaRPr>
          </a:p>
        </p:txBody>
      </p:sp>
      <p:sp>
        <p:nvSpPr>
          <p:cNvPr id="5" name="Espaço Reservado para Conteúdo 4">
            <a:extLst>
              <a:ext uri="{FF2B5EF4-FFF2-40B4-BE49-F238E27FC236}">
                <a16:creationId xmlns:a16="http://schemas.microsoft.com/office/drawing/2014/main" id="{05259BA7-6B33-4B4C-9DF8-37B40CAE4B21}"/>
              </a:ext>
            </a:extLst>
          </p:cNvPr>
          <p:cNvSpPr>
            <a:spLocks noGrp="1"/>
          </p:cNvSpPr>
          <p:nvPr>
            <p:ph idx="1"/>
          </p:nvPr>
        </p:nvSpPr>
        <p:spPr>
          <a:xfrm>
            <a:off x="966787" y="2055475"/>
            <a:ext cx="10515600" cy="4351338"/>
          </a:xfrm>
        </p:spPr>
        <p:txBody>
          <a:bodyPr anchor="ctr">
            <a:normAutofit fontScale="92500" lnSpcReduction="20000"/>
          </a:bodyPr>
          <a:lstStyle/>
          <a:p>
            <a:r>
              <a:rPr lang="pt-BR" sz="4000" dirty="0"/>
              <a:t>Uma vez tendo um gravador de CDs instalado, você pode fazer as cópias de segurança usando o programa de gravação que o acompanha. A maioria dos modelos atuais vem com o Nero, o mais popular programas de gravação atual, que inclusive pode operar em português, basta instalar “por cima” o pacote de idiomas apropriado, obtido no site do seu fabricante, e em geral no próprio CD. Esse programa é fornecido com a maioria dos gravadores de CD e DVD à venda atualmente. </a:t>
            </a:r>
          </a:p>
        </p:txBody>
      </p:sp>
    </p:spTree>
    <p:extLst>
      <p:ext uri="{BB962C8B-B14F-4D97-AF65-F5344CB8AC3E}">
        <p14:creationId xmlns:p14="http://schemas.microsoft.com/office/powerpoint/2010/main" val="28764622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title"/>
          </p:nvPr>
        </p:nvSpPr>
        <p:spPr/>
        <p:txBody>
          <a:bodyPr/>
          <a:lstStyle/>
          <a:p>
            <a:pPr eaLnBrk="1" hangingPunct="1"/>
            <a:r>
              <a:rPr lang="pt-BR"/>
              <a:t>Nero Express, para gravação de CD/DVD </a:t>
            </a:r>
          </a:p>
        </p:txBody>
      </p:sp>
      <p:pic>
        <p:nvPicPr>
          <p:cNvPr id="18435" name="Picture 6" descr="003"/>
          <p:cNvPicPr>
            <a:picLocks noGrp="1" noChangeAspect="1" noChangeArrowheads="1"/>
          </p:cNvPicPr>
          <p:nvPr>
            <p:ph idx="1"/>
          </p:nvPr>
        </p:nvPicPr>
        <p:blipFill>
          <a:blip r:embed="rId2" cstate="print"/>
          <a:srcRect/>
          <a:stretch>
            <a:fillRect/>
          </a:stretch>
        </p:blipFill>
        <p:spPr>
          <a:xfrm>
            <a:off x="1678518" y="1773238"/>
            <a:ext cx="8834967" cy="5099050"/>
          </a:xfr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E903479F-30FF-43E0-800C-F0585FA4F380}"/>
              </a:ext>
            </a:extLst>
          </p:cNvPr>
          <p:cNvSpPr>
            <a:spLocks noGrp="1"/>
          </p:cNvSpPr>
          <p:nvPr>
            <p:ph type="title"/>
          </p:nvPr>
        </p:nvSpPr>
        <p:spPr>
          <a:xfrm>
            <a:off x="1295400" y="365125"/>
            <a:ext cx="9858375" cy="1325563"/>
          </a:xfrm>
        </p:spPr>
        <p:txBody>
          <a:bodyPr>
            <a:normAutofit/>
          </a:bodyPr>
          <a:lstStyle/>
          <a:p>
            <a:pPr lvl="0" fontAlgn="base">
              <a:lnSpc>
                <a:spcPct val="100000"/>
              </a:lnSpc>
              <a:spcAft>
                <a:spcPct val="0"/>
              </a:spcAft>
            </a:pPr>
            <a:r>
              <a:rPr lang="pt-BR" dirty="0"/>
              <a:t>Check-up no HD e </a:t>
            </a:r>
            <a:r>
              <a:rPr lang="pt-BR" dirty="0" err="1"/>
              <a:t>desfragmentação</a:t>
            </a:r>
            <a:r>
              <a:rPr lang="pt-BR" dirty="0"/>
              <a:t> </a:t>
            </a:r>
            <a:endParaRPr lang="pt-BR" dirty="0">
              <a:latin typeface="Arial" pitchFamily="34" charset="0"/>
              <a:cs typeface="Arial" pitchFamily="34" charset="0"/>
            </a:endParaRPr>
          </a:p>
        </p:txBody>
      </p:sp>
      <p:sp>
        <p:nvSpPr>
          <p:cNvPr id="5" name="Espaço Reservado para Conteúdo 4">
            <a:extLst>
              <a:ext uri="{FF2B5EF4-FFF2-40B4-BE49-F238E27FC236}">
                <a16:creationId xmlns:a16="http://schemas.microsoft.com/office/drawing/2014/main" id="{05259BA7-6B33-4B4C-9DF8-37B40CAE4B21}"/>
              </a:ext>
            </a:extLst>
          </p:cNvPr>
          <p:cNvSpPr>
            <a:spLocks noGrp="1"/>
          </p:cNvSpPr>
          <p:nvPr>
            <p:ph idx="1"/>
          </p:nvPr>
        </p:nvSpPr>
        <p:spPr>
          <a:xfrm>
            <a:off x="966787" y="2055475"/>
            <a:ext cx="10515600" cy="4351338"/>
          </a:xfrm>
        </p:spPr>
        <p:txBody>
          <a:bodyPr anchor="ctr">
            <a:normAutofit fontScale="92500" lnSpcReduction="10000"/>
          </a:bodyPr>
          <a:lstStyle/>
          <a:p>
            <a:r>
              <a:rPr lang="pt-BR" sz="4000" dirty="0"/>
              <a:t>Um disco rígido pode apresentar defeitos lógicos ou físicos devido a maus tratos durante o seu uso. O desligamento direto no estabilizador de voltagem ou filtro de linha, o RESET dentro do sistema operacional e a queda de energia elétrica podem gerar arquivos corrompidos e setores defeituosos no disco rígido. Instabilidades na rede elétrica podem causar problemas semelhantes. As diretrizes a serem seguidas são: </a:t>
            </a:r>
          </a:p>
        </p:txBody>
      </p:sp>
    </p:spTree>
    <p:extLst>
      <p:ext uri="{BB962C8B-B14F-4D97-AF65-F5344CB8AC3E}">
        <p14:creationId xmlns:p14="http://schemas.microsoft.com/office/powerpoint/2010/main" val="19687484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E903479F-30FF-43E0-800C-F0585FA4F380}"/>
              </a:ext>
            </a:extLst>
          </p:cNvPr>
          <p:cNvSpPr>
            <a:spLocks noGrp="1"/>
          </p:cNvSpPr>
          <p:nvPr>
            <p:ph type="title"/>
          </p:nvPr>
        </p:nvSpPr>
        <p:spPr>
          <a:xfrm>
            <a:off x="1295400" y="365125"/>
            <a:ext cx="9858375" cy="1325563"/>
          </a:xfrm>
        </p:spPr>
        <p:txBody>
          <a:bodyPr>
            <a:normAutofit/>
          </a:bodyPr>
          <a:lstStyle/>
          <a:p>
            <a:pPr lvl="0" fontAlgn="base">
              <a:lnSpc>
                <a:spcPct val="100000"/>
              </a:lnSpc>
              <a:spcAft>
                <a:spcPct val="0"/>
              </a:spcAft>
            </a:pPr>
            <a:r>
              <a:rPr lang="pt-BR" dirty="0"/>
              <a:t>Cuidados com o Hardware 1</a:t>
            </a:r>
            <a:endParaRPr lang="pt-BR" dirty="0">
              <a:latin typeface="Arial" pitchFamily="34" charset="0"/>
              <a:cs typeface="Arial" pitchFamily="34" charset="0"/>
            </a:endParaRPr>
          </a:p>
        </p:txBody>
      </p:sp>
      <p:sp>
        <p:nvSpPr>
          <p:cNvPr id="5" name="Espaço Reservado para Conteúdo 4">
            <a:extLst>
              <a:ext uri="{FF2B5EF4-FFF2-40B4-BE49-F238E27FC236}">
                <a16:creationId xmlns:a16="http://schemas.microsoft.com/office/drawing/2014/main" id="{05259BA7-6B33-4B4C-9DF8-37B40CAE4B21}"/>
              </a:ext>
            </a:extLst>
          </p:cNvPr>
          <p:cNvSpPr>
            <a:spLocks noGrp="1"/>
          </p:cNvSpPr>
          <p:nvPr>
            <p:ph idx="1"/>
          </p:nvPr>
        </p:nvSpPr>
        <p:spPr>
          <a:xfrm>
            <a:off x="966787" y="2055475"/>
            <a:ext cx="10515600" cy="4351338"/>
          </a:xfrm>
        </p:spPr>
        <p:txBody>
          <a:bodyPr anchor="ctr">
            <a:normAutofit fontScale="62500" lnSpcReduction="20000"/>
          </a:bodyPr>
          <a:lstStyle/>
          <a:p>
            <a:pPr>
              <a:lnSpc>
                <a:spcPct val="80000"/>
              </a:lnSpc>
            </a:pPr>
            <a:r>
              <a:rPr lang="pt-BR" sz="4000" dirty="0"/>
              <a:t>A)Use um estabilizador de voltagem para reduzir a chance de problemas devido à instabilidades na rede elétrica. Filtro de linha não resolve, use o estabilizador. Se puder, use ao invés do estabilizador, o no-break, pois protegerá seu computador em caso de queda de energia elétrica. </a:t>
            </a:r>
          </a:p>
          <a:p>
            <a:pPr>
              <a:lnSpc>
                <a:spcPct val="80000"/>
              </a:lnSpc>
            </a:pPr>
            <a:r>
              <a:rPr lang="pt-BR" sz="4000" dirty="0"/>
              <a:t>C) Evite usar o botão RESET. Esse botão deve ser usado em situações de emergência, como travamentos em que não conseguimos usar os comandos normais de desligamento. Se o seu computador travou e você não consegue desligá-lo com o comando Iniciar / Desligar, espere até o LED de acesso do disco rígido apagar antes de usar o botão RESET. Se o LED não apagar, pressione </a:t>
            </a:r>
            <a:r>
              <a:rPr lang="pt-BR" sz="4000" dirty="0" err="1"/>
              <a:t>Control-Alt-Del</a:t>
            </a:r>
            <a:r>
              <a:rPr lang="pt-BR" sz="4000" dirty="0"/>
              <a:t> e finalize os processos indicados como “não está respondendo”, e então comande o desligamento normal. Se nada disso adiantar, use o RESET, mas só em último caso. d) Nunca desligue o computador diretamente no filtro de linha ou estabilizador de voltagem. Use o comando Iniciar / Desligar, mesmo em caso de travamento. Quando o desligamento é feito “à força”, gravações pendentes no disco rígido podem não ser efetivadas, resultando em arquivos corrompidos, o que irá causar mau funcionamento posterior. </a:t>
            </a:r>
          </a:p>
        </p:txBody>
      </p:sp>
    </p:spTree>
    <p:extLst>
      <p:ext uri="{BB962C8B-B14F-4D97-AF65-F5344CB8AC3E}">
        <p14:creationId xmlns:p14="http://schemas.microsoft.com/office/powerpoint/2010/main" val="29112039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E903479F-30FF-43E0-800C-F0585FA4F380}"/>
              </a:ext>
            </a:extLst>
          </p:cNvPr>
          <p:cNvSpPr>
            <a:spLocks noGrp="1"/>
          </p:cNvSpPr>
          <p:nvPr>
            <p:ph type="title"/>
          </p:nvPr>
        </p:nvSpPr>
        <p:spPr>
          <a:xfrm>
            <a:off x="1295400" y="365125"/>
            <a:ext cx="9858375" cy="1325563"/>
          </a:xfrm>
        </p:spPr>
        <p:txBody>
          <a:bodyPr>
            <a:normAutofit/>
          </a:bodyPr>
          <a:lstStyle/>
          <a:p>
            <a:pPr lvl="0" fontAlgn="base">
              <a:lnSpc>
                <a:spcPct val="100000"/>
              </a:lnSpc>
              <a:spcAft>
                <a:spcPct val="0"/>
              </a:spcAft>
            </a:pPr>
            <a:r>
              <a:rPr lang="pt-BR" dirty="0"/>
              <a:t>Cuidados com o HD</a:t>
            </a:r>
            <a:endParaRPr lang="pt-BR" dirty="0">
              <a:latin typeface="Arial" pitchFamily="34" charset="0"/>
              <a:cs typeface="Arial" pitchFamily="34" charset="0"/>
            </a:endParaRPr>
          </a:p>
        </p:txBody>
      </p:sp>
      <p:sp>
        <p:nvSpPr>
          <p:cNvPr id="5" name="Espaço Reservado para Conteúdo 4">
            <a:extLst>
              <a:ext uri="{FF2B5EF4-FFF2-40B4-BE49-F238E27FC236}">
                <a16:creationId xmlns:a16="http://schemas.microsoft.com/office/drawing/2014/main" id="{05259BA7-6B33-4B4C-9DF8-37B40CAE4B21}"/>
              </a:ext>
            </a:extLst>
          </p:cNvPr>
          <p:cNvSpPr>
            <a:spLocks noGrp="1"/>
          </p:cNvSpPr>
          <p:nvPr>
            <p:ph idx="1"/>
          </p:nvPr>
        </p:nvSpPr>
        <p:spPr>
          <a:xfrm>
            <a:off x="966787" y="2055475"/>
            <a:ext cx="10515600" cy="4351338"/>
          </a:xfrm>
        </p:spPr>
        <p:txBody>
          <a:bodyPr anchor="ctr">
            <a:normAutofit fontScale="55000" lnSpcReduction="20000"/>
          </a:bodyPr>
          <a:lstStyle/>
          <a:p>
            <a:r>
              <a:rPr lang="pt-BR" sz="4000" dirty="0"/>
              <a:t>Mesmo tomando esses cuidados, o seu disco rígido pode apresentar problemas contra a sua vontade. Uma falta de energia elétrica, um travamento devido a problemas de hardware podem fazer o computador desligar ou </a:t>
            </a:r>
            <a:r>
              <a:rPr lang="pt-BR" sz="4000" dirty="0" err="1"/>
              <a:t>resetar</a:t>
            </a:r>
            <a:r>
              <a:rPr lang="pt-BR" sz="4000" dirty="0"/>
              <a:t> sozinho. Quando isso ocorre, o próprio Windows executa um processo de verificação de disco, à procura de erros na estrutura de diretórios ou setores defeituosos. Deixe a verificação de disco concluir o seu trabalho, caso contrário problemas posteriores podem ocorrer. Programas podem passar a travar ou deixar de funcionar devido a arquivos corrompidos. Para consertar erros em setores defeituosos e erros na estrutura de diretórios do disco rígido, use o comando </a:t>
            </a:r>
            <a:r>
              <a:rPr lang="pt-BR" sz="4000" i="1" dirty="0"/>
              <a:t>Verificação de disco</a:t>
            </a:r>
            <a:r>
              <a:rPr lang="pt-BR" sz="4000" dirty="0"/>
              <a:t>. Esse comando era chamado de SCANDISK no Windows 95, Windows 98 e Windows ME. No Windows XP, dê um clique duplo em Meu computador. Clique no ícone da unidade de disco rígido (normalmente o drive C) com o botão direito do mouse e no menu apresentado escolha a opção Propriedades. Selecione então a aba </a:t>
            </a:r>
            <a:r>
              <a:rPr lang="pt-BR" sz="4000" i="1" dirty="0"/>
              <a:t>Ferramentas</a:t>
            </a:r>
            <a:r>
              <a:rPr lang="pt-BR" sz="4000" dirty="0"/>
              <a:t> e no campo Verificação de erros, clique em </a:t>
            </a:r>
            <a:r>
              <a:rPr lang="pt-BR" sz="4000" i="1" dirty="0"/>
              <a:t>Verificar agora</a:t>
            </a:r>
            <a:r>
              <a:rPr lang="pt-BR" sz="4000" dirty="0"/>
              <a:t>. </a:t>
            </a:r>
          </a:p>
          <a:p>
            <a:endParaRPr lang="pt-BR" sz="4000" dirty="0"/>
          </a:p>
        </p:txBody>
      </p:sp>
    </p:spTree>
    <p:extLst>
      <p:ext uri="{BB962C8B-B14F-4D97-AF65-F5344CB8AC3E}">
        <p14:creationId xmlns:p14="http://schemas.microsoft.com/office/powerpoint/2010/main" val="35793450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6"/>
          <p:cNvSpPr>
            <a:spLocks noGrp="1" noChangeArrowheads="1"/>
          </p:cNvSpPr>
          <p:nvPr>
            <p:ph type="title"/>
          </p:nvPr>
        </p:nvSpPr>
        <p:spPr/>
        <p:txBody>
          <a:bodyPr/>
          <a:lstStyle/>
          <a:p>
            <a:pPr eaLnBrk="1" hangingPunct="1"/>
            <a:r>
              <a:rPr lang="pt-BR"/>
              <a:t>Verificação de disco </a:t>
            </a:r>
          </a:p>
        </p:txBody>
      </p:sp>
      <p:pic>
        <p:nvPicPr>
          <p:cNvPr id="24579" name="Picture 5" descr="004"/>
          <p:cNvPicPr>
            <a:picLocks noGrp="1" noChangeAspect="1" noChangeArrowheads="1"/>
          </p:cNvPicPr>
          <p:nvPr>
            <p:ph idx="1"/>
          </p:nvPr>
        </p:nvPicPr>
        <p:blipFill>
          <a:blip r:embed="rId2" cstate="print"/>
          <a:srcRect/>
          <a:stretch>
            <a:fillRect/>
          </a:stretch>
        </p:blipFill>
        <p:spPr>
          <a:xfrm>
            <a:off x="6877051" y="1916114"/>
            <a:ext cx="5314949" cy="4941887"/>
          </a:xfr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6"/>
          <p:cNvSpPr>
            <a:spLocks noGrp="1" noChangeArrowheads="1"/>
          </p:cNvSpPr>
          <p:nvPr>
            <p:ph type="title"/>
          </p:nvPr>
        </p:nvSpPr>
        <p:spPr/>
        <p:txBody>
          <a:bodyPr/>
          <a:lstStyle/>
          <a:p>
            <a:pPr eaLnBrk="1" hangingPunct="1"/>
            <a:r>
              <a:rPr lang="pt-BR"/>
              <a:t>Corrigir setores defeituosos </a:t>
            </a:r>
          </a:p>
        </p:txBody>
      </p:sp>
      <p:pic>
        <p:nvPicPr>
          <p:cNvPr id="25603" name="Picture 5" descr="005"/>
          <p:cNvPicPr>
            <a:picLocks noGrp="1" noChangeAspect="1" noChangeArrowheads="1"/>
          </p:cNvPicPr>
          <p:nvPr>
            <p:ph idx="1"/>
          </p:nvPr>
        </p:nvPicPr>
        <p:blipFill>
          <a:blip r:embed="rId2" cstate="print"/>
          <a:srcRect/>
          <a:stretch>
            <a:fillRect/>
          </a:stretch>
        </p:blipFill>
        <p:spPr>
          <a:xfrm>
            <a:off x="2446867" y="1820864"/>
            <a:ext cx="9745133" cy="5037137"/>
          </a:xfr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E903479F-30FF-43E0-800C-F0585FA4F380}"/>
              </a:ext>
            </a:extLst>
          </p:cNvPr>
          <p:cNvSpPr>
            <a:spLocks noGrp="1"/>
          </p:cNvSpPr>
          <p:nvPr>
            <p:ph type="title"/>
          </p:nvPr>
        </p:nvSpPr>
        <p:spPr>
          <a:xfrm>
            <a:off x="1295400" y="365125"/>
            <a:ext cx="9858375" cy="1325563"/>
          </a:xfrm>
        </p:spPr>
        <p:txBody>
          <a:bodyPr>
            <a:normAutofit/>
          </a:bodyPr>
          <a:lstStyle/>
          <a:p>
            <a:pPr lvl="0" fontAlgn="base">
              <a:lnSpc>
                <a:spcPct val="100000"/>
              </a:lnSpc>
              <a:spcAft>
                <a:spcPct val="0"/>
              </a:spcAft>
            </a:pPr>
            <a:r>
              <a:rPr lang="pt-BR" dirty="0"/>
              <a:t>Recuperando erros no HD</a:t>
            </a:r>
            <a:endParaRPr lang="pt-BR" dirty="0">
              <a:latin typeface="Arial" pitchFamily="34" charset="0"/>
              <a:cs typeface="Arial" pitchFamily="34" charset="0"/>
            </a:endParaRPr>
          </a:p>
        </p:txBody>
      </p:sp>
      <p:sp>
        <p:nvSpPr>
          <p:cNvPr id="5" name="Espaço Reservado para Conteúdo 4">
            <a:extLst>
              <a:ext uri="{FF2B5EF4-FFF2-40B4-BE49-F238E27FC236}">
                <a16:creationId xmlns:a16="http://schemas.microsoft.com/office/drawing/2014/main" id="{05259BA7-6B33-4B4C-9DF8-37B40CAE4B21}"/>
              </a:ext>
            </a:extLst>
          </p:cNvPr>
          <p:cNvSpPr>
            <a:spLocks noGrp="1"/>
          </p:cNvSpPr>
          <p:nvPr>
            <p:ph idx="1"/>
          </p:nvPr>
        </p:nvSpPr>
        <p:spPr>
          <a:xfrm>
            <a:off x="966787" y="2055475"/>
            <a:ext cx="10515600" cy="4351338"/>
          </a:xfrm>
        </p:spPr>
        <p:txBody>
          <a:bodyPr anchor="ctr">
            <a:normAutofit fontScale="77500" lnSpcReduction="20000"/>
          </a:bodyPr>
          <a:lstStyle/>
          <a:p>
            <a:r>
              <a:rPr lang="pt-BR" sz="4000" dirty="0"/>
              <a:t>Marque a opção “Procurar setores defeituosos e tentar recuperá-los”. O tempo de execução depende da capacidade e da velocidade do disco rígido. Por exemplo, para um disco de 30 GB, o tempo para execução do comando é de 10 a 15 minutos. Se o seu disco está </a:t>
            </a:r>
            <a:r>
              <a:rPr lang="pt-BR" sz="4000" dirty="0" err="1"/>
              <a:t>particionado</a:t>
            </a:r>
            <a:r>
              <a:rPr lang="pt-BR" sz="4000" dirty="0"/>
              <a:t> (por exemplo, C: e D:, é preciso usar o comando para cada uma dessas unidades lógicas). Você pode executar a verificação de disco quando tiver problemas de travamento ou erro no acesso a arquivos, ou fazê-la como manutenção preventiva periodicamente. Há quem o faça uma vez por mês, há quem faça duas vezes por ano. Ambas as periodicidades são aceitáveis, mas é bom não deixar de fazer a verificação. </a:t>
            </a:r>
          </a:p>
          <a:p>
            <a:endParaRPr lang="pt-BR" sz="4000" dirty="0"/>
          </a:p>
        </p:txBody>
      </p:sp>
    </p:spTree>
    <p:extLst>
      <p:ext uri="{BB962C8B-B14F-4D97-AF65-F5344CB8AC3E}">
        <p14:creationId xmlns:p14="http://schemas.microsoft.com/office/powerpoint/2010/main" val="37382471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E903479F-30FF-43E0-800C-F0585FA4F380}"/>
              </a:ext>
            </a:extLst>
          </p:cNvPr>
          <p:cNvSpPr>
            <a:spLocks noGrp="1"/>
          </p:cNvSpPr>
          <p:nvPr>
            <p:ph type="title"/>
          </p:nvPr>
        </p:nvSpPr>
        <p:spPr>
          <a:xfrm>
            <a:off x="1295400" y="365125"/>
            <a:ext cx="9858375" cy="1325563"/>
          </a:xfrm>
        </p:spPr>
        <p:txBody>
          <a:bodyPr>
            <a:normAutofit/>
          </a:bodyPr>
          <a:lstStyle/>
          <a:p>
            <a:r>
              <a:rPr lang="pt-BR" dirty="0"/>
              <a:t>Manutenção preventiva</a:t>
            </a:r>
            <a:endParaRPr lang="pt-BR" b="1" dirty="0">
              <a:solidFill>
                <a:schemeClr val="accent1">
                  <a:lumMod val="75000"/>
                </a:schemeClr>
              </a:solidFill>
              <a:effectLst>
                <a:outerShdw blurRad="38100" dist="38100" dir="2700000" algn="tl">
                  <a:srgbClr val="000000">
                    <a:alpha val="43137"/>
                  </a:srgbClr>
                </a:outerShdw>
              </a:effectLst>
              <a:latin typeface="Exo" panose="02000303000000000000" pitchFamily="50" charset="0"/>
            </a:endParaRPr>
          </a:p>
        </p:txBody>
      </p:sp>
      <p:sp>
        <p:nvSpPr>
          <p:cNvPr id="2" name="Espaço Reservado para Conteúdo 1"/>
          <p:cNvSpPr>
            <a:spLocks noGrp="1"/>
          </p:cNvSpPr>
          <p:nvPr>
            <p:ph idx="1"/>
          </p:nvPr>
        </p:nvSpPr>
        <p:spPr>
          <a:xfrm>
            <a:off x="638175" y="1926130"/>
            <a:ext cx="10515600" cy="4351338"/>
          </a:xfrm>
        </p:spPr>
        <p:txBody>
          <a:bodyPr/>
          <a:lstStyle/>
          <a:p>
            <a:r>
              <a:rPr lang="pt-BR" dirty="0"/>
              <a:t>A manutenção preventiva de qualquer equipamento é baseada no velho ditado popular “é melhor prevenir que remediar”. Infelizmente alguns técnicos que consertam computadores não orientam seus clientes em relação à manutenção preventiva. Para eles é melhor que o computador apresente novos defeitos futuramente sejam feitos novos chamados. </a:t>
            </a:r>
          </a:p>
          <a:p>
            <a:r>
              <a:rPr lang="pt-BR" dirty="0"/>
              <a:t>Aqui vão algumas dicas de manutenção preventiva importantes que ajudarão a evitar alguns defeitos no seu computador:</a:t>
            </a:r>
          </a:p>
        </p:txBody>
      </p:sp>
    </p:spTree>
    <p:extLst>
      <p:ext uri="{BB962C8B-B14F-4D97-AF65-F5344CB8AC3E}">
        <p14:creationId xmlns:p14="http://schemas.microsoft.com/office/powerpoint/2010/main" val="28069791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m 9">
            <a:extLst>
              <a:ext uri="{FF2B5EF4-FFF2-40B4-BE49-F238E27FC236}">
                <a16:creationId xmlns:a16="http://schemas.microsoft.com/office/drawing/2014/main" id="{3AB5C0CC-FA4C-41D1-8894-C50BEA167B0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37"/>
            <a:ext cx="12192000" cy="6857325"/>
          </a:xfrm>
          <a:prstGeom prst="rect">
            <a:avLst/>
          </a:prstGeom>
        </p:spPr>
      </p:pic>
      <p:sp>
        <p:nvSpPr>
          <p:cNvPr id="4" name="Título 3">
            <a:extLst>
              <a:ext uri="{FF2B5EF4-FFF2-40B4-BE49-F238E27FC236}">
                <a16:creationId xmlns:a16="http://schemas.microsoft.com/office/drawing/2014/main" id="{E903479F-30FF-43E0-800C-F0585FA4F380}"/>
              </a:ext>
            </a:extLst>
          </p:cNvPr>
          <p:cNvSpPr>
            <a:spLocks noGrp="1"/>
          </p:cNvSpPr>
          <p:nvPr>
            <p:ph type="title"/>
          </p:nvPr>
        </p:nvSpPr>
        <p:spPr>
          <a:xfrm>
            <a:off x="1295400" y="365125"/>
            <a:ext cx="9858375" cy="1325563"/>
          </a:xfrm>
        </p:spPr>
        <p:txBody>
          <a:bodyPr>
            <a:normAutofit/>
          </a:bodyPr>
          <a:lstStyle/>
          <a:p>
            <a:pPr lvl="0" fontAlgn="base">
              <a:lnSpc>
                <a:spcPct val="100000"/>
              </a:lnSpc>
              <a:spcAft>
                <a:spcPct val="0"/>
              </a:spcAft>
            </a:pPr>
            <a:r>
              <a:rPr lang="pt-BR" dirty="0"/>
              <a:t>Organizando o HD</a:t>
            </a:r>
            <a:endParaRPr lang="pt-BR" dirty="0">
              <a:latin typeface="Arial" pitchFamily="34" charset="0"/>
              <a:cs typeface="Arial" pitchFamily="34" charset="0"/>
            </a:endParaRPr>
          </a:p>
        </p:txBody>
      </p:sp>
      <p:sp>
        <p:nvSpPr>
          <p:cNvPr id="5" name="Espaço Reservado para Conteúdo 4">
            <a:extLst>
              <a:ext uri="{FF2B5EF4-FFF2-40B4-BE49-F238E27FC236}">
                <a16:creationId xmlns:a16="http://schemas.microsoft.com/office/drawing/2014/main" id="{05259BA7-6B33-4B4C-9DF8-37B40CAE4B21}"/>
              </a:ext>
            </a:extLst>
          </p:cNvPr>
          <p:cNvSpPr>
            <a:spLocks noGrp="1"/>
          </p:cNvSpPr>
          <p:nvPr>
            <p:ph idx="1"/>
          </p:nvPr>
        </p:nvSpPr>
        <p:spPr>
          <a:xfrm>
            <a:off x="966787" y="2055475"/>
            <a:ext cx="10515600" cy="4351338"/>
          </a:xfrm>
        </p:spPr>
        <p:txBody>
          <a:bodyPr anchor="ctr">
            <a:normAutofit fontScale="55000" lnSpcReduction="20000"/>
          </a:bodyPr>
          <a:lstStyle/>
          <a:p>
            <a:pPr>
              <a:lnSpc>
                <a:spcPct val="80000"/>
              </a:lnSpc>
            </a:pPr>
            <a:r>
              <a:rPr lang="pt-BR" sz="4000" dirty="0"/>
              <a:t>Ainda no comando de Ferramentas, encontramos o comando </a:t>
            </a:r>
            <a:r>
              <a:rPr lang="pt-BR" sz="4000" dirty="0" err="1"/>
              <a:t>Desfragmentação</a:t>
            </a:r>
            <a:r>
              <a:rPr lang="pt-BR" sz="4000" dirty="0"/>
              <a:t>. É um erro muito comum pensar que a </a:t>
            </a:r>
            <a:r>
              <a:rPr lang="pt-BR" sz="4000" dirty="0" err="1"/>
              <a:t>desfragmentação</a:t>
            </a:r>
            <a:r>
              <a:rPr lang="pt-BR" sz="4000" dirty="0"/>
              <a:t> conserta problemas no computador. Nada mais é que uma arrumação dos arquivos no disco rígido, para que não fiquem “espalhados”, e sim, organizados em áreas consecutivas a partir do início do disco. Quando apagamos vários arquivos, o disco fica com várias lacunas com áreas livres. Quando vamos gravar um novo arquivo, ele ocupa essas lacunas em áreas livres separadas. Dizemos que o arquivo está </a:t>
            </a:r>
            <a:r>
              <a:rPr lang="pt-BR" sz="4000" i="1" dirty="0"/>
              <a:t>fragmentado</a:t>
            </a:r>
            <a:r>
              <a:rPr lang="pt-BR" sz="4000" dirty="0"/>
              <a:t>. O arquivo é lido e gravado normalmente, e o usuário não nota a fragmentação, mas seu acesso é mais demorado porque o disco rígido precisa fazer vários movimentos com suas cabeças para ler e gravar o arquivo. A </a:t>
            </a:r>
            <a:r>
              <a:rPr lang="pt-BR" sz="4000" dirty="0" err="1"/>
              <a:t>desfragmentação</a:t>
            </a:r>
            <a:r>
              <a:rPr lang="pt-BR" sz="4000" dirty="0"/>
              <a:t> consiste em copiar o arquivo em outra área do disco de tal forma que todo o seu conteúdo fique em uma única </a:t>
            </a:r>
            <a:r>
              <a:rPr lang="pt-BR" sz="4000" dirty="0" err="1"/>
              <a:t>seqüência</a:t>
            </a:r>
            <a:r>
              <a:rPr lang="pt-BR" sz="4000" dirty="0"/>
              <a:t>. É bom desfragmentar o disco periodicamente, uma vez por mês, por exemplo. Mas nunca devemos desfragmentar o disco em um computador que está travando aleatoriamente. Se ocorrer um travamento durante a </a:t>
            </a:r>
            <a:r>
              <a:rPr lang="pt-BR" sz="4000" dirty="0" err="1"/>
              <a:t>desfragmentação</a:t>
            </a:r>
            <a:r>
              <a:rPr lang="pt-BR" sz="4000" dirty="0"/>
              <a:t>, o arquivo que estava sendo operado pode ficar corrompido. Faça a </a:t>
            </a:r>
            <a:r>
              <a:rPr lang="pt-BR" sz="4000" dirty="0" err="1"/>
              <a:t>desfragmentação</a:t>
            </a:r>
            <a:r>
              <a:rPr lang="pt-BR" sz="4000" dirty="0"/>
              <a:t> apenas em um computador que funciona corretamente, e nunca faça fragmentação com intenção de resolver problemas de qualquer tipo que seja.</a:t>
            </a:r>
          </a:p>
        </p:txBody>
      </p:sp>
      <p:sp>
        <p:nvSpPr>
          <p:cNvPr id="6" name="Retângulo 5">
            <a:extLst>
              <a:ext uri="{FF2B5EF4-FFF2-40B4-BE49-F238E27FC236}">
                <a16:creationId xmlns:a16="http://schemas.microsoft.com/office/drawing/2014/main" id="{23478D4D-FC49-42C5-B83F-76F067AC33DB}"/>
              </a:ext>
            </a:extLst>
          </p:cNvPr>
          <p:cNvSpPr/>
          <p:nvPr/>
        </p:nvSpPr>
        <p:spPr>
          <a:xfrm>
            <a:off x="1123949" y="709875"/>
            <a:ext cx="133351" cy="636062"/>
          </a:xfrm>
          <a:prstGeom prst="rect">
            <a:avLst/>
          </a:prstGeom>
          <a:solidFill>
            <a:srgbClr val="7CC2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1971710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5"/>
          <p:cNvSpPr>
            <a:spLocks noGrp="1" noChangeArrowheads="1"/>
          </p:cNvSpPr>
          <p:nvPr>
            <p:ph type="title"/>
          </p:nvPr>
        </p:nvSpPr>
        <p:spPr/>
        <p:txBody>
          <a:bodyPr/>
          <a:lstStyle/>
          <a:p>
            <a:pPr eaLnBrk="1" hangingPunct="1"/>
            <a:endParaRPr lang="pt-BR"/>
          </a:p>
        </p:txBody>
      </p:sp>
      <p:graphicFrame>
        <p:nvGraphicFramePr>
          <p:cNvPr id="1026" name="Object 10"/>
          <p:cNvGraphicFramePr>
            <a:graphicFrameLocks noGrp="1" noChangeAspect="1"/>
          </p:cNvGraphicFramePr>
          <p:nvPr>
            <p:ph idx="1"/>
          </p:nvPr>
        </p:nvGraphicFramePr>
        <p:xfrm>
          <a:off x="0" y="0"/>
          <a:ext cx="12192000" cy="6692900"/>
        </p:xfrm>
        <a:graphic>
          <a:graphicData uri="http://schemas.openxmlformats.org/presentationml/2006/ole">
            <mc:AlternateContent xmlns:mc="http://schemas.openxmlformats.org/markup-compatibility/2006">
              <mc:Choice xmlns:v="urn:schemas-microsoft-com:vml" Requires="v">
                <p:oleObj spid="_x0000_s3074" name="Imagem de bitmap" r:id="rId3" imgW="6076190" imgH="4447619" progId="PBrush">
                  <p:embed/>
                </p:oleObj>
              </mc:Choice>
              <mc:Fallback>
                <p:oleObj name="Imagem de bitmap" r:id="rId3" imgW="6076190" imgH="4447619" progId="PBrush">
                  <p:embed/>
                  <p:pic>
                    <p:nvPicPr>
                      <p:cNvPr id="1026" name="Object 10"/>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2192000" cy="669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E903479F-30FF-43E0-800C-F0585FA4F380}"/>
              </a:ext>
            </a:extLst>
          </p:cNvPr>
          <p:cNvSpPr>
            <a:spLocks noGrp="1"/>
          </p:cNvSpPr>
          <p:nvPr>
            <p:ph type="title"/>
          </p:nvPr>
        </p:nvSpPr>
        <p:spPr>
          <a:xfrm>
            <a:off x="1295400" y="365125"/>
            <a:ext cx="9858375" cy="1325563"/>
          </a:xfrm>
        </p:spPr>
        <p:txBody>
          <a:bodyPr>
            <a:normAutofit fontScale="90000"/>
          </a:bodyPr>
          <a:lstStyle/>
          <a:p>
            <a:pPr lvl="0" fontAlgn="base">
              <a:lnSpc>
                <a:spcPct val="100000"/>
              </a:lnSpc>
              <a:spcAft>
                <a:spcPct val="0"/>
              </a:spcAft>
            </a:pPr>
            <a:r>
              <a:rPr lang="pt-BR" b="1" dirty="0"/>
              <a:t>Restauração do sistema1 (Coringa do Técnico)</a:t>
            </a:r>
            <a:r>
              <a:rPr lang="pt-BR" dirty="0"/>
              <a:t> </a:t>
            </a:r>
            <a:endParaRPr lang="pt-BR" dirty="0">
              <a:latin typeface="Arial" pitchFamily="34" charset="0"/>
              <a:cs typeface="Arial" pitchFamily="34" charset="0"/>
            </a:endParaRPr>
          </a:p>
        </p:txBody>
      </p:sp>
      <p:sp>
        <p:nvSpPr>
          <p:cNvPr id="5" name="Espaço Reservado para Conteúdo 4">
            <a:extLst>
              <a:ext uri="{FF2B5EF4-FFF2-40B4-BE49-F238E27FC236}">
                <a16:creationId xmlns:a16="http://schemas.microsoft.com/office/drawing/2014/main" id="{05259BA7-6B33-4B4C-9DF8-37B40CAE4B21}"/>
              </a:ext>
            </a:extLst>
          </p:cNvPr>
          <p:cNvSpPr>
            <a:spLocks noGrp="1"/>
          </p:cNvSpPr>
          <p:nvPr>
            <p:ph idx="1"/>
          </p:nvPr>
        </p:nvSpPr>
        <p:spPr>
          <a:xfrm>
            <a:off x="966787" y="2055475"/>
            <a:ext cx="10515600" cy="4351338"/>
          </a:xfrm>
        </p:spPr>
        <p:txBody>
          <a:bodyPr anchor="ctr">
            <a:normAutofit fontScale="47500" lnSpcReduction="20000"/>
          </a:bodyPr>
          <a:lstStyle/>
          <a:p>
            <a:r>
              <a:rPr lang="pt-BR" sz="4000" dirty="0"/>
              <a:t>O Windows  tem um recurso que muitas vezes pode ajudar bastante a desfazer desastres: a restauração do sistema. Podemos considerá-la como uma lixeira mais esperta e versátil. A lixeira do Windows guarda apenas arquivos excluídos. A restauração do sistema guarda tudo, inclusive versões anteriores de arquivos modificados. Seu funcionamento é baseado em “pontos de restauração”. Um ponto de restauração é uma espécie de “fotografia instantânea” de todo o conteúdo do disco rígido. Cada ponto de restauração tem associado a ele, a data e a hora em que foi criado. Quando fazemos acidentalmente uma operação que prejudica o funcionamento do computador, podemos usar a restauração do sistema para fazê-lo “voltar” ao estado correspondente ao último ponto de restauração. O próprio Windows  cria periodicamente pontos de restauração. Certos programas, ao serem instalados, também criam pontos de restauração para que seja possível voltar atrás em caso de problemas. Alguns tipos de problemas que podem ser resolvidos com a restauração do sistema são: Problemas que ocorrem após a instalação de algum programa </a:t>
            </a:r>
          </a:p>
          <a:p>
            <a:r>
              <a:rPr lang="pt-BR" sz="4000" dirty="0"/>
              <a:t>Problemas que ocorrem depois da atualização de algum programa </a:t>
            </a:r>
          </a:p>
          <a:p>
            <a:r>
              <a:rPr lang="pt-BR" sz="4000" dirty="0"/>
              <a:t>Problemas após a instalação de um novo </a:t>
            </a:r>
            <a:r>
              <a:rPr lang="pt-BR" sz="4000" dirty="0" err="1"/>
              <a:t>driver</a:t>
            </a:r>
            <a:r>
              <a:rPr lang="pt-BR" sz="4000" dirty="0"/>
              <a:t> </a:t>
            </a:r>
          </a:p>
          <a:p>
            <a:r>
              <a:rPr lang="pt-BR" sz="4000" dirty="0"/>
              <a:t>Problemas após a instalação de um novo dispositivo de hardware </a:t>
            </a:r>
          </a:p>
          <a:p>
            <a:r>
              <a:rPr lang="pt-BR" sz="4000" dirty="0"/>
              <a:t>Apagamentos acidentais de dados ou programas </a:t>
            </a:r>
          </a:p>
          <a:p>
            <a:r>
              <a:rPr lang="pt-BR" sz="4000" dirty="0"/>
              <a:t>Alterações mal sucedidas na configuração do Windows </a:t>
            </a:r>
          </a:p>
          <a:p>
            <a:endParaRPr lang="pt-BR" sz="4000" dirty="0"/>
          </a:p>
          <a:p>
            <a:endParaRPr lang="pt-BR" sz="4000" dirty="0"/>
          </a:p>
        </p:txBody>
      </p:sp>
    </p:spTree>
    <p:extLst>
      <p:ext uri="{BB962C8B-B14F-4D97-AF65-F5344CB8AC3E}">
        <p14:creationId xmlns:p14="http://schemas.microsoft.com/office/powerpoint/2010/main" val="6118486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6"/>
          <p:cNvSpPr>
            <a:spLocks noGrp="1" noChangeArrowheads="1"/>
          </p:cNvSpPr>
          <p:nvPr>
            <p:ph type="title"/>
          </p:nvPr>
        </p:nvSpPr>
        <p:spPr/>
        <p:txBody>
          <a:bodyPr/>
          <a:lstStyle/>
          <a:p>
            <a:pPr eaLnBrk="1" hangingPunct="1"/>
            <a:r>
              <a:rPr lang="pt-BR"/>
              <a:t>Restauração do sistema </a:t>
            </a:r>
          </a:p>
        </p:txBody>
      </p:sp>
      <p:pic>
        <p:nvPicPr>
          <p:cNvPr id="33795" name="Picture 5" descr="006"/>
          <p:cNvPicPr>
            <a:picLocks noGrp="1" noChangeAspect="1" noChangeArrowheads="1"/>
          </p:cNvPicPr>
          <p:nvPr>
            <p:ph idx="1"/>
          </p:nvPr>
        </p:nvPicPr>
        <p:blipFill>
          <a:blip r:embed="rId2" cstate="print"/>
          <a:srcRect/>
          <a:stretch>
            <a:fillRect/>
          </a:stretch>
        </p:blipFill>
        <p:spPr>
          <a:xfrm>
            <a:off x="1678517" y="1844676"/>
            <a:ext cx="9218083" cy="5032375"/>
          </a:xfrm>
          <a:noFill/>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6"/>
          <p:cNvSpPr>
            <a:spLocks noGrp="1" noChangeArrowheads="1"/>
          </p:cNvSpPr>
          <p:nvPr>
            <p:ph type="title"/>
          </p:nvPr>
        </p:nvSpPr>
        <p:spPr/>
        <p:txBody>
          <a:bodyPr/>
          <a:lstStyle/>
          <a:p>
            <a:pPr eaLnBrk="1" hangingPunct="1"/>
            <a:r>
              <a:rPr lang="pt-BR"/>
              <a:t>Selecionando um ponto de restauração existente </a:t>
            </a:r>
          </a:p>
        </p:txBody>
      </p:sp>
      <p:pic>
        <p:nvPicPr>
          <p:cNvPr id="35843" name="Picture 5" descr="007"/>
          <p:cNvPicPr>
            <a:picLocks noGrp="1" noChangeAspect="1" noChangeArrowheads="1"/>
          </p:cNvPicPr>
          <p:nvPr>
            <p:ph idx="1"/>
          </p:nvPr>
        </p:nvPicPr>
        <p:blipFill>
          <a:blip r:embed="rId2" cstate="print"/>
          <a:srcRect/>
          <a:stretch>
            <a:fillRect/>
          </a:stretch>
        </p:blipFill>
        <p:spPr>
          <a:xfrm>
            <a:off x="2927352" y="1844676"/>
            <a:ext cx="9264649" cy="5057775"/>
          </a:xfrm>
          <a:noFill/>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pt-BR" sz="2000"/>
              <a:t>Clicamos então em Avançar e será mostrado o quadro abaixo. Clicamos mais uma vez em Avançar e o processo de restauração será executado. Será preciso reiniciar o computador. </a:t>
            </a:r>
            <a:br>
              <a:rPr lang="pt-BR" sz="2000"/>
            </a:br>
            <a:r>
              <a:rPr lang="pt-BR" sz="2000"/>
              <a:t>Será feita a restauração para o ponto selecionado</a:t>
            </a:r>
            <a:r>
              <a:rPr lang="pt-BR" sz="2800"/>
              <a:t> </a:t>
            </a:r>
          </a:p>
        </p:txBody>
      </p:sp>
      <p:pic>
        <p:nvPicPr>
          <p:cNvPr id="36867" name="Picture 5" descr="008"/>
          <p:cNvPicPr>
            <a:picLocks noGrp="1" noChangeAspect="1" noChangeArrowheads="1"/>
          </p:cNvPicPr>
          <p:nvPr>
            <p:ph idx="1"/>
          </p:nvPr>
        </p:nvPicPr>
        <p:blipFill>
          <a:blip r:embed="rId2" cstate="print"/>
          <a:srcRect/>
          <a:stretch>
            <a:fillRect/>
          </a:stretch>
        </p:blipFill>
        <p:spPr>
          <a:xfrm>
            <a:off x="3215218" y="1844676"/>
            <a:ext cx="8976783" cy="4900613"/>
          </a:xfrm>
          <a:noFill/>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pt-BR" sz="2000"/>
              <a:t>Indique então um nome para o ponto de restauração que você vai criar. Por exemplo, “Antes de instalar o programa X”. Clique então em Criar e aguarde alguns segundos. O novo ponto de restauração estará criado. Clique em Fechar. </a:t>
            </a:r>
          </a:p>
        </p:txBody>
      </p:sp>
      <p:pic>
        <p:nvPicPr>
          <p:cNvPr id="39939" name="Picture 5" descr="011"/>
          <p:cNvPicPr>
            <a:picLocks noGrp="1" noChangeAspect="1" noChangeArrowheads="1"/>
          </p:cNvPicPr>
          <p:nvPr>
            <p:ph idx="1"/>
          </p:nvPr>
        </p:nvPicPr>
        <p:blipFill>
          <a:blip r:embed="rId2" cstate="print"/>
          <a:srcRect/>
          <a:stretch>
            <a:fillRect/>
          </a:stretch>
        </p:blipFill>
        <p:spPr>
          <a:xfrm>
            <a:off x="1583268" y="1916113"/>
            <a:ext cx="9072033" cy="4953000"/>
          </a:xfrm>
          <a:noFill/>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ítulo 1"/>
          <p:cNvSpPr>
            <a:spLocks noGrp="1"/>
          </p:cNvSpPr>
          <p:nvPr>
            <p:ph type="title"/>
          </p:nvPr>
        </p:nvSpPr>
        <p:spPr/>
        <p:txBody>
          <a:bodyPr/>
          <a:lstStyle/>
          <a:p>
            <a:r>
              <a:rPr lang="pt-BR"/>
              <a:t>Restauração do Sistema no Windows7</a:t>
            </a:r>
          </a:p>
        </p:txBody>
      </p:sp>
      <p:pic>
        <p:nvPicPr>
          <p:cNvPr id="40963" name="Picture 2" descr="http://images.br.sftcdn.net/blog/br/2011/03/restore_1.png"/>
          <p:cNvPicPr>
            <a:picLocks noChangeAspect="1" noChangeArrowheads="1"/>
          </p:cNvPicPr>
          <p:nvPr/>
        </p:nvPicPr>
        <p:blipFill>
          <a:blip r:embed="rId2" cstate="print"/>
          <a:srcRect/>
          <a:stretch>
            <a:fillRect/>
          </a:stretch>
        </p:blipFill>
        <p:spPr bwMode="auto">
          <a:xfrm>
            <a:off x="2952751" y="2500314"/>
            <a:ext cx="3911600" cy="3743325"/>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2" descr="http://imagens.canaltech.com.br/61164.86468-Restauracao-do-Sistema-Windows-7.png"/>
          <p:cNvPicPr>
            <a:picLocks noChangeAspect="1" noChangeArrowheads="1"/>
          </p:cNvPicPr>
          <p:nvPr/>
        </p:nvPicPr>
        <p:blipFill>
          <a:blip r:embed="rId2" cstate="print"/>
          <a:srcRect/>
          <a:stretch>
            <a:fillRect/>
          </a:stretch>
        </p:blipFill>
        <p:spPr bwMode="auto">
          <a:xfrm>
            <a:off x="3524251" y="2357439"/>
            <a:ext cx="4076700" cy="3743325"/>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Picture 2" descr="http://h30487.www3.hp.com/t5/image/serverpage/image-id/294i626443070C460196/image-size/original?v=mpbl-1&amp;px=-1"/>
          <p:cNvPicPr>
            <a:picLocks noChangeAspect="1" noChangeArrowheads="1"/>
          </p:cNvPicPr>
          <p:nvPr/>
        </p:nvPicPr>
        <p:blipFill>
          <a:blip r:embed="rId2" cstate="print"/>
          <a:srcRect/>
          <a:stretch>
            <a:fillRect/>
          </a:stretch>
        </p:blipFill>
        <p:spPr bwMode="auto">
          <a:xfrm>
            <a:off x="2952751" y="2214564"/>
            <a:ext cx="6096000" cy="3667125"/>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E903479F-30FF-43E0-800C-F0585FA4F380}"/>
              </a:ext>
            </a:extLst>
          </p:cNvPr>
          <p:cNvSpPr>
            <a:spLocks noGrp="1"/>
          </p:cNvSpPr>
          <p:nvPr>
            <p:ph type="title"/>
          </p:nvPr>
        </p:nvSpPr>
        <p:spPr>
          <a:xfrm>
            <a:off x="1295400" y="365125"/>
            <a:ext cx="9858375" cy="1325563"/>
          </a:xfrm>
        </p:spPr>
        <p:txBody>
          <a:bodyPr>
            <a:normAutofit/>
          </a:bodyPr>
          <a:lstStyle/>
          <a:p>
            <a:r>
              <a:rPr lang="pt-BR" dirty="0"/>
              <a:t>Segurança </a:t>
            </a:r>
          </a:p>
        </p:txBody>
      </p:sp>
      <p:sp>
        <p:nvSpPr>
          <p:cNvPr id="5" name="Espaço Reservado para Conteúdo 4">
            <a:extLst>
              <a:ext uri="{FF2B5EF4-FFF2-40B4-BE49-F238E27FC236}">
                <a16:creationId xmlns:a16="http://schemas.microsoft.com/office/drawing/2014/main" id="{05259BA7-6B33-4B4C-9DF8-37B40CAE4B21}"/>
              </a:ext>
            </a:extLst>
          </p:cNvPr>
          <p:cNvSpPr>
            <a:spLocks noGrp="1"/>
          </p:cNvSpPr>
          <p:nvPr>
            <p:ph idx="1"/>
          </p:nvPr>
        </p:nvSpPr>
        <p:spPr>
          <a:xfrm>
            <a:off x="838200" y="1825625"/>
            <a:ext cx="8162925" cy="4351338"/>
          </a:xfrm>
        </p:spPr>
        <p:txBody>
          <a:bodyPr anchor="ctr">
            <a:normAutofit lnSpcReduction="10000"/>
          </a:bodyPr>
          <a:lstStyle/>
          <a:p>
            <a:pPr>
              <a:lnSpc>
                <a:spcPct val="80000"/>
              </a:lnSpc>
            </a:pPr>
            <a:r>
              <a:rPr lang="pt-BR" dirty="0"/>
              <a:t>Seu computador pode estar com as peças em perfeitas condições, e ainda assim apresentar problemas relacionados com software. Arquivos apagados ou alterados acidentalmente ou intencionalmente podem impedir o funcionamento do micro. Muitos problemas de software são relacionados com vírus e outras pragas virtuais que chegam pela Internet. Um hacker ou mesmo um criminoso da Internet pode enviar e-mails para milhares de pessoas (SPAM), por exemplo, dizendo ser da polícia civil com título “Denuncie esses criminosos, ajude a polícia”, e “clique aqui para ver a galeria de fotos dos criminosos mais procurados”. </a:t>
            </a:r>
          </a:p>
        </p:txBody>
      </p:sp>
    </p:spTree>
    <p:extLst>
      <p:ext uri="{BB962C8B-B14F-4D97-AF65-F5344CB8AC3E}">
        <p14:creationId xmlns:p14="http://schemas.microsoft.com/office/powerpoint/2010/main" val="25493103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4" name="Picture 2" descr="http://res1.windows.microsoft.com/resbox/pt-ptb/windows%207/main/55e6d542-0b53-4a5f-ab70-9ce8734e2bde_0.jpg"/>
          <p:cNvPicPr>
            <a:picLocks noChangeAspect="1" noChangeArrowheads="1"/>
          </p:cNvPicPr>
          <p:nvPr/>
        </p:nvPicPr>
        <p:blipFill>
          <a:blip r:embed="rId2" cstate="print"/>
          <a:srcRect/>
          <a:stretch>
            <a:fillRect/>
          </a:stretch>
        </p:blipFill>
        <p:spPr bwMode="auto">
          <a:xfrm>
            <a:off x="3333751" y="2786063"/>
            <a:ext cx="5207000" cy="3143250"/>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8" name="Picture 2" descr="http://www.criandomsn.com/wp-content/uploads/2010/06/RESTAURAR-o-Sistema-no-Windows-7-criandomsn-3.jpg"/>
          <p:cNvPicPr>
            <a:picLocks noChangeAspect="1" noChangeArrowheads="1"/>
          </p:cNvPicPr>
          <p:nvPr/>
        </p:nvPicPr>
        <p:blipFill>
          <a:blip r:embed="rId2" cstate="print"/>
          <a:srcRect/>
          <a:stretch>
            <a:fillRect/>
          </a:stretch>
        </p:blipFill>
        <p:spPr bwMode="auto">
          <a:xfrm>
            <a:off x="3143251" y="2214564"/>
            <a:ext cx="6108700" cy="3743325"/>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8" name="Picture 2" descr="http://www.criandomsn.com/wp-content/uploads/2010/06/RESTAURAR-o-Sistema-no-Windows-7-criandomsn-3.jpg"/>
          <p:cNvPicPr>
            <a:picLocks noChangeAspect="1" noChangeArrowheads="1"/>
          </p:cNvPicPr>
          <p:nvPr/>
        </p:nvPicPr>
        <p:blipFill>
          <a:blip r:embed="rId2" cstate="print"/>
          <a:srcRect/>
          <a:stretch>
            <a:fillRect/>
          </a:stretch>
        </p:blipFill>
        <p:spPr bwMode="auto">
          <a:xfrm>
            <a:off x="3143251" y="2214564"/>
            <a:ext cx="6108700" cy="3743325"/>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E903479F-30FF-43E0-800C-F0585FA4F380}"/>
              </a:ext>
            </a:extLst>
          </p:cNvPr>
          <p:cNvSpPr>
            <a:spLocks noGrp="1"/>
          </p:cNvSpPr>
          <p:nvPr>
            <p:ph type="title"/>
          </p:nvPr>
        </p:nvSpPr>
        <p:spPr>
          <a:xfrm>
            <a:off x="1295400" y="365125"/>
            <a:ext cx="9858375" cy="1325563"/>
          </a:xfrm>
        </p:spPr>
        <p:txBody>
          <a:bodyPr>
            <a:normAutofit/>
          </a:bodyPr>
          <a:lstStyle/>
          <a:p>
            <a:pPr lvl="0" fontAlgn="base">
              <a:lnSpc>
                <a:spcPct val="100000"/>
              </a:lnSpc>
              <a:spcAft>
                <a:spcPct val="0"/>
              </a:spcAft>
            </a:pPr>
            <a:r>
              <a:rPr lang="pt-BR" dirty="0"/>
              <a:t>Testando Programa</a:t>
            </a:r>
            <a:endParaRPr lang="pt-BR" dirty="0">
              <a:latin typeface="Arial" pitchFamily="34" charset="0"/>
              <a:cs typeface="Arial" pitchFamily="34" charset="0"/>
            </a:endParaRPr>
          </a:p>
        </p:txBody>
      </p:sp>
      <p:sp>
        <p:nvSpPr>
          <p:cNvPr id="5" name="Espaço Reservado para Conteúdo 4">
            <a:extLst>
              <a:ext uri="{FF2B5EF4-FFF2-40B4-BE49-F238E27FC236}">
                <a16:creationId xmlns:a16="http://schemas.microsoft.com/office/drawing/2014/main" id="{05259BA7-6B33-4B4C-9DF8-37B40CAE4B21}"/>
              </a:ext>
            </a:extLst>
          </p:cNvPr>
          <p:cNvSpPr>
            <a:spLocks noGrp="1"/>
          </p:cNvSpPr>
          <p:nvPr>
            <p:ph idx="1"/>
          </p:nvPr>
        </p:nvSpPr>
        <p:spPr>
          <a:xfrm>
            <a:off x="966787" y="2055475"/>
            <a:ext cx="10515600" cy="4351338"/>
          </a:xfrm>
        </p:spPr>
        <p:txBody>
          <a:bodyPr anchor="ctr">
            <a:normAutofit fontScale="77500" lnSpcReduction="20000"/>
          </a:bodyPr>
          <a:lstStyle/>
          <a:p>
            <a:pPr>
              <a:lnSpc>
                <a:spcPct val="80000"/>
              </a:lnSpc>
            </a:pPr>
            <a:r>
              <a:rPr lang="pt-BR" sz="4000" dirty="0"/>
              <a:t>Agora você poderá fazer a instalação do programa que queria testar. Se o programa não funcionar, simplesmente desinstale-o através do comando Adicionar e remover programas, no Painel de controle. Mas se o programa tornar o computador instável, então a melhor opção é “voltar no tempo”, através da Restauração do sistema. </a:t>
            </a:r>
          </a:p>
          <a:p>
            <a:pPr>
              <a:lnSpc>
                <a:spcPct val="80000"/>
              </a:lnSpc>
            </a:pPr>
            <a:r>
              <a:rPr lang="pt-BR" sz="4000" dirty="0"/>
              <a:t>Se o Windows não estiver mais inicializando corretamente, você não conseguirá usar a Restauração do sistema. Será preciso então executar o Windows em </a:t>
            </a:r>
            <a:r>
              <a:rPr lang="pt-BR" sz="4000" i="1" dirty="0"/>
              <a:t>Modo de segurança</a:t>
            </a:r>
            <a:r>
              <a:rPr lang="pt-BR" sz="4000" dirty="0"/>
              <a:t>. Para isso, reinicie o computador e logo depois da contagem de memória, pressione a tecla F8 várias vezes. Será apresentado o menu de inicialização. Escolha a opção “Modo seguro”. O Windows irá inicializar, e você poderá usar a Restauração do sistema. </a:t>
            </a:r>
          </a:p>
          <a:p>
            <a:endParaRPr lang="pt-BR" sz="4000" dirty="0"/>
          </a:p>
        </p:txBody>
      </p:sp>
    </p:spTree>
    <p:extLst>
      <p:ext uri="{BB962C8B-B14F-4D97-AF65-F5344CB8AC3E}">
        <p14:creationId xmlns:p14="http://schemas.microsoft.com/office/powerpoint/2010/main" val="42339732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E903479F-30FF-43E0-800C-F0585FA4F380}"/>
              </a:ext>
            </a:extLst>
          </p:cNvPr>
          <p:cNvSpPr>
            <a:spLocks noGrp="1"/>
          </p:cNvSpPr>
          <p:nvPr>
            <p:ph type="title"/>
          </p:nvPr>
        </p:nvSpPr>
        <p:spPr>
          <a:xfrm>
            <a:off x="1295400" y="365125"/>
            <a:ext cx="9858375" cy="1325563"/>
          </a:xfrm>
        </p:spPr>
        <p:txBody>
          <a:bodyPr>
            <a:normAutofit/>
          </a:bodyPr>
          <a:lstStyle/>
          <a:p>
            <a:pPr lvl="0" fontAlgn="base">
              <a:lnSpc>
                <a:spcPct val="100000"/>
              </a:lnSpc>
              <a:spcAft>
                <a:spcPct val="0"/>
              </a:spcAft>
            </a:pPr>
            <a:r>
              <a:rPr lang="pt-BR" dirty="0"/>
              <a:t>Atenção quando apagar arquivos </a:t>
            </a:r>
            <a:r>
              <a:rPr lang="pt-BR" b="1" dirty="0"/>
              <a:t>)</a:t>
            </a:r>
            <a:r>
              <a:rPr lang="pt-BR" dirty="0"/>
              <a:t> </a:t>
            </a:r>
            <a:endParaRPr lang="pt-BR" dirty="0">
              <a:latin typeface="Arial" pitchFamily="34" charset="0"/>
              <a:cs typeface="Arial" pitchFamily="34" charset="0"/>
            </a:endParaRPr>
          </a:p>
        </p:txBody>
      </p:sp>
      <p:sp>
        <p:nvSpPr>
          <p:cNvPr id="5" name="Espaço Reservado para Conteúdo 4">
            <a:extLst>
              <a:ext uri="{FF2B5EF4-FFF2-40B4-BE49-F238E27FC236}">
                <a16:creationId xmlns:a16="http://schemas.microsoft.com/office/drawing/2014/main" id="{05259BA7-6B33-4B4C-9DF8-37B40CAE4B21}"/>
              </a:ext>
            </a:extLst>
          </p:cNvPr>
          <p:cNvSpPr>
            <a:spLocks noGrp="1"/>
          </p:cNvSpPr>
          <p:nvPr>
            <p:ph idx="1"/>
          </p:nvPr>
        </p:nvSpPr>
        <p:spPr>
          <a:xfrm>
            <a:off x="966787" y="2055475"/>
            <a:ext cx="10515600" cy="4351338"/>
          </a:xfrm>
        </p:spPr>
        <p:txBody>
          <a:bodyPr anchor="ctr">
            <a:normAutofit fontScale="85000" lnSpcReduction="20000"/>
          </a:bodyPr>
          <a:lstStyle/>
          <a:p>
            <a:pPr>
              <a:lnSpc>
                <a:spcPct val="80000"/>
              </a:lnSpc>
            </a:pPr>
            <a:r>
              <a:rPr lang="pt-BR" sz="4000" dirty="0"/>
              <a:t>Apagar arquivos não é brincadeira. É preciso ter certeza daquilo que você está apagando. Preste atenção nos nomes dos arquivos para não fazer confusão. Se você não tem habilidade com as operações de arquivos no Windows, não mexa em pastas de sistema, como as existentes dentro da pasta Windows, da pasta Arquivos de programas e da pasta “</a:t>
            </a:r>
            <a:r>
              <a:rPr lang="pt-BR" sz="4000" dirty="0" err="1"/>
              <a:t>Documents</a:t>
            </a:r>
            <a:r>
              <a:rPr lang="pt-BR" sz="4000" dirty="0"/>
              <a:t> </a:t>
            </a:r>
            <a:r>
              <a:rPr lang="pt-BR" sz="4000" dirty="0" err="1"/>
              <a:t>and</a:t>
            </a:r>
            <a:r>
              <a:rPr lang="pt-BR" sz="4000" dirty="0"/>
              <a:t> </a:t>
            </a:r>
            <a:r>
              <a:rPr lang="pt-BR" sz="4000" dirty="0" err="1"/>
              <a:t>Settings</a:t>
            </a:r>
            <a:r>
              <a:rPr lang="pt-BR" sz="4000" dirty="0"/>
              <a:t>”. Você poderá acabar apagando acidentalmente arquivos necessários ao funcionamento do Windows. Se isso ocorrer, use a Restauração do sistema como explicado no item anterior. Faça o sistema retornar ao ponto de restauração imediatamente anterior à ocorrência do problema. </a:t>
            </a:r>
          </a:p>
        </p:txBody>
      </p:sp>
    </p:spTree>
    <p:extLst>
      <p:ext uri="{BB962C8B-B14F-4D97-AF65-F5344CB8AC3E}">
        <p14:creationId xmlns:p14="http://schemas.microsoft.com/office/powerpoint/2010/main" val="13081688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E903479F-30FF-43E0-800C-F0585FA4F380}"/>
              </a:ext>
            </a:extLst>
          </p:cNvPr>
          <p:cNvSpPr>
            <a:spLocks noGrp="1"/>
          </p:cNvSpPr>
          <p:nvPr>
            <p:ph type="title"/>
          </p:nvPr>
        </p:nvSpPr>
        <p:spPr>
          <a:xfrm>
            <a:off x="1295400" y="365125"/>
            <a:ext cx="9858375" cy="1325563"/>
          </a:xfrm>
        </p:spPr>
        <p:txBody>
          <a:bodyPr>
            <a:normAutofit/>
          </a:bodyPr>
          <a:lstStyle/>
          <a:p>
            <a:pPr lvl="0" fontAlgn="base">
              <a:lnSpc>
                <a:spcPct val="100000"/>
              </a:lnSpc>
              <a:spcAft>
                <a:spcPct val="0"/>
              </a:spcAft>
            </a:pPr>
            <a:r>
              <a:rPr lang="pt-BR" dirty="0"/>
              <a:t>Evite dor de Cabeça</a:t>
            </a:r>
            <a:endParaRPr lang="pt-BR" dirty="0">
              <a:latin typeface="Arial" pitchFamily="34" charset="0"/>
              <a:cs typeface="Arial" pitchFamily="34" charset="0"/>
            </a:endParaRPr>
          </a:p>
        </p:txBody>
      </p:sp>
      <p:sp>
        <p:nvSpPr>
          <p:cNvPr id="5" name="Espaço Reservado para Conteúdo 4">
            <a:extLst>
              <a:ext uri="{FF2B5EF4-FFF2-40B4-BE49-F238E27FC236}">
                <a16:creationId xmlns:a16="http://schemas.microsoft.com/office/drawing/2014/main" id="{05259BA7-6B33-4B4C-9DF8-37B40CAE4B21}"/>
              </a:ext>
            </a:extLst>
          </p:cNvPr>
          <p:cNvSpPr>
            <a:spLocks noGrp="1"/>
          </p:cNvSpPr>
          <p:nvPr>
            <p:ph idx="1"/>
          </p:nvPr>
        </p:nvSpPr>
        <p:spPr>
          <a:xfrm>
            <a:off x="966787" y="2055475"/>
            <a:ext cx="10515600" cy="4351338"/>
          </a:xfrm>
        </p:spPr>
        <p:txBody>
          <a:bodyPr anchor="ctr">
            <a:normAutofit fontScale="92500" lnSpcReduction="10000"/>
          </a:bodyPr>
          <a:lstStyle/>
          <a:p>
            <a:r>
              <a:rPr lang="pt-BR" sz="4000" dirty="0"/>
              <a:t>Se você não desinstalar programas por esse método, e ao invés disso fazer simplesmente o apagamento da pasta onde está instalado, o Windows poderá apresentar erros na sua inicialização, reclamando sobre arquivos que não foram encontrados. Com a desinstalação, o Windows é avisado que o programa não está mais presente no sistema. Não adianta desinstalar um programa depois que você o excluiu “na marra”. </a:t>
            </a:r>
          </a:p>
        </p:txBody>
      </p:sp>
    </p:spTree>
    <p:extLst>
      <p:ext uri="{BB962C8B-B14F-4D97-AF65-F5344CB8AC3E}">
        <p14:creationId xmlns:p14="http://schemas.microsoft.com/office/powerpoint/2010/main" val="26426648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E903479F-30FF-43E0-800C-F0585FA4F380}"/>
              </a:ext>
            </a:extLst>
          </p:cNvPr>
          <p:cNvSpPr>
            <a:spLocks noGrp="1"/>
          </p:cNvSpPr>
          <p:nvPr>
            <p:ph type="title"/>
          </p:nvPr>
        </p:nvSpPr>
        <p:spPr>
          <a:xfrm>
            <a:off x="1295400" y="365125"/>
            <a:ext cx="9858375" cy="1325563"/>
          </a:xfrm>
        </p:spPr>
        <p:txBody>
          <a:bodyPr>
            <a:normAutofit/>
          </a:bodyPr>
          <a:lstStyle/>
          <a:p>
            <a:pPr lvl="0" fontAlgn="base">
              <a:lnSpc>
                <a:spcPct val="100000"/>
              </a:lnSpc>
              <a:spcAft>
                <a:spcPct val="0"/>
              </a:spcAft>
            </a:pPr>
            <a:r>
              <a:rPr lang="pt-BR" dirty="0"/>
              <a:t>Removendo Programas</a:t>
            </a:r>
            <a:endParaRPr lang="pt-BR" dirty="0">
              <a:latin typeface="Arial" pitchFamily="34" charset="0"/>
              <a:cs typeface="Arial" pitchFamily="34" charset="0"/>
            </a:endParaRPr>
          </a:p>
        </p:txBody>
      </p:sp>
      <p:sp>
        <p:nvSpPr>
          <p:cNvPr id="5" name="Espaço Reservado para Conteúdo 4">
            <a:extLst>
              <a:ext uri="{FF2B5EF4-FFF2-40B4-BE49-F238E27FC236}">
                <a16:creationId xmlns:a16="http://schemas.microsoft.com/office/drawing/2014/main" id="{05259BA7-6B33-4B4C-9DF8-37B40CAE4B21}"/>
              </a:ext>
            </a:extLst>
          </p:cNvPr>
          <p:cNvSpPr>
            <a:spLocks noGrp="1"/>
          </p:cNvSpPr>
          <p:nvPr>
            <p:ph idx="1"/>
          </p:nvPr>
        </p:nvSpPr>
        <p:spPr>
          <a:xfrm>
            <a:off x="966787" y="2055475"/>
            <a:ext cx="10515600" cy="4351338"/>
          </a:xfrm>
        </p:spPr>
        <p:txBody>
          <a:bodyPr anchor="ctr">
            <a:normAutofit fontScale="92500"/>
          </a:bodyPr>
          <a:lstStyle/>
          <a:p>
            <a:pPr>
              <a:lnSpc>
                <a:spcPct val="80000"/>
              </a:lnSpc>
            </a:pPr>
            <a:r>
              <a:rPr lang="pt-BR" sz="4000" dirty="0"/>
              <a:t>Muito cuidado quando for desinstalar programas. Nunca apague diretamente os programas, e sim, use o sem comando de desinstalação (</a:t>
            </a:r>
            <a:r>
              <a:rPr lang="pt-BR" sz="4000" dirty="0" err="1"/>
              <a:t>Uninstall</a:t>
            </a:r>
            <a:r>
              <a:rPr lang="pt-BR" sz="4000" dirty="0"/>
              <a:t>). A maioria dos programas, ao serem instalados, criam uma entrada no menu Iniciar, na qual encontramos entre outras coisas, um comando para desinstalação. Se não existir tal comando, faça a desinstalação com o comando Adicionar e remover programas, no Painel de controle. </a:t>
            </a:r>
          </a:p>
        </p:txBody>
      </p:sp>
    </p:spTree>
    <p:extLst>
      <p:ext uri="{BB962C8B-B14F-4D97-AF65-F5344CB8AC3E}">
        <p14:creationId xmlns:p14="http://schemas.microsoft.com/office/powerpoint/2010/main" val="33788598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6"/>
          <p:cNvSpPr>
            <a:spLocks noGrp="1" noChangeArrowheads="1"/>
          </p:cNvSpPr>
          <p:nvPr>
            <p:ph type="title"/>
          </p:nvPr>
        </p:nvSpPr>
        <p:spPr/>
        <p:txBody>
          <a:bodyPr/>
          <a:lstStyle/>
          <a:p>
            <a:pPr eaLnBrk="1" hangingPunct="1"/>
            <a:r>
              <a:rPr lang="pt-BR"/>
              <a:t>Para desinstalar um programa com o Painel de controle </a:t>
            </a:r>
          </a:p>
        </p:txBody>
      </p:sp>
      <p:pic>
        <p:nvPicPr>
          <p:cNvPr id="50179" name="Picture 5" descr="012"/>
          <p:cNvPicPr>
            <a:picLocks noGrp="1" noChangeAspect="1" noChangeArrowheads="1"/>
          </p:cNvPicPr>
          <p:nvPr>
            <p:ph idx="1"/>
          </p:nvPr>
        </p:nvPicPr>
        <p:blipFill>
          <a:blip r:embed="rId2" cstate="print"/>
          <a:srcRect/>
          <a:stretch>
            <a:fillRect/>
          </a:stretch>
        </p:blipFill>
        <p:spPr>
          <a:xfrm>
            <a:off x="1536701" y="1866900"/>
            <a:ext cx="9167284" cy="4991100"/>
          </a:xfrm>
          <a:noFill/>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E903479F-30FF-43E0-800C-F0585FA4F380}"/>
              </a:ext>
            </a:extLst>
          </p:cNvPr>
          <p:cNvSpPr>
            <a:spLocks noGrp="1"/>
          </p:cNvSpPr>
          <p:nvPr>
            <p:ph type="title"/>
          </p:nvPr>
        </p:nvSpPr>
        <p:spPr>
          <a:xfrm>
            <a:off x="1295400" y="365125"/>
            <a:ext cx="9858375" cy="1325563"/>
          </a:xfrm>
        </p:spPr>
        <p:txBody>
          <a:bodyPr>
            <a:normAutofit/>
          </a:bodyPr>
          <a:lstStyle/>
          <a:p>
            <a:pPr lvl="0" fontAlgn="base">
              <a:lnSpc>
                <a:spcPct val="100000"/>
              </a:lnSpc>
              <a:spcAft>
                <a:spcPct val="0"/>
              </a:spcAft>
            </a:pPr>
            <a:r>
              <a:rPr lang="pt-BR" dirty="0"/>
              <a:t>Rede elétrica </a:t>
            </a:r>
            <a:endParaRPr lang="pt-BR" dirty="0">
              <a:latin typeface="Arial" pitchFamily="34" charset="0"/>
              <a:cs typeface="Arial" pitchFamily="34" charset="0"/>
            </a:endParaRPr>
          </a:p>
        </p:txBody>
      </p:sp>
      <p:sp>
        <p:nvSpPr>
          <p:cNvPr id="5" name="Espaço Reservado para Conteúdo 4">
            <a:extLst>
              <a:ext uri="{FF2B5EF4-FFF2-40B4-BE49-F238E27FC236}">
                <a16:creationId xmlns:a16="http://schemas.microsoft.com/office/drawing/2014/main" id="{05259BA7-6B33-4B4C-9DF8-37B40CAE4B21}"/>
              </a:ext>
            </a:extLst>
          </p:cNvPr>
          <p:cNvSpPr>
            <a:spLocks noGrp="1"/>
          </p:cNvSpPr>
          <p:nvPr>
            <p:ph idx="1"/>
          </p:nvPr>
        </p:nvSpPr>
        <p:spPr>
          <a:xfrm>
            <a:off x="966787" y="2055475"/>
            <a:ext cx="10515600" cy="4351338"/>
          </a:xfrm>
        </p:spPr>
        <p:txBody>
          <a:bodyPr anchor="ctr">
            <a:normAutofit fontScale="85000" lnSpcReduction="20000"/>
          </a:bodyPr>
          <a:lstStyle/>
          <a:p>
            <a:r>
              <a:rPr lang="pt-BR" sz="4000" dirty="0"/>
              <a:t>Além dos cuidados de software já citados, é preciso também ter alguns cuidados relacionados com o hardware, mesmo se você não vai abrir o computador. Um cuidado importante é com a rede elétrica. Você deve usar um estabilizador de voltagem para atenuar picos de tensão, interferências e outros problemas na rede elétrica. Se puder gastar um pouco mais, ou se a sua rede elétrica for muito ruim (o que pode ocorrer em algumas cidades do interior), então é melhor investir em um no-break, pois protegerá o computador no caso de queda de energia. </a:t>
            </a:r>
          </a:p>
        </p:txBody>
      </p:sp>
    </p:spTree>
    <p:extLst>
      <p:ext uri="{BB962C8B-B14F-4D97-AF65-F5344CB8AC3E}">
        <p14:creationId xmlns:p14="http://schemas.microsoft.com/office/powerpoint/2010/main" val="57290710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6"/>
          <p:cNvSpPr>
            <a:spLocks noGrp="1" noChangeArrowheads="1"/>
          </p:cNvSpPr>
          <p:nvPr>
            <p:ph type="title"/>
          </p:nvPr>
        </p:nvSpPr>
        <p:spPr/>
        <p:txBody>
          <a:bodyPr/>
          <a:lstStyle/>
          <a:p>
            <a:pPr eaLnBrk="1" hangingPunct="1"/>
            <a:r>
              <a:rPr lang="pt-BR"/>
              <a:t>Filtro de linha: não filtra nada </a:t>
            </a:r>
          </a:p>
        </p:txBody>
      </p:sp>
      <p:pic>
        <p:nvPicPr>
          <p:cNvPr id="53251" name="Picture 5" descr="013"/>
          <p:cNvPicPr>
            <a:picLocks noGrp="1" noChangeAspect="1" noChangeArrowheads="1"/>
          </p:cNvPicPr>
          <p:nvPr>
            <p:ph idx="1"/>
          </p:nvPr>
        </p:nvPicPr>
        <p:blipFill>
          <a:blip r:embed="rId2" cstate="print"/>
          <a:srcRect/>
          <a:stretch>
            <a:fillRect/>
          </a:stretch>
        </p:blipFill>
        <p:spPr>
          <a:xfrm>
            <a:off x="3215218" y="1909764"/>
            <a:ext cx="8976783" cy="4948237"/>
          </a:xfr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E903479F-30FF-43E0-800C-F0585FA4F380}"/>
              </a:ext>
            </a:extLst>
          </p:cNvPr>
          <p:cNvSpPr>
            <a:spLocks noGrp="1"/>
          </p:cNvSpPr>
          <p:nvPr>
            <p:ph type="title"/>
          </p:nvPr>
        </p:nvSpPr>
        <p:spPr>
          <a:xfrm>
            <a:off x="1295400" y="365125"/>
            <a:ext cx="9858375" cy="1325563"/>
          </a:xfrm>
        </p:spPr>
        <p:txBody>
          <a:bodyPr>
            <a:normAutofit/>
          </a:bodyPr>
          <a:lstStyle/>
          <a:p>
            <a:pPr lvl="0" fontAlgn="base">
              <a:lnSpc>
                <a:spcPct val="100000"/>
              </a:lnSpc>
              <a:spcAft>
                <a:spcPct val="0"/>
              </a:spcAft>
            </a:pPr>
            <a:r>
              <a:rPr lang="pt-BR" dirty="0"/>
              <a:t>Armadilhas</a:t>
            </a:r>
            <a:endParaRPr lang="pt-BR" dirty="0">
              <a:latin typeface="Arial" pitchFamily="34" charset="0"/>
              <a:cs typeface="Arial" pitchFamily="34" charset="0"/>
            </a:endParaRPr>
          </a:p>
        </p:txBody>
      </p:sp>
      <p:sp>
        <p:nvSpPr>
          <p:cNvPr id="5" name="Espaço Reservado para Conteúdo 4">
            <a:extLst>
              <a:ext uri="{FF2B5EF4-FFF2-40B4-BE49-F238E27FC236}">
                <a16:creationId xmlns:a16="http://schemas.microsoft.com/office/drawing/2014/main" id="{05259BA7-6B33-4B4C-9DF8-37B40CAE4B21}"/>
              </a:ext>
            </a:extLst>
          </p:cNvPr>
          <p:cNvSpPr>
            <a:spLocks noGrp="1"/>
          </p:cNvSpPr>
          <p:nvPr>
            <p:ph idx="1"/>
          </p:nvPr>
        </p:nvSpPr>
        <p:spPr>
          <a:xfrm>
            <a:off x="966787" y="2055475"/>
            <a:ext cx="10515600" cy="4351338"/>
          </a:xfrm>
        </p:spPr>
        <p:txBody>
          <a:bodyPr anchor="ctr">
            <a:normAutofit fontScale="85000" lnSpcReduction="10000"/>
          </a:bodyPr>
          <a:lstStyle/>
          <a:p>
            <a:r>
              <a:rPr lang="pt-BR" sz="4000" dirty="0"/>
              <a:t>Entre milhares de usuários, alguns sempre cairão na armadilha. Clicando no local especificado é carregado um programa que irá infectar o seu computador. Pode ser um vírus que irá apagar seus dados, ou um programa espião que poderá enviar tudo o que você digita (inclusive senhas bancárias) para a quadrilha que enviou os e-mails. Nunca abra e-mails de pessoas que você não conhece, nem acredite em empresas ou órgãos que enviam mensagens como essas. Algumas armadilhas típicas usadas nesses e-mails são: </a:t>
            </a:r>
          </a:p>
        </p:txBody>
      </p:sp>
    </p:spTree>
    <p:extLst>
      <p:ext uri="{BB962C8B-B14F-4D97-AF65-F5344CB8AC3E}">
        <p14:creationId xmlns:p14="http://schemas.microsoft.com/office/powerpoint/2010/main" val="34760549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E903479F-30FF-43E0-800C-F0585FA4F380}"/>
              </a:ext>
            </a:extLst>
          </p:cNvPr>
          <p:cNvSpPr>
            <a:spLocks noGrp="1"/>
          </p:cNvSpPr>
          <p:nvPr>
            <p:ph type="title"/>
          </p:nvPr>
        </p:nvSpPr>
        <p:spPr>
          <a:xfrm>
            <a:off x="1295400" y="365125"/>
            <a:ext cx="9858375" cy="1325563"/>
          </a:xfrm>
        </p:spPr>
        <p:txBody>
          <a:bodyPr>
            <a:normAutofit/>
          </a:bodyPr>
          <a:lstStyle/>
          <a:p>
            <a:pPr lvl="0" fontAlgn="base">
              <a:lnSpc>
                <a:spcPct val="100000"/>
              </a:lnSpc>
              <a:spcAft>
                <a:spcPct val="0"/>
              </a:spcAft>
            </a:pPr>
            <a:r>
              <a:rPr lang="pt-BR" dirty="0"/>
              <a:t>Eletricidade não é Brincadeira</a:t>
            </a:r>
            <a:endParaRPr lang="pt-BR" dirty="0">
              <a:latin typeface="Arial" pitchFamily="34" charset="0"/>
              <a:cs typeface="Arial" pitchFamily="34" charset="0"/>
            </a:endParaRPr>
          </a:p>
        </p:txBody>
      </p:sp>
      <p:sp>
        <p:nvSpPr>
          <p:cNvPr id="5" name="Espaço Reservado para Conteúdo 4">
            <a:extLst>
              <a:ext uri="{FF2B5EF4-FFF2-40B4-BE49-F238E27FC236}">
                <a16:creationId xmlns:a16="http://schemas.microsoft.com/office/drawing/2014/main" id="{05259BA7-6B33-4B4C-9DF8-37B40CAE4B21}"/>
              </a:ext>
            </a:extLst>
          </p:cNvPr>
          <p:cNvSpPr>
            <a:spLocks noGrp="1"/>
          </p:cNvSpPr>
          <p:nvPr>
            <p:ph idx="1"/>
          </p:nvPr>
        </p:nvSpPr>
        <p:spPr>
          <a:xfrm>
            <a:off x="966787" y="2055475"/>
            <a:ext cx="10515600" cy="4351338"/>
          </a:xfrm>
        </p:spPr>
        <p:txBody>
          <a:bodyPr anchor="ctr">
            <a:normAutofit fontScale="85000" lnSpcReduction="20000"/>
          </a:bodyPr>
          <a:lstStyle/>
          <a:p>
            <a:r>
              <a:rPr lang="pt-BR" sz="4000" dirty="0"/>
              <a:t>Não adianta usar as extensões de tomadas conhecidas popularmente como “filtros de linha”. Servem apenas como extensões, permitindo ligar vários equipamentos, mas não fazem filtragem ou proteção alguma. </a:t>
            </a:r>
          </a:p>
          <a:p>
            <a:r>
              <a:rPr lang="pt-BR" sz="4000" dirty="0"/>
              <a:t>Outra questão importante: chame um eletricista de confiança para fazer a instalação de uma tomada de 3 pinos (FASE, NEUTRO e TERRA) para ligar o computador. Não adianta chamar eletricistas que também fazem serviços de pintura, instalação de trilhos de cortina, encanamentos, etc. Um verdadeiro eletricista trabalha apenas com eletricidade. </a:t>
            </a:r>
          </a:p>
        </p:txBody>
      </p:sp>
    </p:spTree>
    <p:extLst>
      <p:ext uri="{BB962C8B-B14F-4D97-AF65-F5344CB8AC3E}">
        <p14:creationId xmlns:p14="http://schemas.microsoft.com/office/powerpoint/2010/main" val="16999933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6"/>
          <p:cNvSpPr>
            <a:spLocks noGrp="1" noChangeArrowheads="1"/>
          </p:cNvSpPr>
          <p:nvPr>
            <p:ph type="title"/>
          </p:nvPr>
        </p:nvSpPr>
        <p:spPr/>
        <p:txBody>
          <a:bodyPr/>
          <a:lstStyle/>
          <a:p>
            <a:pPr eaLnBrk="1" hangingPunct="1"/>
            <a:r>
              <a:rPr lang="pt-BR"/>
              <a:t>Tomada de 3 pinos </a:t>
            </a:r>
          </a:p>
        </p:txBody>
      </p:sp>
      <p:pic>
        <p:nvPicPr>
          <p:cNvPr id="55299" name="Picture 5" descr="014"/>
          <p:cNvPicPr>
            <a:picLocks noGrp="1" noChangeAspect="1" noChangeArrowheads="1"/>
          </p:cNvPicPr>
          <p:nvPr>
            <p:ph idx="1"/>
          </p:nvPr>
        </p:nvPicPr>
        <p:blipFill>
          <a:blip r:embed="rId2" cstate="print"/>
          <a:srcRect/>
          <a:stretch>
            <a:fillRect/>
          </a:stretch>
        </p:blipFill>
        <p:spPr>
          <a:xfrm>
            <a:off x="4078818" y="1916114"/>
            <a:ext cx="8113183" cy="4968875"/>
          </a:xfrm>
          <a:noFill/>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E903479F-30FF-43E0-800C-F0585FA4F380}"/>
              </a:ext>
            </a:extLst>
          </p:cNvPr>
          <p:cNvSpPr>
            <a:spLocks noGrp="1"/>
          </p:cNvSpPr>
          <p:nvPr>
            <p:ph type="title"/>
          </p:nvPr>
        </p:nvSpPr>
        <p:spPr>
          <a:xfrm>
            <a:off x="1295400" y="365125"/>
            <a:ext cx="9858375" cy="1325563"/>
          </a:xfrm>
        </p:spPr>
        <p:txBody>
          <a:bodyPr>
            <a:normAutofit/>
          </a:bodyPr>
          <a:lstStyle/>
          <a:p>
            <a:pPr lvl="0" fontAlgn="base">
              <a:lnSpc>
                <a:spcPct val="100000"/>
              </a:lnSpc>
              <a:spcAft>
                <a:spcPct val="0"/>
              </a:spcAft>
            </a:pPr>
            <a:r>
              <a:rPr lang="pt-BR" dirty="0"/>
              <a:t>Conectando Periféricos de Forma Correta</a:t>
            </a:r>
            <a:endParaRPr lang="pt-BR" dirty="0">
              <a:latin typeface="Arial" pitchFamily="34" charset="0"/>
              <a:cs typeface="Arial" pitchFamily="34" charset="0"/>
            </a:endParaRPr>
          </a:p>
        </p:txBody>
      </p:sp>
      <p:sp>
        <p:nvSpPr>
          <p:cNvPr id="5" name="Espaço Reservado para Conteúdo 4">
            <a:extLst>
              <a:ext uri="{FF2B5EF4-FFF2-40B4-BE49-F238E27FC236}">
                <a16:creationId xmlns:a16="http://schemas.microsoft.com/office/drawing/2014/main" id="{05259BA7-6B33-4B4C-9DF8-37B40CAE4B21}"/>
              </a:ext>
            </a:extLst>
          </p:cNvPr>
          <p:cNvSpPr>
            <a:spLocks noGrp="1"/>
          </p:cNvSpPr>
          <p:nvPr>
            <p:ph idx="1"/>
          </p:nvPr>
        </p:nvSpPr>
        <p:spPr>
          <a:xfrm>
            <a:off x="966787" y="2055475"/>
            <a:ext cx="10515600" cy="4351338"/>
          </a:xfrm>
        </p:spPr>
        <p:txBody>
          <a:bodyPr anchor="ctr">
            <a:normAutofit fontScale="77500" lnSpcReduction="20000"/>
          </a:bodyPr>
          <a:lstStyle/>
          <a:p>
            <a:r>
              <a:rPr lang="pt-BR" sz="4000" dirty="0"/>
              <a:t>Equipamentos USB podem ser conectados e desconectados com o computador ligado, sem causar danos. Você pode então conectar e desconectar livremente câmeras digitais, </a:t>
            </a:r>
            <a:r>
              <a:rPr lang="pt-BR" sz="4000" dirty="0" err="1"/>
              <a:t>WebCams</a:t>
            </a:r>
            <a:r>
              <a:rPr lang="pt-BR" sz="4000" dirty="0"/>
              <a:t>, </a:t>
            </a:r>
            <a:r>
              <a:rPr lang="pt-BR" sz="4000" dirty="0" err="1"/>
              <a:t>Pen</a:t>
            </a:r>
            <a:r>
              <a:rPr lang="pt-BR" sz="4000" dirty="0"/>
              <a:t> Drives e qualquer outro dispositivo USB. Outros tipos de interface requerem que tanto o aparelho a ser conectado/desconectado quanto o computador estejam desligados. Portanto desligue o computador antes de conectar ou desconectar o teclado, impressora paralela, mouse serial, mouse PS/2, monitor. Caixas de som e dispositivos de rede podem ser conectados e desconectados com o computador ligado, a exemplo dos dispositivos USB</a:t>
            </a:r>
          </a:p>
        </p:txBody>
      </p:sp>
    </p:spTree>
    <p:extLst>
      <p:ext uri="{BB962C8B-B14F-4D97-AF65-F5344CB8AC3E}">
        <p14:creationId xmlns:p14="http://schemas.microsoft.com/office/powerpoint/2010/main" val="33929952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E903479F-30FF-43E0-800C-F0585FA4F380}"/>
              </a:ext>
            </a:extLst>
          </p:cNvPr>
          <p:cNvSpPr>
            <a:spLocks noGrp="1"/>
          </p:cNvSpPr>
          <p:nvPr>
            <p:ph type="title"/>
          </p:nvPr>
        </p:nvSpPr>
        <p:spPr>
          <a:xfrm>
            <a:off x="1295400" y="365125"/>
            <a:ext cx="9858375" cy="1325563"/>
          </a:xfrm>
        </p:spPr>
        <p:txBody>
          <a:bodyPr>
            <a:normAutofit/>
          </a:bodyPr>
          <a:lstStyle/>
          <a:p>
            <a:pPr lvl="0" fontAlgn="base">
              <a:lnSpc>
                <a:spcPct val="100000"/>
              </a:lnSpc>
              <a:spcAft>
                <a:spcPct val="0"/>
              </a:spcAft>
            </a:pPr>
            <a:r>
              <a:rPr lang="pt-BR" dirty="0"/>
              <a:t>Eliminando a Poeira</a:t>
            </a:r>
            <a:endParaRPr lang="pt-BR" dirty="0">
              <a:latin typeface="Arial" pitchFamily="34" charset="0"/>
              <a:cs typeface="Arial" pitchFamily="34" charset="0"/>
            </a:endParaRPr>
          </a:p>
        </p:txBody>
      </p:sp>
      <p:sp>
        <p:nvSpPr>
          <p:cNvPr id="5" name="Espaço Reservado para Conteúdo 4">
            <a:extLst>
              <a:ext uri="{FF2B5EF4-FFF2-40B4-BE49-F238E27FC236}">
                <a16:creationId xmlns:a16="http://schemas.microsoft.com/office/drawing/2014/main" id="{05259BA7-6B33-4B4C-9DF8-37B40CAE4B21}"/>
              </a:ext>
            </a:extLst>
          </p:cNvPr>
          <p:cNvSpPr>
            <a:spLocks noGrp="1"/>
          </p:cNvSpPr>
          <p:nvPr>
            <p:ph idx="1"/>
          </p:nvPr>
        </p:nvSpPr>
        <p:spPr>
          <a:xfrm>
            <a:off x="966787" y="2055475"/>
            <a:ext cx="10515600" cy="4351338"/>
          </a:xfrm>
        </p:spPr>
        <p:txBody>
          <a:bodyPr anchor="ctr">
            <a:normAutofit fontScale="92500" lnSpcReduction="20000"/>
          </a:bodyPr>
          <a:lstStyle/>
          <a:p>
            <a:r>
              <a:rPr lang="pt-BR" sz="4000" dirty="0"/>
              <a:t>O problema da poeira é ainda mais sério nos computadores desktop (gabinete horizontal). A poeira se acumula sobre o </a:t>
            </a:r>
            <a:r>
              <a:rPr lang="pt-BR" sz="4000" dirty="0" err="1"/>
              <a:t>cooller</a:t>
            </a:r>
            <a:r>
              <a:rPr lang="pt-BR" sz="4000" dirty="0"/>
              <a:t> da placa mãe e outros. Limpe o computador com pincel </a:t>
            </a:r>
            <a:r>
              <a:rPr lang="pt-BR" sz="4000" dirty="0" err="1"/>
              <a:t>antiestatico</a:t>
            </a:r>
            <a:r>
              <a:rPr lang="pt-BR" sz="4000" dirty="0"/>
              <a:t> e um secador de cabelo na posição ar frio para retirar a poeira e use também capas plásticas quando não estiver em uso, e a quantidade de poeira vai reduzir bastante. Capas plásticas podem ser compradas em lojas de suprimentos para informática. </a:t>
            </a:r>
          </a:p>
        </p:txBody>
      </p:sp>
    </p:spTree>
    <p:extLst>
      <p:ext uri="{BB962C8B-B14F-4D97-AF65-F5344CB8AC3E}">
        <p14:creationId xmlns:p14="http://schemas.microsoft.com/office/powerpoint/2010/main" val="388001911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E903479F-30FF-43E0-800C-F0585FA4F380}"/>
              </a:ext>
            </a:extLst>
          </p:cNvPr>
          <p:cNvSpPr>
            <a:spLocks noGrp="1"/>
          </p:cNvSpPr>
          <p:nvPr>
            <p:ph type="title"/>
          </p:nvPr>
        </p:nvSpPr>
        <p:spPr>
          <a:xfrm>
            <a:off x="1295400" y="365125"/>
            <a:ext cx="9858375" cy="1325563"/>
          </a:xfrm>
        </p:spPr>
        <p:txBody>
          <a:bodyPr>
            <a:normAutofit/>
          </a:bodyPr>
          <a:lstStyle/>
          <a:p>
            <a:pPr lvl="0" fontAlgn="base">
              <a:lnSpc>
                <a:spcPct val="100000"/>
              </a:lnSpc>
              <a:spcAft>
                <a:spcPct val="0"/>
              </a:spcAft>
            </a:pPr>
            <a:r>
              <a:rPr lang="pt-BR" dirty="0"/>
              <a:t>Cuidados com o aquecimento </a:t>
            </a:r>
            <a:endParaRPr lang="pt-BR" dirty="0">
              <a:latin typeface="Arial" pitchFamily="34" charset="0"/>
              <a:cs typeface="Arial" pitchFamily="34" charset="0"/>
            </a:endParaRPr>
          </a:p>
        </p:txBody>
      </p:sp>
      <p:sp>
        <p:nvSpPr>
          <p:cNvPr id="5" name="Espaço Reservado para Conteúdo 4">
            <a:extLst>
              <a:ext uri="{FF2B5EF4-FFF2-40B4-BE49-F238E27FC236}">
                <a16:creationId xmlns:a16="http://schemas.microsoft.com/office/drawing/2014/main" id="{05259BA7-6B33-4B4C-9DF8-37B40CAE4B21}"/>
              </a:ext>
            </a:extLst>
          </p:cNvPr>
          <p:cNvSpPr>
            <a:spLocks noGrp="1"/>
          </p:cNvSpPr>
          <p:nvPr>
            <p:ph idx="1"/>
          </p:nvPr>
        </p:nvSpPr>
        <p:spPr>
          <a:xfrm>
            <a:off x="966787" y="2055475"/>
            <a:ext cx="10515600" cy="4351338"/>
          </a:xfrm>
        </p:spPr>
        <p:txBody>
          <a:bodyPr anchor="ctr">
            <a:normAutofit fontScale="62500" lnSpcReduction="20000"/>
          </a:bodyPr>
          <a:lstStyle/>
          <a:p>
            <a:pPr>
              <a:lnSpc>
                <a:spcPct val="80000"/>
              </a:lnSpc>
            </a:pPr>
            <a:r>
              <a:rPr lang="pt-BR" sz="4000" dirty="0"/>
              <a:t>O calor é um grande inimigo das peças do computador. Certos componentes suportam temperaturas de no máximo 60°C ou 70°C. Ao mesmo tempo, os componentes geram calor continuamente. O interior do computador é sempre mais quente que o ambiente interno, normalmente de 10°C a 15°C acima. Por isso o computador chega facilmente a 40°C ou 45°C no seu interior, e daí fica fácil os componentes internos ficarem ainda mais quentes, prejudicando o seu funcionamento, causando falhas, queda de desempenho ou até o dano total por queima. Por isso os computadores têm um ou mais ventiladores traseiros que expulsam o ar quente para a fora. Nunca deixe o computador dentro de locais abafados, como dentro de estantes ou em mesas para micros, porém sem saída de ar. O ar quente sai do computador mas acaba entrando novamente, elevando ainda mais a sua temperatura. Deixe o computador em um local que permita a fácil dissipação do ar quente que sai pela sua parte traseira. Deixe uma distância livre de pelo menos 15 cm na parte traseira do computador, para não dificultar a saída de ar. </a:t>
            </a:r>
          </a:p>
          <a:p>
            <a:pPr>
              <a:lnSpc>
                <a:spcPct val="80000"/>
              </a:lnSpc>
            </a:pPr>
            <a:endParaRPr lang="pt-BR" sz="4000" dirty="0"/>
          </a:p>
        </p:txBody>
      </p:sp>
    </p:spTree>
    <p:extLst>
      <p:ext uri="{BB962C8B-B14F-4D97-AF65-F5344CB8AC3E}">
        <p14:creationId xmlns:p14="http://schemas.microsoft.com/office/powerpoint/2010/main" val="249284145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E903479F-30FF-43E0-800C-F0585FA4F380}"/>
              </a:ext>
            </a:extLst>
          </p:cNvPr>
          <p:cNvSpPr>
            <a:spLocks noGrp="1"/>
          </p:cNvSpPr>
          <p:nvPr>
            <p:ph type="title"/>
          </p:nvPr>
        </p:nvSpPr>
        <p:spPr>
          <a:xfrm>
            <a:off x="1295400" y="365125"/>
            <a:ext cx="9858375" cy="1325563"/>
          </a:xfrm>
        </p:spPr>
        <p:txBody>
          <a:bodyPr>
            <a:normAutofit/>
          </a:bodyPr>
          <a:lstStyle/>
          <a:p>
            <a:pPr lvl="0" fontAlgn="base">
              <a:lnSpc>
                <a:spcPct val="100000"/>
              </a:lnSpc>
              <a:spcAft>
                <a:spcPct val="0"/>
              </a:spcAft>
            </a:pPr>
            <a:r>
              <a:rPr lang="pt-BR" b="1" dirty="0"/>
              <a:t>Use o monitor de hardware</a:t>
            </a:r>
            <a:r>
              <a:rPr lang="pt-BR" dirty="0"/>
              <a:t> </a:t>
            </a:r>
            <a:endParaRPr lang="pt-BR" dirty="0">
              <a:latin typeface="Arial" pitchFamily="34" charset="0"/>
              <a:cs typeface="Arial" pitchFamily="34" charset="0"/>
            </a:endParaRPr>
          </a:p>
        </p:txBody>
      </p:sp>
      <p:sp>
        <p:nvSpPr>
          <p:cNvPr id="5" name="Espaço Reservado para Conteúdo 4">
            <a:extLst>
              <a:ext uri="{FF2B5EF4-FFF2-40B4-BE49-F238E27FC236}">
                <a16:creationId xmlns:a16="http://schemas.microsoft.com/office/drawing/2014/main" id="{05259BA7-6B33-4B4C-9DF8-37B40CAE4B21}"/>
              </a:ext>
            </a:extLst>
          </p:cNvPr>
          <p:cNvSpPr>
            <a:spLocks noGrp="1"/>
          </p:cNvSpPr>
          <p:nvPr>
            <p:ph idx="1"/>
          </p:nvPr>
        </p:nvSpPr>
        <p:spPr>
          <a:xfrm>
            <a:off x="966787" y="2055475"/>
            <a:ext cx="10515600" cy="4351338"/>
          </a:xfrm>
        </p:spPr>
        <p:txBody>
          <a:bodyPr anchor="ctr">
            <a:normAutofit fontScale="47500" lnSpcReduction="20000"/>
          </a:bodyPr>
          <a:lstStyle/>
          <a:p>
            <a:r>
              <a:rPr lang="pt-BR" sz="4000" dirty="0"/>
              <a:t>Como vimos, a temperatura é uma questão importante nos micros modernos. Os fabricantes de processadores especificam que o interior do gabinete não pode ultrapassar os 42°C. Para processadores mais avançados, como os modelos acima de 3 GHz, a temperatura máxima permitida é 39°C. Da mesma forma, os processadores não podem ultrapassar uma temperatura máxima especificada pelo fabricante. A maioria dos modelos atuais suportam no máximo cerca de 70°C. Toda placa mãe moderna tem um chip com sensores que medem continuamente a temperatura interna do gabinete (chamada de </a:t>
            </a:r>
            <a:r>
              <a:rPr lang="pt-BR" sz="4000" i="1" dirty="0"/>
              <a:t>System </a:t>
            </a:r>
            <a:r>
              <a:rPr lang="pt-BR" sz="4000" i="1" dirty="0" err="1"/>
              <a:t>temperature</a:t>
            </a:r>
            <a:r>
              <a:rPr lang="pt-BR" sz="4000" dirty="0"/>
              <a:t> ou </a:t>
            </a:r>
            <a:r>
              <a:rPr lang="pt-BR" sz="4000" i="1" dirty="0"/>
              <a:t>Motherboard </a:t>
            </a:r>
            <a:r>
              <a:rPr lang="pt-BR" sz="4000" i="1" dirty="0" err="1"/>
              <a:t>temperature</a:t>
            </a:r>
            <a:r>
              <a:rPr lang="pt-BR" sz="4000" dirty="0"/>
              <a:t>) e a temperatura do processador (chamada </a:t>
            </a:r>
            <a:r>
              <a:rPr lang="pt-BR" sz="4000" i="1" dirty="0"/>
              <a:t>CPU </a:t>
            </a:r>
            <a:r>
              <a:rPr lang="pt-BR" sz="4000" i="1" dirty="0" err="1"/>
              <a:t>Temperature</a:t>
            </a:r>
            <a:r>
              <a:rPr lang="pt-BR" sz="4000" dirty="0"/>
              <a:t>). No CD-ROM que acompanha a placa mãe existe um programa que opera sob o Windows e faz a leitura contínua deste sensor de temperatura. Quando essas temperaturas chegam ao valor máximo permitido, é apresentada uma mensagem na tela, avisando sobre o problema. Em geral devemos fechar os programas e desligar o computador para providenciar a sua manutenção corretiva, no que diz respeito ao excesso de temperatura. Seria o caso, por exemplo, de instalar um ventilador (cooler) na parte traseira do gabinete, jogando o ar quente para fora. O programa Monitor de hardware não mede apenas temperaturas. Mede também as voltagens da fonte de alimentação e as rotações dos coolers do gabinete e do processador. Se um desses ventiladores parar de girar, ou mesmo reduzir a sua rotação, dentro de poucos minutos ocorrerá superaquecimento. Quando cessa a rotação do cooler do processador, ou quando o processador ultrapassa a temperatura máxima permitida, o programa provoca o desligamento automático do computador para evitar danos. </a:t>
            </a:r>
          </a:p>
          <a:p>
            <a:endParaRPr lang="pt-BR" sz="4000" dirty="0"/>
          </a:p>
          <a:p>
            <a:endParaRPr lang="pt-BR" sz="4000" dirty="0"/>
          </a:p>
        </p:txBody>
      </p:sp>
    </p:spTree>
    <p:extLst>
      <p:ext uri="{BB962C8B-B14F-4D97-AF65-F5344CB8AC3E}">
        <p14:creationId xmlns:p14="http://schemas.microsoft.com/office/powerpoint/2010/main" val="145770586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E903479F-30FF-43E0-800C-F0585FA4F380}"/>
              </a:ext>
            </a:extLst>
          </p:cNvPr>
          <p:cNvSpPr>
            <a:spLocks noGrp="1"/>
          </p:cNvSpPr>
          <p:nvPr>
            <p:ph type="title"/>
          </p:nvPr>
        </p:nvSpPr>
        <p:spPr>
          <a:xfrm>
            <a:off x="1295400" y="365125"/>
            <a:ext cx="9858375" cy="1325563"/>
          </a:xfrm>
        </p:spPr>
        <p:txBody>
          <a:bodyPr>
            <a:normAutofit/>
          </a:bodyPr>
          <a:lstStyle/>
          <a:p>
            <a:pPr lvl="0" fontAlgn="base">
              <a:lnSpc>
                <a:spcPct val="100000"/>
              </a:lnSpc>
              <a:spcAft>
                <a:spcPct val="0"/>
              </a:spcAft>
            </a:pPr>
            <a:r>
              <a:rPr lang="pt-BR" dirty="0"/>
              <a:t>Cuidados ao Abrir o Computador</a:t>
            </a:r>
            <a:endParaRPr lang="pt-BR" dirty="0">
              <a:latin typeface="Arial" pitchFamily="34" charset="0"/>
              <a:cs typeface="Arial" pitchFamily="34" charset="0"/>
            </a:endParaRPr>
          </a:p>
        </p:txBody>
      </p:sp>
      <p:sp>
        <p:nvSpPr>
          <p:cNvPr id="5" name="Espaço Reservado para Conteúdo 4">
            <a:extLst>
              <a:ext uri="{FF2B5EF4-FFF2-40B4-BE49-F238E27FC236}">
                <a16:creationId xmlns:a16="http://schemas.microsoft.com/office/drawing/2014/main" id="{05259BA7-6B33-4B4C-9DF8-37B40CAE4B21}"/>
              </a:ext>
            </a:extLst>
          </p:cNvPr>
          <p:cNvSpPr>
            <a:spLocks noGrp="1"/>
          </p:cNvSpPr>
          <p:nvPr>
            <p:ph idx="1"/>
          </p:nvPr>
        </p:nvSpPr>
        <p:spPr>
          <a:xfrm>
            <a:off x="966787" y="2055475"/>
            <a:ext cx="10515600" cy="4351338"/>
          </a:xfrm>
        </p:spPr>
        <p:txBody>
          <a:bodyPr anchor="ctr">
            <a:normAutofit fontScale="92500" lnSpcReduction="20000"/>
          </a:bodyPr>
          <a:lstStyle/>
          <a:p>
            <a:pPr>
              <a:lnSpc>
                <a:spcPct val="80000"/>
              </a:lnSpc>
            </a:pPr>
            <a:r>
              <a:rPr lang="pt-BR" sz="4000" dirty="0"/>
              <a:t>Um dia você poderá precisar abrir o computador para fazer uma limpeza, para apertar um cabo frouxo, para instalar uma nova placa, mais memória, um novo disco rígido ou uma nova unidade de CD/DVD. Os computadores são hoje populares, mas continuam sendo sofisticados e bastante sensíveis. Você poderá danificá-lo se não tomar certos cuidados. Se você não quiser aprender, é melhor chamar um técnico de sua confiança ou um colega mais experiente. Se deseja ir em frente, então preste atenção em alguns detalhes importantes: </a:t>
            </a:r>
          </a:p>
        </p:txBody>
      </p:sp>
    </p:spTree>
    <p:extLst>
      <p:ext uri="{BB962C8B-B14F-4D97-AF65-F5344CB8AC3E}">
        <p14:creationId xmlns:p14="http://schemas.microsoft.com/office/powerpoint/2010/main" val="342216498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E903479F-30FF-43E0-800C-F0585FA4F380}"/>
              </a:ext>
            </a:extLst>
          </p:cNvPr>
          <p:cNvSpPr>
            <a:spLocks noGrp="1"/>
          </p:cNvSpPr>
          <p:nvPr>
            <p:ph type="title"/>
          </p:nvPr>
        </p:nvSpPr>
        <p:spPr>
          <a:xfrm>
            <a:off x="1295400" y="365125"/>
            <a:ext cx="9858375" cy="1325563"/>
          </a:xfrm>
        </p:spPr>
        <p:txBody>
          <a:bodyPr>
            <a:normAutofit/>
          </a:bodyPr>
          <a:lstStyle/>
          <a:p>
            <a:pPr lvl="0" fontAlgn="base">
              <a:lnSpc>
                <a:spcPct val="100000"/>
              </a:lnSpc>
              <a:spcAft>
                <a:spcPct val="0"/>
              </a:spcAft>
            </a:pPr>
            <a:r>
              <a:rPr lang="pt-BR" dirty="0"/>
              <a:t>Cuidados com Tensão Estatica1</a:t>
            </a:r>
            <a:endParaRPr lang="pt-BR" dirty="0">
              <a:latin typeface="Arial" pitchFamily="34" charset="0"/>
              <a:cs typeface="Arial" pitchFamily="34" charset="0"/>
            </a:endParaRPr>
          </a:p>
        </p:txBody>
      </p:sp>
      <p:sp>
        <p:nvSpPr>
          <p:cNvPr id="5" name="Espaço Reservado para Conteúdo 4">
            <a:extLst>
              <a:ext uri="{FF2B5EF4-FFF2-40B4-BE49-F238E27FC236}">
                <a16:creationId xmlns:a16="http://schemas.microsoft.com/office/drawing/2014/main" id="{05259BA7-6B33-4B4C-9DF8-37B40CAE4B21}"/>
              </a:ext>
            </a:extLst>
          </p:cNvPr>
          <p:cNvSpPr>
            <a:spLocks noGrp="1"/>
          </p:cNvSpPr>
          <p:nvPr>
            <p:ph idx="1"/>
          </p:nvPr>
        </p:nvSpPr>
        <p:spPr>
          <a:xfrm>
            <a:off x="966787" y="2055475"/>
            <a:ext cx="10515600" cy="4351338"/>
          </a:xfrm>
        </p:spPr>
        <p:txBody>
          <a:bodyPr anchor="ctr">
            <a:normAutofit fontScale="70000" lnSpcReduction="20000"/>
          </a:bodyPr>
          <a:lstStyle/>
          <a:p>
            <a:pPr>
              <a:lnSpc>
                <a:spcPct val="80000"/>
              </a:lnSpc>
            </a:pPr>
            <a:r>
              <a:rPr lang="pt-BR" sz="4000" dirty="0"/>
              <a:t>a) Desligue o computador da rede elétrica (retire-o da tomada) antes de abri-lo. Ligue-o de novo somente depois que tiver terminado o serviço. </a:t>
            </a:r>
          </a:p>
          <a:p>
            <a:pPr>
              <a:lnSpc>
                <a:spcPct val="80000"/>
              </a:lnSpc>
            </a:pPr>
            <a:r>
              <a:rPr lang="pt-BR" sz="4000" dirty="0"/>
              <a:t>b) Ao segurar placas, memórias ou o disco rígido, não toque nos seus circuitos. Segure o disco rígido pela sua carcaça externa. Segure as memórias e placas pelas suas bordas laterais. Não toque nos conectores das placas e das memórias. Se não tomar esses cuidados, você irá danificar as peças com a eletricidade estática de suas mãos. c) Além disso, antes de manusear as peças, descarregue a sua eletricidade estática, tocando em uma janela de alumínio não pintada. Ou então, antes de desconectar o computador da rede elétrica e abri-lo, toque com as duas mãos na parte traseira (metálica) do seu gabinete, o que também descarrega sua energia eletrostática. </a:t>
            </a:r>
          </a:p>
          <a:p>
            <a:pPr>
              <a:lnSpc>
                <a:spcPct val="80000"/>
              </a:lnSpc>
            </a:pPr>
            <a:r>
              <a:rPr lang="pt-BR" sz="4000" dirty="0"/>
              <a:t>d) Se precisar desconectar algum cabo ou placa, anote a posição e a sua orientação, para que não o ligue invertido depois. </a:t>
            </a:r>
          </a:p>
          <a:p>
            <a:pPr>
              <a:lnSpc>
                <a:spcPct val="80000"/>
              </a:lnSpc>
            </a:pPr>
            <a:endParaRPr lang="pt-BR" sz="4000" dirty="0"/>
          </a:p>
        </p:txBody>
      </p:sp>
    </p:spTree>
    <p:extLst>
      <p:ext uri="{BB962C8B-B14F-4D97-AF65-F5344CB8AC3E}">
        <p14:creationId xmlns:p14="http://schemas.microsoft.com/office/powerpoint/2010/main" val="8069826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1"/>
          <p:cNvSpPr>
            <a:spLocks noChangeArrowheads="1"/>
          </p:cNvSpPr>
          <p:nvPr/>
        </p:nvSpPr>
        <p:spPr bwMode="auto">
          <a:xfrm>
            <a:off x="1" y="2141072"/>
            <a:ext cx="12382500" cy="523220"/>
          </a:xfrm>
          <a:prstGeom prst="rect">
            <a:avLst/>
          </a:prstGeom>
          <a:noFill/>
          <a:ln w="9525">
            <a:noFill/>
            <a:miter lim="800000"/>
            <a:headEnd/>
            <a:tailEnd/>
          </a:ln>
        </p:spPr>
        <p:txBody>
          <a:bodyPr anchor="ctr">
            <a:spAutoFit/>
          </a:bodyPr>
          <a:lstStyle/>
          <a:p>
            <a:pPr eaLnBrk="0" hangingPunct="0"/>
            <a:r>
              <a:rPr lang="pt-PT" sz="1900">
                <a:solidFill>
                  <a:srgbClr val="000000"/>
                </a:solidFill>
                <a:latin typeface="Arial" charset="0"/>
                <a:ea typeface="Times New Roman" pitchFamily="18" charset="0"/>
                <a:cs typeface="Arial" charset="0"/>
              </a:rPr>
              <a:t>Pulseira antiest</a:t>
            </a:r>
            <a:r>
              <a:rPr lang="pt-PT" sz="1900">
                <a:solidFill>
                  <a:srgbClr val="000000"/>
                </a:solidFill>
                <a:latin typeface="Calibri" pitchFamily="34" charset="0"/>
                <a:ea typeface="Times New Roman" pitchFamily="18" charset="0"/>
                <a:cs typeface="Arial" charset="0"/>
              </a:rPr>
              <a:t>á</a:t>
            </a:r>
            <a:r>
              <a:rPr lang="pt-PT" sz="1900">
                <a:solidFill>
                  <a:srgbClr val="000000"/>
                </a:solidFill>
                <a:latin typeface="Arial" charset="0"/>
                <a:ea typeface="Times New Roman" pitchFamily="18" charset="0"/>
                <a:cs typeface="Arial" charset="0"/>
              </a:rPr>
              <a:t>tica</a:t>
            </a:r>
            <a:endParaRPr lang="pt-BR" sz="800">
              <a:ea typeface="Times New Roman" pitchFamily="18" charset="0"/>
              <a:cs typeface="Arial" charset="0"/>
            </a:endParaRPr>
          </a:p>
          <a:p>
            <a:pPr eaLnBrk="0" hangingPunct="0"/>
            <a:r>
              <a:rPr lang="pt-PT" sz="900" b="1">
                <a:solidFill>
                  <a:srgbClr val="000000"/>
                </a:solidFill>
                <a:latin typeface="Arial" charset="0"/>
                <a:ea typeface="Times New Roman" pitchFamily="18" charset="0"/>
                <a:cs typeface="Arial" charset="0"/>
              </a:rPr>
              <a:t>Pulseira antiest</a:t>
            </a:r>
            <a:r>
              <a:rPr lang="pt-PT" sz="900" b="1">
                <a:solidFill>
                  <a:srgbClr val="000000"/>
                </a:solidFill>
                <a:latin typeface="Calibri" pitchFamily="34" charset="0"/>
                <a:ea typeface="Times New Roman" pitchFamily="18" charset="0"/>
                <a:cs typeface="Arial" charset="0"/>
              </a:rPr>
              <a:t>á</a:t>
            </a:r>
            <a:r>
              <a:rPr lang="pt-PT" sz="900" b="1">
                <a:solidFill>
                  <a:srgbClr val="000000"/>
                </a:solidFill>
                <a:latin typeface="Arial" charset="0"/>
                <a:ea typeface="Times New Roman" pitchFamily="18" charset="0"/>
                <a:cs typeface="Arial" charset="0"/>
              </a:rPr>
              <a:t>tica</a:t>
            </a:r>
            <a:r>
              <a:rPr lang="pt-PT" sz="900">
                <a:solidFill>
                  <a:srgbClr val="000000"/>
                </a:solidFill>
                <a:latin typeface="Calibri" pitchFamily="34" charset="0"/>
                <a:ea typeface="Times New Roman" pitchFamily="18" charset="0"/>
                <a:cs typeface="Arial" charset="0"/>
              </a:rPr>
              <a:t> é</a:t>
            </a:r>
            <a:r>
              <a:rPr lang="pt-PT" sz="900">
                <a:solidFill>
                  <a:srgbClr val="000000"/>
                </a:solidFill>
                <a:latin typeface="Arial" charset="0"/>
                <a:ea typeface="Times New Roman" pitchFamily="18" charset="0"/>
                <a:cs typeface="Arial" charset="0"/>
              </a:rPr>
              <a:t> uma pulseira conectada a um</a:t>
            </a:r>
            <a:r>
              <a:rPr lang="pt-PT" sz="900">
                <a:solidFill>
                  <a:srgbClr val="000000"/>
                </a:solidFill>
                <a:latin typeface="Calibri" pitchFamily="34" charset="0"/>
                <a:ea typeface="Times New Roman" pitchFamily="18" charset="0"/>
                <a:cs typeface="Arial" charset="0"/>
              </a:rPr>
              <a:t> </a:t>
            </a:r>
            <a:r>
              <a:rPr lang="pt-PT" sz="900">
                <a:solidFill>
                  <a:srgbClr val="0B0080"/>
                </a:solidFill>
                <a:latin typeface="Arial" charset="0"/>
                <a:ea typeface="Times New Roman" pitchFamily="18" charset="0"/>
                <a:cs typeface="Arial" charset="0"/>
                <a:hlinkClick r:id="rId2" tooltip="Cabo"/>
              </a:rPr>
              <a:t>cabo</a:t>
            </a:r>
            <a:r>
              <a:rPr lang="pt-PT" sz="900">
                <a:solidFill>
                  <a:srgbClr val="000000"/>
                </a:solidFill>
                <a:latin typeface="Calibri" pitchFamily="34" charset="0"/>
                <a:ea typeface="Times New Roman" pitchFamily="18" charset="0"/>
                <a:cs typeface="Arial" charset="0"/>
              </a:rPr>
              <a:t> </a:t>
            </a:r>
            <a:r>
              <a:rPr lang="pt-PT" sz="900">
                <a:solidFill>
                  <a:srgbClr val="0B0080"/>
                </a:solidFill>
                <a:latin typeface="Arial" charset="0"/>
                <a:ea typeface="Times New Roman" pitchFamily="18" charset="0"/>
                <a:cs typeface="Arial" charset="0"/>
                <a:hlinkClick r:id="rId3" tooltip="Aterramento"/>
              </a:rPr>
              <a:t>aterrado</a:t>
            </a:r>
            <a:r>
              <a:rPr lang="pt-PT" sz="900">
                <a:solidFill>
                  <a:srgbClr val="000000"/>
                </a:solidFill>
                <a:latin typeface="Calibri" pitchFamily="34" charset="0"/>
                <a:ea typeface="Times New Roman" pitchFamily="18" charset="0"/>
                <a:cs typeface="Arial" charset="0"/>
              </a:rPr>
              <a:t> </a:t>
            </a:r>
            <a:r>
              <a:rPr lang="pt-PT" sz="900">
                <a:solidFill>
                  <a:srgbClr val="000000"/>
                </a:solidFill>
                <a:latin typeface="Arial" charset="0"/>
                <a:ea typeface="Times New Roman" pitchFamily="18" charset="0"/>
                <a:cs typeface="Arial" charset="0"/>
              </a:rPr>
              <a:t>que permite que qualquer ac</a:t>
            </a:r>
            <a:r>
              <a:rPr lang="pt-PT" sz="900">
                <a:solidFill>
                  <a:srgbClr val="000000"/>
                </a:solidFill>
                <a:latin typeface="Calibri" pitchFamily="34" charset="0"/>
                <a:ea typeface="Times New Roman" pitchFamily="18" charset="0"/>
                <a:cs typeface="Arial" charset="0"/>
              </a:rPr>
              <a:t>ú</a:t>
            </a:r>
            <a:r>
              <a:rPr lang="pt-PT" sz="900">
                <a:solidFill>
                  <a:srgbClr val="000000"/>
                </a:solidFill>
                <a:latin typeface="Arial" charset="0"/>
                <a:ea typeface="Times New Roman" pitchFamily="18" charset="0"/>
                <a:cs typeface="Arial" charset="0"/>
              </a:rPr>
              <a:t>mulo de</a:t>
            </a:r>
            <a:r>
              <a:rPr lang="pt-PT" sz="900">
                <a:solidFill>
                  <a:srgbClr val="000000"/>
                </a:solidFill>
                <a:latin typeface="Calibri" pitchFamily="34" charset="0"/>
                <a:ea typeface="Times New Roman" pitchFamily="18" charset="0"/>
                <a:cs typeface="Arial" charset="0"/>
              </a:rPr>
              <a:t> </a:t>
            </a:r>
            <a:r>
              <a:rPr lang="pt-PT" sz="900">
                <a:solidFill>
                  <a:srgbClr val="0B0080"/>
                </a:solidFill>
                <a:latin typeface="Arial" charset="0"/>
                <a:ea typeface="Times New Roman" pitchFamily="18" charset="0"/>
                <a:cs typeface="Arial" charset="0"/>
                <a:hlinkClick r:id="rId4" tooltip="Carga elétrica"/>
              </a:rPr>
              <a:t>cargas</a:t>
            </a:r>
            <a:r>
              <a:rPr lang="pt-PT" sz="900">
                <a:solidFill>
                  <a:srgbClr val="000000"/>
                </a:solidFill>
                <a:latin typeface="Calibri" pitchFamily="34" charset="0"/>
                <a:ea typeface="Times New Roman" pitchFamily="18" charset="0"/>
                <a:cs typeface="Arial" charset="0"/>
              </a:rPr>
              <a:t> </a:t>
            </a:r>
            <a:r>
              <a:rPr lang="pt-PT" sz="900">
                <a:solidFill>
                  <a:srgbClr val="000000"/>
                </a:solidFill>
                <a:latin typeface="Arial" charset="0"/>
                <a:ea typeface="Times New Roman" pitchFamily="18" charset="0"/>
                <a:cs typeface="Arial" charset="0"/>
              </a:rPr>
              <a:t>no corpo do operador do equipamento seja desfeito com o retorno ao equil</a:t>
            </a:r>
            <a:r>
              <a:rPr lang="pt-PT" sz="900">
                <a:solidFill>
                  <a:srgbClr val="000000"/>
                </a:solidFill>
                <a:latin typeface="Calibri" pitchFamily="34" charset="0"/>
                <a:ea typeface="Times New Roman" pitchFamily="18" charset="0"/>
                <a:cs typeface="Arial" charset="0"/>
              </a:rPr>
              <a:t>í</a:t>
            </a:r>
            <a:r>
              <a:rPr lang="pt-PT" sz="900">
                <a:solidFill>
                  <a:srgbClr val="000000"/>
                </a:solidFill>
                <a:latin typeface="Arial" charset="0"/>
                <a:ea typeface="Times New Roman" pitchFamily="18" charset="0"/>
                <a:cs typeface="Arial" charset="0"/>
              </a:rPr>
              <a:t>brio.</a:t>
            </a:r>
            <a:endParaRPr lang="pt-PT"/>
          </a:p>
        </p:txBody>
      </p:sp>
      <p:pic>
        <p:nvPicPr>
          <p:cNvPr id="70659" name="Imagem 2" descr="http://upload.wikimedia.org/wikipedia/commons/thumb/b/bb/Antistatic_wrist_strap.jpg/220px-Antistatic_wrist_strap.jpg">
            <a:hlinkClick r:id="rId5"/>
          </p:cNvPr>
          <p:cNvPicPr>
            <a:picLocks noChangeAspect="1" noChangeArrowheads="1"/>
          </p:cNvPicPr>
          <p:nvPr/>
        </p:nvPicPr>
        <p:blipFill>
          <a:blip r:embed="rId6" cstate="print"/>
          <a:srcRect/>
          <a:stretch>
            <a:fillRect/>
          </a:stretch>
        </p:blipFill>
        <p:spPr bwMode="auto">
          <a:xfrm>
            <a:off x="4000500" y="3143250"/>
            <a:ext cx="2794000" cy="1571625"/>
          </a:xfrm>
          <a:prstGeom prst="rect">
            <a:avLst/>
          </a:prstGeom>
          <a:noFill/>
          <a:ln w="9525">
            <a:noFill/>
            <a:miter lim="800000"/>
            <a:headEnd/>
            <a:tailEnd/>
          </a:ln>
        </p:spPr>
      </p:pic>
      <p:sp>
        <p:nvSpPr>
          <p:cNvPr id="70660" name="Rectangle 2"/>
          <p:cNvSpPr>
            <a:spLocks noChangeArrowheads="1"/>
          </p:cNvSpPr>
          <p:nvPr/>
        </p:nvSpPr>
        <p:spPr bwMode="auto">
          <a:xfrm>
            <a:off x="0" y="5284030"/>
            <a:ext cx="12192000" cy="353943"/>
          </a:xfrm>
          <a:prstGeom prst="rect">
            <a:avLst/>
          </a:prstGeom>
          <a:noFill/>
          <a:ln w="9525">
            <a:noFill/>
            <a:miter lim="800000"/>
            <a:headEnd/>
            <a:tailEnd/>
          </a:ln>
        </p:spPr>
        <p:txBody>
          <a:bodyPr anchor="ctr">
            <a:spAutoFit/>
          </a:bodyPr>
          <a:lstStyle/>
          <a:p>
            <a:pPr eaLnBrk="0" hangingPunct="0"/>
            <a:r>
              <a:rPr lang="pt-PT" sz="800">
                <a:solidFill>
                  <a:srgbClr val="000000"/>
                </a:solidFill>
                <a:latin typeface="Arial" charset="0"/>
                <a:ea typeface="Times New Roman" pitchFamily="18" charset="0"/>
                <a:cs typeface="Arial" charset="0"/>
              </a:rPr>
              <a:t>Uma pulseira antiest</a:t>
            </a:r>
            <a:r>
              <a:rPr lang="pt-PT" sz="800">
                <a:solidFill>
                  <a:srgbClr val="000000"/>
                </a:solidFill>
                <a:latin typeface="Calibri" pitchFamily="34" charset="0"/>
                <a:ea typeface="Times New Roman" pitchFamily="18" charset="0"/>
                <a:cs typeface="Arial" charset="0"/>
              </a:rPr>
              <a:t>á</a:t>
            </a:r>
            <a:r>
              <a:rPr lang="pt-PT" sz="800">
                <a:solidFill>
                  <a:srgbClr val="000000"/>
                </a:solidFill>
                <a:latin typeface="Arial" charset="0"/>
                <a:ea typeface="Times New Roman" pitchFamily="18" charset="0"/>
                <a:cs typeface="Arial" charset="0"/>
              </a:rPr>
              <a:t>tica com um clip crocodilo.</a:t>
            </a:r>
            <a:endParaRPr lang="pt-BR" sz="800">
              <a:ea typeface="Times New Roman" pitchFamily="18" charset="0"/>
              <a:cs typeface="Arial" charset="0"/>
            </a:endParaRPr>
          </a:p>
          <a:p>
            <a:pPr eaLnBrk="0" hangingPunct="0"/>
            <a:r>
              <a:rPr lang="pt-PT" sz="900">
                <a:solidFill>
                  <a:srgbClr val="000000"/>
                </a:solidFill>
                <a:latin typeface="Arial" charset="0"/>
                <a:ea typeface="Times New Roman" pitchFamily="18" charset="0"/>
                <a:cs typeface="Arial" charset="0"/>
              </a:rPr>
              <a:t>A pulseira possui um</a:t>
            </a:r>
            <a:r>
              <a:rPr lang="pt-PT" sz="900">
                <a:solidFill>
                  <a:srgbClr val="000000"/>
                </a:solidFill>
                <a:latin typeface="Calibri" pitchFamily="34" charset="0"/>
                <a:ea typeface="Times New Roman" pitchFamily="18" charset="0"/>
                <a:cs typeface="Arial" charset="0"/>
              </a:rPr>
              <a:t> </a:t>
            </a:r>
            <a:r>
              <a:rPr lang="pt-PT" sz="900">
                <a:solidFill>
                  <a:srgbClr val="0B0080"/>
                </a:solidFill>
                <a:latin typeface="Arial" charset="0"/>
                <a:ea typeface="Times New Roman" pitchFamily="18" charset="0"/>
                <a:cs typeface="Arial" charset="0"/>
                <a:hlinkClick r:id="rId7" tooltip="Resistor"/>
              </a:rPr>
              <a:t>resistor</a:t>
            </a:r>
            <a:r>
              <a:rPr lang="pt-PT" sz="900">
                <a:solidFill>
                  <a:srgbClr val="000000"/>
                </a:solidFill>
                <a:latin typeface="Calibri" pitchFamily="34" charset="0"/>
                <a:ea typeface="Times New Roman" pitchFamily="18" charset="0"/>
                <a:cs typeface="Arial" charset="0"/>
              </a:rPr>
              <a:t> </a:t>
            </a:r>
            <a:r>
              <a:rPr lang="pt-PT" sz="900">
                <a:solidFill>
                  <a:srgbClr val="000000"/>
                </a:solidFill>
                <a:latin typeface="Arial" charset="0"/>
                <a:ea typeface="Times New Roman" pitchFamily="18" charset="0"/>
                <a:cs typeface="Arial" charset="0"/>
              </a:rPr>
              <a:t>(1 MΩ) acoplado em s</a:t>
            </a:r>
            <a:r>
              <a:rPr lang="pt-PT" sz="900">
                <a:solidFill>
                  <a:srgbClr val="000000"/>
                </a:solidFill>
                <a:latin typeface="Calibri" pitchFamily="34" charset="0"/>
                <a:ea typeface="Times New Roman" pitchFamily="18" charset="0"/>
                <a:cs typeface="Arial" charset="0"/>
              </a:rPr>
              <a:t>é</a:t>
            </a:r>
            <a:r>
              <a:rPr lang="pt-PT" sz="900">
                <a:solidFill>
                  <a:srgbClr val="000000"/>
                </a:solidFill>
                <a:latin typeface="Arial" charset="0"/>
                <a:ea typeface="Times New Roman" pitchFamily="18" charset="0"/>
                <a:cs typeface="Arial" charset="0"/>
              </a:rPr>
              <a:t>rie para limitar a corrente de curto circuito, protegendo o usu</a:t>
            </a:r>
            <a:r>
              <a:rPr lang="pt-PT" sz="900">
                <a:solidFill>
                  <a:srgbClr val="000000"/>
                </a:solidFill>
                <a:latin typeface="Calibri" pitchFamily="34" charset="0"/>
                <a:ea typeface="Times New Roman" pitchFamily="18" charset="0"/>
                <a:cs typeface="Arial" charset="0"/>
              </a:rPr>
              <a:t>á</a:t>
            </a:r>
            <a:r>
              <a:rPr lang="pt-PT" sz="900">
                <a:solidFill>
                  <a:srgbClr val="000000"/>
                </a:solidFill>
                <a:latin typeface="Arial" charset="0"/>
                <a:ea typeface="Times New Roman" pitchFamily="18" charset="0"/>
                <a:cs typeface="Arial" charset="0"/>
              </a:rPr>
              <a:t>rio caso o mesmo venha a tocar em algum componente energizado.</a:t>
            </a:r>
            <a:endParaRPr lang="pt-PT"/>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E903479F-30FF-43E0-800C-F0585FA4F380}"/>
              </a:ext>
            </a:extLst>
          </p:cNvPr>
          <p:cNvSpPr>
            <a:spLocks noGrp="1"/>
          </p:cNvSpPr>
          <p:nvPr>
            <p:ph type="title"/>
          </p:nvPr>
        </p:nvSpPr>
        <p:spPr>
          <a:xfrm>
            <a:off x="1295400" y="365125"/>
            <a:ext cx="9858375" cy="1325563"/>
          </a:xfrm>
        </p:spPr>
        <p:txBody>
          <a:bodyPr>
            <a:normAutofit/>
          </a:bodyPr>
          <a:lstStyle/>
          <a:p>
            <a:pPr lvl="0" fontAlgn="base">
              <a:lnSpc>
                <a:spcPct val="100000"/>
              </a:lnSpc>
              <a:spcAft>
                <a:spcPct val="0"/>
              </a:spcAft>
            </a:pPr>
            <a:r>
              <a:rPr lang="pt-PT" b="1" dirty="0">
                <a:solidFill>
                  <a:srgbClr val="0000FF"/>
                </a:solidFill>
                <a:latin typeface="Calibri" pitchFamily="34" charset="0"/>
                <a:ea typeface="Times New Roman" pitchFamily="18" charset="0"/>
                <a:cs typeface="Verdana" pitchFamily="34" charset="0"/>
              </a:rPr>
              <a:t>Trocar e testar</a:t>
            </a:r>
            <a:endParaRPr lang="pt-PT" dirty="0">
              <a:latin typeface="Arial" pitchFamily="34" charset="0"/>
              <a:cs typeface="Arial" pitchFamily="34" charset="0"/>
            </a:endParaRPr>
          </a:p>
        </p:txBody>
      </p:sp>
      <p:sp>
        <p:nvSpPr>
          <p:cNvPr id="2" name="Espaço Reservado para Conteúdo 1"/>
          <p:cNvSpPr>
            <a:spLocks noGrp="1"/>
          </p:cNvSpPr>
          <p:nvPr>
            <p:ph idx="1"/>
          </p:nvPr>
        </p:nvSpPr>
        <p:spPr>
          <a:xfrm>
            <a:off x="638175" y="1926130"/>
            <a:ext cx="10515600" cy="4351338"/>
          </a:xfrm>
        </p:spPr>
        <p:txBody>
          <a:bodyPr>
            <a:normAutofit fontScale="92500" lnSpcReduction="10000"/>
          </a:bodyPr>
          <a:lstStyle/>
          <a:p>
            <a:pPr eaLnBrk="0" fontAlgn="base" hangingPunct="0">
              <a:spcBef>
                <a:spcPct val="0"/>
              </a:spcBef>
              <a:spcAft>
                <a:spcPct val="0"/>
              </a:spcAft>
            </a:pPr>
            <a:r>
              <a:rPr lang="pt-PT" dirty="0">
                <a:latin typeface="Calibri" pitchFamily="34" charset="0"/>
                <a:ea typeface="Times New Roman" pitchFamily="18" charset="0"/>
                <a:cs typeface="Verdana" pitchFamily="34" charset="0"/>
              </a:rPr>
              <a:t>Esta é uma das técnicas de manutenção mais simples, e que podem ajudar a resolver rapidamente grande parte dos problemas. Pode ser usado em laboratórios, onde existem peças sobressalentes para testes, ou então em locais onde existem vários computadores. Quando alguma coisa está errada, podemos suspeitar de determinadas peças do computador. Por exemplo, se um drive de CD-ROM apresenta erros, o problema pode estar no próprio drive de CD-ROM, ou no cabo flat, ou na interface IDE na qual o drive está ligado. Muitos esquecem, mas a fonte de alimentação também pode ser a causadora de vários problemas, caso não esteja fornecendo as tensões corretas.</a:t>
            </a:r>
          </a:p>
          <a:p>
            <a:pPr eaLnBrk="0" fontAlgn="base" hangingPunct="0">
              <a:spcBef>
                <a:spcPct val="0"/>
              </a:spcBef>
              <a:spcAft>
                <a:spcPct val="0"/>
              </a:spcAft>
            </a:pPr>
            <a:r>
              <a:rPr lang="pt-PT" b="1" dirty="0">
                <a:latin typeface="Calibri" pitchFamily="34" charset="0"/>
                <a:ea typeface="Times New Roman" pitchFamily="18" charset="0"/>
                <a:cs typeface="Verdana" pitchFamily="34" charset="0"/>
              </a:rPr>
              <a:t> Importante</a:t>
            </a:r>
            <a:br>
              <a:rPr lang="pt-PT" b="1" dirty="0">
                <a:latin typeface="Calibri" pitchFamily="34" charset="0"/>
                <a:ea typeface="Times New Roman" pitchFamily="18" charset="0"/>
                <a:cs typeface="Verdana" pitchFamily="34" charset="0"/>
              </a:rPr>
            </a:br>
            <a:r>
              <a:rPr lang="pt-PT" b="1" dirty="0">
                <a:latin typeface="Calibri" pitchFamily="34" charset="0"/>
                <a:ea typeface="Times New Roman" pitchFamily="18" charset="0"/>
                <a:cs typeface="Verdana" pitchFamily="34" charset="0"/>
              </a:rPr>
              <a:t>Antes de instalar novas peças em um PC, verifique primeiro se as tensões da fonte de alimentação estão com seus valores corretos. </a:t>
            </a:r>
            <a:endParaRPr lang="pt-PT" dirty="0">
              <a:latin typeface="Arial" pitchFamily="34" charset="0"/>
              <a:cs typeface="Arial" pitchFamily="34" charset="0"/>
            </a:endParaRPr>
          </a:p>
          <a:p>
            <a:pPr lvl="0" eaLnBrk="0" fontAlgn="base" hangingPunct="0">
              <a:spcBef>
                <a:spcPct val="0"/>
              </a:spcBef>
              <a:spcAft>
                <a:spcPct val="0"/>
              </a:spcAft>
            </a:pPr>
            <a:endParaRPr lang="pt-PT" dirty="0">
              <a:latin typeface="Arial" pitchFamily="34" charset="0"/>
              <a:cs typeface="Arial" pitchFamily="34" charset="0"/>
            </a:endParaRPr>
          </a:p>
        </p:txBody>
      </p:sp>
    </p:spTree>
    <p:extLst>
      <p:ext uri="{BB962C8B-B14F-4D97-AF65-F5344CB8AC3E}">
        <p14:creationId xmlns:p14="http://schemas.microsoft.com/office/powerpoint/2010/main" val="21922822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E903479F-30FF-43E0-800C-F0585FA4F380}"/>
              </a:ext>
            </a:extLst>
          </p:cNvPr>
          <p:cNvSpPr>
            <a:spLocks noGrp="1"/>
          </p:cNvSpPr>
          <p:nvPr>
            <p:ph type="title"/>
          </p:nvPr>
        </p:nvSpPr>
        <p:spPr>
          <a:xfrm>
            <a:off x="1295400" y="365125"/>
            <a:ext cx="9858375" cy="1325563"/>
          </a:xfrm>
        </p:spPr>
        <p:txBody>
          <a:bodyPr>
            <a:normAutofit/>
          </a:bodyPr>
          <a:lstStyle/>
          <a:p>
            <a:pPr lvl="0" fontAlgn="base">
              <a:lnSpc>
                <a:spcPct val="100000"/>
              </a:lnSpc>
              <a:spcAft>
                <a:spcPct val="0"/>
              </a:spcAft>
            </a:pPr>
            <a:r>
              <a:rPr lang="pt-BR" dirty="0"/>
              <a:t>Proteção Total</a:t>
            </a:r>
            <a:endParaRPr lang="pt-BR" dirty="0">
              <a:latin typeface="Arial" pitchFamily="34" charset="0"/>
              <a:cs typeface="Arial" pitchFamily="34" charset="0"/>
            </a:endParaRPr>
          </a:p>
        </p:txBody>
      </p:sp>
      <p:sp>
        <p:nvSpPr>
          <p:cNvPr id="5" name="Espaço Reservado para Conteúdo 4">
            <a:extLst>
              <a:ext uri="{FF2B5EF4-FFF2-40B4-BE49-F238E27FC236}">
                <a16:creationId xmlns:a16="http://schemas.microsoft.com/office/drawing/2014/main" id="{05259BA7-6B33-4B4C-9DF8-37B40CAE4B21}"/>
              </a:ext>
            </a:extLst>
          </p:cNvPr>
          <p:cNvSpPr>
            <a:spLocks noGrp="1"/>
          </p:cNvSpPr>
          <p:nvPr>
            <p:ph idx="1"/>
          </p:nvPr>
        </p:nvSpPr>
        <p:spPr>
          <a:xfrm>
            <a:off x="966787" y="2055475"/>
            <a:ext cx="10515600" cy="4351338"/>
          </a:xfrm>
        </p:spPr>
        <p:txBody>
          <a:bodyPr anchor="ctr">
            <a:normAutofit fontScale="77500" lnSpcReduction="20000"/>
          </a:bodyPr>
          <a:lstStyle/>
          <a:p>
            <a:r>
              <a:rPr lang="pt-BR" sz="4000" dirty="0"/>
              <a:t>Não pense que usar um </a:t>
            </a:r>
            <a:r>
              <a:rPr lang="pt-BR" sz="4000" dirty="0" err="1"/>
              <a:t>anti-vírus</a:t>
            </a:r>
            <a:r>
              <a:rPr lang="pt-BR" sz="4000" dirty="0"/>
              <a:t>, um firewall e um </a:t>
            </a:r>
            <a:r>
              <a:rPr lang="pt-BR" sz="4000" dirty="0" err="1"/>
              <a:t>anti-spyware</a:t>
            </a:r>
            <a:r>
              <a:rPr lang="pt-BR" sz="4000" dirty="0"/>
              <a:t>, </a:t>
            </a:r>
            <a:r>
              <a:rPr lang="pt-BR" sz="4000" dirty="0" err="1"/>
              <a:t>anti-adware</a:t>
            </a:r>
            <a:r>
              <a:rPr lang="pt-BR" sz="4000" dirty="0"/>
              <a:t> ou equivalente é suficiente para proteger o seu computador. Você também precisa fazer a sua parte, tomando o máximo cuidado com os e-mails recebidos. </a:t>
            </a:r>
          </a:p>
          <a:p>
            <a:r>
              <a:rPr lang="pt-BR" sz="4000" dirty="0"/>
              <a:t>Existem inúmeros programas de segurança, alguns deles são pagos, como o </a:t>
            </a:r>
            <a:r>
              <a:rPr lang="pt-BR" sz="4000" i="1" dirty="0"/>
              <a:t>Norton Internet </a:t>
            </a:r>
            <a:r>
              <a:rPr lang="pt-BR" sz="4000" i="1" dirty="0" err="1"/>
              <a:t>Security</a:t>
            </a:r>
            <a:r>
              <a:rPr lang="pt-BR" sz="4000" dirty="0"/>
              <a:t>, outros são gratuitos, como os </a:t>
            </a:r>
            <a:r>
              <a:rPr lang="pt-BR" sz="4000" dirty="0" err="1"/>
              <a:t>anti-vírus</a:t>
            </a:r>
            <a:r>
              <a:rPr lang="pt-BR" sz="4000" dirty="0"/>
              <a:t> </a:t>
            </a:r>
            <a:r>
              <a:rPr lang="pt-BR" sz="4000" i="1" dirty="0" err="1"/>
              <a:t>Avast</a:t>
            </a:r>
            <a:r>
              <a:rPr lang="pt-BR" sz="4000" dirty="0"/>
              <a:t> e </a:t>
            </a:r>
            <a:r>
              <a:rPr lang="pt-BR" sz="4000" i="1" dirty="0"/>
              <a:t>AVG</a:t>
            </a:r>
            <a:r>
              <a:rPr lang="pt-BR" sz="4000" dirty="0"/>
              <a:t>, o firewall </a:t>
            </a:r>
            <a:r>
              <a:rPr lang="pt-BR" sz="4000" i="1" dirty="0"/>
              <a:t>Zone </a:t>
            </a:r>
            <a:r>
              <a:rPr lang="pt-BR" sz="4000" i="1" dirty="0" err="1"/>
              <a:t>Alarm</a:t>
            </a:r>
            <a:r>
              <a:rPr lang="pt-BR" sz="4000" dirty="0"/>
              <a:t> e o </a:t>
            </a:r>
            <a:r>
              <a:rPr lang="pt-BR" sz="4000" dirty="0" err="1"/>
              <a:t>anti-malware</a:t>
            </a:r>
            <a:r>
              <a:rPr lang="pt-BR" sz="4000" dirty="0"/>
              <a:t> </a:t>
            </a:r>
            <a:r>
              <a:rPr lang="pt-BR" sz="4000" i="1" dirty="0" err="1"/>
              <a:t>Spybot</a:t>
            </a:r>
            <a:r>
              <a:rPr lang="pt-BR" sz="4000" i="1" dirty="0"/>
              <a:t> Search </a:t>
            </a:r>
            <a:r>
              <a:rPr lang="pt-BR" sz="4000" i="1" dirty="0" err="1"/>
              <a:t>and</a:t>
            </a:r>
            <a:r>
              <a:rPr lang="pt-BR" sz="4000" i="1" dirty="0"/>
              <a:t> </a:t>
            </a:r>
            <a:r>
              <a:rPr lang="pt-BR" sz="4000" i="1" dirty="0" err="1"/>
              <a:t>Destroy</a:t>
            </a:r>
            <a:r>
              <a:rPr lang="pt-BR" sz="4000" dirty="0"/>
              <a:t>. O próprio Windows tem um Firewall integrado. Ative-o através do comando </a:t>
            </a:r>
            <a:r>
              <a:rPr lang="pt-BR" sz="4000" i="1" dirty="0"/>
              <a:t>Central de segurança</a:t>
            </a:r>
            <a:r>
              <a:rPr lang="pt-BR" sz="4000" dirty="0"/>
              <a:t>, no Painel de controle.</a:t>
            </a:r>
          </a:p>
        </p:txBody>
      </p:sp>
    </p:spTree>
    <p:extLst>
      <p:ext uri="{BB962C8B-B14F-4D97-AF65-F5344CB8AC3E}">
        <p14:creationId xmlns:p14="http://schemas.microsoft.com/office/powerpoint/2010/main" val="97964434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E903479F-30FF-43E0-800C-F0585FA4F380}"/>
              </a:ext>
            </a:extLst>
          </p:cNvPr>
          <p:cNvSpPr>
            <a:spLocks noGrp="1"/>
          </p:cNvSpPr>
          <p:nvPr>
            <p:ph type="title"/>
          </p:nvPr>
        </p:nvSpPr>
        <p:spPr>
          <a:xfrm>
            <a:off x="1295400" y="365125"/>
            <a:ext cx="9858375" cy="1325563"/>
          </a:xfrm>
        </p:spPr>
        <p:txBody>
          <a:bodyPr>
            <a:normAutofit fontScale="90000"/>
          </a:bodyPr>
          <a:lstStyle/>
          <a:p>
            <a:pPr fontAlgn="base">
              <a:lnSpc>
                <a:spcPct val="100000"/>
              </a:lnSpc>
              <a:spcAft>
                <a:spcPct val="0"/>
              </a:spcAft>
            </a:pPr>
            <a:r>
              <a:rPr lang="pt-PT" b="1" dirty="0">
                <a:solidFill>
                  <a:srgbClr val="0000FF"/>
                </a:solidFill>
                <a:latin typeface="Calibri" pitchFamily="34" charset="0"/>
                <a:ea typeface="Times New Roman" pitchFamily="18" charset="0"/>
                <a:cs typeface="Verdana" pitchFamily="34" charset="0"/>
              </a:rPr>
              <a:t>Sintomas de defeitos comuns 1) Tela escura:</a:t>
            </a:r>
            <a:br>
              <a:rPr lang="pt-PT" sz="3200" dirty="0">
                <a:latin typeface="Arial" pitchFamily="34" charset="0"/>
                <a:cs typeface="Arial" pitchFamily="34" charset="0"/>
              </a:rPr>
            </a:br>
            <a:endParaRPr lang="pt-PT" dirty="0">
              <a:latin typeface="Arial" pitchFamily="34" charset="0"/>
              <a:cs typeface="Arial" pitchFamily="34" charset="0"/>
            </a:endParaRPr>
          </a:p>
        </p:txBody>
      </p:sp>
      <p:sp>
        <p:nvSpPr>
          <p:cNvPr id="5" name="Espaço Reservado para Conteúdo 4">
            <a:extLst>
              <a:ext uri="{FF2B5EF4-FFF2-40B4-BE49-F238E27FC236}">
                <a16:creationId xmlns:a16="http://schemas.microsoft.com/office/drawing/2014/main" id="{05259BA7-6B33-4B4C-9DF8-37B40CAE4B21}"/>
              </a:ext>
            </a:extLst>
          </p:cNvPr>
          <p:cNvSpPr>
            <a:spLocks noGrp="1"/>
          </p:cNvSpPr>
          <p:nvPr>
            <p:ph idx="1"/>
          </p:nvPr>
        </p:nvSpPr>
        <p:spPr>
          <a:xfrm>
            <a:off x="838200" y="1825625"/>
            <a:ext cx="8162925" cy="4351338"/>
          </a:xfrm>
        </p:spPr>
        <p:txBody>
          <a:bodyPr anchor="ctr">
            <a:normAutofit fontScale="55000" lnSpcReduction="20000"/>
          </a:bodyPr>
          <a:lstStyle/>
          <a:p>
            <a:pPr>
              <a:lnSpc>
                <a:spcPct val="115000"/>
              </a:lnSpc>
              <a:spcBef>
                <a:spcPts val="500"/>
              </a:spcBef>
              <a:spcAft>
                <a:spcPts val="500"/>
              </a:spcAft>
            </a:pPr>
            <a:r>
              <a:rPr lang="pt-PT" dirty="0">
                <a:latin typeface="Verdana"/>
                <a:ea typeface="Times New Roman"/>
                <a:cs typeface="Verdana"/>
              </a:rPr>
              <a:t>1. Cheque se o monitor está ligado e conectado corretamente </a:t>
            </a:r>
            <a:endParaRPr lang="pt-BR" dirty="0">
              <a:ea typeface="Times New Roman"/>
              <a:cs typeface="Times New Roman"/>
            </a:endParaRPr>
          </a:p>
          <a:p>
            <a:pPr>
              <a:lnSpc>
                <a:spcPct val="115000"/>
              </a:lnSpc>
              <a:spcBef>
                <a:spcPts val="500"/>
              </a:spcBef>
              <a:spcAft>
                <a:spcPts val="500"/>
              </a:spcAft>
            </a:pPr>
            <a:r>
              <a:rPr lang="pt-PT" dirty="0">
                <a:latin typeface="Verdana"/>
                <a:ea typeface="Times New Roman"/>
                <a:cs typeface="Verdana"/>
              </a:rPr>
              <a:t>2. Verifique se a chave 110/220 na parte traseira da fonte está correta </a:t>
            </a:r>
            <a:endParaRPr lang="pt-BR" dirty="0">
              <a:ea typeface="Times New Roman"/>
              <a:cs typeface="Times New Roman"/>
            </a:endParaRPr>
          </a:p>
          <a:p>
            <a:pPr>
              <a:lnSpc>
                <a:spcPct val="115000"/>
              </a:lnSpc>
              <a:spcBef>
                <a:spcPts val="500"/>
              </a:spcBef>
              <a:spcAft>
                <a:spcPts val="500"/>
              </a:spcAft>
            </a:pPr>
            <a:r>
              <a:rPr lang="pt-PT" dirty="0">
                <a:latin typeface="Verdana"/>
                <a:ea typeface="Times New Roman"/>
                <a:cs typeface="Verdana"/>
              </a:rPr>
              <a:t>3. Confira as conexões da fonte e demais conexões externas</a:t>
            </a:r>
            <a:endParaRPr lang="pt-BR" dirty="0"/>
          </a:p>
          <a:p>
            <a:pPr marL="342900" lvl="0" indent="-342900">
              <a:lnSpc>
                <a:spcPct val="107000"/>
              </a:lnSpc>
              <a:spcAft>
                <a:spcPts val="0"/>
              </a:spcAft>
            </a:pPr>
            <a:endParaRPr lang="pt-BR"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pPr>
            <a:r>
              <a:rPr lang="pt-BR" dirty="0">
                <a:latin typeface="Verdana" pitchFamily="34" charset="0"/>
                <a:ea typeface="Verdana" pitchFamily="34" charset="0"/>
                <a:cs typeface="Verdana" pitchFamily="34" charset="0"/>
              </a:rPr>
              <a:t>4.O mesmo ao ligar emiti um BIP, indicando que a BIOS </a:t>
            </a:r>
            <a:r>
              <a:rPr lang="pt-BR" dirty="0" err="1">
                <a:latin typeface="Verdana" pitchFamily="34" charset="0"/>
                <a:ea typeface="Verdana" pitchFamily="34" charset="0"/>
                <a:cs typeface="Verdana" pitchFamily="34" charset="0"/>
              </a:rPr>
              <a:t>Startou</a:t>
            </a:r>
            <a:r>
              <a:rPr lang="pt-BR" dirty="0">
                <a:latin typeface="Verdana" pitchFamily="34" charset="0"/>
                <a:ea typeface="Verdana" pitchFamily="34" charset="0"/>
                <a:cs typeface="Verdana" pitchFamily="34" charset="0"/>
              </a:rPr>
              <a:t>.</a:t>
            </a:r>
          </a:p>
          <a:p>
            <a:pPr marL="342900" lvl="0" indent="-342900">
              <a:lnSpc>
                <a:spcPct val="107000"/>
              </a:lnSpc>
              <a:spcAft>
                <a:spcPts val="0"/>
              </a:spcAft>
            </a:pPr>
            <a:endParaRPr lang="pt-BR" dirty="0">
              <a:latin typeface="Verdana" pitchFamily="34" charset="0"/>
              <a:ea typeface="Verdana" pitchFamily="34" charset="0"/>
              <a:cs typeface="Verdana" pitchFamily="34" charset="0"/>
            </a:endParaRPr>
          </a:p>
          <a:p>
            <a:pPr marL="342900" lvl="0" indent="-342900">
              <a:lnSpc>
                <a:spcPct val="107000"/>
              </a:lnSpc>
              <a:spcAft>
                <a:spcPts val="0"/>
              </a:spcAft>
            </a:pPr>
            <a:r>
              <a:rPr lang="pt-BR" dirty="0">
                <a:latin typeface="Verdana" pitchFamily="34" charset="0"/>
                <a:ea typeface="Verdana" pitchFamily="34" charset="0"/>
                <a:cs typeface="Verdana" pitchFamily="34" charset="0"/>
              </a:rPr>
              <a:t>5.Checar via Teclado, pressionando a tecla </a:t>
            </a:r>
            <a:r>
              <a:rPr lang="pt-BR" dirty="0" err="1">
                <a:latin typeface="Verdana" pitchFamily="34" charset="0"/>
                <a:ea typeface="Verdana" pitchFamily="34" charset="0"/>
                <a:cs typeface="Verdana" pitchFamily="34" charset="0"/>
              </a:rPr>
              <a:t>Capsloock</a:t>
            </a:r>
            <a:r>
              <a:rPr lang="pt-BR" dirty="0">
                <a:latin typeface="Verdana" pitchFamily="34" charset="0"/>
                <a:ea typeface="Verdana" pitchFamily="34" charset="0"/>
                <a:cs typeface="Verdana" pitchFamily="34" charset="0"/>
              </a:rPr>
              <a:t>, se esta atenuar de acessa para apagada ou vice-versa é sinal que o primeiro passo a nível de Software aconteceu.</a:t>
            </a:r>
          </a:p>
          <a:p>
            <a:pPr marL="342900" lvl="0" indent="-342900">
              <a:lnSpc>
                <a:spcPct val="107000"/>
              </a:lnSpc>
              <a:spcAft>
                <a:spcPts val="0"/>
              </a:spcAft>
            </a:pPr>
            <a:endParaRPr lang="pt-BR" dirty="0">
              <a:latin typeface="Verdana" pitchFamily="34" charset="0"/>
              <a:ea typeface="Verdana" pitchFamily="34" charset="0"/>
              <a:cs typeface="Verdana" pitchFamily="34" charset="0"/>
            </a:endParaRPr>
          </a:p>
          <a:p>
            <a:pPr marL="342900" lvl="0" indent="-342900">
              <a:lnSpc>
                <a:spcPct val="107000"/>
              </a:lnSpc>
              <a:spcAft>
                <a:spcPts val="800"/>
              </a:spcAft>
            </a:pPr>
            <a:r>
              <a:rPr lang="pt-BR" dirty="0">
                <a:latin typeface="Verdana" pitchFamily="34" charset="0"/>
                <a:ea typeface="Verdana" pitchFamily="34" charset="0"/>
                <a:cs typeface="Verdana" pitchFamily="34" charset="0"/>
              </a:rPr>
              <a:t>6.Se o citado anteriormente não acontecer, sacar Placas </a:t>
            </a:r>
            <a:r>
              <a:rPr lang="pt-BR" dirty="0" err="1">
                <a:latin typeface="Verdana" pitchFamily="34" charset="0"/>
                <a:ea typeface="Verdana" pitchFamily="34" charset="0"/>
                <a:cs typeface="Verdana" pitchFamily="34" charset="0"/>
              </a:rPr>
              <a:t>OFF-Board</a:t>
            </a:r>
            <a:r>
              <a:rPr lang="pt-BR" dirty="0">
                <a:latin typeface="Verdana" pitchFamily="34" charset="0"/>
                <a:ea typeface="Verdana" pitchFamily="34" charset="0"/>
                <a:cs typeface="Verdana" pitchFamily="34" charset="0"/>
              </a:rPr>
              <a:t>, HD/SD/DVD , se der um Bip compassado e contínuo reclamando da falta da memória RAM é sinal que Placa Mãe e Processador estão OK, retorne u a um os dispositivos OF, para descobrir quem está em CURTO.</a:t>
            </a:r>
          </a:p>
        </p:txBody>
      </p:sp>
    </p:spTree>
    <p:extLst>
      <p:ext uri="{BB962C8B-B14F-4D97-AF65-F5344CB8AC3E}">
        <p14:creationId xmlns:p14="http://schemas.microsoft.com/office/powerpoint/2010/main" val="294597305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1"/>
          <p:cNvSpPr>
            <a:spLocks noChangeArrowheads="1"/>
          </p:cNvSpPr>
          <p:nvPr/>
        </p:nvSpPr>
        <p:spPr bwMode="auto">
          <a:xfrm rot="10800000" flipV="1">
            <a:off x="0" y="0"/>
            <a:ext cx="12001541" cy="304698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t-PT" sz="1600" b="1" i="0" u="none" strike="noStrike" cap="none" normalizeH="0" baseline="0" dirty="0">
                <a:ln>
                  <a:noFill/>
                </a:ln>
                <a:solidFill>
                  <a:schemeClr val="tx1"/>
                </a:solidFill>
                <a:effectLst/>
                <a:latin typeface="Calibri" pitchFamily="34" charset="0"/>
                <a:ea typeface="Times New Roman" pitchFamily="18" charset="0"/>
                <a:cs typeface="Verdana" pitchFamily="34" charset="0"/>
              </a:rPr>
              <a:t>Monitor</a:t>
            </a:r>
            <a:r>
              <a:rPr kumimoji="0" lang="pt-PT" sz="1600" b="0" i="0" u="none" strike="noStrike" cap="none" normalizeH="0" baseline="0" dirty="0">
                <a:ln>
                  <a:noFill/>
                </a:ln>
                <a:solidFill>
                  <a:schemeClr val="tx1"/>
                </a:solidFill>
                <a:effectLst/>
                <a:latin typeface="Calibri" pitchFamily="34" charset="0"/>
                <a:ea typeface="Times New Roman" pitchFamily="18" charset="0"/>
                <a:cs typeface="Verdana" pitchFamily="34" charset="0"/>
              </a:rPr>
              <a:t> - A ausência de POST pode ter uma causa bastante simples, um erro grosseiro, mas também pode ser causada por um problema bastante sério. Comece verificando se o monitor está ligado e se seus cabos estão conectados. Se possível teste o monitor em outro computador.</a:t>
            </a:r>
            <a:endParaRPr kumimoji="0" lang="pt-BR" sz="16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t-PT" sz="1600" b="1" i="0" u="none" strike="noStrike" cap="none" normalizeH="0" baseline="0" dirty="0">
                <a:ln>
                  <a:noFill/>
                </a:ln>
                <a:solidFill>
                  <a:schemeClr val="tx1"/>
                </a:solidFill>
                <a:effectLst/>
                <a:latin typeface="Calibri" pitchFamily="34" charset="0"/>
                <a:ea typeface="Times New Roman" pitchFamily="18" charset="0"/>
                <a:cs typeface="Verdana" pitchFamily="34" charset="0"/>
              </a:rPr>
              <a:t>Placa de vídeo</a:t>
            </a:r>
            <a:r>
              <a:rPr kumimoji="0" lang="pt-PT" sz="1600" b="0" i="0" u="none" strike="noStrike" cap="none" normalizeH="0" baseline="0" dirty="0">
                <a:ln>
                  <a:noFill/>
                </a:ln>
                <a:solidFill>
                  <a:schemeClr val="tx1"/>
                </a:solidFill>
                <a:effectLst/>
                <a:latin typeface="Calibri" pitchFamily="34" charset="0"/>
                <a:ea typeface="Times New Roman" pitchFamily="18" charset="0"/>
                <a:cs typeface="Verdana" pitchFamily="34" charset="0"/>
              </a:rPr>
              <a:t> - Verifique então se a placa de vídeo está encaixada corretamente. Depois de testar a fonte, você pode ainda experimentar colocar uma outra placa de vídeo no PC, apenas para efeito de teste. Observe que se a placa antiga estiver defeituosa, a nova placa enviará imagem ao monitor.</a:t>
            </a:r>
            <a:endParaRPr kumimoji="0" lang="pt-BR" sz="16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t-PT" sz="1600" b="1" i="0" u="none" strike="noStrike" cap="none" normalizeH="0" baseline="0" dirty="0">
                <a:ln>
                  <a:noFill/>
                </a:ln>
                <a:solidFill>
                  <a:schemeClr val="tx1"/>
                </a:solidFill>
                <a:effectLst/>
                <a:latin typeface="Calibri" pitchFamily="34" charset="0"/>
                <a:ea typeface="Times New Roman" pitchFamily="18" charset="0"/>
                <a:cs typeface="Verdana" pitchFamily="34" charset="0"/>
              </a:rPr>
              <a:t>Conexão da fonte</a:t>
            </a:r>
            <a:r>
              <a:rPr kumimoji="0" lang="pt-PT" sz="1600" b="0" i="0" u="none" strike="noStrike" cap="none" normalizeH="0" baseline="0" dirty="0">
                <a:ln>
                  <a:noFill/>
                </a:ln>
                <a:solidFill>
                  <a:schemeClr val="tx1"/>
                </a:solidFill>
                <a:effectLst/>
                <a:latin typeface="Calibri" pitchFamily="34" charset="0"/>
                <a:ea typeface="Times New Roman" pitchFamily="18" charset="0"/>
                <a:cs typeface="Verdana" pitchFamily="34" charset="0"/>
              </a:rPr>
              <a:t> - Também é possível que a fonte de alimentação não esteja corretamente conectada na placa de CPU. Verifique se esta conexão está correta.</a:t>
            </a:r>
            <a:endParaRPr kumimoji="0" lang="pt-BR" sz="16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t-PT" sz="1600" b="1" i="0" u="none" strike="noStrike" cap="none" normalizeH="0" baseline="0" dirty="0">
                <a:ln>
                  <a:noFill/>
                </a:ln>
                <a:solidFill>
                  <a:schemeClr val="tx1"/>
                </a:solidFill>
                <a:effectLst/>
                <a:latin typeface="Calibri" pitchFamily="34" charset="0"/>
                <a:ea typeface="Times New Roman" pitchFamily="18" charset="0"/>
                <a:cs typeface="Verdana" pitchFamily="34" charset="0"/>
              </a:rPr>
              <a:t>Placas de expansão</a:t>
            </a:r>
            <a:r>
              <a:rPr kumimoji="0" lang="pt-PT" sz="1600" b="0" i="0" u="none" strike="noStrike" cap="none" normalizeH="0" baseline="0" dirty="0">
                <a:ln>
                  <a:noFill/>
                </a:ln>
                <a:solidFill>
                  <a:schemeClr val="tx1"/>
                </a:solidFill>
                <a:effectLst/>
                <a:latin typeface="Calibri" pitchFamily="34" charset="0"/>
                <a:ea typeface="Times New Roman" pitchFamily="18" charset="0"/>
                <a:cs typeface="Verdana" pitchFamily="34" charset="0"/>
              </a:rPr>
              <a:t> – Quando uma placa de expansão está mal encaixada pode causar travamentos quando o PC é ligado. Verifique se todas elas estão corretamente encaixadas nos seus slots. As placas devem ser aparafusadas no gabinete, caso contrário podem soltar com muita facilidade.</a:t>
            </a:r>
            <a:endParaRPr kumimoji="0" lang="pt-BR" sz="16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pt-PT" sz="1600" b="0" i="0" u="none" strike="noStrike" cap="none" normalizeH="0" baseline="0" dirty="0">
              <a:ln>
                <a:noFill/>
              </a:ln>
              <a:solidFill>
                <a:schemeClr val="tx1"/>
              </a:solidFill>
              <a:effectLst/>
              <a:latin typeface="Arial" pitchFamily="34" charset="0"/>
              <a:cs typeface="Arial" pitchFamily="34" charset="0"/>
            </a:endParaRPr>
          </a:p>
        </p:txBody>
      </p:sp>
      <p:sp>
        <p:nvSpPr>
          <p:cNvPr id="21506" name="Rectangle 2"/>
          <p:cNvSpPr>
            <a:spLocks noChangeArrowheads="1"/>
          </p:cNvSpPr>
          <p:nvPr/>
        </p:nvSpPr>
        <p:spPr bwMode="auto">
          <a:xfrm rot="10800000" flipV="1">
            <a:off x="0" y="3195460"/>
            <a:ext cx="11811040" cy="329320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t-PT" sz="1600" b="1" i="0" u="none" strike="noStrike" cap="none" normalizeH="0" baseline="0" dirty="0">
                <a:ln>
                  <a:noFill/>
                </a:ln>
                <a:solidFill>
                  <a:schemeClr val="tx1"/>
                </a:solidFill>
                <a:effectLst/>
                <a:latin typeface="Calibri" pitchFamily="34" charset="0"/>
                <a:ea typeface="Times New Roman" pitchFamily="18" charset="0"/>
                <a:cs typeface="Verdana" pitchFamily="34" charset="0"/>
              </a:rPr>
              <a:t>Fonte</a:t>
            </a:r>
            <a:r>
              <a:rPr kumimoji="0" lang="pt-PT" sz="1600" b="0" i="0" u="none" strike="noStrike" cap="none" normalizeH="0" baseline="0" dirty="0">
                <a:ln>
                  <a:noFill/>
                </a:ln>
                <a:solidFill>
                  <a:schemeClr val="tx1"/>
                </a:solidFill>
                <a:effectLst/>
                <a:latin typeface="Calibri" pitchFamily="34" charset="0"/>
                <a:ea typeface="Times New Roman" pitchFamily="18" charset="0"/>
                <a:cs typeface="Verdana" pitchFamily="34" charset="0"/>
              </a:rPr>
              <a:t> - A fonte de alimentação é sempre suspeita em quase todas as anomalias que ocorrem em um PC. É preciso verificar se suas tensões estão dentro da faixa de tolerância permitida, e também se existe ripple.</a:t>
            </a:r>
            <a:endParaRPr kumimoji="0" lang="pt-BR" sz="16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t-PT" sz="1600" b="1" i="0" u="none" strike="noStrike" cap="none" normalizeH="0" baseline="0" dirty="0">
                <a:ln>
                  <a:noFill/>
                </a:ln>
                <a:solidFill>
                  <a:schemeClr val="tx1"/>
                </a:solidFill>
                <a:effectLst/>
                <a:latin typeface="Calibri" pitchFamily="34" charset="0"/>
                <a:ea typeface="Times New Roman" pitchFamily="18" charset="0"/>
                <a:cs typeface="Verdana" pitchFamily="34" charset="0"/>
              </a:rPr>
              <a:t>Processador</a:t>
            </a:r>
            <a:r>
              <a:rPr kumimoji="0" lang="pt-PT" sz="1600" b="0" i="0" u="none" strike="noStrike" cap="none" normalizeH="0" baseline="0" dirty="0">
                <a:ln>
                  <a:noFill/>
                </a:ln>
                <a:solidFill>
                  <a:schemeClr val="tx1"/>
                </a:solidFill>
                <a:effectLst/>
                <a:latin typeface="Calibri" pitchFamily="34" charset="0"/>
                <a:ea typeface="Times New Roman" pitchFamily="18" charset="0"/>
                <a:cs typeface="Verdana" pitchFamily="34" charset="0"/>
              </a:rPr>
              <a:t> - O processador pode estar programado com clocks errados, ou pode ter sido danificado por configuração de clocks e voltagens erradas, ou pelo fato do cooler ter parado ou ficado solto. Se o cooler estiver parado ou solto, é possível que isto tenha causado o superaquecimento do processador,.</a:t>
            </a:r>
            <a:endParaRPr kumimoji="0" lang="pt-BR" sz="16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t-PT" sz="1600" b="1" i="0" u="none" strike="noStrike" cap="none" normalizeH="0" baseline="0" dirty="0">
                <a:ln>
                  <a:noFill/>
                </a:ln>
                <a:solidFill>
                  <a:schemeClr val="tx1"/>
                </a:solidFill>
                <a:effectLst/>
                <a:latin typeface="Calibri" pitchFamily="34" charset="0"/>
                <a:ea typeface="Times New Roman" pitchFamily="18" charset="0"/>
                <a:cs typeface="Verdana" pitchFamily="34" charset="0"/>
              </a:rPr>
              <a:t>Memórias</a:t>
            </a:r>
            <a:r>
              <a:rPr kumimoji="0" lang="pt-PT" sz="1600" b="0" i="0" u="none" strike="noStrike" cap="none" normalizeH="0" baseline="0" dirty="0">
                <a:ln>
                  <a:noFill/>
                </a:ln>
                <a:solidFill>
                  <a:schemeClr val="tx1"/>
                </a:solidFill>
                <a:effectLst/>
                <a:latin typeface="Calibri" pitchFamily="34" charset="0"/>
                <a:ea typeface="Times New Roman" pitchFamily="18" charset="0"/>
                <a:cs typeface="Verdana" pitchFamily="34" charset="0"/>
              </a:rPr>
              <a:t> - Quando existe pelo menos uma quantidade mínima de memória RAM em boas condições, o POST pode funcionar, pelo menos a ponto de emitir um código de beeps para indicar que a memória está ruim. Entretanto, quando não existe memória alguma disponível, o POST não consegue operar e o processador fica paralisado. Uma memória DRAM instalada no primeiro banco, ao estar mal encaixada, com mau contato, defeituosa, ou mesmo sendo do tipo errado (tempo de acesso inadequado, mistura de FPM com EDO, por exemplo) pode causar este problema.</a:t>
            </a:r>
            <a:endParaRPr kumimoji="0" lang="pt-BR" sz="16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t-PT" sz="1600" b="1" i="0" u="none" strike="noStrike" cap="none" normalizeH="0" baseline="0" dirty="0">
                <a:ln>
                  <a:noFill/>
                </a:ln>
                <a:solidFill>
                  <a:schemeClr val="tx1"/>
                </a:solidFill>
                <a:effectLst/>
                <a:latin typeface="Calibri" pitchFamily="34" charset="0"/>
                <a:ea typeface="Times New Roman" pitchFamily="18" charset="0"/>
                <a:cs typeface="Verdana" pitchFamily="34" charset="0"/>
              </a:rPr>
              <a:t>Placas de diagnóstico</a:t>
            </a:r>
            <a:r>
              <a:rPr kumimoji="0" lang="pt-PT" sz="1600" b="0" i="0" u="none" strike="noStrike" cap="none" normalizeH="0" baseline="0" dirty="0">
                <a:ln>
                  <a:noFill/>
                </a:ln>
                <a:solidFill>
                  <a:schemeClr val="tx1"/>
                </a:solidFill>
                <a:effectLst/>
                <a:latin typeface="Calibri" pitchFamily="34" charset="0"/>
                <a:ea typeface="Times New Roman" pitchFamily="18" charset="0"/>
                <a:cs typeface="Verdana" pitchFamily="34" charset="0"/>
              </a:rPr>
              <a:t> - Muito valiosa é a ajuda de placas de diagnóstico como a PC Sentry e a Omni Analyzer (</a:t>
            </a:r>
            <a:r>
              <a:rPr kumimoji="0" lang="pt-PT" sz="1600" b="0" i="0" u="none" strike="noStrike" cap="none" normalizeH="0" baseline="0" dirty="0">
                <a:ln>
                  <a:noFill/>
                </a:ln>
                <a:solidFill>
                  <a:srgbClr val="0000FF"/>
                </a:solidFill>
                <a:effectLst/>
                <a:latin typeface="Calibri" pitchFamily="34" charset="0"/>
                <a:ea typeface="Times New Roman" pitchFamily="18" charset="0"/>
                <a:cs typeface="Verdana" pitchFamily="34" charset="0"/>
                <a:hlinkClick r:id="rId3"/>
              </a:rPr>
              <a:t>www.spider.com.br</a:t>
            </a:r>
            <a:r>
              <a:rPr kumimoji="0" lang="pt-PT" sz="1600" b="0" i="0" u="none" strike="noStrike" cap="none" normalizeH="0" baseline="0" dirty="0">
                <a:ln>
                  <a:noFill/>
                </a:ln>
                <a:solidFill>
                  <a:schemeClr val="tx1"/>
                </a:solidFill>
                <a:effectLst/>
                <a:latin typeface="Calibri" pitchFamily="34" charset="0"/>
                <a:ea typeface="Times New Roman" pitchFamily="18" charset="0"/>
                <a:cs typeface="Verdana" pitchFamily="34" charset="0"/>
              </a:rPr>
              <a:t>). Essas placas possuem um display hexadecimal que exibe um código através do qual podemos identificar em qual etapa o POST foi paralisado. Podemos então direcionar os testes para aquele componente.</a:t>
            </a:r>
            <a:endParaRPr kumimoji="0" lang="pt-PT" sz="16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4271797" y="188640"/>
            <a:ext cx="3179419" cy="369332"/>
          </a:xfrm>
          <a:prstGeom prst="rect">
            <a:avLst/>
          </a:prstGeom>
        </p:spPr>
        <p:txBody>
          <a:bodyPr wrap="square">
            <a:spAutoFit/>
          </a:bodyPr>
          <a:lstStyle/>
          <a:p>
            <a:r>
              <a:rPr lang="pt-PT" b="1" dirty="0"/>
              <a:t>Desmontar para testar</a:t>
            </a:r>
            <a:r>
              <a:rPr lang="pt-PT" dirty="0"/>
              <a:t> </a:t>
            </a:r>
            <a:endParaRPr lang="pt-BR" dirty="0"/>
          </a:p>
        </p:txBody>
      </p:sp>
      <p:sp>
        <p:nvSpPr>
          <p:cNvPr id="5" name="Retângulo 4"/>
          <p:cNvSpPr/>
          <p:nvPr/>
        </p:nvSpPr>
        <p:spPr>
          <a:xfrm>
            <a:off x="0" y="548680"/>
            <a:ext cx="12192000" cy="2031325"/>
          </a:xfrm>
          <a:prstGeom prst="rect">
            <a:avLst/>
          </a:prstGeom>
        </p:spPr>
        <p:txBody>
          <a:bodyPr wrap="square">
            <a:spAutoFit/>
          </a:bodyPr>
          <a:lstStyle/>
          <a:p>
            <a:r>
              <a:rPr lang="pt-PT" dirty="0"/>
              <a:t> Em casos de ausência de POST, é possível que algum componente esteja causando um curto-circuito ou outro efeito que resulte em travamento. Desta forma o processador pode não funcionar, ou o POST pode travar nas suas etapas iniciais. O procedimento recomendável neste caso é desconectar todos os módulos do PC, e conectá-los por partes. Comece retirando todas as placas de expansão. Desconecte todos os cabos flat que estiverem ligados na placa de CPU. Desfaça as conexões do painel frontal do gabinete, deixando apenas o Reset e o PC Speaker. No caso de gabinetes ATX, deixe também conectado o Power Switch. Desconecte o teclado, mouse, impressora, caixas de som e demais dispositivos externos. O PC ficará apenas com a fonte ligada na placa de CPU, que por sua vez estará ligada no Reset e Speaker (e Power Switch no caso de gabinetes ATX).</a:t>
            </a:r>
            <a:endParaRPr lang="pt-BR" dirty="0"/>
          </a:p>
        </p:txBody>
      </p:sp>
      <p:sp>
        <p:nvSpPr>
          <p:cNvPr id="4" name="Retângulo 3"/>
          <p:cNvSpPr/>
          <p:nvPr/>
        </p:nvSpPr>
        <p:spPr>
          <a:xfrm>
            <a:off x="4463819" y="3429000"/>
            <a:ext cx="2313390" cy="369332"/>
          </a:xfrm>
          <a:prstGeom prst="rect">
            <a:avLst/>
          </a:prstGeom>
        </p:spPr>
        <p:txBody>
          <a:bodyPr wrap="none">
            <a:spAutoFit/>
          </a:bodyPr>
          <a:lstStyle/>
          <a:p>
            <a:r>
              <a:rPr lang="pt-PT" b="1" dirty="0"/>
              <a:t>Tela escura com beeps</a:t>
            </a:r>
            <a:endParaRPr lang="pt-BR" dirty="0"/>
          </a:p>
        </p:txBody>
      </p:sp>
      <p:sp>
        <p:nvSpPr>
          <p:cNvPr id="6" name="Retângulo 5"/>
          <p:cNvSpPr/>
          <p:nvPr/>
        </p:nvSpPr>
        <p:spPr>
          <a:xfrm>
            <a:off x="0" y="4077072"/>
            <a:ext cx="11952651" cy="2031325"/>
          </a:xfrm>
          <a:prstGeom prst="rect">
            <a:avLst/>
          </a:prstGeom>
        </p:spPr>
        <p:txBody>
          <a:bodyPr wrap="square">
            <a:spAutoFit/>
          </a:bodyPr>
          <a:lstStyle/>
          <a:p>
            <a:pPr lvl="0" eaLnBrk="0" fontAlgn="base" hangingPunct="0">
              <a:spcBef>
                <a:spcPct val="0"/>
              </a:spcBef>
              <a:spcAft>
                <a:spcPct val="0"/>
              </a:spcAft>
            </a:pPr>
            <a:r>
              <a:rPr lang="pt-PT" dirty="0">
                <a:latin typeface="Calibri" pitchFamily="34" charset="0"/>
                <a:ea typeface="Times New Roman" pitchFamily="18" charset="0"/>
                <a:cs typeface="Verdana" pitchFamily="34" charset="0"/>
              </a:rPr>
              <a:t>Certas placas de CPU emitem beeps indefinidamente ao serem ligadas com um módulo de memória defeituoso ou incompatível, ou então quando o cooler do processador não está conectado corretamente. Normalmente a conexão do cooler na placa de CPU é chamada CPU FAN. O BIOS dá a partida em baixa velocidade, e ao detectar que não existe rotação no cooler (pode estar desligado ou ligado no conector errado), produz a seqüência de beeps e paralisa o sistema, evitando que o uso do clock normal sobreaqueça e danifique o processador.</a:t>
            </a:r>
            <a:endParaRPr lang="pt-BR" dirty="0">
              <a:latin typeface="Arial" pitchFamily="34" charset="0"/>
              <a:cs typeface="Arial" pitchFamily="34" charset="0"/>
            </a:endParaRPr>
          </a:p>
          <a:p>
            <a:pPr lvl="0" eaLnBrk="0" fontAlgn="base" hangingPunct="0">
              <a:spcBef>
                <a:spcPct val="0"/>
              </a:spcBef>
              <a:spcAft>
                <a:spcPct val="0"/>
              </a:spcAft>
            </a:pPr>
            <a:r>
              <a:rPr lang="pt-PT" dirty="0">
                <a:latin typeface="Calibri" pitchFamily="34" charset="0"/>
                <a:ea typeface="Times New Roman" pitchFamily="18" charset="0"/>
                <a:cs typeface="Verdana" pitchFamily="34" charset="0"/>
              </a:rPr>
              <a:t>A tela escura com beeps também pode ocorrer quando a placa de vídeo está mal encaixada no seu slot, o que costuma ocorrer muito em gabinetes de precisão mecânica ruim.</a:t>
            </a:r>
            <a:endParaRPr lang="pt-PT" dirty="0">
              <a:latin typeface="Arial" pitchFamily="34" charset="0"/>
              <a:cs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E903479F-30FF-43E0-800C-F0585FA4F380}"/>
              </a:ext>
            </a:extLst>
          </p:cNvPr>
          <p:cNvSpPr>
            <a:spLocks noGrp="1"/>
          </p:cNvSpPr>
          <p:nvPr>
            <p:ph type="title"/>
          </p:nvPr>
        </p:nvSpPr>
        <p:spPr>
          <a:xfrm>
            <a:off x="1295400" y="365125"/>
            <a:ext cx="9858375" cy="1325563"/>
          </a:xfrm>
        </p:spPr>
        <p:txBody>
          <a:bodyPr>
            <a:normAutofit fontScale="90000"/>
          </a:bodyPr>
          <a:lstStyle/>
          <a:p>
            <a:pPr lvl="0" fontAlgn="base">
              <a:lnSpc>
                <a:spcPct val="100000"/>
              </a:lnSpc>
              <a:spcAft>
                <a:spcPct val="0"/>
              </a:spcAft>
            </a:pPr>
            <a:r>
              <a:rPr lang="pt-PT" b="1" dirty="0">
                <a:solidFill>
                  <a:srgbClr val="0000FF"/>
                </a:solidFill>
                <a:latin typeface="Calibri" pitchFamily="34" charset="0"/>
                <a:ea typeface="Times New Roman" pitchFamily="18" charset="0"/>
                <a:cs typeface="Verdana" pitchFamily="34" charset="0"/>
              </a:rPr>
              <a:t>No ROM Basic, System Halted ou system disk failure</a:t>
            </a:r>
            <a:endParaRPr lang="pt-PT" dirty="0">
              <a:latin typeface="Arial" pitchFamily="34" charset="0"/>
              <a:cs typeface="Arial" pitchFamily="34" charset="0"/>
            </a:endParaRPr>
          </a:p>
        </p:txBody>
      </p:sp>
      <p:sp>
        <p:nvSpPr>
          <p:cNvPr id="5" name="Espaço Reservado para Conteúdo 4">
            <a:extLst>
              <a:ext uri="{FF2B5EF4-FFF2-40B4-BE49-F238E27FC236}">
                <a16:creationId xmlns:a16="http://schemas.microsoft.com/office/drawing/2014/main" id="{05259BA7-6B33-4B4C-9DF8-37B40CAE4B21}"/>
              </a:ext>
            </a:extLst>
          </p:cNvPr>
          <p:cNvSpPr>
            <a:spLocks noGrp="1"/>
          </p:cNvSpPr>
          <p:nvPr>
            <p:ph idx="1"/>
          </p:nvPr>
        </p:nvSpPr>
        <p:spPr>
          <a:xfrm>
            <a:off x="966787" y="2055475"/>
            <a:ext cx="10515600" cy="4351338"/>
          </a:xfrm>
        </p:spPr>
        <p:txBody>
          <a:bodyPr anchor="ctr">
            <a:normAutofit fontScale="55000" lnSpcReduction="20000"/>
          </a:bodyPr>
          <a:lstStyle/>
          <a:p>
            <a:pPr fontAlgn="base">
              <a:spcBef>
                <a:spcPct val="0"/>
              </a:spcBef>
              <a:spcAft>
                <a:spcPct val="0"/>
              </a:spcAft>
              <a:buFontTx/>
              <a:buChar char="•"/>
              <a:tabLst>
                <a:tab pos="457200" algn="l"/>
              </a:tabLst>
            </a:pPr>
            <a:r>
              <a:rPr lang="pt-PT" sz="3600" dirty="0">
                <a:latin typeface="Calibri" pitchFamily="34" charset="0"/>
                <a:ea typeface="Times New Roman" pitchFamily="18" charset="0"/>
                <a:cs typeface="Verdana" pitchFamily="34" charset="0"/>
              </a:rPr>
              <a:t>Essa mensagem de erro indica que o PC não conseguiu realizar o boot, nem pelo disco rígido, nem por cd. Os problemas possíveis são:O disco rígido, ou a interface IDE, ou o cabo flat está defeituoso </a:t>
            </a:r>
            <a:endParaRPr lang="pt-BR" sz="3600" dirty="0">
              <a:latin typeface="Arial" pitchFamily="34" charset="0"/>
              <a:cs typeface="Arial" pitchFamily="34" charset="0"/>
            </a:endParaRPr>
          </a:p>
          <a:p>
            <a:pPr marL="0" lvl="0" indent="0" eaLnBrk="0" fontAlgn="base" hangingPunct="0">
              <a:lnSpc>
                <a:spcPct val="100000"/>
              </a:lnSpc>
              <a:spcBef>
                <a:spcPct val="0"/>
              </a:spcBef>
              <a:spcAft>
                <a:spcPct val="0"/>
              </a:spcAft>
              <a:buFontTx/>
              <a:buChar char="•"/>
              <a:tabLst>
                <a:tab pos="457200" algn="l"/>
              </a:tabLst>
            </a:pPr>
            <a:r>
              <a:rPr lang="pt-PT" sz="3600" dirty="0">
                <a:latin typeface="Calibri" pitchFamily="34" charset="0"/>
                <a:ea typeface="Times New Roman" pitchFamily="18" charset="0"/>
                <a:cs typeface="Verdana" pitchFamily="34" charset="0"/>
              </a:rPr>
              <a:t>O disco rígido não está declarado no CMOS Setup </a:t>
            </a:r>
            <a:endParaRPr lang="pt-BR" sz="3600" dirty="0">
              <a:latin typeface="Arial" pitchFamily="34" charset="0"/>
              <a:cs typeface="Arial" pitchFamily="34" charset="0"/>
            </a:endParaRPr>
          </a:p>
          <a:p>
            <a:pPr marL="0" lvl="0" indent="0" eaLnBrk="0" fontAlgn="base" hangingPunct="0">
              <a:lnSpc>
                <a:spcPct val="100000"/>
              </a:lnSpc>
              <a:spcBef>
                <a:spcPct val="0"/>
              </a:spcBef>
              <a:spcAft>
                <a:spcPct val="0"/>
              </a:spcAft>
              <a:buFontTx/>
              <a:buChar char="•"/>
              <a:tabLst>
                <a:tab pos="457200" algn="l"/>
              </a:tabLst>
            </a:pPr>
            <a:r>
              <a:rPr lang="pt-PT" sz="3600" dirty="0">
                <a:latin typeface="Calibri" pitchFamily="34" charset="0"/>
                <a:ea typeface="Times New Roman" pitchFamily="18" charset="0"/>
                <a:cs typeface="Verdana" pitchFamily="34" charset="0"/>
              </a:rPr>
              <a:t>Existe erro na configuração de jumpers do disco rígido </a:t>
            </a:r>
            <a:endParaRPr lang="pt-BR" sz="3600" dirty="0">
              <a:latin typeface="Arial" pitchFamily="34" charset="0"/>
              <a:cs typeface="Arial" pitchFamily="34" charset="0"/>
            </a:endParaRPr>
          </a:p>
          <a:p>
            <a:pPr marL="0" lvl="0" indent="0" eaLnBrk="0" fontAlgn="base" hangingPunct="0">
              <a:lnSpc>
                <a:spcPct val="100000"/>
              </a:lnSpc>
              <a:spcBef>
                <a:spcPct val="0"/>
              </a:spcBef>
              <a:spcAft>
                <a:spcPct val="0"/>
              </a:spcAft>
              <a:buFontTx/>
              <a:buChar char="•"/>
              <a:tabLst>
                <a:tab pos="457200" algn="l"/>
              </a:tabLst>
            </a:pPr>
            <a:r>
              <a:rPr lang="pt-PT" sz="3600" dirty="0">
                <a:latin typeface="Calibri" pitchFamily="34" charset="0"/>
                <a:ea typeface="Times New Roman" pitchFamily="18" charset="0"/>
                <a:cs typeface="Verdana" pitchFamily="34" charset="0"/>
              </a:rPr>
              <a:t>A partição primária do disco rígido não está ativa </a:t>
            </a:r>
            <a:endParaRPr lang="pt-BR" sz="3600" dirty="0">
              <a:latin typeface="Arial" pitchFamily="34" charset="0"/>
              <a:cs typeface="Arial" pitchFamily="34" charset="0"/>
            </a:endParaRPr>
          </a:p>
          <a:p>
            <a:pPr marL="0" lvl="0" indent="0" eaLnBrk="0" fontAlgn="base" hangingPunct="0">
              <a:lnSpc>
                <a:spcPct val="100000"/>
              </a:lnSpc>
              <a:spcBef>
                <a:spcPct val="0"/>
              </a:spcBef>
              <a:spcAft>
                <a:spcPct val="0"/>
              </a:spcAft>
              <a:buFontTx/>
              <a:buChar char="•"/>
              <a:tabLst>
                <a:tab pos="457200" algn="l"/>
              </a:tabLst>
            </a:pPr>
            <a:r>
              <a:rPr lang="pt-PT" sz="3600" dirty="0">
                <a:latin typeface="Calibri" pitchFamily="34" charset="0"/>
                <a:ea typeface="Times New Roman" pitchFamily="18" charset="0"/>
                <a:cs typeface="Verdana" pitchFamily="34" charset="0"/>
              </a:rPr>
              <a:t>O disco rígido foi atacado por vírus </a:t>
            </a:r>
            <a:endParaRPr lang="pt-BR" sz="3600" dirty="0">
              <a:latin typeface="Arial" pitchFamily="34" charset="0"/>
              <a:cs typeface="Arial" pitchFamily="34" charset="0"/>
            </a:endParaRPr>
          </a:p>
          <a:p>
            <a:pPr marL="0" lvl="0" indent="0" eaLnBrk="0" fontAlgn="base" hangingPunct="0">
              <a:lnSpc>
                <a:spcPct val="100000"/>
              </a:lnSpc>
              <a:spcBef>
                <a:spcPct val="0"/>
              </a:spcBef>
              <a:spcAft>
                <a:spcPct val="0"/>
              </a:spcAft>
              <a:buFontTx/>
              <a:buChar char="•"/>
              <a:tabLst>
                <a:tab pos="457200" algn="l"/>
              </a:tabLst>
            </a:pPr>
            <a:r>
              <a:rPr lang="pt-PT" sz="3600" dirty="0">
                <a:latin typeface="Calibri" pitchFamily="34" charset="0"/>
                <a:ea typeface="Times New Roman" pitchFamily="18" charset="0"/>
                <a:cs typeface="Verdana" pitchFamily="34" charset="0"/>
              </a:rPr>
              <a:t>O disco rígido não está particionado </a:t>
            </a:r>
            <a:endParaRPr lang="pt-BR" sz="3600" dirty="0">
              <a:latin typeface="Arial" pitchFamily="34" charset="0"/>
              <a:cs typeface="Arial" pitchFamily="34" charset="0"/>
            </a:endParaRPr>
          </a:p>
          <a:p>
            <a:pPr marL="0" lvl="0" indent="0" eaLnBrk="0" fontAlgn="base" hangingPunct="0">
              <a:lnSpc>
                <a:spcPct val="100000"/>
              </a:lnSpc>
              <a:spcBef>
                <a:spcPct val="0"/>
              </a:spcBef>
              <a:spcAft>
                <a:spcPct val="0"/>
              </a:spcAft>
              <a:buFontTx/>
              <a:buChar char="•"/>
              <a:tabLst>
                <a:tab pos="457200" algn="l"/>
              </a:tabLst>
            </a:pPr>
            <a:r>
              <a:rPr lang="pt-PT" sz="3600" dirty="0">
                <a:latin typeface="Calibri" pitchFamily="34" charset="0"/>
                <a:ea typeface="Times New Roman" pitchFamily="18" charset="0"/>
                <a:cs typeface="Verdana" pitchFamily="34" charset="0"/>
              </a:rPr>
              <a:t>O disco rígido não está formatado </a:t>
            </a:r>
            <a:endParaRPr lang="pt-BR" sz="3600" dirty="0">
              <a:latin typeface="Arial" pitchFamily="34" charset="0"/>
              <a:cs typeface="Arial" pitchFamily="34" charset="0"/>
            </a:endParaRPr>
          </a:p>
          <a:p>
            <a:pPr marL="0" lvl="0" indent="0" eaLnBrk="0" fontAlgn="base" hangingPunct="0">
              <a:lnSpc>
                <a:spcPct val="100000"/>
              </a:lnSpc>
              <a:spcBef>
                <a:spcPct val="0"/>
              </a:spcBef>
              <a:spcAft>
                <a:spcPct val="0"/>
              </a:spcAft>
              <a:buFontTx/>
              <a:buChar char="•"/>
              <a:tabLst>
                <a:tab pos="457200" algn="l"/>
              </a:tabLst>
            </a:pPr>
            <a:r>
              <a:rPr lang="pt-PT" sz="3600" dirty="0">
                <a:latin typeface="Calibri" pitchFamily="34" charset="0"/>
                <a:ea typeface="Times New Roman" pitchFamily="18" charset="0"/>
                <a:cs typeface="Verdana" pitchFamily="34" charset="0"/>
              </a:rPr>
              <a:t>O cabo flat IDE de 80 vias está ligado de forma errada ou cabo SATA (ambos mau conectados). </a:t>
            </a:r>
          </a:p>
          <a:p>
            <a:pPr marL="0" lvl="0" indent="0" eaLnBrk="0" fontAlgn="base" hangingPunct="0">
              <a:lnSpc>
                <a:spcPct val="100000"/>
              </a:lnSpc>
              <a:spcBef>
                <a:spcPct val="0"/>
              </a:spcBef>
              <a:spcAft>
                <a:spcPct val="0"/>
              </a:spcAft>
              <a:buFontTx/>
              <a:buChar char="•"/>
              <a:tabLst>
                <a:tab pos="457200" algn="l"/>
              </a:tabLst>
            </a:pPr>
            <a:r>
              <a:rPr lang="pt-PT" sz="3600" dirty="0">
                <a:latin typeface="Calibri" pitchFamily="34" charset="0"/>
                <a:ea typeface="Times New Roman" pitchFamily="18" charset="0"/>
                <a:cs typeface="Verdana" pitchFamily="34" charset="0"/>
              </a:rPr>
              <a:t>O disco está com parâmetros errados no CMOS Setup </a:t>
            </a:r>
            <a:endParaRPr lang="pt-BR" sz="3600" dirty="0">
              <a:latin typeface="Arial" pitchFamily="34" charset="0"/>
              <a:cs typeface="Arial" pitchFamily="34" charset="0"/>
            </a:endParaRPr>
          </a:p>
          <a:p>
            <a:pPr marL="0" indent="0" fontAlgn="base">
              <a:lnSpc>
                <a:spcPct val="100000"/>
              </a:lnSpc>
              <a:spcBef>
                <a:spcPct val="0"/>
              </a:spcBef>
              <a:spcAft>
                <a:spcPct val="0"/>
              </a:spcAft>
              <a:buNone/>
            </a:pPr>
            <a:r>
              <a:rPr lang="pt-PT" sz="3200" dirty="0">
                <a:latin typeface="Calibri" pitchFamily="34" charset="0"/>
                <a:ea typeface="Times New Roman" pitchFamily="18" charset="0"/>
                <a:cs typeface="Verdana" pitchFamily="34" charset="0"/>
              </a:rPr>
              <a:t>A mensagem  “No ROM Basic, System Halted” pode trazer a má notícia de que existe um componente defeituoso. Pode ser um defeito no disco rígido, o que seria um grande transtorno. Pode ser um defeito na interface IDE, o que também dará trabalho e terá um custo para solucionar, mas pelo menos os dados do disco estarão a salvo. O cabo flat também pode estar defeituoso, o que representa um prejuízo mínimo. Mas antes de colocar esses componentes sob suspeita, outras verificações devem ser feitas.</a:t>
            </a:r>
            <a:endParaRPr lang="pt-PT" sz="3200" dirty="0">
              <a:latin typeface="Arial" pitchFamily="34" charset="0"/>
              <a:cs typeface="Arial" pitchFamily="34" charset="0"/>
            </a:endParaRPr>
          </a:p>
          <a:p>
            <a:pPr marL="0" lvl="0" indent="0" fontAlgn="base">
              <a:lnSpc>
                <a:spcPct val="100000"/>
              </a:lnSpc>
              <a:spcBef>
                <a:spcPct val="0"/>
              </a:spcBef>
              <a:spcAft>
                <a:spcPct val="0"/>
              </a:spcAft>
              <a:buNone/>
            </a:pPr>
            <a:endParaRPr lang="pt-PT" sz="3600" dirty="0">
              <a:latin typeface="Arial" pitchFamily="34" charset="0"/>
              <a:cs typeface="Arial" pitchFamily="34" charset="0"/>
            </a:endParaRPr>
          </a:p>
        </p:txBody>
      </p:sp>
    </p:spTree>
    <p:extLst>
      <p:ext uri="{BB962C8B-B14F-4D97-AF65-F5344CB8AC3E}">
        <p14:creationId xmlns:p14="http://schemas.microsoft.com/office/powerpoint/2010/main" val="189930323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
          <p:cNvSpPr>
            <a:spLocks noChangeArrowheads="1"/>
          </p:cNvSpPr>
          <p:nvPr/>
        </p:nvSpPr>
        <p:spPr bwMode="auto">
          <a:xfrm rot="10800000" flipV="1">
            <a:off x="0" y="429733"/>
            <a:ext cx="12192000" cy="224676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t-PT" sz="1400" b="1" i="0" u="none" strike="noStrike" cap="none" normalizeH="0" baseline="0" dirty="0">
                <a:ln>
                  <a:noFill/>
                </a:ln>
                <a:solidFill>
                  <a:schemeClr val="tx1"/>
                </a:solidFill>
                <a:effectLst/>
                <a:latin typeface="Calibri" pitchFamily="34" charset="0"/>
                <a:ea typeface="Times New Roman" pitchFamily="18" charset="0"/>
                <a:cs typeface="Verdana" pitchFamily="34" charset="0"/>
              </a:rPr>
              <a:t>Conferir as conexões</a:t>
            </a:r>
            <a:r>
              <a:rPr kumimoji="0" lang="pt-PT" sz="1400" b="0" i="0" u="none" strike="noStrike" cap="none" normalizeH="0" baseline="0" dirty="0">
                <a:ln>
                  <a:noFill/>
                </a:ln>
                <a:solidFill>
                  <a:schemeClr val="tx1"/>
                </a:solidFill>
                <a:effectLst/>
                <a:latin typeface="Calibri" pitchFamily="34" charset="0"/>
                <a:ea typeface="Times New Roman" pitchFamily="18" charset="0"/>
                <a:cs typeface="Verdana" pitchFamily="34" charset="0"/>
              </a:rPr>
              <a:t> - Devemos checar se as conexões do cabo flat na sua interface e no disco rígido estão perfeitas. É possível ainda que um outro dispositivo ligado na mesma interface IDE ou SATA onde está ligado o disco rígido esteja com a conexão frouxa. Também é preciso conferir a ligação da fonte de alimentação no disco rígido. Tome cuidado com o cabo flat IDE de 80 vias. Os conectores das duas extremidades não são iguais, como ocorre com os cabos de 40 vias. O conector mais afastado dos outros dois (muitas vezes este conector é azul) é o que deve ser ligado na interface IDE.</a:t>
            </a:r>
            <a:endParaRPr kumimoji="0" lang="pt-BR" sz="14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t-PT" sz="1400" b="1" i="0" u="none" strike="noStrike" cap="none" normalizeH="0" baseline="0" dirty="0">
                <a:ln>
                  <a:noFill/>
                </a:ln>
                <a:solidFill>
                  <a:schemeClr val="tx1"/>
                </a:solidFill>
                <a:effectLst/>
                <a:latin typeface="Calibri" pitchFamily="34" charset="0"/>
                <a:ea typeface="Times New Roman" pitchFamily="18" charset="0"/>
                <a:cs typeface="Verdana" pitchFamily="34" charset="0"/>
              </a:rPr>
              <a:t>Fonte</a:t>
            </a:r>
            <a:r>
              <a:rPr kumimoji="0" lang="pt-PT" sz="1400" b="0" i="0" u="none" strike="noStrike" cap="none" normalizeH="0" baseline="0" dirty="0">
                <a:ln>
                  <a:noFill/>
                </a:ln>
                <a:solidFill>
                  <a:schemeClr val="tx1"/>
                </a:solidFill>
                <a:effectLst/>
                <a:latin typeface="Calibri" pitchFamily="34" charset="0"/>
                <a:ea typeface="Times New Roman" pitchFamily="18" charset="0"/>
                <a:cs typeface="Verdana" pitchFamily="34" charset="0"/>
              </a:rPr>
              <a:t> - Também neste caso é preciso checar as tensões da fonte de alimentação, já que quando a fonte não está em perfeitas condições, vários defeitos podem ocorrer em diversos componentes do PC.</a:t>
            </a:r>
            <a:endParaRPr kumimoji="0" lang="pt-BR" sz="14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t-PT" sz="1400" b="1" i="0" u="none" strike="noStrike" cap="none" normalizeH="0" baseline="0" dirty="0">
                <a:ln>
                  <a:noFill/>
                </a:ln>
                <a:solidFill>
                  <a:schemeClr val="tx1"/>
                </a:solidFill>
                <a:effectLst/>
                <a:latin typeface="Calibri" pitchFamily="34" charset="0"/>
                <a:ea typeface="Times New Roman" pitchFamily="18" charset="0"/>
                <a:cs typeface="Verdana" pitchFamily="34" charset="0"/>
              </a:rPr>
              <a:t>Interferência da fonte</a:t>
            </a:r>
            <a:r>
              <a:rPr kumimoji="0" lang="pt-PT" sz="1400" b="0" i="0" u="none" strike="noStrike" cap="none" normalizeH="0" baseline="0" dirty="0">
                <a:ln>
                  <a:noFill/>
                </a:ln>
                <a:solidFill>
                  <a:schemeClr val="tx1"/>
                </a:solidFill>
                <a:effectLst/>
                <a:latin typeface="Calibri" pitchFamily="34" charset="0"/>
                <a:ea typeface="Times New Roman" pitchFamily="18" charset="0"/>
                <a:cs typeface="Verdana" pitchFamily="34" charset="0"/>
              </a:rPr>
              <a:t> - Muitos gabinetes possuem um local para a instalação do disco rígido, acima ou abaixo da fonte de alimentação. Se o disco rígido está instalado deste forma, procure remanejá-lo para outro local. Se não for possível, faça com que a carcaça do disco fique voltada para a fonte. Quando a placa de circuito do disco rígido fica voltada para a fonte (quando o HD está próximo da fonte), é comum ocorrerem interferências que prejudicam o funcionamento do disco rígido. Confira também se os jumpers Master/Slave do disco rígido estão configurados de forma correta.</a:t>
            </a:r>
            <a:endParaRPr kumimoji="0" lang="pt-BR" sz="1400" b="0" i="0" u="none" strike="noStrike" cap="none" normalizeH="0" baseline="0" dirty="0">
              <a:ln>
                <a:noFill/>
              </a:ln>
              <a:solidFill>
                <a:schemeClr val="tx1"/>
              </a:solidFill>
              <a:effectLst/>
              <a:latin typeface="Arial" pitchFamily="34" charset="0"/>
              <a:cs typeface="Arial" pitchFamily="34" charset="0"/>
            </a:endParaRPr>
          </a:p>
        </p:txBody>
      </p:sp>
      <p:sp>
        <p:nvSpPr>
          <p:cNvPr id="28674" name="Rectangle 2"/>
          <p:cNvSpPr>
            <a:spLocks noChangeArrowheads="1"/>
          </p:cNvSpPr>
          <p:nvPr/>
        </p:nvSpPr>
        <p:spPr bwMode="auto">
          <a:xfrm>
            <a:off x="0" y="3175128"/>
            <a:ext cx="12192000" cy="332398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PT" sz="1400" b="1" i="0" u="none" strike="noStrike" cap="none" normalizeH="0" baseline="0" dirty="0">
                <a:ln>
                  <a:noFill/>
                </a:ln>
                <a:solidFill>
                  <a:schemeClr val="tx1"/>
                </a:solidFill>
                <a:effectLst/>
                <a:latin typeface="Calibri" pitchFamily="34" charset="0"/>
                <a:ea typeface="Times New Roman" pitchFamily="18" charset="0"/>
                <a:cs typeface="Verdana" pitchFamily="34" charset="0"/>
              </a:rPr>
              <a:t>Seqüência de boot</a:t>
            </a:r>
            <a:r>
              <a:rPr kumimoji="0" lang="pt-PT" sz="1400" b="0" i="0" u="none" strike="noStrike" cap="none" normalizeH="0" baseline="0" dirty="0">
                <a:ln>
                  <a:noFill/>
                </a:ln>
                <a:solidFill>
                  <a:schemeClr val="tx1"/>
                </a:solidFill>
                <a:effectLst/>
                <a:latin typeface="Calibri" pitchFamily="34" charset="0"/>
                <a:ea typeface="Times New Roman" pitchFamily="18" charset="0"/>
                <a:cs typeface="Verdana" pitchFamily="34" charset="0"/>
              </a:rPr>
              <a:t> – Verifique no CMOS Setup como está definida a seqüência de boot. Por exemplo, quando deixamos na opção “CD-ROM / C:” e fazemos a instalação do Windows XP, o boot será feito pelo CD-ROM mesmo depois que o sistema estiver instalado. Se retirarmos o CD-ROM e não alterarmos a seqüência para “C: / CD-ROM”, o sistema poderá apresentar erro no boot.</a:t>
            </a:r>
            <a:endParaRPr kumimoji="0" lang="pt-BR" sz="14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t-PT" sz="1400" b="1" i="0" u="none" strike="noStrike" cap="none" normalizeH="0" baseline="0" dirty="0">
                <a:ln>
                  <a:noFill/>
                </a:ln>
                <a:solidFill>
                  <a:schemeClr val="tx1"/>
                </a:solidFill>
                <a:effectLst/>
                <a:latin typeface="Calibri" pitchFamily="34" charset="0"/>
                <a:ea typeface="Times New Roman" pitchFamily="18" charset="0"/>
                <a:cs typeface="Verdana" pitchFamily="34" charset="0"/>
              </a:rPr>
              <a:t>Problemas nas partições</a:t>
            </a:r>
            <a:r>
              <a:rPr kumimoji="0" lang="pt-PT" sz="1400" b="0" i="0" u="none" strike="noStrike" cap="none" normalizeH="0" baseline="0" dirty="0">
                <a:ln>
                  <a:noFill/>
                </a:ln>
                <a:solidFill>
                  <a:schemeClr val="tx1"/>
                </a:solidFill>
                <a:effectLst/>
                <a:latin typeface="Calibri" pitchFamily="34" charset="0"/>
                <a:ea typeface="Times New Roman" pitchFamily="18" charset="0"/>
                <a:cs typeface="Verdana" pitchFamily="34" charset="0"/>
              </a:rPr>
              <a:t> - Se mesmo assim a mensagem de erro persistir, execute um boot através de um disquete no caso DOS e cd pra para versões apartir do windows XP. No caso do DOS e Windows 98 e Anteriores, acesse agora o disco rígido, usando por exemplo o comando DIR C:. Se o disco rígido for acessado normalmente com este comando, e mesmo assim o boot por ele não for possível, provavelmente falta declarar a sua partição primária como ativa. Execute o programa FDISK, da mesma versão do sistema operacional existente no disco rígido, e use o comando 2 – </a:t>
            </a:r>
            <a:r>
              <a:rPr kumimoji="0" lang="pt-PT" sz="1400" b="0" i="1" u="none" strike="noStrike" cap="none" normalizeH="0" baseline="0" dirty="0">
                <a:ln>
                  <a:noFill/>
                </a:ln>
                <a:solidFill>
                  <a:schemeClr val="tx1"/>
                </a:solidFill>
                <a:effectLst/>
                <a:latin typeface="Calibri" pitchFamily="34" charset="0"/>
                <a:ea typeface="Times New Roman" pitchFamily="18" charset="0"/>
                <a:cs typeface="Verdana" pitchFamily="34" charset="0"/>
              </a:rPr>
              <a:t>Definir partição ativa</a:t>
            </a:r>
            <a:r>
              <a:rPr kumimoji="0" lang="pt-PT" sz="1400" b="0" i="0" u="none" strike="noStrike" cap="none" normalizeH="0" baseline="0" dirty="0">
                <a:ln>
                  <a:noFill/>
                </a:ln>
                <a:solidFill>
                  <a:schemeClr val="tx1"/>
                </a:solidFill>
                <a:effectLst/>
                <a:latin typeface="Calibri" pitchFamily="34" charset="0"/>
                <a:ea typeface="Times New Roman" pitchFamily="18" charset="0"/>
                <a:cs typeface="Verdana" pitchFamily="34" charset="0"/>
              </a:rPr>
              <a:t>. Declare então que a partição primária (partição 1) deve ser ativa. Depois de sair do FDISK, o boot já poderá ser executado pelo drive C. E no caso do windows xp e posteriores use o CDS dos Mesmos e siga as instruções.</a:t>
            </a:r>
            <a:endParaRPr kumimoji="0" lang="pt-BR" sz="14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t-PT" sz="1400" b="1" i="0" u="none" strike="noStrike" cap="none" normalizeH="0" baseline="0" dirty="0">
                <a:ln>
                  <a:noFill/>
                </a:ln>
                <a:solidFill>
                  <a:schemeClr val="tx1"/>
                </a:solidFill>
                <a:effectLst/>
                <a:latin typeface="Calibri" pitchFamily="34" charset="0"/>
                <a:ea typeface="Times New Roman" pitchFamily="18" charset="0"/>
                <a:cs typeface="Verdana" pitchFamily="34" charset="0"/>
              </a:rPr>
              <a:t>Defeito de hardware</a:t>
            </a:r>
            <a:r>
              <a:rPr kumimoji="0" lang="pt-PT" sz="1400" b="0" i="0" u="none" strike="noStrike" cap="none" normalizeH="0" baseline="0" dirty="0">
                <a:ln>
                  <a:noFill/>
                </a:ln>
                <a:solidFill>
                  <a:schemeClr val="tx1"/>
                </a:solidFill>
                <a:effectLst/>
                <a:latin typeface="Calibri" pitchFamily="34" charset="0"/>
                <a:ea typeface="Times New Roman" pitchFamily="18" charset="0"/>
                <a:cs typeface="Verdana" pitchFamily="34" charset="0"/>
              </a:rPr>
              <a:t> - Se tudo isso foi feito e o disco rígido não funcionou, é possível que exista um defeito de hardware. Será preciso usar o método do troca-troca para descobrir se o problema está no disco rígido, ou na interface IDE, ou no cabo flat. Note ainda que nesse caso, apesar de poder aparecer a mensagem No ROM Basic, também é comum ocorrerem durante o POST, mensagens como:</a:t>
            </a:r>
            <a:endParaRPr kumimoji="0" lang="pt-BR" sz="14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t-PT" sz="1400" b="1" i="0" u="none" strike="noStrike" cap="none" normalizeH="0" baseline="0" dirty="0">
                <a:ln>
                  <a:noFill/>
                </a:ln>
                <a:solidFill>
                  <a:schemeClr val="tx1"/>
                </a:solidFill>
                <a:effectLst/>
                <a:latin typeface="Calibri" pitchFamily="34" charset="0"/>
                <a:ea typeface="Times New Roman" pitchFamily="18" charset="0"/>
                <a:cs typeface="Verdana" pitchFamily="34" charset="0"/>
              </a:rPr>
              <a:t>HDD Controller Failure </a:t>
            </a:r>
            <a:br>
              <a:rPr kumimoji="0" lang="pt-PT" sz="1400" b="1" i="0" u="none" strike="noStrike" cap="none" normalizeH="0" baseline="0" dirty="0">
                <a:ln>
                  <a:noFill/>
                </a:ln>
                <a:solidFill>
                  <a:schemeClr val="tx1"/>
                </a:solidFill>
                <a:effectLst/>
                <a:latin typeface="Calibri" pitchFamily="34" charset="0"/>
                <a:ea typeface="Times New Roman" pitchFamily="18" charset="0"/>
                <a:cs typeface="Verdana" pitchFamily="34" charset="0"/>
              </a:rPr>
            </a:br>
            <a:r>
              <a:rPr kumimoji="0" lang="pt-PT" sz="1400" b="1" i="0" u="none" strike="noStrike" cap="none" normalizeH="0" baseline="0" dirty="0">
                <a:ln>
                  <a:noFill/>
                </a:ln>
                <a:solidFill>
                  <a:schemeClr val="tx1"/>
                </a:solidFill>
                <a:effectLst/>
                <a:latin typeface="Calibri" pitchFamily="34" charset="0"/>
                <a:ea typeface="Times New Roman" pitchFamily="18" charset="0"/>
                <a:cs typeface="Verdana" pitchFamily="34" charset="0"/>
              </a:rPr>
              <a:t>Primary Master Error </a:t>
            </a:r>
            <a:endParaRPr kumimoji="0" lang="pt-BR" sz="14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t-PT" sz="1400" b="0" i="0" u="none" strike="noStrike" cap="none" normalizeH="0" baseline="0" dirty="0">
                <a:ln>
                  <a:noFill/>
                </a:ln>
                <a:solidFill>
                  <a:schemeClr val="tx1"/>
                </a:solidFill>
                <a:effectLst/>
                <a:latin typeface="Calibri" pitchFamily="34" charset="0"/>
                <a:ea typeface="Times New Roman" pitchFamily="18" charset="0"/>
                <a:cs typeface="Verdana" pitchFamily="34" charset="0"/>
              </a:rPr>
              <a:t>Através de substituições você fatalmente descobrirá onde está o defeito.</a:t>
            </a:r>
            <a:endParaRPr kumimoji="0" lang="pt-PT" sz="14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p:cNvSpPr>
            <a:spLocks noChangeArrowheads="1"/>
          </p:cNvSpPr>
          <p:nvPr/>
        </p:nvSpPr>
        <p:spPr bwMode="auto">
          <a:xfrm rot="10800000" flipV="1">
            <a:off x="0" y="-3412"/>
            <a:ext cx="12192000" cy="63401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t-PT" sz="1400" b="1" i="0" u="none" strike="noStrike" cap="none" normalizeH="0" baseline="0" dirty="0">
                <a:ln>
                  <a:noFill/>
                </a:ln>
                <a:solidFill>
                  <a:srgbClr val="0000FF"/>
                </a:solidFill>
                <a:effectLst/>
                <a:latin typeface="Calibri" pitchFamily="34" charset="0"/>
                <a:ea typeface="Times New Roman" pitchFamily="18" charset="0"/>
                <a:cs typeface="Verdana" pitchFamily="34" charset="0"/>
              </a:rPr>
              <a:t>Teclado troca caracteres</a:t>
            </a:r>
            <a:endParaRPr kumimoji="0" lang="pt-BR" sz="14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t-PT" sz="1400" b="0" i="0" u="none" strike="noStrike" cap="none" normalizeH="0" baseline="0" dirty="0">
                <a:ln>
                  <a:noFill/>
                </a:ln>
                <a:solidFill>
                  <a:schemeClr val="tx1"/>
                </a:solidFill>
                <a:effectLst/>
                <a:latin typeface="Calibri" pitchFamily="34" charset="0"/>
                <a:ea typeface="Times New Roman" pitchFamily="18" charset="0"/>
                <a:cs typeface="Verdana" pitchFamily="34" charset="0"/>
              </a:rPr>
              <a:t>O problema pode ser um defeito no teclado, e a substituição por um novo será a solução. Se o problema persistir mesmo com um teclado bom, então provavelmente está localizado na interface de teclado. Nos PCs atuais esta interface está localizada no Super I/O, portanto em caso de defeito na interface a placa de CPU estará perdida. Uma solução é utilizar um teclado USB, deixando de lado a interface de teclado comum. Em PCs antigos, esta interface é formada pelo chip 8042, sobre o qual existe normalmente uma etiqueta com a indicação </a:t>
            </a:r>
            <a:r>
              <a:rPr kumimoji="0" lang="pt-PT" sz="1400" b="0" i="1" u="none" strike="noStrike" cap="none" normalizeH="0" baseline="0" dirty="0">
                <a:ln>
                  <a:noFill/>
                </a:ln>
                <a:solidFill>
                  <a:schemeClr val="tx1"/>
                </a:solidFill>
                <a:effectLst/>
                <a:latin typeface="Calibri" pitchFamily="34" charset="0"/>
                <a:ea typeface="Times New Roman" pitchFamily="18" charset="0"/>
                <a:cs typeface="Verdana" pitchFamily="34" charset="0"/>
              </a:rPr>
              <a:t>Keyboard BIOS</a:t>
            </a:r>
            <a:r>
              <a:rPr kumimoji="0" lang="pt-PT" sz="1400" b="0" i="0" u="none" strike="noStrike" cap="none" normalizeH="0" baseline="0" dirty="0">
                <a:ln>
                  <a:noFill/>
                </a:ln>
                <a:solidFill>
                  <a:schemeClr val="tx1"/>
                </a:solidFill>
                <a:effectLst/>
                <a:latin typeface="Calibri" pitchFamily="34" charset="0"/>
                <a:ea typeface="Times New Roman" pitchFamily="18" charset="0"/>
                <a:cs typeface="Verdana" pitchFamily="34" charset="0"/>
              </a:rPr>
              <a:t>. Experimente instalar no seu lugar, o 8042 retirado de uma outra placa de CPU. Este chip pode ser obtido em sucatas de peças para PC. Uma placa de CPU estragada chega a custar de 10 a 20 reais, e dela podemos extrair algumas peças, inclusive o 8042.</a:t>
            </a:r>
            <a:endParaRPr kumimoji="0" lang="pt-BR" sz="14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t-PT" sz="1400" b="1" i="0" u="none" strike="noStrike" cap="none" normalizeH="0" baseline="0" dirty="0">
                <a:ln>
                  <a:noFill/>
                </a:ln>
                <a:solidFill>
                  <a:srgbClr val="0000FF"/>
                </a:solidFill>
                <a:effectLst/>
                <a:latin typeface="Calibri" pitchFamily="34" charset="0"/>
                <a:ea typeface="Times New Roman" pitchFamily="18" charset="0"/>
                <a:cs typeface="Verdana" pitchFamily="34" charset="0"/>
              </a:rPr>
              <a:t>Soluções paliativas para problemas com o teclado: </a:t>
            </a:r>
            <a:endParaRPr kumimoji="0" lang="pt-BR" sz="14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t-PT" sz="1400" b="0" i="0" u="none" strike="noStrike" cap="none" normalizeH="0" baseline="0" dirty="0">
                <a:ln>
                  <a:noFill/>
                </a:ln>
                <a:solidFill>
                  <a:schemeClr val="tx1"/>
                </a:solidFill>
                <a:effectLst/>
                <a:latin typeface="Calibri" pitchFamily="34" charset="0"/>
                <a:ea typeface="Times New Roman" pitchFamily="18" charset="0"/>
                <a:cs typeface="Verdana" pitchFamily="34" charset="0"/>
              </a:rPr>
              <a:t>Se o seu teclado às vezes fica maluco e troca caracteres mas você ainda não teve tempo para resolver o problema, existe um pequeno macete. Pressione simultaneamente as duas teclas SHIFT, e o teclado voltará ao normal (pelo menos por enquanto). Se o seu PC fica aparentemente travado no início do boot, logo depois do teste de memória, pressione a barra de espaço.</a:t>
            </a:r>
            <a:endParaRPr kumimoji="0" lang="pt-BR" sz="14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t-PT" sz="1400" b="1" i="0" u="none" strike="noStrike" cap="none" normalizeH="0" baseline="0" dirty="0">
                <a:ln>
                  <a:noFill/>
                </a:ln>
                <a:solidFill>
                  <a:srgbClr val="0000FF"/>
                </a:solidFill>
                <a:effectLst/>
                <a:latin typeface="Calibri" pitchFamily="34" charset="0"/>
                <a:ea typeface="Times New Roman" pitchFamily="18" charset="0"/>
                <a:cs typeface="Verdana" pitchFamily="34" charset="0"/>
              </a:rPr>
              <a:t>6) “Keyboard Error” durante o boot</a:t>
            </a:r>
            <a:endParaRPr kumimoji="0" lang="pt-BR" sz="14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t-PT" sz="1400" b="0" i="0" u="none" strike="noStrike" cap="none" normalizeH="0" baseline="0" dirty="0">
                <a:ln>
                  <a:noFill/>
                </a:ln>
                <a:solidFill>
                  <a:schemeClr val="tx1"/>
                </a:solidFill>
                <a:effectLst/>
                <a:latin typeface="Calibri" pitchFamily="34" charset="0"/>
                <a:ea typeface="Times New Roman" pitchFamily="18" charset="0"/>
                <a:cs typeface="Verdana" pitchFamily="34" charset="0"/>
              </a:rPr>
              <a:t>Ao ser ligado o computador, logo depois do POST e antes do carregamento do sistema operacional, pode aparecer a mensagem:</a:t>
            </a:r>
            <a:endParaRPr kumimoji="0" lang="pt-BR" sz="14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t-PT" sz="1400" b="1" i="0" u="none" strike="noStrike" cap="none" normalizeH="0" baseline="0" dirty="0">
                <a:ln>
                  <a:noFill/>
                </a:ln>
                <a:solidFill>
                  <a:schemeClr val="tx1"/>
                </a:solidFill>
                <a:effectLst/>
                <a:latin typeface="Calibri" pitchFamily="34" charset="0"/>
                <a:ea typeface="Times New Roman" pitchFamily="18" charset="0"/>
                <a:cs typeface="Verdana" pitchFamily="34" charset="0"/>
              </a:rPr>
              <a:t>Keyboard Error – Press &lt;F1&gt; to continue </a:t>
            </a:r>
            <a:endParaRPr kumimoji="0" lang="pt-BR" sz="14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t-PT" sz="1400" b="0" i="0" u="none" strike="noStrike" cap="none" normalizeH="0" baseline="0" dirty="0">
                <a:ln>
                  <a:noFill/>
                </a:ln>
                <a:solidFill>
                  <a:schemeClr val="tx1"/>
                </a:solidFill>
                <a:effectLst/>
                <a:latin typeface="Calibri" pitchFamily="34" charset="0"/>
                <a:ea typeface="Times New Roman" pitchFamily="18" charset="0"/>
                <a:cs typeface="Verdana" pitchFamily="34" charset="0"/>
              </a:rPr>
              <a:t>Esta mensagem pode ocorrer pelo fato do teclado estar defeituoso, mas normalmente ocorre quando a rotina de teste de teclado do POST é feita antes que o microprocessador existente dentro do teclado realize a sua inicialização. Para evitar este problema, procuramos no Standard CMOS Setup o comando </a:t>
            </a:r>
            <a:r>
              <a:rPr kumimoji="0" lang="pt-PT" sz="1400" b="0" i="1" u="none" strike="noStrike" cap="none" normalizeH="0" baseline="0" dirty="0">
                <a:ln>
                  <a:noFill/>
                </a:ln>
                <a:solidFill>
                  <a:schemeClr val="tx1"/>
                </a:solidFill>
                <a:effectLst/>
                <a:latin typeface="Calibri" pitchFamily="34" charset="0"/>
                <a:ea typeface="Times New Roman" pitchFamily="18" charset="0"/>
                <a:cs typeface="Verdana" pitchFamily="34" charset="0"/>
              </a:rPr>
              <a:t>Keyboard</a:t>
            </a:r>
            <a:r>
              <a:rPr kumimoji="0" lang="pt-PT" sz="1400" b="0" i="0" u="none" strike="noStrike" cap="none" normalizeH="0" baseline="0" dirty="0">
                <a:ln>
                  <a:noFill/>
                </a:ln>
                <a:solidFill>
                  <a:schemeClr val="tx1"/>
                </a:solidFill>
                <a:effectLst/>
                <a:latin typeface="Calibri" pitchFamily="34" charset="0"/>
                <a:ea typeface="Times New Roman" pitchFamily="18" charset="0"/>
                <a:cs typeface="Verdana" pitchFamily="34" charset="0"/>
              </a:rPr>
              <a:t> e o programamos como </a:t>
            </a:r>
            <a:r>
              <a:rPr kumimoji="0" lang="pt-PT" sz="1400" b="0" i="1" u="none" strike="noStrike" cap="none" normalizeH="0" baseline="0" dirty="0">
                <a:ln>
                  <a:noFill/>
                </a:ln>
                <a:solidFill>
                  <a:schemeClr val="tx1"/>
                </a:solidFill>
                <a:effectLst/>
                <a:latin typeface="Calibri" pitchFamily="34" charset="0"/>
                <a:ea typeface="Times New Roman" pitchFamily="18" charset="0"/>
                <a:cs typeface="Verdana" pitchFamily="34" charset="0"/>
              </a:rPr>
              <a:t>Disabled</a:t>
            </a:r>
            <a:r>
              <a:rPr kumimoji="0" lang="pt-PT" sz="1400" b="0" i="0" u="none" strike="noStrike" cap="none" normalizeH="0" baseline="0" dirty="0">
                <a:ln>
                  <a:noFill/>
                </a:ln>
                <a:solidFill>
                  <a:schemeClr val="tx1"/>
                </a:solidFill>
                <a:effectLst/>
                <a:latin typeface="Calibri" pitchFamily="34" charset="0"/>
                <a:ea typeface="Times New Roman" pitchFamily="18" charset="0"/>
                <a:cs typeface="Verdana" pitchFamily="34" charset="0"/>
              </a:rPr>
              <a:t>. Isto significa que o teclado não será testado durante o POST, e desta forma o erro será eliminado. Outra forma de evitar este problema é comandar um teste de memória mais demorado. Habilite a opção </a:t>
            </a:r>
            <a:r>
              <a:rPr kumimoji="0" lang="pt-PT" sz="1400" b="0" i="1" u="none" strike="noStrike" cap="none" normalizeH="0" baseline="0" dirty="0">
                <a:ln>
                  <a:noFill/>
                </a:ln>
                <a:solidFill>
                  <a:schemeClr val="tx1"/>
                </a:solidFill>
                <a:effectLst/>
                <a:latin typeface="Calibri" pitchFamily="34" charset="0"/>
                <a:ea typeface="Times New Roman" pitchFamily="18" charset="0"/>
                <a:cs typeface="Verdana" pitchFamily="34" charset="0"/>
              </a:rPr>
              <a:t>Above 1 MB Memory Test</a:t>
            </a:r>
            <a:r>
              <a:rPr kumimoji="0" lang="pt-PT" sz="1400" b="0" i="0" u="none" strike="noStrike" cap="none" normalizeH="0" baseline="0" dirty="0">
                <a:ln>
                  <a:noFill/>
                </a:ln>
                <a:solidFill>
                  <a:schemeClr val="tx1"/>
                </a:solidFill>
                <a:effectLst/>
                <a:latin typeface="Calibri" pitchFamily="34" charset="0"/>
                <a:ea typeface="Times New Roman" pitchFamily="18" charset="0"/>
                <a:cs typeface="Verdana" pitchFamily="34" charset="0"/>
              </a:rPr>
              <a:t> e desabilite a opção </a:t>
            </a:r>
            <a:r>
              <a:rPr kumimoji="0" lang="pt-PT" sz="1400" b="0" i="1" u="none" strike="noStrike" cap="none" normalizeH="0" baseline="0" dirty="0">
                <a:ln>
                  <a:noFill/>
                </a:ln>
                <a:solidFill>
                  <a:schemeClr val="tx1"/>
                </a:solidFill>
                <a:effectLst/>
                <a:latin typeface="Calibri" pitchFamily="34" charset="0"/>
                <a:ea typeface="Times New Roman" pitchFamily="18" charset="0"/>
                <a:cs typeface="Verdana" pitchFamily="34" charset="0"/>
              </a:rPr>
              <a:t>Quick Boot</a:t>
            </a:r>
            <a:r>
              <a:rPr kumimoji="0" lang="pt-PT" sz="1400" b="0" i="0" u="none" strike="noStrike" cap="none" normalizeH="0" baseline="0" dirty="0">
                <a:ln>
                  <a:noFill/>
                </a:ln>
                <a:solidFill>
                  <a:schemeClr val="tx1"/>
                </a:solidFill>
                <a:effectLst/>
                <a:latin typeface="Calibri" pitchFamily="34" charset="0"/>
                <a:ea typeface="Times New Roman" pitchFamily="18" charset="0"/>
                <a:cs typeface="Verdana" pitchFamily="34" charset="0"/>
              </a:rPr>
              <a:t> ou </a:t>
            </a:r>
            <a:r>
              <a:rPr kumimoji="0" lang="pt-PT" sz="1400" b="0" i="1" u="none" strike="noStrike" cap="none" normalizeH="0" baseline="0" dirty="0">
                <a:ln>
                  <a:noFill/>
                </a:ln>
                <a:solidFill>
                  <a:schemeClr val="tx1"/>
                </a:solidFill>
                <a:effectLst/>
                <a:latin typeface="Calibri" pitchFamily="34" charset="0"/>
                <a:ea typeface="Times New Roman" pitchFamily="18" charset="0"/>
                <a:cs typeface="Verdana" pitchFamily="34" charset="0"/>
              </a:rPr>
              <a:t>Quick Power on Self Test</a:t>
            </a:r>
            <a:r>
              <a:rPr kumimoji="0" lang="pt-PT" sz="1400" b="0" i="0" u="none" strike="noStrike" cap="none" normalizeH="0" baseline="0" dirty="0">
                <a:ln>
                  <a:noFill/>
                </a:ln>
                <a:solidFill>
                  <a:schemeClr val="tx1"/>
                </a:solidFill>
                <a:effectLst/>
                <a:latin typeface="Calibri" pitchFamily="34" charset="0"/>
                <a:ea typeface="Times New Roman" pitchFamily="18" charset="0"/>
                <a:cs typeface="Verdana" pitchFamily="34" charset="0"/>
              </a:rPr>
              <a:t>. Isto dará tempo ao chip do teclado para fazer sua inicialização, eliminando o problema. </a:t>
            </a:r>
          </a:p>
          <a:p>
            <a:pPr lvl="0" fontAlgn="base">
              <a:spcBef>
                <a:spcPct val="0"/>
              </a:spcBef>
              <a:spcAft>
                <a:spcPct val="0"/>
              </a:spcAft>
              <a:tabLst>
                <a:tab pos="457200" algn="l"/>
              </a:tabLst>
            </a:pPr>
            <a:r>
              <a:rPr lang="pt-PT" sz="1400" b="1" dirty="0">
                <a:solidFill>
                  <a:srgbClr val="0000FF"/>
                </a:solidFill>
                <a:latin typeface="Calibri" pitchFamily="34" charset="0"/>
                <a:ea typeface="Times New Roman" pitchFamily="18" charset="0"/>
                <a:cs typeface="Verdana" pitchFamily="34" charset="0"/>
              </a:rPr>
              <a:t>HDD Controller Failure</a:t>
            </a:r>
            <a:endParaRPr lang="pt-BR" sz="1400" dirty="0">
              <a:latin typeface="Arial" pitchFamily="34" charset="0"/>
              <a:cs typeface="Arial" pitchFamily="34" charset="0"/>
            </a:endParaRPr>
          </a:p>
          <a:p>
            <a:pPr lvl="0" eaLnBrk="0" fontAlgn="base" hangingPunct="0">
              <a:spcBef>
                <a:spcPct val="0"/>
              </a:spcBef>
              <a:spcAft>
                <a:spcPct val="0"/>
              </a:spcAft>
              <a:tabLst>
                <a:tab pos="457200" algn="l"/>
              </a:tabLst>
            </a:pPr>
            <a:r>
              <a:rPr lang="pt-PT" sz="1400" dirty="0">
                <a:latin typeface="Calibri" pitchFamily="34" charset="0"/>
                <a:ea typeface="Times New Roman" pitchFamily="18" charset="0"/>
                <a:cs typeface="Verdana" pitchFamily="34" charset="0"/>
              </a:rPr>
              <a:t>Significa “Falha na controladora do disco rígido”. Esta mensagem de erro ocorre durante o POST quando é detectado algum problema no acesso ao disco rígido. Ao contrário do que muitos pensam, este problema não está necessariamente na interface IDE. Pode estar no próprio disco rígido. As suas causas possíveis são:</a:t>
            </a:r>
            <a:endParaRPr lang="pt-BR" sz="1400" dirty="0">
              <a:latin typeface="Arial" pitchFamily="34" charset="0"/>
              <a:cs typeface="Arial" pitchFamily="34" charset="0"/>
            </a:endParaRPr>
          </a:p>
          <a:p>
            <a:pPr lvl="0" eaLnBrk="0" fontAlgn="base" hangingPunct="0">
              <a:spcBef>
                <a:spcPct val="0"/>
              </a:spcBef>
              <a:spcAft>
                <a:spcPct val="0"/>
              </a:spcAft>
              <a:buFontTx/>
              <a:buChar char="•"/>
              <a:tabLst>
                <a:tab pos="457200" algn="l"/>
              </a:tabLst>
            </a:pPr>
            <a:r>
              <a:rPr lang="pt-PT" sz="1400" dirty="0">
                <a:latin typeface="Calibri" pitchFamily="34" charset="0"/>
                <a:ea typeface="Times New Roman" pitchFamily="18" charset="0"/>
                <a:cs typeface="Verdana" pitchFamily="34" charset="0"/>
              </a:rPr>
              <a:t>O disco rígido, ou a interface IDE ou SATA, bem como cabo flat está defeituoso </a:t>
            </a:r>
            <a:endParaRPr lang="pt-BR" sz="1400" dirty="0">
              <a:latin typeface="Arial" pitchFamily="34" charset="0"/>
              <a:cs typeface="Arial" pitchFamily="34" charset="0"/>
            </a:endParaRPr>
          </a:p>
          <a:p>
            <a:pPr lvl="0" eaLnBrk="0" fontAlgn="base" hangingPunct="0">
              <a:spcBef>
                <a:spcPct val="0"/>
              </a:spcBef>
              <a:spcAft>
                <a:spcPct val="0"/>
              </a:spcAft>
              <a:buFontTx/>
              <a:buChar char="•"/>
              <a:tabLst>
                <a:tab pos="457200" algn="l"/>
              </a:tabLst>
            </a:pPr>
            <a:r>
              <a:rPr lang="pt-PT" sz="1400" dirty="0">
                <a:latin typeface="Calibri" pitchFamily="34" charset="0"/>
                <a:ea typeface="Times New Roman" pitchFamily="18" charset="0"/>
                <a:cs typeface="Verdana" pitchFamily="34" charset="0"/>
              </a:rPr>
              <a:t>O disco rígido não está declarado no CMOS Setup </a:t>
            </a:r>
            <a:endParaRPr lang="pt-BR" sz="1400" dirty="0">
              <a:latin typeface="Arial" pitchFamily="34" charset="0"/>
              <a:cs typeface="Arial" pitchFamily="34" charset="0"/>
            </a:endParaRPr>
          </a:p>
          <a:p>
            <a:pPr lvl="0" eaLnBrk="0" fontAlgn="base" hangingPunct="0">
              <a:spcBef>
                <a:spcPct val="0"/>
              </a:spcBef>
              <a:spcAft>
                <a:spcPct val="0"/>
              </a:spcAft>
              <a:buFontTx/>
              <a:buChar char="•"/>
              <a:tabLst>
                <a:tab pos="457200" algn="l"/>
              </a:tabLst>
            </a:pPr>
            <a:r>
              <a:rPr lang="pt-PT" sz="1400" dirty="0">
                <a:latin typeface="Calibri" pitchFamily="34" charset="0"/>
                <a:ea typeface="Times New Roman" pitchFamily="18" charset="0"/>
                <a:cs typeface="Verdana" pitchFamily="34" charset="0"/>
              </a:rPr>
              <a:t>O disco está com parâmetros errados no CMOS Setup </a:t>
            </a:r>
            <a:endParaRPr lang="pt-BR" sz="1400" dirty="0">
              <a:latin typeface="Arial" pitchFamily="34" charset="0"/>
              <a:cs typeface="Arial" pitchFamily="34" charset="0"/>
            </a:endParaRPr>
          </a:p>
          <a:p>
            <a:pPr lvl="0" eaLnBrk="0" fontAlgn="base" hangingPunct="0">
              <a:spcBef>
                <a:spcPct val="0"/>
              </a:spcBef>
              <a:spcAft>
                <a:spcPct val="0"/>
              </a:spcAft>
              <a:buFontTx/>
              <a:buChar char="•"/>
              <a:tabLst>
                <a:tab pos="457200" algn="l"/>
              </a:tabLst>
            </a:pPr>
            <a:r>
              <a:rPr lang="pt-PT" sz="1400" dirty="0">
                <a:latin typeface="Calibri" pitchFamily="34" charset="0"/>
                <a:ea typeface="Times New Roman" pitchFamily="18" charset="0"/>
                <a:cs typeface="Verdana" pitchFamily="34" charset="0"/>
              </a:rPr>
              <a:t>Existe erro na configuração de jumpers do disco rígido </a:t>
            </a:r>
            <a:endParaRPr lang="pt-BR" sz="1400" dirty="0">
              <a:latin typeface="Arial" pitchFamily="34" charset="0"/>
              <a:cs typeface="Arial" pitchFamily="34" charset="0"/>
            </a:endParaRPr>
          </a:p>
          <a:p>
            <a:pPr lvl="0" eaLnBrk="0" fontAlgn="base" hangingPunct="0">
              <a:spcBef>
                <a:spcPct val="0"/>
              </a:spcBef>
              <a:spcAft>
                <a:spcPct val="0"/>
              </a:spcAft>
              <a:tabLst>
                <a:tab pos="457200" algn="l"/>
              </a:tabLst>
            </a:pPr>
            <a:r>
              <a:rPr lang="pt-PT" sz="1400" dirty="0">
                <a:latin typeface="Calibri" pitchFamily="34" charset="0"/>
                <a:ea typeface="Times New Roman" pitchFamily="18" charset="0"/>
                <a:cs typeface="Verdana" pitchFamily="34" charset="0"/>
              </a:rPr>
              <a:t>No item 3 desta seção já apresentamos os procedimentos a serem usados para checar cada um desses pontos. Se mesmo com essas checagens o problema persistir, existe grande chance do disco rígido, ou a sua interface, ou o cabo flat estar defeituoso. A melhor coisa a fazer é tentar substituições até descobrir a causa do problema.</a:t>
            </a:r>
            <a:endParaRPr lang="pt-PT" sz="1400" dirty="0">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pt-PT" sz="14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p:cNvSpPr>
            <a:spLocks noChangeArrowheads="1"/>
          </p:cNvSpPr>
          <p:nvPr/>
        </p:nvSpPr>
        <p:spPr bwMode="auto">
          <a:xfrm rot="10800000" flipV="1">
            <a:off x="0" y="-218856"/>
            <a:ext cx="12192000" cy="677108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tabLst>
                <a:tab pos="457200" algn="l"/>
              </a:tabLst>
            </a:pPr>
            <a:r>
              <a:rPr lang="pt-PT" sz="1400" b="1" dirty="0">
                <a:solidFill>
                  <a:srgbClr val="0000FF"/>
                </a:solidFill>
                <a:latin typeface="Calibri" pitchFamily="34" charset="0"/>
                <a:ea typeface="Times New Roman" pitchFamily="18" charset="0"/>
                <a:cs typeface="Verdana" pitchFamily="34" charset="0"/>
              </a:rPr>
              <a:t>Mouse inativo</a:t>
            </a:r>
            <a:endParaRPr lang="pt-BR" sz="1400" dirty="0">
              <a:latin typeface="Arial" pitchFamily="34" charset="0"/>
              <a:cs typeface="Arial" pitchFamily="34" charset="0"/>
            </a:endParaRPr>
          </a:p>
          <a:p>
            <a:pPr lvl="0" eaLnBrk="0" fontAlgn="base" hangingPunct="0">
              <a:spcBef>
                <a:spcPct val="0"/>
              </a:spcBef>
              <a:spcAft>
                <a:spcPct val="0"/>
              </a:spcAft>
              <a:tabLst>
                <a:tab pos="457200" algn="l"/>
              </a:tabLst>
            </a:pPr>
            <a:r>
              <a:rPr lang="pt-PT" sz="1400" dirty="0">
                <a:latin typeface="Calibri" pitchFamily="34" charset="0"/>
                <a:ea typeface="Times New Roman" pitchFamily="18" charset="0"/>
                <a:cs typeface="Verdana" pitchFamily="34" charset="0"/>
              </a:rPr>
              <a:t>Muitos são os problemas que podem levar o mouse a não funcionar. Essa inatividade é representada pela ausência do cursor do mouse na tela, ou então por um cursor imóvel. Aqui estão algumas causas possíveis.</a:t>
            </a:r>
            <a:endParaRPr lang="pt-BR" sz="1400" dirty="0">
              <a:latin typeface="Arial" pitchFamily="34" charset="0"/>
              <a:cs typeface="Arial" pitchFamily="34" charset="0"/>
            </a:endParaRPr>
          </a:p>
          <a:p>
            <a:pPr lvl="0" eaLnBrk="0" fontAlgn="base" hangingPunct="0">
              <a:spcBef>
                <a:spcPct val="0"/>
              </a:spcBef>
              <a:spcAft>
                <a:spcPct val="0"/>
              </a:spcAft>
              <a:tabLst>
                <a:tab pos="457200" algn="l"/>
              </a:tabLst>
            </a:pPr>
            <a:r>
              <a:rPr lang="pt-PT" sz="1400" dirty="0">
                <a:latin typeface="Calibri" pitchFamily="34" charset="0"/>
                <a:ea typeface="Times New Roman" pitchFamily="18" charset="0"/>
                <a:cs typeface="Verdana" pitchFamily="34" charset="0"/>
              </a:rPr>
              <a:t>Mouse defeituoso </a:t>
            </a:r>
            <a:endParaRPr lang="pt-BR" sz="1400" dirty="0">
              <a:latin typeface="Arial" pitchFamily="34" charset="0"/>
              <a:cs typeface="Arial" pitchFamily="34" charset="0"/>
            </a:endParaRPr>
          </a:p>
          <a:p>
            <a:pPr lvl="0" eaLnBrk="0" fontAlgn="base" hangingPunct="0">
              <a:spcBef>
                <a:spcPct val="0"/>
              </a:spcBef>
              <a:spcAft>
                <a:spcPct val="0"/>
              </a:spcAft>
              <a:tabLst>
                <a:tab pos="457200" algn="l"/>
              </a:tabLst>
            </a:pPr>
            <a:r>
              <a:rPr lang="pt-PT" sz="1400" dirty="0">
                <a:latin typeface="Calibri" pitchFamily="34" charset="0"/>
                <a:ea typeface="Times New Roman" pitchFamily="18" charset="0"/>
                <a:cs typeface="Verdana" pitchFamily="34" charset="0"/>
              </a:rPr>
              <a:t>Interface para mouse defeituosa </a:t>
            </a:r>
            <a:endParaRPr lang="pt-BR" sz="1400" dirty="0">
              <a:latin typeface="Arial" pitchFamily="34" charset="0"/>
              <a:cs typeface="Arial" pitchFamily="34" charset="0"/>
            </a:endParaRPr>
          </a:p>
          <a:p>
            <a:pPr lvl="0" eaLnBrk="0" fontAlgn="base" hangingPunct="0">
              <a:spcBef>
                <a:spcPct val="0"/>
              </a:spcBef>
              <a:spcAft>
                <a:spcPct val="0"/>
              </a:spcAft>
              <a:tabLst>
                <a:tab pos="457200" algn="l"/>
              </a:tabLst>
            </a:pPr>
            <a:r>
              <a:rPr lang="pt-PT" sz="1400" dirty="0">
                <a:latin typeface="Calibri" pitchFamily="34" charset="0"/>
                <a:ea typeface="Times New Roman" pitchFamily="18" charset="0"/>
                <a:cs typeface="Verdana" pitchFamily="34" charset="0"/>
              </a:rPr>
              <a:t>Fonte de alimentação defeituosa (sem tensões de +12 e –12 volts) </a:t>
            </a:r>
            <a:endParaRPr lang="pt-BR" sz="1400" dirty="0">
              <a:latin typeface="Arial" pitchFamily="34" charset="0"/>
              <a:cs typeface="Arial" pitchFamily="34" charset="0"/>
            </a:endParaRPr>
          </a:p>
          <a:p>
            <a:pPr lvl="0" eaLnBrk="0" fontAlgn="base" hangingPunct="0">
              <a:spcBef>
                <a:spcPct val="0"/>
              </a:spcBef>
              <a:spcAft>
                <a:spcPct val="0"/>
              </a:spcAft>
              <a:tabLst>
                <a:tab pos="457200" algn="l"/>
              </a:tabLst>
            </a:pPr>
            <a:r>
              <a:rPr lang="pt-PT" sz="1400" dirty="0">
                <a:latin typeface="Calibri" pitchFamily="34" charset="0"/>
                <a:ea typeface="Times New Roman" pitchFamily="18" charset="0"/>
                <a:cs typeface="Verdana" pitchFamily="34" charset="0"/>
              </a:rPr>
              <a:t>A interface do mouse pode estar desabilitada </a:t>
            </a:r>
            <a:endParaRPr lang="pt-BR" sz="1400" dirty="0">
              <a:latin typeface="Arial" pitchFamily="34" charset="0"/>
              <a:cs typeface="Arial" pitchFamily="34" charset="0"/>
            </a:endParaRPr>
          </a:p>
          <a:p>
            <a:pPr lvl="0" eaLnBrk="0" fontAlgn="base" hangingPunct="0">
              <a:spcBef>
                <a:spcPct val="0"/>
              </a:spcBef>
              <a:spcAft>
                <a:spcPct val="0"/>
              </a:spcAft>
              <a:tabLst>
                <a:tab pos="457200" algn="l"/>
              </a:tabLst>
            </a:pPr>
            <a:r>
              <a:rPr lang="pt-PT" sz="1400" dirty="0">
                <a:latin typeface="Calibri" pitchFamily="34" charset="0"/>
                <a:ea typeface="Times New Roman" pitchFamily="18" charset="0"/>
                <a:cs typeface="Verdana" pitchFamily="34" charset="0"/>
              </a:rPr>
              <a:t>Erro na conexão entre a placa de CPU e o conector da interface do mouse </a:t>
            </a:r>
            <a:endParaRPr lang="pt-BR" sz="1400" dirty="0">
              <a:latin typeface="Arial" pitchFamily="34" charset="0"/>
              <a:cs typeface="Arial" pitchFamily="34" charset="0"/>
            </a:endParaRPr>
          </a:p>
          <a:p>
            <a:pPr lvl="0" eaLnBrk="0" fontAlgn="base" hangingPunct="0">
              <a:spcBef>
                <a:spcPct val="0"/>
              </a:spcBef>
              <a:spcAft>
                <a:spcPct val="0"/>
              </a:spcAft>
              <a:tabLst>
                <a:tab pos="457200" algn="l"/>
              </a:tabLst>
            </a:pPr>
            <a:r>
              <a:rPr lang="pt-PT" sz="1400" dirty="0">
                <a:latin typeface="Calibri" pitchFamily="34" charset="0"/>
                <a:ea typeface="Times New Roman" pitchFamily="18" charset="0"/>
                <a:cs typeface="Verdana" pitchFamily="34" charset="0"/>
              </a:rPr>
              <a:t>Uso de conectores de outra placa </a:t>
            </a:r>
            <a:endParaRPr lang="pt-BR" sz="1400" dirty="0">
              <a:latin typeface="Arial" pitchFamily="34" charset="0"/>
              <a:cs typeface="Arial" pitchFamily="34" charset="0"/>
            </a:endParaRPr>
          </a:p>
          <a:p>
            <a:pPr lvl="0" eaLnBrk="0" fontAlgn="base" hangingPunct="0">
              <a:spcBef>
                <a:spcPct val="0"/>
              </a:spcBef>
              <a:spcAft>
                <a:spcPct val="0"/>
              </a:spcAft>
              <a:tabLst>
                <a:tab pos="457200" algn="l"/>
              </a:tabLst>
            </a:pPr>
            <a:r>
              <a:rPr lang="pt-PT" sz="1400" dirty="0">
                <a:latin typeface="Calibri" pitchFamily="34" charset="0"/>
                <a:ea typeface="Times New Roman" pitchFamily="18" charset="0"/>
                <a:cs typeface="Verdana" pitchFamily="34" charset="0"/>
              </a:rPr>
              <a:t>Conflito de hardware </a:t>
            </a:r>
            <a:endParaRPr lang="pt-BR" sz="1400" dirty="0">
              <a:latin typeface="Arial" pitchFamily="34" charset="0"/>
              <a:cs typeface="Arial" pitchFamily="34" charset="0"/>
            </a:endParaRPr>
          </a:p>
          <a:p>
            <a:pPr lvl="0" eaLnBrk="0" fontAlgn="base" hangingPunct="0">
              <a:spcBef>
                <a:spcPct val="0"/>
              </a:spcBef>
              <a:spcAft>
                <a:spcPct val="0"/>
              </a:spcAft>
              <a:tabLst>
                <a:tab pos="457200" algn="l"/>
              </a:tabLst>
            </a:pPr>
            <a:r>
              <a:rPr lang="pt-PT" sz="1400" dirty="0">
                <a:latin typeface="Calibri" pitchFamily="34" charset="0"/>
                <a:ea typeface="Times New Roman" pitchFamily="18" charset="0"/>
                <a:cs typeface="Verdana" pitchFamily="34" charset="0"/>
              </a:rPr>
              <a:t>Mouse ligado na COM2, no modo MS-DOS </a:t>
            </a:r>
            <a:endParaRPr lang="pt-BR" sz="1400" dirty="0">
              <a:latin typeface="Arial" pitchFamily="34" charset="0"/>
              <a:cs typeface="Arial" pitchFamily="34" charset="0"/>
            </a:endParaRPr>
          </a:p>
          <a:p>
            <a:pPr lvl="0" eaLnBrk="0" fontAlgn="base" hangingPunct="0">
              <a:spcBef>
                <a:spcPct val="0"/>
              </a:spcBef>
              <a:spcAft>
                <a:spcPct val="0"/>
              </a:spcAft>
              <a:tabLst>
                <a:tab pos="457200" algn="l"/>
              </a:tabLst>
            </a:pPr>
            <a:r>
              <a:rPr lang="pt-PT" sz="1400" b="1" dirty="0">
                <a:latin typeface="Calibri" pitchFamily="34" charset="0"/>
                <a:ea typeface="Times New Roman" pitchFamily="18" charset="0"/>
                <a:cs typeface="Verdana" pitchFamily="34" charset="0"/>
              </a:rPr>
              <a:t>Troca simples</a:t>
            </a:r>
            <a:r>
              <a:rPr lang="pt-PT" sz="1400" dirty="0">
                <a:latin typeface="Calibri" pitchFamily="34" charset="0"/>
                <a:ea typeface="Times New Roman" pitchFamily="18" charset="0"/>
                <a:cs typeface="Verdana" pitchFamily="34" charset="0"/>
              </a:rPr>
              <a:t> - Muitos modelos de mouse têm baixa qualidade, e podem realmente apresentar defeito com relativa facilidade. Como o mouse é muito suspeito, é aconselhável tentar antes substituí-lo por um mouse em boas condições, ou então instalar o mouse suspeito em outro computador para verificar o seu funcionamento.</a:t>
            </a:r>
          </a:p>
          <a:p>
            <a:pPr lvl="0" fontAlgn="base">
              <a:spcBef>
                <a:spcPct val="0"/>
              </a:spcBef>
              <a:spcAft>
                <a:spcPct val="0"/>
              </a:spcAft>
              <a:tabLst>
                <a:tab pos="457200" algn="l"/>
              </a:tabLst>
            </a:pPr>
            <a:r>
              <a:rPr lang="pt-PT" sz="1400" b="1" dirty="0">
                <a:solidFill>
                  <a:srgbClr val="0000FF"/>
                </a:solidFill>
                <a:latin typeface="Calibri" pitchFamily="34" charset="0"/>
                <a:ea typeface="Times New Roman" pitchFamily="18" charset="0"/>
                <a:cs typeface="Verdana" pitchFamily="34" charset="0"/>
              </a:rPr>
              <a:t>Imagem sem sincronismo, desde que o PC é ligado</a:t>
            </a:r>
            <a:endParaRPr lang="pt-BR" sz="1400" dirty="0">
              <a:latin typeface="Arial" pitchFamily="34" charset="0"/>
              <a:cs typeface="Arial" pitchFamily="34" charset="0"/>
            </a:endParaRPr>
          </a:p>
          <a:p>
            <a:pPr lvl="0" eaLnBrk="0" fontAlgn="base" hangingPunct="0">
              <a:spcBef>
                <a:spcPct val="0"/>
              </a:spcBef>
              <a:spcAft>
                <a:spcPct val="0"/>
              </a:spcAft>
              <a:tabLst>
                <a:tab pos="457200" algn="l"/>
              </a:tabLst>
            </a:pPr>
            <a:r>
              <a:rPr lang="pt-PT" sz="1400" dirty="0">
                <a:latin typeface="Calibri" pitchFamily="34" charset="0"/>
                <a:ea typeface="Times New Roman" pitchFamily="18" charset="0"/>
                <a:cs typeface="Verdana" pitchFamily="34" charset="0"/>
              </a:rPr>
              <a:t>A imagem do monitor fica rolando na tela, totalmente distorcida e na maioria das vezes impossível de ler. Quando este problema ocorre apenas no Windows ou quando é ativado algum modo gráfico de alta resolução, não se trata de um defeito, mas de um erro na programação da placa de vídeo. Por outro lado, quando desde o instante em que o PC é ligado a imagem fica instável, provavelmente temos um problema sério:</a:t>
            </a:r>
            <a:endParaRPr lang="pt-BR" sz="1400" dirty="0">
              <a:latin typeface="Arial" pitchFamily="34" charset="0"/>
              <a:cs typeface="Arial" pitchFamily="34" charset="0"/>
            </a:endParaRPr>
          </a:p>
          <a:p>
            <a:pPr lvl="0" eaLnBrk="0" fontAlgn="base" hangingPunct="0">
              <a:spcBef>
                <a:spcPct val="0"/>
              </a:spcBef>
              <a:spcAft>
                <a:spcPct val="0"/>
              </a:spcAft>
              <a:buFontTx/>
              <a:buChar char="•"/>
              <a:tabLst>
                <a:tab pos="457200" algn="l"/>
              </a:tabLst>
            </a:pPr>
            <a:r>
              <a:rPr lang="pt-PT" sz="1400" dirty="0">
                <a:latin typeface="Calibri" pitchFamily="34" charset="0"/>
                <a:ea typeface="Times New Roman" pitchFamily="18" charset="0"/>
                <a:cs typeface="Verdana" pitchFamily="34" charset="0"/>
              </a:rPr>
              <a:t>Monitor defeituoso </a:t>
            </a:r>
            <a:endParaRPr lang="pt-BR" sz="1400" dirty="0">
              <a:latin typeface="Arial" pitchFamily="34" charset="0"/>
              <a:cs typeface="Arial" pitchFamily="34" charset="0"/>
            </a:endParaRPr>
          </a:p>
          <a:p>
            <a:pPr lvl="0" eaLnBrk="0" fontAlgn="base" hangingPunct="0">
              <a:spcBef>
                <a:spcPct val="0"/>
              </a:spcBef>
              <a:spcAft>
                <a:spcPct val="0"/>
              </a:spcAft>
              <a:buFontTx/>
              <a:buChar char="•"/>
              <a:tabLst>
                <a:tab pos="457200" algn="l"/>
              </a:tabLst>
            </a:pPr>
            <a:r>
              <a:rPr lang="pt-PT" sz="1400" dirty="0">
                <a:latin typeface="Calibri" pitchFamily="34" charset="0"/>
                <a:ea typeface="Times New Roman" pitchFamily="18" charset="0"/>
                <a:cs typeface="Verdana" pitchFamily="34" charset="0"/>
              </a:rPr>
              <a:t>Cabo de vídeo defeituoso </a:t>
            </a:r>
            <a:endParaRPr lang="pt-BR" sz="1400" dirty="0">
              <a:latin typeface="Arial" pitchFamily="34" charset="0"/>
              <a:cs typeface="Arial" pitchFamily="34" charset="0"/>
            </a:endParaRPr>
          </a:p>
          <a:p>
            <a:pPr lvl="0" eaLnBrk="0" fontAlgn="base" hangingPunct="0">
              <a:spcBef>
                <a:spcPct val="0"/>
              </a:spcBef>
              <a:spcAft>
                <a:spcPct val="0"/>
              </a:spcAft>
              <a:buFontTx/>
              <a:buChar char="•"/>
              <a:tabLst>
                <a:tab pos="457200" algn="l"/>
              </a:tabLst>
            </a:pPr>
            <a:r>
              <a:rPr lang="pt-PT" sz="1400" dirty="0">
                <a:latin typeface="Calibri" pitchFamily="34" charset="0"/>
                <a:ea typeface="Times New Roman" pitchFamily="18" charset="0"/>
                <a:cs typeface="Verdana" pitchFamily="34" charset="0"/>
              </a:rPr>
              <a:t>Placa de vídeo defeituosa </a:t>
            </a:r>
            <a:endParaRPr lang="pt-BR" sz="1400" dirty="0">
              <a:latin typeface="Arial" pitchFamily="34" charset="0"/>
              <a:cs typeface="Arial" pitchFamily="34" charset="0"/>
            </a:endParaRPr>
          </a:p>
          <a:p>
            <a:pPr lvl="0" eaLnBrk="0" fontAlgn="base" hangingPunct="0">
              <a:spcBef>
                <a:spcPct val="0"/>
              </a:spcBef>
              <a:spcAft>
                <a:spcPct val="0"/>
              </a:spcAft>
              <a:tabLst>
                <a:tab pos="457200" algn="l"/>
              </a:tabLst>
            </a:pPr>
            <a:r>
              <a:rPr lang="pt-PT" sz="1400" dirty="0">
                <a:latin typeface="Calibri" pitchFamily="34" charset="0"/>
                <a:ea typeface="Times New Roman" pitchFamily="18" charset="0"/>
                <a:cs typeface="Verdana" pitchFamily="34" charset="0"/>
              </a:rPr>
              <a:t>Você pode fazer substituições usando outro computador, e fatalmente encontrará a causa do problema. Se o defeito estiver no cabo você poderá consertá-lo, ou então adquirir um cabo novo, o que dá muito menos trabalho. O monitor defeituoso deve ser enviado a uma assistência técnica especializada neste tipo de conserto. Uma placa de vídeo defeituosa poderá ser simplesmente trocada.</a:t>
            </a:r>
            <a:endParaRPr lang="pt-PT" sz="1400" dirty="0">
              <a:latin typeface="Arial" pitchFamily="34" charset="0"/>
              <a:cs typeface="Arial" pitchFamily="34" charset="0"/>
            </a:endParaRPr>
          </a:p>
          <a:p>
            <a:pPr lvl="0" fontAlgn="base">
              <a:spcBef>
                <a:spcPct val="0"/>
              </a:spcBef>
              <a:spcAft>
                <a:spcPct val="0"/>
              </a:spcAft>
            </a:pPr>
            <a:r>
              <a:rPr lang="pt-PT" sz="1400" b="1" dirty="0">
                <a:solidFill>
                  <a:srgbClr val="0000FF"/>
                </a:solidFill>
                <a:latin typeface="Calibri" pitchFamily="34" charset="0"/>
                <a:ea typeface="Times New Roman" pitchFamily="18" charset="0"/>
                <a:cs typeface="Verdana" pitchFamily="34" charset="0"/>
              </a:rPr>
              <a:t>Imagem sem sincronismo no Windows</a:t>
            </a:r>
            <a:endParaRPr lang="pt-BR" sz="1400" dirty="0">
              <a:latin typeface="Arial" pitchFamily="34" charset="0"/>
              <a:cs typeface="Arial" pitchFamily="34" charset="0"/>
            </a:endParaRPr>
          </a:p>
          <a:p>
            <a:pPr lvl="0" eaLnBrk="0" fontAlgn="base" hangingPunct="0">
              <a:spcBef>
                <a:spcPct val="0"/>
              </a:spcBef>
              <a:spcAft>
                <a:spcPct val="0"/>
              </a:spcAft>
            </a:pPr>
            <a:r>
              <a:rPr lang="pt-PT" sz="1400" dirty="0">
                <a:latin typeface="Calibri" pitchFamily="34" charset="0"/>
                <a:ea typeface="Times New Roman" pitchFamily="18" charset="0"/>
                <a:cs typeface="Verdana" pitchFamily="34" charset="0"/>
              </a:rPr>
              <a:t>Quando o monitor apresenta imagens perfeitas durante o processo de boot, mas fica fora de sincronismo quando é iniciado o Windows, ou então quando é executado algum programa gráfico que use imagens de alta resolução, não existe defeito algum, nem no monitor, nem no cabo, nem na placa de vídeo. O problema está nas freqüências horizontais usadas pela placa de vídeo, por estarem acima dos valores permitidos pelo monitor. É preciso portanto ajustar as freqüências da placa de vídeo para que se tornem compatíveis com as do monitor. Com este pequeno ajuste, o problema de falta de sincronismo estará solucionado. O ajuste é feito através do quadro de configurações de vídeo.</a:t>
            </a:r>
            <a:endParaRPr lang="pt-PT" sz="1400" dirty="0">
              <a:latin typeface="Arial" pitchFamily="34" charset="0"/>
              <a:cs typeface="Arial" pitchFamily="34" charset="0"/>
            </a:endParaRPr>
          </a:p>
          <a:p>
            <a:pPr lvl="0" eaLnBrk="0" fontAlgn="base" hangingPunct="0">
              <a:spcBef>
                <a:spcPct val="0"/>
              </a:spcBef>
              <a:spcAft>
                <a:spcPct val="0"/>
              </a:spcAft>
              <a:tabLst>
                <a:tab pos="457200" algn="l"/>
              </a:tabLst>
            </a:pPr>
            <a:endParaRPr lang="pt-PT" sz="1400" dirty="0">
              <a:latin typeface="Arial" pitchFamily="34" charset="0"/>
              <a:cs typeface="Arial" pitchFamily="34" charset="0"/>
            </a:endParaRPr>
          </a:p>
        </p:txBody>
      </p:sp>
    </p:spTree>
    <p:extLst>
      <p:ext uri="{BB962C8B-B14F-4D97-AF65-F5344CB8AC3E}">
        <p14:creationId xmlns:p14="http://schemas.microsoft.com/office/powerpoint/2010/main" val="90993014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p:cNvSpPr>
            <a:spLocks noChangeArrowheads="1"/>
          </p:cNvSpPr>
          <p:nvPr/>
        </p:nvSpPr>
        <p:spPr bwMode="auto">
          <a:xfrm rot="10800000" flipV="1">
            <a:off x="0" y="19670"/>
            <a:ext cx="12192000" cy="629403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tabLst>
                <a:tab pos="457200" algn="l"/>
              </a:tabLst>
            </a:pPr>
            <a:r>
              <a:rPr lang="pt-PT" sz="1100" b="1" dirty="0">
                <a:solidFill>
                  <a:srgbClr val="0000FF"/>
                </a:solidFill>
                <a:latin typeface="Calibri" pitchFamily="34" charset="0"/>
                <a:ea typeface="Times New Roman" pitchFamily="18" charset="0"/>
                <a:cs typeface="Verdana" pitchFamily="34" charset="0"/>
              </a:rPr>
              <a:t>Erros na memória durante o uso normal do PC</a:t>
            </a:r>
            <a:endParaRPr lang="pt-BR" sz="1100" dirty="0">
              <a:latin typeface="Arial" pitchFamily="34" charset="0"/>
              <a:cs typeface="Arial" pitchFamily="34" charset="0"/>
            </a:endParaRPr>
          </a:p>
          <a:p>
            <a:pPr lvl="0" eaLnBrk="0" fontAlgn="base" hangingPunct="0">
              <a:spcBef>
                <a:spcPct val="0"/>
              </a:spcBef>
              <a:spcAft>
                <a:spcPct val="0"/>
              </a:spcAft>
              <a:tabLst>
                <a:tab pos="457200" algn="l"/>
              </a:tabLst>
            </a:pPr>
            <a:r>
              <a:rPr lang="pt-PT" sz="1400" dirty="0">
                <a:latin typeface="Calibri" pitchFamily="34" charset="0"/>
                <a:ea typeface="Times New Roman" pitchFamily="18" charset="0"/>
                <a:cs typeface="Verdana" pitchFamily="34" charset="0"/>
              </a:rPr>
              <a:t>Se as memórias do PC não possuem bits de paridade, então a checagem de paridade deve ser desabilitada no CMOS Setup. Desta forma a mensagem </a:t>
            </a:r>
            <a:r>
              <a:rPr lang="pt-PT" sz="1400" i="1" dirty="0">
                <a:latin typeface="Calibri" pitchFamily="34" charset="0"/>
                <a:ea typeface="Times New Roman" pitchFamily="18" charset="0"/>
                <a:cs typeface="Verdana" pitchFamily="34" charset="0"/>
              </a:rPr>
              <a:t>Parity Error</a:t>
            </a:r>
            <a:r>
              <a:rPr lang="pt-PT" sz="1400" dirty="0">
                <a:latin typeface="Calibri" pitchFamily="34" charset="0"/>
                <a:ea typeface="Times New Roman" pitchFamily="18" charset="0"/>
                <a:cs typeface="Verdana" pitchFamily="34" charset="0"/>
              </a:rPr>
              <a:t> não ocorre nunca, nem no POST, nem depois do boot. Digamos então que tenha ocorrido o seguinte:</a:t>
            </a:r>
            <a:endParaRPr lang="pt-BR" sz="1400" dirty="0">
              <a:latin typeface="Arial" pitchFamily="34" charset="0"/>
              <a:cs typeface="Arial" pitchFamily="34" charset="0"/>
            </a:endParaRPr>
          </a:p>
          <a:p>
            <a:pPr lvl="0" eaLnBrk="0" fontAlgn="base" hangingPunct="0">
              <a:spcBef>
                <a:spcPct val="0"/>
              </a:spcBef>
              <a:spcAft>
                <a:spcPct val="0"/>
              </a:spcAft>
              <a:tabLst>
                <a:tab pos="457200" algn="l"/>
              </a:tabLst>
            </a:pPr>
            <a:r>
              <a:rPr lang="pt-PT" sz="1400" dirty="0">
                <a:latin typeface="Calibri" pitchFamily="34" charset="0"/>
                <a:ea typeface="Times New Roman" pitchFamily="18" charset="0"/>
                <a:cs typeface="Verdana" pitchFamily="34" charset="0"/>
              </a:rPr>
              <a:t>a) As memórias possuem paridade</a:t>
            </a:r>
            <a:br>
              <a:rPr lang="pt-PT" sz="1400" dirty="0">
                <a:latin typeface="Calibri" pitchFamily="34" charset="0"/>
                <a:ea typeface="Times New Roman" pitchFamily="18" charset="0"/>
                <a:cs typeface="Verdana" pitchFamily="34" charset="0"/>
              </a:rPr>
            </a:br>
            <a:r>
              <a:rPr lang="pt-PT" sz="1400" dirty="0">
                <a:latin typeface="Calibri" pitchFamily="34" charset="0"/>
                <a:ea typeface="Times New Roman" pitchFamily="18" charset="0"/>
                <a:cs typeface="Verdana" pitchFamily="34" charset="0"/>
              </a:rPr>
              <a:t>b) A checagem de paridade está habilitada no CMOS Setup</a:t>
            </a:r>
            <a:br>
              <a:rPr lang="pt-PT" sz="1400" dirty="0">
                <a:latin typeface="Calibri" pitchFamily="34" charset="0"/>
                <a:ea typeface="Times New Roman" pitchFamily="18" charset="0"/>
                <a:cs typeface="Verdana" pitchFamily="34" charset="0"/>
              </a:rPr>
            </a:br>
            <a:r>
              <a:rPr lang="pt-PT" sz="1400" dirty="0">
                <a:latin typeface="Calibri" pitchFamily="34" charset="0"/>
                <a:ea typeface="Times New Roman" pitchFamily="18" charset="0"/>
                <a:cs typeface="Verdana" pitchFamily="34" charset="0"/>
              </a:rPr>
              <a:t>c) Apareceu a mensagem </a:t>
            </a:r>
            <a:r>
              <a:rPr lang="pt-PT" sz="1400" i="1" dirty="0">
                <a:latin typeface="Calibri" pitchFamily="34" charset="0"/>
                <a:ea typeface="Times New Roman" pitchFamily="18" charset="0"/>
                <a:cs typeface="Verdana" pitchFamily="34" charset="0"/>
              </a:rPr>
              <a:t>Parity Error</a:t>
            </a:r>
            <a:r>
              <a:rPr lang="pt-PT" sz="1400" dirty="0">
                <a:latin typeface="Calibri" pitchFamily="34" charset="0"/>
                <a:ea typeface="Times New Roman" pitchFamily="18" charset="0"/>
                <a:cs typeface="Verdana" pitchFamily="34" charset="0"/>
              </a:rPr>
              <a:t> em uso normal do PC</a:t>
            </a:r>
            <a:endParaRPr lang="pt-BR" sz="1400" dirty="0">
              <a:latin typeface="Arial" pitchFamily="34" charset="0"/>
              <a:cs typeface="Arial" pitchFamily="34" charset="0"/>
            </a:endParaRPr>
          </a:p>
          <a:p>
            <a:pPr lvl="0" eaLnBrk="0" fontAlgn="base" hangingPunct="0">
              <a:spcBef>
                <a:spcPct val="0"/>
              </a:spcBef>
              <a:spcAft>
                <a:spcPct val="0"/>
              </a:spcAft>
              <a:tabLst>
                <a:tab pos="457200" algn="l"/>
              </a:tabLst>
            </a:pPr>
            <a:r>
              <a:rPr lang="pt-PT" sz="1400" dirty="0">
                <a:latin typeface="Calibri" pitchFamily="34" charset="0"/>
                <a:ea typeface="Times New Roman" pitchFamily="18" charset="0"/>
                <a:cs typeface="Verdana" pitchFamily="34" charset="0"/>
              </a:rPr>
              <a:t>A mensagem de erro pode ter aparecido depois do POST, durante o processo de boot, ou mesmo durante o uso normal de programas no PC. Nessas condições, significa que existem posições de memória defeituosas. Ou então, as memórias podem estar boas e ter ocorrido um mau contato. Ou ainda, as memórias e os contatos podem estar bons, mas pode ter ocorrido um problema na fonte, ou uma interferência na rede elétrica, ou ainda pode ser o resultado de uma programação mal feita no </a:t>
            </a:r>
            <a:r>
              <a:rPr lang="pt-PT" sz="1400" i="1" dirty="0">
                <a:latin typeface="Calibri" pitchFamily="34" charset="0"/>
                <a:ea typeface="Times New Roman" pitchFamily="18" charset="0"/>
                <a:cs typeface="Verdana" pitchFamily="34" charset="0"/>
              </a:rPr>
              <a:t>Advanced Chipset Setup</a:t>
            </a:r>
            <a:r>
              <a:rPr lang="pt-PT" sz="1400" dirty="0">
                <a:latin typeface="Calibri" pitchFamily="34" charset="0"/>
                <a:ea typeface="Times New Roman" pitchFamily="18" charset="0"/>
                <a:cs typeface="Verdana" pitchFamily="34" charset="0"/>
              </a:rPr>
              <a:t>. Até mesmo o aquecimento do processador ou uma falha na placa de CPU pode causar este erro.</a:t>
            </a:r>
            <a:endParaRPr lang="pt-BR" sz="1400" dirty="0">
              <a:latin typeface="Arial" pitchFamily="34" charset="0"/>
              <a:cs typeface="Arial" pitchFamily="34" charset="0"/>
            </a:endParaRPr>
          </a:p>
          <a:p>
            <a:pPr lvl="0" eaLnBrk="0" fontAlgn="base" hangingPunct="0">
              <a:spcBef>
                <a:spcPct val="0"/>
              </a:spcBef>
              <a:spcAft>
                <a:spcPct val="0"/>
              </a:spcAft>
              <a:tabLst>
                <a:tab pos="457200" algn="l"/>
              </a:tabLst>
            </a:pPr>
            <a:r>
              <a:rPr lang="pt-PT" sz="1400" dirty="0">
                <a:latin typeface="Calibri" pitchFamily="34" charset="0"/>
                <a:ea typeface="Times New Roman" pitchFamily="18" charset="0"/>
                <a:cs typeface="Verdana" pitchFamily="34" charset="0"/>
              </a:rPr>
              <a:t>Quando a memória não possui paridade, ou então quando possui e está desabilitada a sua checagem, eventuais erros na memória serão manifestados através de travamentos e operações ilegais no Windows.</a:t>
            </a:r>
            <a:endParaRPr lang="pt-BR" sz="1400" dirty="0">
              <a:latin typeface="Arial" pitchFamily="34" charset="0"/>
              <a:cs typeface="Arial" pitchFamily="34" charset="0"/>
            </a:endParaRPr>
          </a:p>
          <a:p>
            <a:pPr lvl="0" eaLnBrk="0" fontAlgn="base" hangingPunct="0">
              <a:spcBef>
                <a:spcPct val="0"/>
              </a:spcBef>
              <a:spcAft>
                <a:spcPct val="0"/>
              </a:spcAft>
              <a:tabLst>
                <a:tab pos="457200" algn="l"/>
              </a:tabLst>
            </a:pPr>
            <a:r>
              <a:rPr lang="pt-PT" sz="1400" dirty="0">
                <a:latin typeface="Calibri" pitchFamily="34" charset="0"/>
                <a:ea typeface="Times New Roman" pitchFamily="18" charset="0"/>
                <a:cs typeface="Verdana" pitchFamily="34" charset="0"/>
              </a:rPr>
              <a:t>Podemos citar as seguintes causas possíveis para o os erros na memória:</a:t>
            </a:r>
            <a:endParaRPr lang="pt-BR" sz="1400" dirty="0">
              <a:latin typeface="Arial" pitchFamily="34" charset="0"/>
              <a:cs typeface="Arial" pitchFamily="34" charset="0"/>
            </a:endParaRPr>
          </a:p>
          <a:p>
            <a:pPr lvl="0" eaLnBrk="0" fontAlgn="base" hangingPunct="0">
              <a:spcBef>
                <a:spcPct val="0"/>
              </a:spcBef>
              <a:spcAft>
                <a:spcPct val="0"/>
              </a:spcAft>
              <a:buFontTx/>
              <a:buChar char="•"/>
              <a:tabLst>
                <a:tab pos="457200" algn="l"/>
              </a:tabLst>
            </a:pPr>
            <a:r>
              <a:rPr lang="pt-PT" sz="1400" dirty="0">
                <a:latin typeface="Calibri" pitchFamily="34" charset="0"/>
                <a:ea typeface="Times New Roman" pitchFamily="18" charset="0"/>
                <a:cs typeface="Verdana" pitchFamily="34" charset="0"/>
              </a:rPr>
              <a:t>Fonte defeituosa</a:t>
            </a:r>
            <a:r>
              <a:rPr lang="pt-PT" sz="1400" dirty="0">
                <a:latin typeface="Times New Roman" pitchFamily="18" charset="0"/>
                <a:ea typeface="Times New Roman" pitchFamily="18" charset="0"/>
                <a:cs typeface="Times New Roman" pitchFamily="18" charset="0"/>
              </a:rPr>
              <a:t> </a:t>
            </a:r>
            <a:endParaRPr lang="pt-BR" sz="1400" dirty="0">
              <a:latin typeface="Arial" pitchFamily="34" charset="0"/>
              <a:cs typeface="Arial" pitchFamily="34" charset="0"/>
            </a:endParaRPr>
          </a:p>
          <a:p>
            <a:pPr lvl="0" eaLnBrk="0" fontAlgn="base" hangingPunct="0">
              <a:spcBef>
                <a:spcPct val="0"/>
              </a:spcBef>
              <a:spcAft>
                <a:spcPct val="0"/>
              </a:spcAft>
              <a:buFontTx/>
              <a:buChar char="•"/>
              <a:tabLst>
                <a:tab pos="457200" algn="l"/>
              </a:tabLst>
            </a:pPr>
            <a:r>
              <a:rPr lang="pt-PT" sz="1400" dirty="0">
                <a:latin typeface="Calibri" pitchFamily="34" charset="0"/>
                <a:ea typeface="Times New Roman" pitchFamily="18" charset="0"/>
                <a:cs typeface="Verdana" pitchFamily="34" charset="0"/>
              </a:rPr>
              <a:t>Transientes na rede elétrica</a:t>
            </a:r>
            <a:r>
              <a:rPr lang="pt-PT" sz="1400" dirty="0">
                <a:latin typeface="Times New Roman" pitchFamily="18" charset="0"/>
                <a:ea typeface="Times New Roman" pitchFamily="18" charset="0"/>
                <a:cs typeface="Times New Roman" pitchFamily="18" charset="0"/>
              </a:rPr>
              <a:t> </a:t>
            </a:r>
            <a:endParaRPr lang="pt-BR" sz="1400" dirty="0">
              <a:latin typeface="Arial" pitchFamily="34" charset="0"/>
              <a:cs typeface="Arial" pitchFamily="34" charset="0"/>
            </a:endParaRPr>
          </a:p>
          <a:p>
            <a:pPr lvl="0" eaLnBrk="0" fontAlgn="base" hangingPunct="0">
              <a:spcBef>
                <a:spcPct val="0"/>
              </a:spcBef>
              <a:spcAft>
                <a:spcPct val="0"/>
              </a:spcAft>
              <a:buFontTx/>
              <a:buChar char="•"/>
              <a:tabLst>
                <a:tab pos="457200" algn="l"/>
              </a:tabLst>
            </a:pPr>
            <a:r>
              <a:rPr lang="pt-PT" sz="1400" dirty="0">
                <a:latin typeface="Calibri" pitchFamily="34" charset="0"/>
                <a:ea typeface="Times New Roman" pitchFamily="18" charset="0"/>
                <a:cs typeface="Verdana" pitchFamily="34" charset="0"/>
              </a:rPr>
              <a:t>Mau contato nos módulos de memória</a:t>
            </a:r>
            <a:r>
              <a:rPr lang="pt-PT" sz="1400" dirty="0">
                <a:latin typeface="Times New Roman" pitchFamily="18" charset="0"/>
                <a:ea typeface="Times New Roman" pitchFamily="18" charset="0"/>
                <a:cs typeface="Times New Roman" pitchFamily="18" charset="0"/>
              </a:rPr>
              <a:t> </a:t>
            </a:r>
            <a:endParaRPr lang="pt-BR" sz="1400" dirty="0">
              <a:latin typeface="Arial" pitchFamily="34" charset="0"/>
              <a:cs typeface="Arial" pitchFamily="34" charset="0"/>
            </a:endParaRPr>
          </a:p>
          <a:p>
            <a:pPr lvl="0" eaLnBrk="0" fontAlgn="base" hangingPunct="0">
              <a:spcBef>
                <a:spcPct val="0"/>
              </a:spcBef>
              <a:spcAft>
                <a:spcPct val="0"/>
              </a:spcAft>
              <a:buFontTx/>
              <a:buChar char="•"/>
              <a:tabLst>
                <a:tab pos="457200" algn="l"/>
              </a:tabLst>
            </a:pPr>
            <a:r>
              <a:rPr lang="pt-PT" sz="1400" dirty="0">
                <a:latin typeface="Calibri" pitchFamily="34" charset="0"/>
                <a:ea typeface="Times New Roman" pitchFamily="18" charset="0"/>
                <a:cs typeface="Verdana" pitchFamily="34" charset="0"/>
              </a:rPr>
              <a:t>Envenenamentos no CMOS Setup</a:t>
            </a:r>
            <a:r>
              <a:rPr lang="pt-PT" sz="1400" dirty="0">
                <a:latin typeface="Times New Roman" pitchFamily="18" charset="0"/>
                <a:ea typeface="Times New Roman" pitchFamily="18" charset="0"/>
                <a:cs typeface="Times New Roman" pitchFamily="18" charset="0"/>
              </a:rPr>
              <a:t> </a:t>
            </a:r>
            <a:endParaRPr lang="pt-BR" sz="1400" dirty="0">
              <a:latin typeface="Arial" pitchFamily="34" charset="0"/>
              <a:cs typeface="Arial" pitchFamily="34" charset="0"/>
            </a:endParaRPr>
          </a:p>
          <a:p>
            <a:pPr lvl="0" eaLnBrk="0" fontAlgn="base" hangingPunct="0">
              <a:spcBef>
                <a:spcPct val="0"/>
              </a:spcBef>
              <a:spcAft>
                <a:spcPct val="0"/>
              </a:spcAft>
              <a:buFontTx/>
              <a:buChar char="•"/>
              <a:tabLst>
                <a:tab pos="457200" algn="l"/>
              </a:tabLst>
            </a:pPr>
            <a:r>
              <a:rPr lang="pt-PT" sz="1400" dirty="0">
                <a:latin typeface="Calibri" pitchFamily="34" charset="0"/>
                <a:ea typeface="Times New Roman" pitchFamily="18" charset="0"/>
                <a:cs typeface="Verdana" pitchFamily="34" charset="0"/>
              </a:rPr>
              <a:t>Defeito na memória</a:t>
            </a:r>
            <a:r>
              <a:rPr lang="pt-PT" sz="1400" dirty="0">
                <a:latin typeface="Times New Roman" pitchFamily="18" charset="0"/>
                <a:ea typeface="Times New Roman" pitchFamily="18" charset="0"/>
                <a:cs typeface="Times New Roman" pitchFamily="18" charset="0"/>
              </a:rPr>
              <a:t> </a:t>
            </a:r>
            <a:endParaRPr lang="pt-BR" sz="1400" dirty="0">
              <a:latin typeface="Arial" pitchFamily="34" charset="0"/>
              <a:cs typeface="Arial" pitchFamily="34" charset="0"/>
            </a:endParaRPr>
          </a:p>
          <a:p>
            <a:pPr lvl="0" eaLnBrk="0" fontAlgn="base" hangingPunct="0">
              <a:spcBef>
                <a:spcPct val="0"/>
              </a:spcBef>
              <a:spcAft>
                <a:spcPct val="0"/>
              </a:spcAft>
              <a:buFontTx/>
              <a:buChar char="•"/>
              <a:tabLst>
                <a:tab pos="457200" algn="l"/>
              </a:tabLst>
            </a:pPr>
            <a:r>
              <a:rPr lang="pt-PT" sz="1400" dirty="0">
                <a:latin typeface="Calibri" pitchFamily="34" charset="0"/>
                <a:ea typeface="Times New Roman" pitchFamily="18" charset="0"/>
                <a:cs typeface="Verdana" pitchFamily="34" charset="0"/>
              </a:rPr>
              <a:t>Aquecimento do processador</a:t>
            </a:r>
            <a:r>
              <a:rPr lang="pt-PT" sz="1400" dirty="0">
                <a:latin typeface="Times New Roman" pitchFamily="18" charset="0"/>
                <a:ea typeface="Times New Roman" pitchFamily="18" charset="0"/>
                <a:cs typeface="Times New Roman" pitchFamily="18" charset="0"/>
              </a:rPr>
              <a:t> </a:t>
            </a:r>
            <a:endParaRPr lang="pt-BR" sz="1400" dirty="0">
              <a:latin typeface="Arial" pitchFamily="34" charset="0"/>
              <a:cs typeface="Arial" pitchFamily="34" charset="0"/>
            </a:endParaRPr>
          </a:p>
          <a:p>
            <a:pPr lvl="0" eaLnBrk="0" fontAlgn="base" hangingPunct="0">
              <a:spcBef>
                <a:spcPct val="0"/>
              </a:spcBef>
              <a:spcAft>
                <a:spcPct val="0"/>
              </a:spcAft>
              <a:buFontTx/>
              <a:buChar char="•"/>
              <a:tabLst>
                <a:tab pos="457200" algn="l"/>
              </a:tabLst>
            </a:pPr>
            <a:r>
              <a:rPr lang="pt-PT" sz="1400" dirty="0">
                <a:latin typeface="Calibri" pitchFamily="34" charset="0"/>
                <a:ea typeface="Times New Roman" pitchFamily="18" charset="0"/>
                <a:cs typeface="Verdana" pitchFamily="34" charset="0"/>
              </a:rPr>
              <a:t>Falha na placa de CPU</a:t>
            </a:r>
            <a:r>
              <a:rPr lang="pt-PT" sz="1400" dirty="0">
                <a:latin typeface="Times New Roman" pitchFamily="18" charset="0"/>
                <a:ea typeface="Times New Roman" pitchFamily="18" charset="0"/>
                <a:cs typeface="Times New Roman" pitchFamily="18" charset="0"/>
              </a:rPr>
              <a:t> </a:t>
            </a:r>
          </a:p>
          <a:p>
            <a:pPr lvl="0" fontAlgn="base">
              <a:spcBef>
                <a:spcPct val="0"/>
              </a:spcBef>
              <a:spcAft>
                <a:spcPct val="0"/>
              </a:spcAft>
            </a:pPr>
            <a:r>
              <a:rPr lang="pt-PT" sz="1400" b="1" dirty="0">
                <a:latin typeface="Calibri" pitchFamily="34" charset="0"/>
                <a:ea typeface="Times New Roman" pitchFamily="18" charset="0"/>
                <a:cs typeface="Verdana" pitchFamily="34" charset="0"/>
              </a:rPr>
              <a:t>Software de diagnóstico</a:t>
            </a:r>
            <a:r>
              <a:rPr lang="pt-PT" sz="1400" dirty="0">
                <a:latin typeface="Calibri" pitchFamily="34" charset="0"/>
                <a:ea typeface="Times New Roman" pitchFamily="18" charset="0"/>
                <a:cs typeface="Verdana" pitchFamily="34" charset="0"/>
              </a:rPr>
              <a:t> - Na pesquisa de problemas na memória, é muito útil executar os testes de memória dos programas de diagnóstico. Se durante o teste de memória forem apresentados erros, significa que realmente existe algo de errado, ou na memória ou em outro componente que causa o seu mau funcionamento. A cada tentativa de solução, devemos testar novamente as memórias para verificar se os erros continuam. Por exemplo, digamos que sempre ocorra erro no teste de memória, e que façamos a troca dos módulos de memória. Se depois desta troca, o teste de memória deixar de apresentar erros, significa que a troca resolveu o problema. Se você trocar a fonte, teste as memórias</a:t>
            </a:r>
            <a:endParaRPr lang="pt-BR" sz="1400" dirty="0">
              <a:latin typeface="Arial" pitchFamily="34" charset="0"/>
              <a:cs typeface="Arial" pitchFamily="34" charset="0"/>
            </a:endParaRPr>
          </a:p>
          <a:p>
            <a:pPr lvl="0" eaLnBrk="0" fontAlgn="base" hangingPunct="0">
              <a:spcBef>
                <a:spcPct val="0"/>
              </a:spcBef>
              <a:spcAft>
                <a:spcPct val="0"/>
              </a:spcAft>
            </a:pPr>
            <a:r>
              <a:rPr lang="pt-PT" sz="1400" b="1" dirty="0">
                <a:latin typeface="Calibri" pitchFamily="34" charset="0"/>
                <a:ea typeface="Times New Roman" pitchFamily="18" charset="0"/>
                <a:cs typeface="Verdana" pitchFamily="34" charset="0"/>
              </a:rPr>
              <a:t>Reinstalação de software</a:t>
            </a:r>
            <a:r>
              <a:rPr lang="pt-PT" sz="1400" dirty="0">
                <a:latin typeface="Calibri" pitchFamily="34" charset="0"/>
                <a:ea typeface="Times New Roman" pitchFamily="18" charset="0"/>
                <a:cs typeface="Verdana" pitchFamily="34" charset="0"/>
              </a:rPr>
              <a:t> - Um critério errado para saber se as memórias ficaram boas é verificar se os travamentos e operações ilegais no Windows cessaram. Isso é errado, pois mesmo com as memórias já boas, arquivos de programas podem estar corrompidos, causando as anomalias. Nessa situação, é muito provável que uma reinstalação do Windows e dos aplicativos resolva o problema.</a:t>
            </a:r>
            <a:endParaRPr lang="pt-PT" sz="1400" dirty="0">
              <a:latin typeface="Arial" pitchFamily="34" charset="0"/>
              <a:cs typeface="Arial" pitchFamily="34" charset="0"/>
            </a:endParaRPr>
          </a:p>
          <a:p>
            <a:pPr lvl="0" eaLnBrk="0" fontAlgn="base" hangingPunct="0">
              <a:spcBef>
                <a:spcPct val="0"/>
              </a:spcBef>
              <a:spcAft>
                <a:spcPct val="0"/>
              </a:spcAft>
              <a:buFontTx/>
              <a:buChar char="•"/>
              <a:tabLst>
                <a:tab pos="457200" algn="l"/>
              </a:tabLst>
            </a:pPr>
            <a:endParaRPr lang="pt-PT" sz="1400" dirty="0">
              <a:latin typeface="Arial" pitchFamily="34" charset="0"/>
              <a:cs typeface="Arial" pitchFamily="34" charset="0"/>
            </a:endParaRPr>
          </a:p>
        </p:txBody>
      </p:sp>
    </p:spTree>
    <p:extLst>
      <p:ext uri="{BB962C8B-B14F-4D97-AF65-F5344CB8AC3E}">
        <p14:creationId xmlns:p14="http://schemas.microsoft.com/office/powerpoint/2010/main" val="24735419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p:cNvSpPr>
            <a:spLocks noChangeArrowheads="1"/>
          </p:cNvSpPr>
          <p:nvPr/>
        </p:nvSpPr>
        <p:spPr bwMode="auto">
          <a:xfrm rot="10800000" flipV="1">
            <a:off x="0" y="1396972"/>
            <a:ext cx="12192000" cy="353943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lang="pt-PT" sz="1400" b="1" dirty="0">
                <a:latin typeface="Calibri" pitchFamily="34" charset="0"/>
                <a:ea typeface="Times New Roman" pitchFamily="18" charset="0"/>
                <a:cs typeface="Verdana" pitchFamily="34" charset="0"/>
              </a:rPr>
              <a:t>Fonte</a:t>
            </a:r>
            <a:r>
              <a:rPr lang="pt-PT" sz="1400" dirty="0">
                <a:latin typeface="Calibri" pitchFamily="34" charset="0"/>
                <a:ea typeface="Times New Roman" pitchFamily="18" charset="0"/>
                <a:cs typeface="Verdana" pitchFamily="34" charset="0"/>
              </a:rPr>
              <a:t> - Quando as tensões estão fora das especificações, ou quando existe ripple, vários circuitos podem não funcionar corretamente. É necessário portanto testar a fonte de alimentação, e em caso de suspeita, substituí-la.</a:t>
            </a:r>
            <a:endParaRPr lang="pt-BR" sz="1400" dirty="0">
              <a:latin typeface="Arial" pitchFamily="34" charset="0"/>
              <a:cs typeface="Arial" pitchFamily="34" charset="0"/>
            </a:endParaRPr>
          </a:p>
          <a:p>
            <a:pPr lvl="0" eaLnBrk="0" fontAlgn="base" hangingPunct="0">
              <a:spcBef>
                <a:spcPct val="0"/>
              </a:spcBef>
              <a:spcAft>
                <a:spcPct val="0"/>
              </a:spcAft>
            </a:pPr>
            <a:r>
              <a:rPr lang="pt-PT" sz="1400" b="1" dirty="0">
                <a:latin typeface="Calibri" pitchFamily="34" charset="0"/>
                <a:ea typeface="Times New Roman" pitchFamily="18" charset="0"/>
                <a:cs typeface="Verdana" pitchFamily="34" charset="0"/>
              </a:rPr>
              <a:t>Rede elétrica</a:t>
            </a:r>
            <a:r>
              <a:rPr lang="pt-PT" sz="1400" dirty="0">
                <a:latin typeface="Calibri" pitchFamily="34" charset="0"/>
                <a:ea typeface="Times New Roman" pitchFamily="18" charset="0"/>
                <a:cs typeface="Verdana" pitchFamily="34" charset="0"/>
              </a:rPr>
              <a:t> - A rede elétrica problemática também pode causar erros nas memórias. Transientes na rede elétrica resultam em quedas e picos nas tensões fornecidas pela fonte. Essas imperfeições chegam às memórias, o que resulta em erros. Para evitar esses erros, não ligue eletrodomésticos na mesma tomada onde está o PC, e utilize um estabilizador de voltagem.</a:t>
            </a:r>
            <a:endParaRPr lang="pt-BR" sz="1400" dirty="0">
              <a:latin typeface="Arial" pitchFamily="34" charset="0"/>
              <a:cs typeface="Arial" pitchFamily="34" charset="0"/>
            </a:endParaRPr>
          </a:p>
          <a:p>
            <a:pPr lvl="0" eaLnBrk="0" fontAlgn="base" hangingPunct="0">
              <a:spcBef>
                <a:spcPct val="0"/>
              </a:spcBef>
              <a:spcAft>
                <a:spcPct val="0"/>
              </a:spcAft>
            </a:pPr>
            <a:r>
              <a:rPr lang="pt-PT" sz="1400" b="1" dirty="0">
                <a:latin typeface="Calibri" pitchFamily="34" charset="0"/>
                <a:ea typeface="Times New Roman" pitchFamily="18" charset="0"/>
                <a:cs typeface="Verdana" pitchFamily="34" charset="0"/>
              </a:rPr>
              <a:t>Maus contatos</a:t>
            </a:r>
            <a:r>
              <a:rPr lang="pt-PT" sz="1400" dirty="0">
                <a:latin typeface="Calibri" pitchFamily="34" charset="0"/>
                <a:ea typeface="Times New Roman" pitchFamily="18" charset="0"/>
                <a:cs typeface="Verdana" pitchFamily="34" charset="0"/>
              </a:rPr>
              <a:t> - Módulos de memória e seus soquetes podem apresentar maus contatos. O mesmo pode ocorrer com os seus soquetes. Tomando muito cuidado para não tocar nas partes metálicas do módulo de memória e dos seus soquetes, limpe a poeira dos soquetes, limpe os contatos do módulo usando uma borracha, retire os resíduos de borracha usando um pincel</a:t>
            </a:r>
          </a:p>
          <a:p>
            <a:pPr eaLnBrk="0" fontAlgn="base" hangingPunct="0">
              <a:spcBef>
                <a:spcPct val="0"/>
              </a:spcBef>
              <a:spcAft>
                <a:spcPct val="0"/>
              </a:spcAft>
            </a:pPr>
            <a:r>
              <a:rPr lang="pt-PT" sz="1400" b="1" dirty="0">
                <a:latin typeface="Calibri" pitchFamily="34" charset="0"/>
                <a:ea typeface="Times New Roman" pitchFamily="18" charset="0"/>
                <a:cs typeface="Verdana" pitchFamily="34" charset="0"/>
              </a:rPr>
              <a:t>CMOS Setup</a:t>
            </a:r>
            <a:r>
              <a:rPr lang="pt-PT" sz="1400" dirty="0">
                <a:latin typeface="Calibri" pitchFamily="34" charset="0"/>
                <a:ea typeface="Times New Roman" pitchFamily="18" charset="0"/>
                <a:cs typeface="Verdana" pitchFamily="34" charset="0"/>
              </a:rPr>
              <a:t> - Não chegou ainda a hora de condenar os módulos de memória. É possível que o problema seja causado por ajustes indevidos no CMOS Setup. Dentro do </a:t>
            </a:r>
            <a:r>
              <a:rPr lang="pt-PT" sz="1400" i="1" dirty="0">
                <a:latin typeface="Calibri" pitchFamily="34" charset="0"/>
                <a:ea typeface="Times New Roman" pitchFamily="18" charset="0"/>
                <a:cs typeface="Verdana" pitchFamily="34" charset="0"/>
              </a:rPr>
              <a:t>Advanced Chipset Setup</a:t>
            </a:r>
            <a:r>
              <a:rPr lang="pt-PT" sz="1400" dirty="0">
                <a:latin typeface="Calibri" pitchFamily="34" charset="0"/>
                <a:ea typeface="Times New Roman" pitchFamily="18" charset="0"/>
                <a:cs typeface="Verdana" pitchFamily="34" charset="0"/>
              </a:rPr>
              <a:t> existem vários itens que controlam a velocidade de acesso às memórias. Se essa velocidade estiver exageradamente alta, podem realmente ocorrer erros na memória. Experimente programar todos os itens relacionados com a velocidade de acesso às memórias usando os maiores valores possíveis, ou seja, usando os tempos de acesso mais longos.</a:t>
            </a:r>
            <a:endParaRPr lang="pt-PT" sz="1400" dirty="0">
              <a:latin typeface="Arial" pitchFamily="34" charset="0"/>
              <a:cs typeface="Arial" pitchFamily="34" charset="0"/>
            </a:endParaRPr>
          </a:p>
          <a:p>
            <a:pPr eaLnBrk="0" fontAlgn="base" hangingPunct="0">
              <a:spcBef>
                <a:spcPct val="0"/>
              </a:spcBef>
              <a:spcAft>
                <a:spcPct val="0"/>
              </a:spcAft>
            </a:pPr>
            <a:r>
              <a:rPr lang="pt-PT" sz="1400" b="1" dirty="0">
                <a:latin typeface="Calibri" pitchFamily="34" charset="0"/>
                <a:ea typeface="Times New Roman" pitchFamily="18" charset="0"/>
                <a:cs typeface="Verdana" pitchFamily="34" charset="0"/>
              </a:rPr>
              <a:t>Troque as memórias</a:t>
            </a:r>
            <a:r>
              <a:rPr lang="pt-PT" sz="1400" dirty="0">
                <a:latin typeface="Calibri" pitchFamily="34" charset="0"/>
                <a:ea typeface="Times New Roman" pitchFamily="18" charset="0"/>
                <a:cs typeface="Verdana" pitchFamily="34" charset="0"/>
              </a:rPr>
              <a:t> - Se depois de todas essas tentativas os erros na memória persistirem, é possível que o problema seja realmente um dos módulos de memória. Faça então a substituição desses módulos e teste o funcionamento usando um programa de diagnóstico. Tome muito cuidado para não danificar as memórias e a placa de CPU com sua eletricidade estática.</a:t>
            </a:r>
            <a:endParaRPr lang="pt-PT" sz="1400" dirty="0">
              <a:latin typeface="Arial" pitchFamily="34" charset="0"/>
              <a:cs typeface="Arial" pitchFamily="34" charset="0"/>
            </a:endParaRPr>
          </a:p>
          <a:p>
            <a:pPr lvl="0" eaLnBrk="0" fontAlgn="base" hangingPunct="0">
              <a:spcBef>
                <a:spcPct val="0"/>
              </a:spcBef>
              <a:spcAft>
                <a:spcPct val="0"/>
              </a:spcAft>
            </a:pPr>
            <a:endParaRPr lang="pt-PT" sz="1400" dirty="0">
              <a:latin typeface="Arial" pitchFamily="34" charset="0"/>
              <a:cs typeface="Arial" pitchFamily="34" charset="0"/>
            </a:endParaRPr>
          </a:p>
        </p:txBody>
      </p:sp>
    </p:spTree>
    <p:extLst>
      <p:ext uri="{BB962C8B-B14F-4D97-AF65-F5344CB8AC3E}">
        <p14:creationId xmlns:p14="http://schemas.microsoft.com/office/powerpoint/2010/main" val="42675035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p:cNvSpPr>
            <a:spLocks noChangeArrowheads="1"/>
          </p:cNvSpPr>
          <p:nvPr/>
        </p:nvSpPr>
        <p:spPr bwMode="auto">
          <a:xfrm rot="10800000" flipV="1">
            <a:off x="0" y="319755"/>
            <a:ext cx="12192000" cy="569386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pt-PT" sz="1400" b="1" dirty="0"/>
              <a:t>Problemas no processador</a:t>
            </a:r>
            <a:r>
              <a:rPr lang="pt-PT" sz="1400" dirty="0"/>
              <a:t> </a:t>
            </a:r>
          </a:p>
          <a:p>
            <a:r>
              <a:rPr lang="pt-PT" sz="1400" dirty="0">
                <a:latin typeface="Calibri" pitchFamily="34" charset="0"/>
                <a:ea typeface="Times New Roman" pitchFamily="18" charset="0"/>
                <a:cs typeface="Verdana" pitchFamily="34" charset="0"/>
              </a:rPr>
              <a:t>Esses erros são manifestados através de travamentos e operações ilegais no Windows. O aquecimento do processador é um dos principais causadores de problemas. Pode ocorrer nas seguintes situações:</a:t>
            </a:r>
            <a:endParaRPr lang="pt-BR" sz="1400" dirty="0">
              <a:latin typeface="Arial" pitchFamily="34" charset="0"/>
              <a:cs typeface="Arial" pitchFamily="34" charset="0"/>
            </a:endParaRPr>
          </a:p>
          <a:p>
            <a:pPr lvl="0" eaLnBrk="0" fontAlgn="base" hangingPunct="0">
              <a:spcBef>
                <a:spcPct val="0"/>
              </a:spcBef>
              <a:spcAft>
                <a:spcPct val="0"/>
              </a:spcAft>
              <a:buFontTx/>
              <a:buChar char="•"/>
              <a:tabLst>
                <a:tab pos="457200" algn="l"/>
              </a:tabLst>
            </a:pPr>
            <a:r>
              <a:rPr lang="pt-PT" sz="1400" dirty="0">
                <a:latin typeface="Calibri" pitchFamily="34" charset="0"/>
                <a:ea typeface="Times New Roman" pitchFamily="18" charset="0"/>
                <a:cs typeface="Verdana" pitchFamily="34" charset="0"/>
              </a:rPr>
              <a:t>Voltagem do processador errada</a:t>
            </a:r>
            <a:r>
              <a:rPr lang="pt-PT" sz="1400" dirty="0">
                <a:latin typeface="Times New Roman" pitchFamily="18" charset="0"/>
                <a:ea typeface="Times New Roman" pitchFamily="18" charset="0"/>
                <a:cs typeface="Times New Roman" pitchFamily="18" charset="0"/>
              </a:rPr>
              <a:t> </a:t>
            </a:r>
            <a:endParaRPr lang="pt-BR" sz="1400" dirty="0">
              <a:latin typeface="Arial" pitchFamily="34" charset="0"/>
              <a:cs typeface="Arial" pitchFamily="34" charset="0"/>
            </a:endParaRPr>
          </a:p>
          <a:p>
            <a:pPr lvl="0" eaLnBrk="0" fontAlgn="base" hangingPunct="0">
              <a:spcBef>
                <a:spcPct val="0"/>
              </a:spcBef>
              <a:spcAft>
                <a:spcPct val="0"/>
              </a:spcAft>
              <a:buFontTx/>
              <a:buChar char="•"/>
              <a:tabLst>
                <a:tab pos="457200" algn="l"/>
              </a:tabLst>
            </a:pPr>
            <a:r>
              <a:rPr lang="pt-PT" sz="1400" dirty="0">
                <a:latin typeface="Calibri" pitchFamily="34" charset="0"/>
                <a:ea typeface="Times New Roman" pitchFamily="18" charset="0"/>
                <a:cs typeface="Verdana" pitchFamily="34" charset="0"/>
              </a:rPr>
              <a:t>Cooler danificado ou mal instalado</a:t>
            </a:r>
            <a:r>
              <a:rPr lang="pt-PT" sz="1400" dirty="0">
                <a:latin typeface="Times New Roman" pitchFamily="18" charset="0"/>
                <a:ea typeface="Times New Roman" pitchFamily="18" charset="0"/>
                <a:cs typeface="Times New Roman" pitchFamily="18" charset="0"/>
              </a:rPr>
              <a:t> </a:t>
            </a:r>
            <a:endParaRPr lang="pt-BR" sz="1400" dirty="0">
              <a:latin typeface="Arial" pitchFamily="34" charset="0"/>
              <a:cs typeface="Arial" pitchFamily="34" charset="0"/>
            </a:endParaRPr>
          </a:p>
          <a:p>
            <a:pPr lvl="0" fontAlgn="base">
              <a:spcBef>
                <a:spcPct val="0"/>
              </a:spcBef>
              <a:spcAft>
                <a:spcPct val="0"/>
              </a:spcAft>
              <a:buFontTx/>
              <a:buChar char="•"/>
              <a:tabLst>
                <a:tab pos="457200" algn="l"/>
              </a:tabLst>
            </a:pPr>
            <a:r>
              <a:rPr lang="pt-PT" sz="1400" dirty="0">
                <a:latin typeface="Calibri" pitchFamily="34" charset="0"/>
                <a:ea typeface="Times New Roman" pitchFamily="18" charset="0"/>
                <a:cs typeface="Verdana" pitchFamily="34" charset="0"/>
              </a:rPr>
              <a:t>Processador usando overclock</a:t>
            </a:r>
            <a:r>
              <a:rPr lang="pt-PT" sz="1400" dirty="0">
                <a:latin typeface="Times New Roman" pitchFamily="18" charset="0"/>
                <a:ea typeface="Times New Roman" pitchFamily="18" charset="0"/>
                <a:cs typeface="Times New Roman" pitchFamily="18" charset="0"/>
              </a:rPr>
              <a:t> </a:t>
            </a:r>
            <a:endParaRPr lang="pt-BR" sz="1400" dirty="0">
              <a:latin typeface="Arial" pitchFamily="34" charset="0"/>
              <a:cs typeface="Arial" pitchFamily="34" charset="0"/>
            </a:endParaRPr>
          </a:p>
          <a:p>
            <a:pPr lvl="0" eaLnBrk="0" fontAlgn="base" hangingPunct="0">
              <a:spcBef>
                <a:spcPct val="0"/>
              </a:spcBef>
              <a:spcAft>
                <a:spcPct val="0"/>
              </a:spcAft>
              <a:buFontTx/>
              <a:buChar char="•"/>
              <a:tabLst>
                <a:tab pos="457200" algn="l"/>
              </a:tabLst>
            </a:pPr>
            <a:r>
              <a:rPr lang="pt-PT" sz="1400" dirty="0">
                <a:latin typeface="Calibri" pitchFamily="34" charset="0"/>
                <a:ea typeface="Times New Roman" pitchFamily="18" charset="0"/>
                <a:cs typeface="Verdana" pitchFamily="34" charset="0"/>
              </a:rPr>
              <a:t>Ventilação do gabinete deficitária</a:t>
            </a:r>
            <a:r>
              <a:rPr lang="pt-PT" sz="1400" dirty="0">
                <a:latin typeface="Times New Roman" pitchFamily="18" charset="0"/>
                <a:ea typeface="Times New Roman" pitchFamily="18" charset="0"/>
                <a:cs typeface="Times New Roman" pitchFamily="18" charset="0"/>
              </a:rPr>
              <a:t> </a:t>
            </a:r>
            <a:endParaRPr lang="pt-BR" sz="1400" dirty="0">
              <a:latin typeface="Arial" pitchFamily="34" charset="0"/>
              <a:cs typeface="Arial" pitchFamily="34" charset="0"/>
            </a:endParaRPr>
          </a:p>
          <a:p>
            <a:pPr lvl="0" eaLnBrk="0" fontAlgn="base" hangingPunct="0">
              <a:spcBef>
                <a:spcPct val="0"/>
              </a:spcBef>
              <a:spcAft>
                <a:spcPct val="0"/>
              </a:spcAft>
              <a:buFontTx/>
              <a:buChar char="•"/>
              <a:tabLst>
                <a:tab pos="457200" algn="l"/>
              </a:tabLst>
            </a:pPr>
            <a:r>
              <a:rPr lang="pt-PT" sz="1400" dirty="0">
                <a:latin typeface="Calibri" pitchFamily="34" charset="0"/>
                <a:ea typeface="Times New Roman" pitchFamily="18" charset="0"/>
                <a:cs typeface="Verdana" pitchFamily="34" charset="0"/>
              </a:rPr>
              <a:t>Processador sem pasta térmica</a:t>
            </a:r>
            <a:r>
              <a:rPr lang="pt-PT" sz="1400" dirty="0">
                <a:latin typeface="Times New Roman" pitchFamily="18" charset="0"/>
                <a:ea typeface="Times New Roman" pitchFamily="18" charset="0"/>
                <a:cs typeface="Times New Roman" pitchFamily="18" charset="0"/>
              </a:rPr>
              <a:t> </a:t>
            </a:r>
            <a:endParaRPr lang="pt-PT" sz="1400" dirty="0">
              <a:latin typeface="Arial" pitchFamily="34" charset="0"/>
              <a:cs typeface="Arial" pitchFamily="34" charset="0"/>
            </a:endParaRPr>
          </a:p>
          <a:p>
            <a:pPr lvl="0" fontAlgn="base">
              <a:spcBef>
                <a:spcPct val="0"/>
              </a:spcBef>
              <a:spcAft>
                <a:spcPct val="0"/>
              </a:spcAft>
            </a:pPr>
            <a:r>
              <a:rPr lang="pt-PT" sz="1400" dirty="0">
                <a:latin typeface="Calibri" pitchFamily="34" charset="0"/>
                <a:ea typeface="Times New Roman" pitchFamily="18" charset="0"/>
                <a:cs typeface="Verdana" pitchFamily="34" charset="0"/>
              </a:rPr>
              <a:t>Aumentar através de jumpers da placa de CPU, o clock interno e/ou o clock externo do processador. A programação errada das voltagens do processador também causa mau funcionamento ou aquecimento, o que resulta em travamentos e outras anomalias. Verifique a programação dos clocks e da voltagem da placa de CPU e corrija os valores.</a:t>
            </a:r>
            <a:endParaRPr lang="pt-BR" sz="1400" dirty="0">
              <a:latin typeface="Arial" pitchFamily="34" charset="0"/>
              <a:cs typeface="Arial" pitchFamily="34" charset="0"/>
            </a:endParaRPr>
          </a:p>
          <a:p>
            <a:pPr lvl="0" eaLnBrk="0" fontAlgn="base" hangingPunct="0">
              <a:spcBef>
                <a:spcPct val="0"/>
              </a:spcBef>
              <a:spcAft>
                <a:spcPct val="0"/>
              </a:spcAft>
            </a:pPr>
            <a:r>
              <a:rPr lang="pt-PT" sz="1400" dirty="0">
                <a:latin typeface="Calibri" pitchFamily="34" charset="0"/>
                <a:ea typeface="Times New Roman" pitchFamily="18" charset="0"/>
                <a:cs typeface="Verdana" pitchFamily="34" charset="0"/>
              </a:rPr>
              <a:t>Se o cooler do processador estiver danificado, parado ou solto, o processador irá aquecer e certamente ocorrerão travamentos e outros problemas. Pior ainda, o processador pode ser danificado. Mesmo quando o cooler estiver funcionando, a ventilação do gabinete pode ser deficitária. Providencie para que o sistema de ventilação do gabinete opere com máxima, o que resulta em melhor refrigeração do processador. Verifique se o cooler está instalado na posição correta ou se está invertido (giro de 180 graus).</a:t>
            </a:r>
            <a:endParaRPr lang="pt-BR" sz="1400" dirty="0">
              <a:latin typeface="Arial" pitchFamily="34" charset="0"/>
              <a:cs typeface="Arial" pitchFamily="34" charset="0"/>
            </a:endParaRPr>
          </a:p>
          <a:p>
            <a:pPr lvl="0" eaLnBrk="0" fontAlgn="base" hangingPunct="0">
              <a:spcBef>
                <a:spcPct val="0"/>
              </a:spcBef>
              <a:spcAft>
                <a:spcPct val="0"/>
              </a:spcAft>
            </a:pPr>
            <a:r>
              <a:rPr lang="pt-PT" sz="1400" dirty="0">
                <a:latin typeface="Calibri" pitchFamily="34" charset="0"/>
                <a:ea typeface="Times New Roman" pitchFamily="18" charset="0"/>
                <a:cs typeface="Verdana" pitchFamily="34" charset="0"/>
              </a:rPr>
              <a:t>Finalmente, faça a aplicação de pasta térmica entre o processador e o cooler. A pasta térmica é recomendada pelos fabricantes de processadores, e reduz bastante a sua temperatura, aumentando a sua confiabilidade. Muitos travamentos e falhas no Windows já foram resolvidos com a simples aplicação de pasta térmica.</a:t>
            </a:r>
            <a:endParaRPr lang="pt-PT" sz="1400" dirty="0">
              <a:latin typeface="Arial" pitchFamily="34" charset="0"/>
              <a:cs typeface="Arial" pitchFamily="34" charset="0"/>
            </a:endParaRPr>
          </a:p>
          <a:p>
            <a:pPr lvl="0" fontAlgn="base">
              <a:spcBef>
                <a:spcPct val="0"/>
              </a:spcBef>
              <a:spcAft>
                <a:spcPct val="0"/>
              </a:spcAft>
            </a:pPr>
            <a:r>
              <a:rPr lang="pt-PT" sz="1400" b="1" dirty="0">
                <a:latin typeface="Calibri" pitchFamily="34" charset="0"/>
                <a:ea typeface="Times New Roman" pitchFamily="18" charset="0"/>
                <a:cs typeface="Verdana" pitchFamily="34" charset="0"/>
              </a:rPr>
              <a:t>O chipset</a:t>
            </a:r>
            <a:r>
              <a:rPr lang="pt-PT" sz="1400" dirty="0">
                <a:latin typeface="Calibri" pitchFamily="34" charset="0"/>
                <a:ea typeface="Times New Roman" pitchFamily="18" charset="0"/>
                <a:cs typeface="Verdana" pitchFamily="34" charset="0"/>
              </a:rPr>
              <a:t> - A memória e o processador podem estar em boas condições, mas entre eles, o chipset pode estar introduzindo erros pelos dados que nele trafegam. Isto tem maior chance de ocorrer quando a placa de CPU opera com overclock externo. Ajuste o valor do clock externo através dos jumpers da placa de CPU ou do CMOS Setup.</a:t>
            </a:r>
            <a:endParaRPr lang="pt-BR" sz="1400" dirty="0">
              <a:latin typeface="Arial" pitchFamily="34" charset="0"/>
              <a:cs typeface="Arial" pitchFamily="34" charset="0"/>
            </a:endParaRPr>
          </a:p>
          <a:p>
            <a:pPr lvl="0" eaLnBrk="0" fontAlgn="base" hangingPunct="0">
              <a:spcBef>
                <a:spcPct val="0"/>
              </a:spcBef>
              <a:spcAft>
                <a:spcPct val="0"/>
              </a:spcAft>
            </a:pPr>
            <a:r>
              <a:rPr lang="pt-PT" sz="1400" b="1" dirty="0">
                <a:latin typeface="Calibri" pitchFamily="34" charset="0"/>
                <a:ea typeface="Times New Roman" pitchFamily="18" charset="0"/>
                <a:cs typeface="Verdana" pitchFamily="34" charset="0"/>
              </a:rPr>
              <a:t>Placa de CPU danificada</a:t>
            </a:r>
            <a:r>
              <a:rPr lang="pt-PT" sz="1400" dirty="0">
                <a:latin typeface="Calibri" pitchFamily="34" charset="0"/>
                <a:ea typeface="Times New Roman" pitchFamily="18" charset="0"/>
                <a:cs typeface="Verdana" pitchFamily="34" charset="0"/>
              </a:rPr>
              <a:t> - Finalmente, os travamentos, falhas no Windows e erros na memória pode estar sendo causados por uma placa de CPU danificada. A placa pode ter sofrido maus tratos durante a sua instalação (eletricidade estática) ou durante a sua vida útil (aquecimento excessivo). A solução é a troca por uma nova.</a:t>
            </a:r>
            <a:endParaRPr lang="pt-BR" sz="1400" dirty="0">
              <a:latin typeface="Arial" pitchFamily="34" charset="0"/>
              <a:cs typeface="Arial" pitchFamily="34" charset="0"/>
            </a:endParaRPr>
          </a:p>
          <a:p>
            <a:pPr lvl="0" eaLnBrk="0" fontAlgn="base" hangingPunct="0">
              <a:spcBef>
                <a:spcPct val="0"/>
              </a:spcBef>
              <a:spcAft>
                <a:spcPct val="0"/>
              </a:spcAft>
            </a:pPr>
            <a:r>
              <a:rPr lang="pt-PT" sz="1400" b="1" dirty="0">
                <a:latin typeface="Calibri" pitchFamily="34" charset="0"/>
                <a:ea typeface="Times New Roman" pitchFamily="18" charset="0"/>
                <a:cs typeface="Verdana" pitchFamily="34" charset="0"/>
              </a:rPr>
              <a:t>Não esqueça de reinstalar o software</a:t>
            </a:r>
            <a:r>
              <a:rPr lang="pt-PT" sz="1400" dirty="0">
                <a:latin typeface="Calibri" pitchFamily="34" charset="0"/>
                <a:ea typeface="Times New Roman" pitchFamily="18" charset="0"/>
                <a:cs typeface="Verdana" pitchFamily="34" charset="0"/>
              </a:rPr>
              <a:t> - Se você fizer várias tentativas de solucionar os problemas de hardware e os travamentos e falhas no Windows continuarem, não desanime. O hardware poderá se tornar 100% confiável depois do seu conserto, mas arquivos do Windows e dos demais softwares podem estar corrompidos. Depois de checar todos os pontos de hardware que ensinamos, reinstale o Windows e os softwares, pois agora deverá funcionar tudo.</a:t>
            </a:r>
            <a:endParaRPr lang="pt-PT" sz="1400" dirty="0">
              <a:latin typeface="Arial" pitchFamily="34" charset="0"/>
              <a:cs typeface="Arial" pitchFamily="34" charset="0"/>
            </a:endParaRPr>
          </a:p>
          <a:p>
            <a:endParaRPr lang="pt-BR" sz="1400" dirty="0"/>
          </a:p>
        </p:txBody>
      </p:sp>
    </p:spTree>
    <p:extLst>
      <p:ext uri="{BB962C8B-B14F-4D97-AF65-F5344CB8AC3E}">
        <p14:creationId xmlns:p14="http://schemas.microsoft.com/office/powerpoint/2010/main" val="10880301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title"/>
          </p:nvPr>
        </p:nvSpPr>
        <p:spPr/>
        <p:txBody>
          <a:bodyPr/>
          <a:lstStyle/>
          <a:p>
            <a:pPr eaLnBrk="1" hangingPunct="1"/>
            <a:r>
              <a:rPr lang="pt-BR"/>
              <a:t>Central de Segurança do WinXP</a:t>
            </a:r>
          </a:p>
        </p:txBody>
      </p:sp>
      <p:pic>
        <p:nvPicPr>
          <p:cNvPr id="11267" name="Picture 6" descr="001"/>
          <p:cNvPicPr>
            <a:picLocks noGrp="1" noChangeAspect="1" noChangeArrowheads="1"/>
          </p:cNvPicPr>
          <p:nvPr>
            <p:ph idx="1"/>
          </p:nvPr>
        </p:nvPicPr>
        <p:blipFill>
          <a:blip r:embed="rId2" cstate="print"/>
          <a:srcRect/>
          <a:stretch>
            <a:fillRect/>
          </a:stretch>
        </p:blipFill>
        <p:spPr>
          <a:xfrm>
            <a:off x="4656667" y="1860550"/>
            <a:ext cx="7535333" cy="4997450"/>
          </a:xfrm>
          <a:noFill/>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p:cNvSpPr>
            <a:spLocks noChangeArrowheads="1"/>
          </p:cNvSpPr>
          <p:nvPr/>
        </p:nvSpPr>
        <p:spPr bwMode="auto">
          <a:xfrm rot="10800000" flipV="1">
            <a:off x="0" y="319759"/>
            <a:ext cx="12192000" cy="569386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lang="pt-PT" sz="1400" b="1" dirty="0">
                <a:solidFill>
                  <a:srgbClr val="0000FF"/>
                </a:solidFill>
                <a:latin typeface="Calibri" pitchFamily="34" charset="0"/>
                <a:ea typeface="Times New Roman" pitchFamily="18" charset="0"/>
                <a:cs typeface="Verdana" pitchFamily="34" charset="0"/>
              </a:rPr>
              <a:t>Travamentos e falhas no Windows</a:t>
            </a:r>
            <a:endParaRPr lang="pt-PT" sz="1400" dirty="0">
              <a:latin typeface="Arial" pitchFamily="34" charset="0"/>
              <a:cs typeface="Arial" pitchFamily="34" charset="0"/>
            </a:endParaRPr>
          </a:p>
          <a:p>
            <a:pPr eaLnBrk="0" fontAlgn="base" hangingPunct="0">
              <a:spcBef>
                <a:spcPct val="0"/>
              </a:spcBef>
              <a:spcAft>
                <a:spcPct val="0"/>
              </a:spcAft>
            </a:pPr>
            <a:r>
              <a:rPr lang="pt-PT" sz="1400" dirty="0"/>
              <a:t>A maior parte da atividade do computador ocorre entre a memória e o processador. Os circuitos de paridade monitoram constantemente a integridade dos dados transmitidos e recebidos da memória.</a:t>
            </a:r>
            <a:endParaRPr lang="pt-BR" sz="1400" dirty="0"/>
          </a:p>
          <a:p>
            <a:pPr eaLnBrk="0" fontAlgn="base" hangingPunct="0">
              <a:spcBef>
                <a:spcPct val="0"/>
              </a:spcBef>
              <a:spcAft>
                <a:spcPct val="0"/>
              </a:spcAft>
            </a:pPr>
            <a:r>
              <a:rPr lang="pt-PT" sz="1400" b="1" dirty="0">
                <a:latin typeface="Calibri" pitchFamily="34" charset="0"/>
                <a:ea typeface="Times New Roman" pitchFamily="18" charset="0"/>
                <a:cs typeface="Verdana" pitchFamily="34" charset="0"/>
              </a:rPr>
              <a:t>Este programa executou uma operação ilegal </a:t>
            </a:r>
            <a:endParaRPr lang="pt-PT" sz="1400" dirty="0">
              <a:latin typeface="Arial" pitchFamily="34" charset="0"/>
              <a:cs typeface="Arial" pitchFamily="34" charset="0"/>
            </a:endParaRPr>
          </a:p>
          <a:p>
            <a:pPr eaLnBrk="0" fontAlgn="base" hangingPunct="0">
              <a:spcBef>
                <a:spcPct val="0"/>
              </a:spcBef>
              <a:spcAft>
                <a:spcPct val="0"/>
              </a:spcAft>
            </a:pPr>
            <a:r>
              <a:rPr lang="pt-PT" sz="1400" dirty="0">
                <a:latin typeface="Calibri" pitchFamily="34" charset="0"/>
                <a:ea typeface="Times New Roman" pitchFamily="18" charset="0"/>
                <a:cs typeface="Verdana" pitchFamily="34" charset="0"/>
              </a:rPr>
              <a:t>As falhas no Windows podem ter outras causas</a:t>
            </a:r>
            <a:r>
              <a:rPr lang="pt-PT" sz="1000" dirty="0">
                <a:latin typeface="Calibri" pitchFamily="34" charset="0"/>
                <a:ea typeface="Times New Roman" pitchFamily="18" charset="0"/>
                <a:cs typeface="Verdana" pitchFamily="34" charset="0"/>
              </a:rPr>
              <a:t>:</a:t>
            </a:r>
            <a:endParaRPr lang="pt-PT" dirty="0">
              <a:latin typeface="Arial" pitchFamily="34" charset="0"/>
              <a:cs typeface="Arial" pitchFamily="34" charset="0"/>
            </a:endParaRPr>
          </a:p>
          <a:p>
            <a:pPr eaLnBrk="0" fontAlgn="base" hangingPunct="0">
              <a:spcBef>
                <a:spcPct val="0"/>
              </a:spcBef>
              <a:spcAft>
                <a:spcPct val="0"/>
              </a:spcAft>
            </a:pPr>
            <a:r>
              <a:rPr lang="pt-PT" sz="1400" b="1" dirty="0"/>
              <a:t>Cache</a:t>
            </a:r>
            <a:r>
              <a:rPr lang="pt-PT" sz="1400" dirty="0"/>
              <a:t> – Podem ocorrer problemas nos casos de placas de CPU que possuem cache externa. Para tirar a dúvida, experimente desabilitar a cache externa, através do Advanced CMOS Setup</a:t>
            </a:r>
            <a:endParaRPr lang="pt-BR" sz="1400" dirty="0"/>
          </a:p>
          <a:p>
            <a:pPr eaLnBrk="0" fontAlgn="base" hangingPunct="0">
              <a:spcBef>
                <a:spcPct val="0"/>
              </a:spcBef>
              <a:spcAft>
                <a:spcPct val="0"/>
              </a:spcAft>
            </a:pPr>
            <a:r>
              <a:rPr lang="pt-PT" sz="1400" b="1" dirty="0">
                <a:latin typeface="Calibri" pitchFamily="34" charset="0"/>
                <a:ea typeface="Times New Roman" pitchFamily="18" charset="0"/>
                <a:cs typeface="Verdana" pitchFamily="34" charset="0"/>
              </a:rPr>
              <a:t>Conflitos de hardware</a:t>
            </a:r>
            <a:r>
              <a:rPr lang="pt-PT" sz="1400" dirty="0">
                <a:latin typeface="Calibri" pitchFamily="34" charset="0"/>
                <a:ea typeface="Times New Roman" pitchFamily="18" charset="0"/>
                <a:cs typeface="Verdana" pitchFamily="34" charset="0"/>
              </a:rPr>
              <a:t> - Cheque eventuais conflitos usando o Gerenciador de Dispositivos. Utilize as técnicas usuais para eliminar conflitos de hardware.</a:t>
            </a:r>
            <a:endParaRPr lang="pt-PT" sz="1400" dirty="0">
              <a:latin typeface="Arial" pitchFamily="34" charset="0"/>
              <a:cs typeface="Arial" pitchFamily="34" charset="0"/>
            </a:endParaRPr>
          </a:p>
          <a:p>
            <a:pPr eaLnBrk="0" fontAlgn="base" hangingPunct="0">
              <a:spcBef>
                <a:spcPct val="0"/>
              </a:spcBef>
              <a:spcAft>
                <a:spcPct val="0"/>
              </a:spcAft>
            </a:pPr>
            <a:r>
              <a:rPr lang="pt-PT" sz="1400" b="1" dirty="0"/>
              <a:t>Problemas de software</a:t>
            </a:r>
            <a:r>
              <a:rPr lang="pt-PT" sz="1400" dirty="0"/>
              <a:t> - Arquivos corrompidos também podem causar diversas anomalias, como travamentos e operações ilegais. Por isso muitas vezes fazer a reinstalação do Windows, de aplicativos e de drivers resolve os problemas.</a:t>
            </a:r>
            <a:endParaRPr lang="pt-BR" sz="1400" dirty="0"/>
          </a:p>
          <a:p>
            <a:pPr eaLnBrk="0" fontAlgn="base" hangingPunct="0">
              <a:spcBef>
                <a:spcPct val="0"/>
              </a:spcBef>
              <a:spcAft>
                <a:spcPct val="0"/>
              </a:spcAft>
            </a:pPr>
            <a:r>
              <a:rPr lang="pt-PT" sz="1400" b="1" dirty="0"/>
              <a:t>Programas com bugs</a:t>
            </a:r>
            <a:r>
              <a:rPr lang="pt-PT" sz="1400" dirty="0"/>
              <a:t> - Os travamentos, operações ilegais e anomalias podem ser causados por programas com bugs, ou seja, com erros de projeto. </a:t>
            </a:r>
            <a:endParaRPr lang="pt-BR" sz="1400" dirty="0"/>
          </a:p>
          <a:p>
            <a:pPr eaLnBrk="0" fontAlgn="base" hangingPunct="0">
              <a:spcBef>
                <a:spcPct val="0"/>
              </a:spcBef>
              <a:spcAft>
                <a:spcPct val="0"/>
              </a:spcAft>
            </a:pPr>
            <a:r>
              <a:rPr lang="pt-PT" sz="1400" b="1" dirty="0"/>
              <a:t>Defeito de hardware</a:t>
            </a:r>
            <a:r>
              <a:rPr lang="pt-PT" sz="1400" dirty="0"/>
              <a:t> - Mesmo que não existam conflitos de hardware, é possível que algum dispositivo esteja com problemas de funcionamento que resultem em conflitos. </a:t>
            </a:r>
            <a:endParaRPr lang="pt-BR" sz="1400" dirty="0"/>
          </a:p>
          <a:p>
            <a:pPr eaLnBrk="0" fontAlgn="base" hangingPunct="0">
              <a:spcBef>
                <a:spcPct val="0"/>
              </a:spcBef>
              <a:spcAft>
                <a:spcPct val="0"/>
              </a:spcAft>
            </a:pPr>
            <a:r>
              <a:rPr lang="pt-PT" sz="1400" b="1" dirty="0"/>
              <a:t>Testando hardware suspeito</a:t>
            </a:r>
            <a:r>
              <a:rPr lang="pt-PT" sz="1400" dirty="0"/>
              <a:t> - Uma forma de testar dispositivos suspeitos é deixá-los instalados no PC, mas desabilitá-los. Através do Gerenciador de Dispositivos, selecione o dispositivo suspeito, e no seu quadro de propriedades, selecione a guia </a:t>
            </a:r>
            <a:r>
              <a:rPr lang="pt-PT" sz="1400" i="1" dirty="0"/>
              <a:t>Geral</a:t>
            </a:r>
            <a:r>
              <a:rPr lang="pt-PT" sz="1400" dirty="0"/>
              <a:t>, marque a opção </a:t>
            </a:r>
            <a:r>
              <a:rPr lang="pt-PT" sz="1400" i="1" dirty="0"/>
              <a:t>Desativar neste perfil de hardware</a:t>
            </a:r>
            <a:r>
              <a:rPr lang="pt-PT" sz="1400" dirty="0"/>
              <a:t> e desmarque a opção </a:t>
            </a:r>
            <a:r>
              <a:rPr lang="pt-PT" sz="1400" i="1" dirty="0"/>
              <a:t>Existe em todos os perfis de hardware.</a:t>
            </a:r>
            <a:endParaRPr lang="pt-BR" sz="1400" dirty="0"/>
          </a:p>
          <a:p>
            <a:pPr eaLnBrk="0" fontAlgn="base" hangingPunct="0">
              <a:spcBef>
                <a:spcPct val="0"/>
              </a:spcBef>
              <a:spcAft>
                <a:spcPct val="0"/>
              </a:spcAft>
            </a:pPr>
            <a:r>
              <a:rPr lang="pt-PT" sz="1400" b="1" dirty="0"/>
              <a:t>Reinstalação de hardware</a:t>
            </a:r>
            <a:r>
              <a:rPr lang="pt-PT" sz="1400" dirty="0"/>
              <a:t> - Uma vez que tenha sido detectado um dispositivo causador do problema (placa de som, modem, etc.), podemos ter um defeito de hardware no próprio dispositivo, ou então um problema no seu driver. O dispositivo pode também ter sido instalado de forma errada. Muitas vezes a solução para um defeito é reinstalá-lo corretamente.</a:t>
            </a:r>
            <a:endParaRPr lang="pt-BR" sz="1400" dirty="0"/>
          </a:p>
          <a:p>
            <a:pPr eaLnBrk="0" fontAlgn="base" hangingPunct="0">
              <a:spcBef>
                <a:spcPct val="0"/>
              </a:spcBef>
              <a:spcAft>
                <a:spcPct val="0"/>
              </a:spcAft>
            </a:pPr>
            <a:r>
              <a:rPr lang="pt-PT" sz="1400" b="1" dirty="0"/>
              <a:t>Conflitos de software</a:t>
            </a:r>
            <a:r>
              <a:rPr lang="pt-PT" sz="1400" dirty="0"/>
              <a:t> - Os conflitos entre programas e/ou drivers também podem afetar o funcionamento do PC.</a:t>
            </a:r>
            <a:endParaRPr lang="pt-BR" sz="1400" dirty="0"/>
          </a:p>
          <a:p>
            <a:pPr eaLnBrk="0" fontAlgn="base" hangingPunct="0">
              <a:spcBef>
                <a:spcPct val="0"/>
              </a:spcBef>
              <a:spcAft>
                <a:spcPct val="0"/>
              </a:spcAft>
            </a:pPr>
            <a:r>
              <a:rPr lang="pt-PT" sz="1400" b="1" dirty="0"/>
              <a:t>Modo de segurança</a:t>
            </a:r>
            <a:r>
              <a:rPr lang="pt-PT" sz="1400" dirty="0"/>
              <a:t> - Basta executar um boot no modo de segurança. No início do processo de boot, pressione a tecla F8 e no menu de inicialização apresentado, escolha a opção </a:t>
            </a:r>
            <a:r>
              <a:rPr lang="pt-PT" sz="1400" i="1" dirty="0"/>
              <a:t>Modo de Segurança</a:t>
            </a:r>
            <a:r>
              <a:rPr lang="pt-PT" sz="1400" dirty="0"/>
              <a:t>. Se nessas condições os problemas também ocorrerem, existe grande chance do motivo ser um problema de hardware na placa de CPU, placa de vídeo, processador, memórias ou disco rígido. </a:t>
            </a:r>
            <a:endParaRPr lang="pt-BR" sz="1400" dirty="0"/>
          </a:p>
          <a:p>
            <a:pPr eaLnBrk="0" fontAlgn="base" hangingPunct="0">
              <a:spcBef>
                <a:spcPct val="0"/>
              </a:spcBef>
              <a:spcAft>
                <a:spcPct val="0"/>
              </a:spcAft>
            </a:pPr>
            <a:r>
              <a:rPr lang="pt-PT" sz="1400" b="1" dirty="0"/>
              <a:t>Programas do menu Iniciar</a:t>
            </a:r>
            <a:r>
              <a:rPr lang="pt-PT" sz="1400" dirty="0"/>
              <a:t> - Os travamentos e falhas no Windows podem estar sendo causados por programas que são executados automaticamente quando o Windows é iniciado.</a:t>
            </a:r>
            <a:endParaRPr lang="pt-BR" sz="1400" dirty="0"/>
          </a:p>
          <a:p>
            <a:pPr lvl="0" eaLnBrk="0" fontAlgn="base" hangingPunct="0">
              <a:spcBef>
                <a:spcPct val="0"/>
              </a:spcBef>
              <a:spcAft>
                <a:spcPct val="0"/>
              </a:spcAft>
            </a:pPr>
            <a:endParaRPr lang="pt-PT" sz="1400" dirty="0">
              <a:latin typeface="Arial" pitchFamily="34" charset="0"/>
              <a:cs typeface="Arial" pitchFamily="34" charset="0"/>
            </a:endParaRPr>
          </a:p>
        </p:txBody>
      </p:sp>
    </p:spTree>
    <p:extLst>
      <p:ext uri="{BB962C8B-B14F-4D97-AF65-F5344CB8AC3E}">
        <p14:creationId xmlns:p14="http://schemas.microsoft.com/office/powerpoint/2010/main" val="316572625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p:cNvSpPr>
            <a:spLocks noChangeArrowheads="1"/>
          </p:cNvSpPr>
          <p:nvPr/>
        </p:nvSpPr>
        <p:spPr bwMode="auto">
          <a:xfrm rot="10800000" flipV="1">
            <a:off x="0" y="212037"/>
            <a:ext cx="12192000" cy="59093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lang="pt-PT" sz="1400" b="1" dirty="0">
                <a:solidFill>
                  <a:srgbClr val="0000FF"/>
                </a:solidFill>
                <a:latin typeface="Calibri" pitchFamily="34" charset="0"/>
                <a:ea typeface="Times New Roman" pitchFamily="18" charset="0"/>
                <a:cs typeface="Verdana" pitchFamily="34" charset="0"/>
              </a:rPr>
              <a:t>PC trava depois da contagem de memória</a:t>
            </a:r>
          </a:p>
          <a:p>
            <a:pPr lvl="0" fontAlgn="base">
              <a:spcBef>
                <a:spcPct val="0"/>
              </a:spcBef>
              <a:spcAft>
                <a:spcPct val="0"/>
              </a:spcAft>
            </a:pPr>
            <a:r>
              <a:rPr lang="pt-PT" sz="1400" dirty="0">
                <a:latin typeface="Calibri" pitchFamily="34" charset="0"/>
                <a:ea typeface="Times New Roman" pitchFamily="18" charset="0"/>
                <a:cs typeface="Verdana" pitchFamily="34" charset="0"/>
              </a:rPr>
              <a:t>Quando ligamos o computador, o POST (power on self test) entra em execução. A seqüência geral de testes realizadas pelo POST é a seguinte:</a:t>
            </a:r>
            <a:endParaRPr lang="pt-BR" sz="1400" dirty="0">
              <a:latin typeface="Arial" pitchFamily="34" charset="0"/>
              <a:cs typeface="Arial" pitchFamily="34" charset="0"/>
            </a:endParaRPr>
          </a:p>
          <a:p>
            <a:pPr lvl="0" eaLnBrk="0" fontAlgn="base" hangingPunct="0">
              <a:spcBef>
                <a:spcPct val="0"/>
              </a:spcBef>
              <a:spcAft>
                <a:spcPct val="0"/>
              </a:spcAft>
            </a:pPr>
            <a:r>
              <a:rPr lang="pt-PT" sz="1400" dirty="0">
                <a:latin typeface="Calibri" pitchFamily="34" charset="0"/>
                <a:ea typeface="Times New Roman" pitchFamily="18" charset="0"/>
                <a:cs typeface="Verdana" pitchFamily="34" charset="0"/>
              </a:rPr>
              <a:t>1) Teste dos registradores internos do processador</a:t>
            </a:r>
            <a:br>
              <a:rPr lang="pt-PT" sz="1400" dirty="0">
                <a:latin typeface="Calibri" pitchFamily="34" charset="0"/>
                <a:ea typeface="Times New Roman" pitchFamily="18" charset="0"/>
                <a:cs typeface="Verdana" pitchFamily="34" charset="0"/>
              </a:rPr>
            </a:br>
            <a:r>
              <a:rPr lang="pt-PT" sz="1400" dirty="0">
                <a:latin typeface="Calibri" pitchFamily="34" charset="0"/>
                <a:ea typeface="Times New Roman" pitchFamily="18" charset="0"/>
                <a:cs typeface="Verdana" pitchFamily="34" charset="0"/>
              </a:rPr>
              <a:t>2) Teste do checksum do BIOS – verifica se o BIOS tem erros</a:t>
            </a:r>
            <a:br>
              <a:rPr lang="pt-PT" sz="1400" dirty="0">
                <a:latin typeface="Calibri" pitchFamily="34" charset="0"/>
                <a:ea typeface="Times New Roman" pitchFamily="18" charset="0"/>
                <a:cs typeface="Verdana" pitchFamily="34" charset="0"/>
              </a:rPr>
            </a:br>
            <a:r>
              <a:rPr lang="pt-PT" sz="1400" dirty="0">
                <a:latin typeface="Calibri" pitchFamily="34" charset="0"/>
                <a:ea typeface="Times New Roman" pitchFamily="18" charset="0"/>
                <a:cs typeface="Verdana" pitchFamily="34" charset="0"/>
              </a:rPr>
              <a:t>3) Inicialização do chipset</a:t>
            </a:r>
            <a:br>
              <a:rPr lang="pt-PT" sz="1400" dirty="0">
                <a:latin typeface="Calibri" pitchFamily="34" charset="0"/>
                <a:ea typeface="Times New Roman" pitchFamily="18" charset="0"/>
                <a:cs typeface="Verdana" pitchFamily="34" charset="0"/>
              </a:rPr>
            </a:br>
            <a:r>
              <a:rPr lang="pt-PT" sz="1400" dirty="0">
                <a:latin typeface="Calibri" pitchFamily="34" charset="0"/>
                <a:ea typeface="Times New Roman" pitchFamily="18" charset="0"/>
                <a:cs typeface="Verdana" pitchFamily="34" charset="0"/>
              </a:rPr>
              <a:t>4) Teste da RAM do CMOS</a:t>
            </a:r>
            <a:br>
              <a:rPr lang="pt-PT" sz="1400" dirty="0">
                <a:latin typeface="Calibri" pitchFamily="34" charset="0"/>
                <a:ea typeface="Times New Roman" pitchFamily="18" charset="0"/>
                <a:cs typeface="Verdana" pitchFamily="34" charset="0"/>
              </a:rPr>
            </a:br>
            <a:r>
              <a:rPr lang="pt-PT" sz="1400" dirty="0">
                <a:latin typeface="Calibri" pitchFamily="34" charset="0"/>
                <a:ea typeface="Times New Roman" pitchFamily="18" charset="0"/>
                <a:cs typeface="Verdana" pitchFamily="34" charset="0"/>
              </a:rPr>
              <a:t>5) Inicializa e testa o Timer – 8254</a:t>
            </a:r>
            <a:br>
              <a:rPr lang="pt-PT" sz="1400" dirty="0">
                <a:latin typeface="Calibri" pitchFamily="34" charset="0"/>
                <a:ea typeface="Times New Roman" pitchFamily="18" charset="0"/>
                <a:cs typeface="Verdana" pitchFamily="34" charset="0"/>
              </a:rPr>
            </a:br>
            <a:r>
              <a:rPr lang="pt-PT" sz="1400" dirty="0">
                <a:latin typeface="Calibri" pitchFamily="34" charset="0"/>
                <a:ea typeface="Times New Roman" pitchFamily="18" charset="0"/>
                <a:cs typeface="Verdana" pitchFamily="34" charset="0"/>
              </a:rPr>
              <a:t>6) Inicializa e testa o controlador de DMA – 8237</a:t>
            </a:r>
            <a:br>
              <a:rPr lang="pt-PT" sz="1400" dirty="0">
                <a:latin typeface="Calibri" pitchFamily="34" charset="0"/>
                <a:ea typeface="Times New Roman" pitchFamily="18" charset="0"/>
                <a:cs typeface="Verdana" pitchFamily="34" charset="0"/>
              </a:rPr>
            </a:br>
            <a:r>
              <a:rPr lang="pt-PT" sz="1400" dirty="0">
                <a:latin typeface="Calibri" pitchFamily="34" charset="0"/>
                <a:ea typeface="Times New Roman" pitchFamily="18" charset="0"/>
                <a:cs typeface="Verdana" pitchFamily="34" charset="0"/>
              </a:rPr>
              <a:t>7) Verifica se a RAM está funcionando</a:t>
            </a:r>
            <a:br>
              <a:rPr lang="pt-PT" sz="1400" dirty="0">
                <a:latin typeface="Calibri" pitchFamily="34" charset="0"/>
                <a:ea typeface="Times New Roman" pitchFamily="18" charset="0"/>
                <a:cs typeface="Verdana" pitchFamily="34" charset="0"/>
              </a:rPr>
            </a:br>
            <a:r>
              <a:rPr lang="pt-PT" sz="1400" dirty="0">
                <a:latin typeface="Calibri" pitchFamily="34" charset="0"/>
                <a:ea typeface="Times New Roman" pitchFamily="18" charset="0"/>
                <a:cs typeface="Verdana" pitchFamily="34" charset="0"/>
              </a:rPr>
              <a:t>8) Testa a interface de teclado</a:t>
            </a:r>
            <a:br>
              <a:rPr lang="pt-PT" sz="1400" dirty="0">
                <a:latin typeface="Calibri" pitchFamily="34" charset="0"/>
                <a:ea typeface="Times New Roman" pitchFamily="18" charset="0"/>
                <a:cs typeface="Verdana" pitchFamily="34" charset="0"/>
              </a:rPr>
            </a:br>
            <a:r>
              <a:rPr lang="pt-PT" sz="1400" dirty="0">
                <a:latin typeface="Calibri" pitchFamily="34" charset="0"/>
                <a:ea typeface="Times New Roman" pitchFamily="18" charset="0"/>
                <a:cs typeface="Verdana" pitchFamily="34" charset="0"/>
              </a:rPr>
              <a:t>9) Testa os primeiros 64kB da memória</a:t>
            </a:r>
            <a:br>
              <a:rPr lang="pt-PT" sz="1400" dirty="0">
                <a:latin typeface="Calibri" pitchFamily="34" charset="0"/>
                <a:ea typeface="Times New Roman" pitchFamily="18" charset="0"/>
                <a:cs typeface="Verdana" pitchFamily="34" charset="0"/>
              </a:rPr>
            </a:br>
            <a:r>
              <a:rPr lang="pt-PT" sz="1400" dirty="0">
                <a:latin typeface="Calibri" pitchFamily="34" charset="0"/>
                <a:ea typeface="Times New Roman" pitchFamily="18" charset="0"/>
                <a:cs typeface="Verdana" pitchFamily="34" charset="0"/>
              </a:rPr>
              <a:t>10) Inicializa e testa os controladores de interrupções 8259</a:t>
            </a:r>
            <a:br>
              <a:rPr lang="pt-PT" sz="1400" dirty="0">
                <a:latin typeface="Calibri" pitchFamily="34" charset="0"/>
                <a:ea typeface="Times New Roman" pitchFamily="18" charset="0"/>
                <a:cs typeface="Verdana" pitchFamily="34" charset="0"/>
              </a:rPr>
            </a:br>
            <a:r>
              <a:rPr lang="pt-PT" sz="1400" dirty="0">
                <a:latin typeface="Calibri" pitchFamily="34" charset="0"/>
                <a:ea typeface="Times New Roman" pitchFamily="18" charset="0"/>
                <a:cs typeface="Verdana" pitchFamily="34" charset="0"/>
              </a:rPr>
              <a:t>11) Faz testes adicionais nos timers 8254</a:t>
            </a:r>
            <a:br>
              <a:rPr lang="pt-PT" sz="1400" dirty="0">
                <a:latin typeface="Calibri" pitchFamily="34" charset="0"/>
                <a:ea typeface="Times New Roman" pitchFamily="18" charset="0"/>
                <a:cs typeface="Verdana" pitchFamily="34" charset="0"/>
              </a:rPr>
            </a:br>
            <a:r>
              <a:rPr lang="pt-PT" sz="1400" dirty="0">
                <a:latin typeface="Calibri" pitchFamily="34" charset="0"/>
                <a:ea typeface="Times New Roman" pitchFamily="18" charset="0"/>
                <a:cs typeface="Verdana" pitchFamily="34" charset="0"/>
              </a:rPr>
              <a:t>12) Inicializa o controlador de cache e testa a memória cache externa</a:t>
            </a:r>
            <a:br>
              <a:rPr lang="pt-PT" sz="1400" dirty="0">
                <a:latin typeface="Calibri" pitchFamily="34" charset="0"/>
                <a:ea typeface="Times New Roman" pitchFamily="18" charset="0"/>
                <a:cs typeface="Verdana" pitchFamily="34" charset="0"/>
              </a:rPr>
            </a:br>
            <a:r>
              <a:rPr lang="pt-PT" sz="1400" dirty="0">
                <a:latin typeface="Calibri" pitchFamily="34" charset="0"/>
                <a:ea typeface="Times New Roman" pitchFamily="18" charset="0"/>
                <a:cs typeface="Verdana" pitchFamily="34" charset="0"/>
              </a:rPr>
              <a:t>13) Carrega valores de inicialização presentes no CMOS</a:t>
            </a:r>
            <a:br>
              <a:rPr lang="pt-PT" sz="1400" dirty="0">
                <a:latin typeface="Calibri" pitchFamily="34" charset="0"/>
                <a:ea typeface="Times New Roman" pitchFamily="18" charset="0"/>
                <a:cs typeface="Verdana" pitchFamily="34" charset="0"/>
              </a:rPr>
            </a:br>
            <a:r>
              <a:rPr lang="pt-PT" sz="1400" dirty="0">
                <a:latin typeface="Calibri" pitchFamily="34" charset="0"/>
                <a:ea typeface="Times New Roman" pitchFamily="18" charset="0"/>
                <a:cs typeface="Verdana" pitchFamily="34" charset="0"/>
              </a:rPr>
              <a:t>14) Inicializa o vídeo</a:t>
            </a:r>
            <a:br>
              <a:rPr lang="pt-PT" sz="1400" dirty="0">
                <a:latin typeface="Calibri" pitchFamily="34" charset="0"/>
                <a:ea typeface="Times New Roman" pitchFamily="18" charset="0"/>
                <a:cs typeface="Verdana" pitchFamily="34" charset="0"/>
              </a:rPr>
            </a:br>
            <a:r>
              <a:rPr lang="pt-PT" sz="1400" dirty="0">
                <a:latin typeface="Calibri" pitchFamily="34" charset="0"/>
                <a:ea typeface="Times New Roman" pitchFamily="18" charset="0"/>
                <a:cs typeface="Verdana" pitchFamily="34" charset="0"/>
              </a:rPr>
              <a:t>15) Testa a memória acima dos 64 kB</a:t>
            </a:r>
            <a:br>
              <a:rPr lang="pt-PT" sz="1400" dirty="0">
                <a:latin typeface="Calibri" pitchFamily="34" charset="0"/>
                <a:ea typeface="Times New Roman" pitchFamily="18" charset="0"/>
                <a:cs typeface="Verdana" pitchFamily="34" charset="0"/>
              </a:rPr>
            </a:br>
            <a:r>
              <a:rPr lang="pt-PT" sz="1400" dirty="0">
                <a:latin typeface="Calibri" pitchFamily="34" charset="0"/>
                <a:ea typeface="Times New Roman" pitchFamily="18" charset="0"/>
                <a:cs typeface="Verdana" pitchFamily="34" charset="0"/>
              </a:rPr>
              <a:t>16) Inicializa o teclado</a:t>
            </a:r>
            <a:br>
              <a:rPr lang="pt-PT" sz="1400" dirty="0">
                <a:latin typeface="Calibri" pitchFamily="34" charset="0"/>
                <a:ea typeface="Times New Roman" pitchFamily="18" charset="0"/>
                <a:cs typeface="Verdana" pitchFamily="34" charset="0"/>
              </a:rPr>
            </a:br>
            <a:r>
              <a:rPr lang="pt-PT" sz="1400" dirty="0">
                <a:latin typeface="Calibri" pitchFamily="34" charset="0"/>
                <a:ea typeface="Times New Roman" pitchFamily="18" charset="0"/>
                <a:cs typeface="Verdana" pitchFamily="34" charset="0"/>
              </a:rPr>
              <a:t>17) Checa a presença do drive A</a:t>
            </a:r>
            <a:br>
              <a:rPr lang="pt-PT" sz="1400" dirty="0">
                <a:latin typeface="Calibri" pitchFamily="34" charset="0"/>
                <a:ea typeface="Times New Roman" pitchFamily="18" charset="0"/>
                <a:cs typeface="Verdana" pitchFamily="34" charset="0"/>
              </a:rPr>
            </a:br>
            <a:r>
              <a:rPr lang="pt-PT" sz="1400" dirty="0">
                <a:latin typeface="Calibri" pitchFamily="34" charset="0"/>
                <a:ea typeface="Times New Roman" pitchFamily="18" charset="0"/>
                <a:cs typeface="Verdana" pitchFamily="34" charset="0"/>
              </a:rPr>
              <a:t>18) Inicializa portas seriais, paralelas e de joystick</a:t>
            </a:r>
            <a:br>
              <a:rPr lang="pt-PT" sz="1400" dirty="0">
                <a:latin typeface="Calibri" pitchFamily="34" charset="0"/>
                <a:ea typeface="Times New Roman" pitchFamily="18" charset="0"/>
                <a:cs typeface="Verdana" pitchFamily="34" charset="0"/>
              </a:rPr>
            </a:br>
            <a:r>
              <a:rPr lang="pt-PT" sz="1400" dirty="0">
                <a:latin typeface="Calibri" pitchFamily="34" charset="0"/>
                <a:ea typeface="Times New Roman" pitchFamily="18" charset="0"/>
                <a:cs typeface="Verdana" pitchFamily="34" charset="0"/>
              </a:rPr>
              <a:t>19) Inicializa a interface de drives</a:t>
            </a:r>
            <a:br>
              <a:rPr lang="pt-PT" sz="1400" dirty="0">
                <a:latin typeface="Calibri" pitchFamily="34" charset="0"/>
                <a:ea typeface="Times New Roman" pitchFamily="18" charset="0"/>
                <a:cs typeface="Verdana" pitchFamily="34" charset="0"/>
              </a:rPr>
            </a:br>
            <a:r>
              <a:rPr lang="pt-PT" sz="1400" dirty="0">
                <a:latin typeface="Calibri" pitchFamily="34" charset="0"/>
                <a:ea typeface="Times New Roman" pitchFamily="18" charset="0"/>
                <a:cs typeface="Verdana" pitchFamily="34" charset="0"/>
              </a:rPr>
              <a:t>20) Inicializa a interface de disco rígido</a:t>
            </a:r>
            <a:br>
              <a:rPr lang="pt-PT" sz="1400" dirty="0">
                <a:latin typeface="Calibri" pitchFamily="34" charset="0"/>
                <a:ea typeface="Times New Roman" pitchFamily="18" charset="0"/>
                <a:cs typeface="Verdana" pitchFamily="34" charset="0"/>
              </a:rPr>
            </a:br>
            <a:r>
              <a:rPr lang="pt-PT" sz="1400" dirty="0">
                <a:latin typeface="Calibri" pitchFamily="34" charset="0"/>
                <a:ea typeface="Times New Roman" pitchFamily="18" charset="0"/>
                <a:cs typeface="Verdana" pitchFamily="34" charset="0"/>
              </a:rPr>
              <a:t>21) Procura ROMs nas placas de expansão e as inicializa</a:t>
            </a:r>
            <a:br>
              <a:rPr lang="pt-PT" sz="1400" dirty="0">
                <a:latin typeface="Calibri" pitchFamily="34" charset="0"/>
                <a:ea typeface="Times New Roman" pitchFamily="18" charset="0"/>
                <a:cs typeface="Verdana" pitchFamily="34" charset="0"/>
              </a:rPr>
            </a:br>
            <a:r>
              <a:rPr lang="pt-PT" sz="1400" dirty="0">
                <a:latin typeface="Calibri" pitchFamily="34" charset="0"/>
                <a:ea typeface="Times New Roman" pitchFamily="18" charset="0"/>
                <a:cs typeface="Verdana" pitchFamily="34" charset="0"/>
              </a:rPr>
              <a:t>22) Inicia a carga do sistema operacional</a:t>
            </a:r>
            <a:endParaRPr lang="pt-PT" sz="1400" dirty="0">
              <a:latin typeface="Arial" pitchFamily="34" charset="0"/>
              <a:ea typeface="Times New Roman" pitchFamily="18" charset="0"/>
              <a:cs typeface="Verdana" pitchFamily="34" charset="0"/>
            </a:endParaRPr>
          </a:p>
          <a:p>
            <a:pPr lvl="0" eaLnBrk="0" fontAlgn="base" hangingPunct="0">
              <a:spcBef>
                <a:spcPct val="0"/>
              </a:spcBef>
              <a:spcAft>
                <a:spcPct val="0"/>
              </a:spcAft>
            </a:pPr>
            <a:r>
              <a:rPr lang="pt-PT" sz="1400" dirty="0">
                <a:latin typeface="Arial" pitchFamily="34" charset="0"/>
                <a:ea typeface="Times New Roman" pitchFamily="18" charset="0"/>
                <a:cs typeface="Verdana" pitchFamily="34" charset="0"/>
              </a:rPr>
              <a:t>Dependendo do ponto onde o erro ocorre, a mensagem de erro pode ser indicada no vídeo. Caso o vídeo não possa ser usado, o erro é indicado através de uma seqüência de beeps pelo alto falante. </a:t>
            </a:r>
            <a:endParaRPr lang="pt-PT" sz="1400" dirty="0">
              <a:latin typeface="Arial" pitchFamily="34" charset="0"/>
              <a:cs typeface="Arial" pitchFamily="34" charset="0"/>
            </a:endParaRPr>
          </a:p>
          <a:p>
            <a:pPr lvl="0" fontAlgn="base">
              <a:spcBef>
                <a:spcPct val="0"/>
              </a:spcBef>
              <a:spcAft>
                <a:spcPct val="0"/>
              </a:spcAft>
            </a:pPr>
            <a:endParaRPr lang="pt-PT" sz="1400" dirty="0">
              <a:latin typeface="Arial" pitchFamily="34" charset="0"/>
              <a:cs typeface="Arial" pitchFamily="34" charset="0"/>
            </a:endParaRPr>
          </a:p>
        </p:txBody>
      </p:sp>
    </p:spTree>
    <p:extLst>
      <p:ext uri="{BB962C8B-B14F-4D97-AF65-F5344CB8AC3E}">
        <p14:creationId xmlns:p14="http://schemas.microsoft.com/office/powerpoint/2010/main" val="1345831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p:cNvSpPr>
            <a:spLocks noChangeArrowheads="1"/>
          </p:cNvSpPr>
          <p:nvPr/>
        </p:nvSpPr>
        <p:spPr bwMode="auto">
          <a:xfrm rot="10800000" flipV="1">
            <a:off x="0" y="1720144"/>
            <a:ext cx="12192000" cy="28931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pt-PT" sz="1400" b="1" dirty="0"/>
              <a:t>Erros de leitura no disco rígido</a:t>
            </a:r>
          </a:p>
          <a:p>
            <a:r>
              <a:rPr lang="pt-PT" sz="1400" dirty="0">
                <a:latin typeface="Calibri" pitchFamily="34" charset="0"/>
                <a:ea typeface="Times New Roman" pitchFamily="18" charset="0"/>
                <a:cs typeface="Verdana" pitchFamily="34" charset="0"/>
              </a:rPr>
              <a:t>Algumas possíveis causas para este problema são</a:t>
            </a:r>
            <a:r>
              <a:rPr lang="pt-PT" sz="1000" dirty="0">
                <a:latin typeface="Calibri" pitchFamily="34" charset="0"/>
                <a:ea typeface="Times New Roman" pitchFamily="18" charset="0"/>
                <a:cs typeface="Verdana" pitchFamily="34" charset="0"/>
              </a:rPr>
              <a:t>:</a:t>
            </a:r>
            <a:endParaRPr lang="pt-PT" dirty="0">
              <a:latin typeface="Arial" pitchFamily="34" charset="0"/>
              <a:cs typeface="Arial" pitchFamily="34" charset="0"/>
            </a:endParaRPr>
          </a:p>
          <a:p>
            <a:r>
              <a:rPr lang="pt-PT" sz="1400" b="1" dirty="0">
                <a:latin typeface="Calibri" pitchFamily="34" charset="0"/>
                <a:ea typeface="Times New Roman" pitchFamily="18" charset="0"/>
                <a:cs typeface="Verdana" pitchFamily="34" charset="0"/>
              </a:rPr>
              <a:t>Fonte e rede elétrica</a:t>
            </a:r>
            <a:r>
              <a:rPr lang="pt-PT" sz="1400" dirty="0">
                <a:latin typeface="Calibri" pitchFamily="34" charset="0"/>
                <a:ea typeface="Times New Roman" pitchFamily="18" charset="0"/>
                <a:cs typeface="Verdana" pitchFamily="34" charset="0"/>
              </a:rPr>
              <a:t> - Meça as tensões da fonte, e se possível o seu ripple, usando uma placa testadora de fontes</a:t>
            </a:r>
            <a:endParaRPr lang="pt-BR" sz="1400" dirty="0">
              <a:latin typeface="Arial" pitchFamily="34" charset="0"/>
              <a:cs typeface="Arial" pitchFamily="34" charset="0"/>
            </a:endParaRPr>
          </a:p>
          <a:p>
            <a:pPr lvl="0" eaLnBrk="0" fontAlgn="base" hangingPunct="0">
              <a:spcBef>
                <a:spcPct val="0"/>
              </a:spcBef>
              <a:spcAft>
                <a:spcPct val="0"/>
              </a:spcAft>
            </a:pPr>
            <a:r>
              <a:rPr lang="pt-PT" sz="1400" b="1" dirty="0">
                <a:latin typeface="Calibri" pitchFamily="34" charset="0"/>
                <a:ea typeface="Times New Roman" pitchFamily="18" charset="0"/>
                <a:cs typeface="Verdana" pitchFamily="34" charset="0"/>
              </a:rPr>
              <a:t>Maus contatos</a:t>
            </a:r>
            <a:r>
              <a:rPr lang="pt-PT" sz="1400" dirty="0">
                <a:latin typeface="Calibri" pitchFamily="34" charset="0"/>
                <a:ea typeface="Times New Roman" pitchFamily="18" charset="0"/>
                <a:cs typeface="Verdana" pitchFamily="34" charset="0"/>
              </a:rPr>
              <a:t> – Podem ocorrer por afrouxamento gradual dos conectores, causado por vibração, ou então pela ação da poeira e umidade.</a:t>
            </a:r>
            <a:endParaRPr lang="pt-BR" sz="1400" dirty="0">
              <a:latin typeface="Arial" pitchFamily="34" charset="0"/>
              <a:cs typeface="Arial" pitchFamily="34" charset="0"/>
            </a:endParaRPr>
          </a:p>
          <a:p>
            <a:pPr lvl="0" eaLnBrk="0" fontAlgn="base" hangingPunct="0">
              <a:spcBef>
                <a:spcPct val="0"/>
              </a:spcBef>
              <a:spcAft>
                <a:spcPct val="0"/>
              </a:spcAft>
            </a:pPr>
            <a:r>
              <a:rPr lang="pt-PT" sz="1400" b="1" dirty="0">
                <a:latin typeface="Calibri" pitchFamily="34" charset="0"/>
                <a:ea typeface="Times New Roman" pitchFamily="18" charset="0"/>
                <a:cs typeface="Verdana" pitchFamily="34" charset="0"/>
              </a:rPr>
              <a:t>HD defeituoso</a:t>
            </a:r>
            <a:r>
              <a:rPr lang="pt-PT" sz="1400" dirty="0">
                <a:latin typeface="Calibri" pitchFamily="34" charset="0"/>
                <a:ea typeface="Times New Roman" pitchFamily="18" charset="0"/>
                <a:cs typeface="Verdana" pitchFamily="34" charset="0"/>
              </a:rPr>
              <a:t> - É possível que o disco rígido esteja começando a apresentar sinais de cansaço, no caso de discos antigos.</a:t>
            </a:r>
          </a:p>
          <a:p>
            <a:pPr lvl="0" eaLnBrk="0" fontAlgn="base" hangingPunct="0">
              <a:spcBef>
                <a:spcPct val="0"/>
              </a:spcBef>
              <a:spcAft>
                <a:spcPct val="0"/>
              </a:spcAft>
            </a:pPr>
            <a:r>
              <a:rPr lang="pt-PT" sz="1400" dirty="0">
                <a:latin typeface="Calibri" pitchFamily="34" charset="0"/>
                <a:ea typeface="Times New Roman" pitchFamily="18" charset="0"/>
                <a:cs typeface="Verdana" pitchFamily="34" charset="0"/>
              </a:rPr>
              <a:t> O problema também pode estar na interface IDE ou SATA. Seja por um defeito no disco rígido, seja na interface IDE ou SATA, a ocorrência de erros de leitura é um mau sinal. É preciso realizar um backup dos dados importantes, pois o disco rígido poderá deixar de funcionar a qualquer momento.</a:t>
            </a:r>
            <a:endParaRPr lang="pt-PT" sz="1400" dirty="0">
              <a:latin typeface="Arial" pitchFamily="34" charset="0"/>
              <a:cs typeface="Arial" pitchFamily="34" charset="0"/>
            </a:endParaRPr>
          </a:p>
          <a:p>
            <a:r>
              <a:rPr lang="pt-PT" sz="1400" b="1" dirty="0"/>
              <a:t>Use um software de diagnóstico</a:t>
            </a:r>
            <a:r>
              <a:rPr lang="pt-PT" sz="1400" dirty="0"/>
              <a:t> - Devemos ainda executar testes repetitivos de acesso ao disco rígido, usando programas de diagnóstico, para verificar se os problemas realmente ocorrem com freqüência (por exemplo, sempre que for acessada uma determinada trilha), ou se ocorrem de forma mais aleatória.</a:t>
            </a:r>
            <a:endParaRPr lang="pt-BR" sz="1400" dirty="0"/>
          </a:p>
          <a:p>
            <a:r>
              <a:rPr lang="pt-PT" sz="1400" b="1" dirty="0">
                <a:latin typeface="Calibri" pitchFamily="34" charset="0"/>
                <a:ea typeface="Times New Roman" pitchFamily="18" charset="0"/>
                <a:cs typeface="Verdana" pitchFamily="34" charset="0"/>
              </a:rPr>
              <a:t>Setores danificados</a:t>
            </a:r>
            <a:r>
              <a:rPr lang="pt-PT" sz="1400" dirty="0">
                <a:latin typeface="Calibri" pitchFamily="34" charset="0"/>
                <a:ea typeface="Times New Roman" pitchFamily="18" charset="0"/>
                <a:cs typeface="Verdana" pitchFamily="34" charset="0"/>
              </a:rPr>
              <a:t> - O disco rígido pode ainda estar com setores danificados. O que devemos fazer nesse caso é usar programas como o Scandisk e o Norton Disk Doctor. Esses programas fazem uma checagem na superfície do disco à procura de setores defeituosos. Ao encontrar, marcam na FAT como </a:t>
            </a:r>
            <a:r>
              <a:rPr lang="pt-PT" sz="1400" i="1" dirty="0">
                <a:latin typeface="Calibri" pitchFamily="34" charset="0"/>
                <a:ea typeface="Times New Roman" pitchFamily="18" charset="0"/>
                <a:cs typeface="Verdana" pitchFamily="34" charset="0"/>
              </a:rPr>
              <a:t>bad blocks</a:t>
            </a:r>
            <a:r>
              <a:rPr lang="pt-PT" sz="1400" dirty="0">
                <a:latin typeface="Calibri" pitchFamily="34" charset="0"/>
                <a:ea typeface="Times New Roman" pitchFamily="18" charset="0"/>
                <a:cs typeface="Verdana" pitchFamily="34" charset="0"/>
              </a:rPr>
              <a:t> os clusters nos quais esses setores estão localizados. Desta forma não serão utilizados, e não poderão colocar em risco os dados.</a:t>
            </a:r>
            <a:endParaRPr lang="pt-PT" sz="1400" dirty="0">
              <a:latin typeface="Arial" pitchFamily="34" charset="0"/>
              <a:cs typeface="Arial" pitchFamily="34" charset="0"/>
            </a:endParaRPr>
          </a:p>
          <a:p>
            <a:endParaRPr lang="pt-BR" sz="1400" dirty="0"/>
          </a:p>
        </p:txBody>
      </p:sp>
    </p:spTree>
    <p:extLst>
      <p:ext uri="{BB962C8B-B14F-4D97-AF65-F5344CB8AC3E}">
        <p14:creationId xmlns:p14="http://schemas.microsoft.com/office/powerpoint/2010/main" val="13797254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p:cNvSpPr>
            <a:spLocks noChangeArrowheads="1"/>
          </p:cNvSpPr>
          <p:nvPr/>
        </p:nvSpPr>
        <p:spPr bwMode="auto">
          <a:xfrm rot="10800000" flipV="1">
            <a:off x="0" y="1181535"/>
            <a:ext cx="12192000" cy="39703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pt-PT" sz="1400" b="1" dirty="0"/>
              <a:t>Contagem de memória incompleta</a:t>
            </a:r>
          </a:p>
          <a:p>
            <a:pPr lvl="0" fontAlgn="base">
              <a:spcBef>
                <a:spcPct val="0"/>
              </a:spcBef>
              <a:spcAft>
                <a:spcPct val="0"/>
              </a:spcAft>
            </a:pPr>
            <a:r>
              <a:rPr lang="pt-PT" sz="1400" b="1" dirty="0">
                <a:latin typeface="Calibri" pitchFamily="34" charset="0"/>
                <a:ea typeface="Times New Roman" pitchFamily="18" charset="0"/>
                <a:cs typeface="Verdana" pitchFamily="34" charset="0"/>
              </a:rPr>
              <a:t>Defeito nas memórias</a:t>
            </a:r>
            <a:r>
              <a:rPr lang="pt-PT" sz="1400" dirty="0">
                <a:latin typeface="Calibri" pitchFamily="34" charset="0"/>
                <a:ea typeface="Times New Roman" pitchFamily="18" charset="0"/>
                <a:cs typeface="Verdana" pitchFamily="34" charset="0"/>
              </a:rPr>
              <a:t> - Um erro nesta contagem indica que existem memórias defeituosas, ou então um mau contato nos seus soquetes. Faça então uma limpeza de contatos nas memórias e nos soquetes, e experimente fazer testes por substituição.</a:t>
            </a:r>
            <a:endParaRPr lang="pt-BR" sz="1400" dirty="0">
              <a:latin typeface="Arial" pitchFamily="34" charset="0"/>
              <a:cs typeface="Arial" pitchFamily="34" charset="0"/>
            </a:endParaRPr>
          </a:p>
          <a:p>
            <a:pPr lvl="0" eaLnBrk="0" fontAlgn="base" hangingPunct="0">
              <a:spcBef>
                <a:spcPct val="0"/>
              </a:spcBef>
              <a:spcAft>
                <a:spcPct val="0"/>
              </a:spcAft>
            </a:pPr>
            <a:r>
              <a:rPr lang="pt-PT" sz="1400" b="1" dirty="0">
                <a:latin typeface="Calibri" pitchFamily="34" charset="0"/>
                <a:ea typeface="Times New Roman" pitchFamily="18" charset="0"/>
                <a:cs typeface="Verdana" pitchFamily="34" charset="0"/>
              </a:rPr>
              <a:t>Memórias erradas</a:t>
            </a:r>
            <a:r>
              <a:rPr lang="pt-PT" sz="1400" dirty="0">
                <a:latin typeface="Calibri" pitchFamily="34" charset="0"/>
                <a:ea typeface="Times New Roman" pitchFamily="18" charset="0"/>
                <a:cs typeface="Verdana" pitchFamily="34" charset="0"/>
              </a:rPr>
              <a:t> - Verifique também se os tipos de memória estão corretos. Usar memórias de fabricantes diferentes dentro do mesmo banco, ou então com tempos de acesso diferentes, pode não funcionar. O que não funciona de forma alguma é misturar, dentro do mesmo banco, memórias de tipos diferentes, de capacidades diferentes (ex: 8M + 16M), ou deixar um banco de memória incompleto. Observe também que muitas placas de CPU podem operar com memórias EDO, FPM e SDRAM, mas nem sempre é permitido misturar SDRAM com outros tipos de memória, mesmo que em bancos diferentes.</a:t>
            </a:r>
          </a:p>
          <a:p>
            <a:pPr lvl="0" eaLnBrk="0" fontAlgn="base" hangingPunct="0">
              <a:spcBef>
                <a:spcPct val="0"/>
              </a:spcBef>
              <a:spcAft>
                <a:spcPct val="0"/>
              </a:spcAft>
            </a:pPr>
            <a:endParaRPr lang="pt-PT" sz="1400" dirty="0">
              <a:latin typeface="Arial" pitchFamily="34" charset="0"/>
              <a:cs typeface="Arial" pitchFamily="34" charset="0"/>
            </a:endParaRPr>
          </a:p>
          <a:p>
            <a:r>
              <a:rPr lang="pt-PT" sz="1400" b="1" dirty="0">
                <a:solidFill>
                  <a:srgbClr val="0000FF"/>
                </a:solidFill>
                <a:latin typeface="Calibri" pitchFamily="34" charset="0"/>
                <a:ea typeface="Times New Roman" pitchFamily="18" charset="0"/>
                <a:cs typeface="Verdana" pitchFamily="34" charset="0"/>
              </a:rPr>
              <a:t>PC reseta sozinho</a:t>
            </a:r>
            <a:endParaRPr lang="pt-PT" sz="1400" dirty="0">
              <a:latin typeface="Arial" pitchFamily="34" charset="0"/>
              <a:cs typeface="Arial" pitchFamily="34" charset="0"/>
            </a:endParaRPr>
          </a:p>
          <a:p>
            <a:pPr lvl="0" fontAlgn="base">
              <a:spcBef>
                <a:spcPct val="0"/>
              </a:spcBef>
              <a:spcAft>
                <a:spcPct val="0"/>
              </a:spcAft>
            </a:pPr>
            <a:r>
              <a:rPr lang="pt-PT" sz="1400" dirty="0">
                <a:latin typeface="Calibri" pitchFamily="34" charset="0"/>
                <a:ea typeface="Times New Roman" pitchFamily="18" charset="0"/>
                <a:cs typeface="Verdana" pitchFamily="34" charset="0"/>
              </a:rPr>
              <a:t>Problemas de hardware podem fazer um PC resetar sozinho. São os mesmos tipos de anomalias que causam travamentos e falhas no Windows, portanto para resolver este tipo de problema você deve ler o item 20 deste roteiro. Além disso podem estar ocorrendo outros problemas apresentados a seguir:</a:t>
            </a:r>
            <a:endParaRPr lang="pt-BR" sz="1400" dirty="0">
              <a:latin typeface="Arial" pitchFamily="34" charset="0"/>
              <a:cs typeface="Arial" pitchFamily="34" charset="0"/>
            </a:endParaRPr>
          </a:p>
          <a:p>
            <a:pPr lvl="0" eaLnBrk="0" fontAlgn="base" hangingPunct="0">
              <a:spcBef>
                <a:spcPct val="0"/>
              </a:spcBef>
              <a:spcAft>
                <a:spcPct val="0"/>
              </a:spcAft>
            </a:pPr>
            <a:r>
              <a:rPr lang="pt-PT" sz="1400" b="1" dirty="0">
                <a:latin typeface="Calibri" pitchFamily="34" charset="0"/>
                <a:ea typeface="Times New Roman" pitchFamily="18" charset="0"/>
                <a:cs typeface="Verdana" pitchFamily="34" charset="0"/>
              </a:rPr>
              <a:t>110/220 volts</a:t>
            </a:r>
            <a:r>
              <a:rPr lang="pt-PT" sz="1400" dirty="0">
                <a:latin typeface="Calibri" pitchFamily="34" charset="0"/>
                <a:ea typeface="Times New Roman" pitchFamily="18" charset="0"/>
                <a:cs typeface="Verdana" pitchFamily="34" charset="0"/>
              </a:rPr>
              <a:t> - Quando a fonte está configurada para 220 volts, mas o PC é ligado em uma rede de 110 volts, em geral funciona, mas fica muito sensível a quedas de tensão, e o circuito de RESET da placa de CPU poderá disparar. Verifique portanto se a chave está configurada com a tensão correta.</a:t>
            </a:r>
            <a:endParaRPr lang="pt-BR" sz="1400" dirty="0">
              <a:latin typeface="Arial" pitchFamily="34" charset="0"/>
              <a:cs typeface="Arial" pitchFamily="34" charset="0"/>
            </a:endParaRPr>
          </a:p>
          <a:p>
            <a:pPr lvl="0" eaLnBrk="0" fontAlgn="base" hangingPunct="0">
              <a:spcBef>
                <a:spcPct val="0"/>
              </a:spcBef>
              <a:spcAft>
                <a:spcPct val="0"/>
              </a:spcAft>
            </a:pPr>
            <a:r>
              <a:rPr lang="pt-PT" sz="1400" b="1" dirty="0">
                <a:latin typeface="Calibri" pitchFamily="34" charset="0"/>
                <a:ea typeface="Times New Roman" pitchFamily="18" charset="0"/>
                <a:cs typeface="Verdana" pitchFamily="34" charset="0"/>
              </a:rPr>
              <a:t>Conflitos de hardware</a:t>
            </a:r>
            <a:r>
              <a:rPr lang="pt-PT" sz="1400" dirty="0">
                <a:latin typeface="Calibri" pitchFamily="34" charset="0"/>
                <a:ea typeface="Times New Roman" pitchFamily="18" charset="0"/>
                <a:cs typeface="Verdana" pitchFamily="34" charset="0"/>
              </a:rPr>
              <a:t> - Também os conflitos de hardware, principalmente os de IRQ e DMA podem fazer o computador apresentar diversas anomalias, inclusive resetar sozinho. Use as técnicas usuais para eliminação de conflitos de hardware.</a:t>
            </a:r>
            <a:endParaRPr lang="pt-BR" sz="1400" dirty="0">
              <a:latin typeface="Arial" pitchFamily="34" charset="0"/>
              <a:cs typeface="Arial" pitchFamily="34" charset="0"/>
            </a:endParaRPr>
          </a:p>
          <a:p>
            <a:pPr lvl="0" eaLnBrk="0" fontAlgn="base" hangingPunct="0">
              <a:spcBef>
                <a:spcPct val="0"/>
              </a:spcBef>
              <a:spcAft>
                <a:spcPct val="0"/>
              </a:spcAft>
            </a:pPr>
            <a:r>
              <a:rPr lang="pt-PT" sz="1400" b="1" dirty="0">
                <a:latin typeface="Calibri" pitchFamily="34" charset="0"/>
                <a:ea typeface="Times New Roman" pitchFamily="18" charset="0"/>
                <a:cs typeface="Verdana" pitchFamily="34" charset="0"/>
              </a:rPr>
              <a:t>Problema de software</a:t>
            </a:r>
            <a:r>
              <a:rPr lang="pt-PT" sz="1400" dirty="0">
                <a:latin typeface="Calibri" pitchFamily="34" charset="0"/>
                <a:ea typeface="Times New Roman" pitchFamily="18" charset="0"/>
                <a:cs typeface="Verdana" pitchFamily="34" charset="0"/>
              </a:rPr>
              <a:t> - É possível que você esteja executando um programa que realiza uma operação ilegal a ponto de resetar o computador. Se o problema ocorre sempre durante o uso de um certo programa, isto pode ser um bug do próprio programa, um problema sem solução, a não ser esperar pela sua próxima versão.</a:t>
            </a:r>
            <a:endParaRPr lang="pt-PT" sz="1400" dirty="0">
              <a:latin typeface="Arial" pitchFamily="34" charset="0"/>
              <a:cs typeface="Arial" pitchFamily="34" charset="0"/>
            </a:endParaRPr>
          </a:p>
          <a:p>
            <a:endParaRPr lang="pt-BR" sz="1400" dirty="0"/>
          </a:p>
        </p:txBody>
      </p:sp>
    </p:spTree>
    <p:extLst>
      <p:ext uri="{BB962C8B-B14F-4D97-AF65-F5344CB8AC3E}">
        <p14:creationId xmlns:p14="http://schemas.microsoft.com/office/powerpoint/2010/main" val="381373235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p:cNvSpPr>
            <a:spLocks noChangeArrowheads="1"/>
          </p:cNvSpPr>
          <p:nvPr/>
        </p:nvSpPr>
        <p:spPr bwMode="auto">
          <a:xfrm rot="10800000" flipV="1">
            <a:off x="0" y="1396978"/>
            <a:ext cx="12192000" cy="353943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pt-PT" sz="1400" b="1" dirty="0"/>
              <a:t>Travamento na finalização do Windows</a:t>
            </a:r>
            <a:endParaRPr lang="pt-BR" sz="1400" dirty="0"/>
          </a:p>
          <a:p>
            <a:pPr lvl="0" fontAlgn="base">
              <a:spcBef>
                <a:spcPct val="0"/>
              </a:spcBef>
              <a:spcAft>
                <a:spcPct val="0"/>
              </a:spcAft>
            </a:pPr>
            <a:r>
              <a:rPr lang="pt-PT" sz="1400" dirty="0">
                <a:latin typeface="Calibri" pitchFamily="34" charset="0"/>
                <a:ea typeface="Times New Roman" pitchFamily="18" charset="0"/>
                <a:cs typeface="Verdana" pitchFamily="34" charset="0"/>
              </a:rPr>
              <a:t>Ao usarmos o comando </a:t>
            </a:r>
            <a:r>
              <a:rPr lang="pt-PT" sz="1400" i="1" dirty="0">
                <a:latin typeface="Calibri" pitchFamily="34" charset="0"/>
                <a:ea typeface="Times New Roman" pitchFamily="18" charset="0"/>
                <a:cs typeface="Verdana" pitchFamily="34" charset="0"/>
              </a:rPr>
              <a:t>Desligar</a:t>
            </a:r>
            <a:r>
              <a:rPr lang="pt-PT" sz="1400" dirty="0">
                <a:latin typeface="Calibri" pitchFamily="34" charset="0"/>
                <a:ea typeface="Times New Roman" pitchFamily="18" charset="0"/>
                <a:cs typeface="Verdana" pitchFamily="34" charset="0"/>
              </a:rPr>
              <a:t> do Windows, aparece aquela tela dizendo: </a:t>
            </a:r>
            <a:r>
              <a:rPr lang="pt-PT" sz="1400" i="1" dirty="0">
                <a:latin typeface="Calibri" pitchFamily="34" charset="0"/>
                <a:ea typeface="Times New Roman" pitchFamily="18" charset="0"/>
                <a:cs typeface="Verdana" pitchFamily="34" charset="0"/>
              </a:rPr>
              <a:t>Aguarde enquanto o seu computador está sendo desligado</a:t>
            </a:r>
            <a:r>
              <a:rPr lang="pt-PT" sz="1400" dirty="0">
                <a:latin typeface="Calibri" pitchFamily="34" charset="0"/>
                <a:ea typeface="Times New Roman" pitchFamily="18" charset="0"/>
                <a:cs typeface="Verdana" pitchFamily="34" charset="0"/>
              </a:rPr>
              <a:t>. A tela fica paralisada sem prosseguir, ou então fica toda escura, mas sem apresentar a mensagem </a:t>
            </a:r>
            <a:r>
              <a:rPr lang="pt-PT" sz="1400" i="1" dirty="0">
                <a:latin typeface="Calibri" pitchFamily="34" charset="0"/>
                <a:ea typeface="Times New Roman" pitchFamily="18" charset="0"/>
                <a:cs typeface="Verdana" pitchFamily="34" charset="0"/>
              </a:rPr>
              <a:t>Seu computador já pode ser desligado com segurança</a:t>
            </a:r>
            <a:r>
              <a:rPr lang="pt-PT" sz="1400" dirty="0">
                <a:latin typeface="Calibri" pitchFamily="34" charset="0"/>
                <a:ea typeface="Times New Roman" pitchFamily="18" charset="0"/>
                <a:cs typeface="Verdana" pitchFamily="34" charset="0"/>
              </a:rPr>
              <a:t>.</a:t>
            </a:r>
            <a:endParaRPr lang="pt-BR" sz="1400" dirty="0">
              <a:latin typeface="Arial" pitchFamily="34" charset="0"/>
              <a:cs typeface="Arial" pitchFamily="34" charset="0"/>
            </a:endParaRPr>
          </a:p>
          <a:p>
            <a:pPr lvl="0" eaLnBrk="0" fontAlgn="base" hangingPunct="0">
              <a:spcBef>
                <a:spcPct val="0"/>
              </a:spcBef>
              <a:spcAft>
                <a:spcPct val="0"/>
              </a:spcAft>
            </a:pPr>
            <a:r>
              <a:rPr lang="pt-PT" sz="1400" dirty="0">
                <a:latin typeface="Calibri" pitchFamily="34" charset="0"/>
                <a:ea typeface="Times New Roman" pitchFamily="18" charset="0"/>
                <a:cs typeface="Verdana" pitchFamily="34" charset="0"/>
              </a:rPr>
              <a:t>As causas desse problema são quase tão obscuras quanto os travamentos e falhas no Windows. Em geral não é causada por defeitos no computador, e sim por conflitos entre softwares. São três as principais fontes deste problema:</a:t>
            </a:r>
            <a:endParaRPr lang="pt-BR" sz="1400" dirty="0">
              <a:latin typeface="Arial" pitchFamily="34" charset="0"/>
              <a:cs typeface="Arial" pitchFamily="34" charset="0"/>
            </a:endParaRPr>
          </a:p>
          <a:p>
            <a:pPr lvl="0" eaLnBrk="0" fontAlgn="base" hangingPunct="0">
              <a:spcBef>
                <a:spcPct val="0"/>
              </a:spcBef>
              <a:spcAft>
                <a:spcPct val="0"/>
              </a:spcAft>
            </a:pPr>
            <a:r>
              <a:rPr lang="pt-PT" sz="1400" dirty="0">
                <a:latin typeface="Calibri" pitchFamily="34" charset="0"/>
                <a:ea typeface="Times New Roman" pitchFamily="18" charset="0"/>
                <a:cs typeface="Verdana" pitchFamily="34" charset="0"/>
              </a:rPr>
              <a:t>a) Gerenciamento de energia</a:t>
            </a:r>
            <a:br>
              <a:rPr lang="pt-PT" sz="1400" dirty="0">
                <a:latin typeface="Calibri" pitchFamily="34" charset="0"/>
                <a:ea typeface="Times New Roman" pitchFamily="18" charset="0"/>
                <a:cs typeface="Verdana" pitchFamily="34" charset="0"/>
              </a:rPr>
            </a:br>
            <a:r>
              <a:rPr lang="pt-PT" sz="1400" dirty="0">
                <a:latin typeface="Calibri" pitchFamily="34" charset="0"/>
                <a:ea typeface="Times New Roman" pitchFamily="18" charset="0"/>
                <a:cs typeface="Verdana" pitchFamily="34" charset="0"/>
              </a:rPr>
              <a:t>b) Conflitos na memória superior</a:t>
            </a:r>
            <a:br>
              <a:rPr lang="pt-PT" sz="1400" dirty="0">
                <a:latin typeface="Calibri" pitchFamily="34" charset="0"/>
                <a:ea typeface="Times New Roman" pitchFamily="18" charset="0"/>
                <a:cs typeface="Verdana" pitchFamily="34" charset="0"/>
              </a:rPr>
            </a:br>
            <a:r>
              <a:rPr lang="pt-PT" sz="1400" dirty="0">
                <a:latin typeface="Calibri" pitchFamily="34" charset="0"/>
                <a:ea typeface="Times New Roman" pitchFamily="18" charset="0"/>
                <a:cs typeface="Verdana" pitchFamily="34" charset="0"/>
              </a:rPr>
              <a:t>c) Programas ativos</a:t>
            </a:r>
            <a:br>
              <a:rPr lang="pt-PT" sz="1400" dirty="0">
                <a:latin typeface="Calibri" pitchFamily="34" charset="0"/>
                <a:ea typeface="Times New Roman" pitchFamily="18" charset="0"/>
                <a:cs typeface="Verdana" pitchFamily="34" charset="0"/>
              </a:rPr>
            </a:br>
            <a:r>
              <a:rPr lang="pt-PT" sz="1400" dirty="0">
                <a:latin typeface="Calibri" pitchFamily="34" charset="0"/>
                <a:ea typeface="Times New Roman" pitchFamily="18" charset="0"/>
                <a:cs typeface="Verdana" pitchFamily="34" charset="0"/>
              </a:rPr>
              <a:t>d) Bugs no driver de vídeo </a:t>
            </a:r>
            <a:endParaRPr lang="pt-PT" sz="1400" dirty="0">
              <a:latin typeface="Arial" pitchFamily="34" charset="0"/>
              <a:cs typeface="Arial" pitchFamily="34" charset="0"/>
            </a:endParaRPr>
          </a:p>
          <a:p>
            <a:pPr lvl="0" fontAlgn="base">
              <a:spcBef>
                <a:spcPct val="0"/>
              </a:spcBef>
              <a:spcAft>
                <a:spcPct val="0"/>
              </a:spcAft>
            </a:pPr>
            <a:r>
              <a:rPr lang="pt-PT" sz="1400" dirty="0">
                <a:latin typeface="Calibri" pitchFamily="34" charset="0"/>
                <a:ea typeface="Times New Roman" pitchFamily="18" charset="0"/>
                <a:cs typeface="Verdana" pitchFamily="34" charset="0"/>
              </a:rPr>
              <a:t>A Microsoft explica que além do gerenciamento de energia, programas que são executados na inicialização do Windows (Iniciar / Programas / Iniciar) e na seção RUN do arquivo WIN.INI também podem causar travamentos durante o desligamento. Também pode ocorrer o mesmo tipo de problema quando alguma placa possui RAM ou ROM na área de UMB. A forma mais simples de verificar isso é retirar o gerenciador EMM386.EXE do CONFIG.SYS. No item 20 deste roteiro mostramos como investigar conflitos causados por programas do menu Iniciar e por placas que usam memória superior.</a:t>
            </a:r>
            <a:endParaRPr lang="pt-BR" sz="1400" dirty="0">
              <a:latin typeface="Arial" pitchFamily="34" charset="0"/>
              <a:cs typeface="Arial" pitchFamily="34" charset="0"/>
            </a:endParaRPr>
          </a:p>
          <a:p>
            <a:pPr lvl="0" eaLnBrk="0" fontAlgn="base" hangingPunct="0">
              <a:spcBef>
                <a:spcPct val="0"/>
              </a:spcBef>
              <a:spcAft>
                <a:spcPct val="0"/>
              </a:spcAft>
            </a:pPr>
            <a:r>
              <a:rPr lang="pt-PT" sz="1400" dirty="0">
                <a:latin typeface="Calibri" pitchFamily="34" charset="0"/>
                <a:ea typeface="Times New Roman" pitchFamily="18" charset="0"/>
                <a:cs typeface="Verdana" pitchFamily="34" charset="0"/>
              </a:rPr>
              <a:t>Uma solução mais elegante que desativar o gerenciamento de energia é instalar uma versão mais nova dos drivers do chipset da placa de CPU. Podem ser obtidos no site do fabricante desta placa.</a:t>
            </a:r>
            <a:endParaRPr lang="pt-PT" sz="1400" dirty="0">
              <a:latin typeface="Arial" pitchFamily="34" charset="0"/>
              <a:cs typeface="Arial" pitchFamily="34" charset="0"/>
            </a:endParaRPr>
          </a:p>
          <a:p>
            <a:endParaRPr lang="pt-BR" sz="1400" dirty="0"/>
          </a:p>
        </p:txBody>
      </p:sp>
    </p:spTree>
    <p:extLst>
      <p:ext uri="{BB962C8B-B14F-4D97-AF65-F5344CB8AC3E}">
        <p14:creationId xmlns:p14="http://schemas.microsoft.com/office/powerpoint/2010/main" val="40422332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p:cNvSpPr>
            <a:spLocks noChangeArrowheads="1"/>
          </p:cNvSpPr>
          <p:nvPr/>
        </p:nvSpPr>
        <p:spPr bwMode="auto">
          <a:xfrm rot="10800000" flipV="1">
            <a:off x="0" y="1504701"/>
            <a:ext cx="12192000" cy="332398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pt-PT" sz="1400" b="1" dirty="0"/>
              <a:t>Windows trava na inicialização</a:t>
            </a:r>
          </a:p>
          <a:p>
            <a:endParaRPr lang="pt-PT" sz="1400" b="1" dirty="0"/>
          </a:p>
          <a:p>
            <a:r>
              <a:rPr lang="pt-PT" sz="1400" b="1" dirty="0"/>
              <a:t>Temperatura</a:t>
            </a:r>
            <a:r>
              <a:rPr lang="pt-PT" sz="1400" dirty="0"/>
              <a:t> - Quando o travamento da inicialização do Windows ocorre apenas quando o computador é ligado pela primeira vez, não ocorrendo novamente quando é resetado ou mesmo desligado e ligado novamente, significa que o problema ocorre apenas quando o computador “está frio”.</a:t>
            </a:r>
            <a:endParaRPr lang="pt-BR" sz="1400" dirty="0"/>
          </a:p>
          <a:p>
            <a:r>
              <a:rPr lang="pt-PT" sz="1400" b="1" dirty="0"/>
              <a:t>Conflitos de hardware</a:t>
            </a:r>
            <a:r>
              <a:rPr lang="pt-PT" sz="1400" dirty="0"/>
              <a:t> - Se o travamento na inicialização do Windows ocorre várias vezes seguidas, mesmo depois de usar o botão RESET, significa que o problema não tem relação alguma com a temperatura. Pode ser um problema causado por hardware ou por software.</a:t>
            </a:r>
            <a:endParaRPr lang="pt-BR" sz="1400" dirty="0"/>
          </a:p>
          <a:p>
            <a:r>
              <a:rPr lang="pt-PT" sz="1400" b="1" dirty="0"/>
              <a:t>Investigando os dispositivos de hardware</a:t>
            </a:r>
            <a:r>
              <a:rPr lang="pt-PT" sz="1400" dirty="0"/>
              <a:t> - Se depois de iniciar o Windows em modo de segurança não for detectado nenhum conflito, o problema pode estar em determinados drivers, entrando em conflito com outros drivers ou causando incompatibilidades no seu carregamento. </a:t>
            </a:r>
            <a:endParaRPr lang="pt-BR" sz="1400" dirty="0"/>
          </a:p>
          <a:p>
            <a:r>
              <a:rPr lang="pt-PT" sz="1400" b="1" dirty="0"/>
              <a:t>BOOTLOG.TXT</a:t>
            </a:r>
            <a:r>
              <a:rPr lang="pt-PT" sz="1400" dirty="0"/>
              <a:t> - Neste arquivo, localizado no diretório raiz do drive C, é registrada toda a atividade realizada no processo de boot. Se ocorrer um travamento, podemos checar o final deste arquivo para saber qual foi a última atividade executada</a:t>
            </a:r>
            <a:endParaRPr lang="pt-BR" sz="1400" dirty="0"/>
          </a:p>
          <a:p>
            <a:r>
              <a:rPr lang="pt-PT" sz="1400" b="1" dirty="0"/>
              <a:t>Programas do menu Iniciar</a:t>
            </a:r>
            <a:r>
              <a:rPr lang="pt-PT" sz="1400" dirty="0"/>
              <a:t> – É possível que o problema esteja sendo causado por algum programa do menu Iniciar, ou então pela seção RUN do arquivo WIN.INI. </a:t>
            </a:r>
            <a:endParaRPr lang="pt-BR" sz="1400" dirty="0"/>
          </a:p>
          <a:p>
            <a:r>
              <a:rPr lang="pt-PT" sz="1400" b="1" dirty="0"/>
              <a:t>Travamento no início do boot</a:t>
            </a:r>
            <a:r>
              <a:rPr lang="pt-PT" sz="1400" dirty="0"/>
              <a:t> - O boot também pode travar durante o processamento do CONFIG.SYS ou do AUTOEXEC.BAT, ou mesmo durante o carregamento de alguns drivers de modo real que são automaticamente inicializados pelo Windows. </a:t>
            </a:r>
            <a:endParaRPr lang="pt-BR" sz="1400" dirty="0"/>
          </a:p>
          <a:p>
            <a:r>
              <a:rPr lang="pt-PT" sz="1400" b="1" dirty="0"/>
              <a:t>Atualize os drivers</a:t>
            </a:r>
            <a:r>
              <a:rPr lang="pt-PT" sz="1400" dirty="0"/>
              <a:t> – Muitas vezes os problemas ocorrem devido a bugs s conflitos nos drivers, mesmo quando o hardware está em perfeitas condições</a:t>
            </a:r>
            <a:endParaRPr lang="pt-BR" sz="1400" dirty="0"/>
          </a:p>
          <a:p>
            <a:endParaRPr lang="pt-BR" sz="1400" dirty="0"/>
          </a:p>
        </p:txBody>
      </p:sp>
    </p:spTree>
    <p:extLst>
      <p:ext uri="{BB962C8B-B14F-4D97-AF65-F5344CB8AC3E}">
        <p14:creationId xmlns:p14="http://schemas.microsoft.com/office/powerpoint/2010/main" val="28120223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p:cNvSpPr>
            <a:spLocks noChangeArrowheads="1"/>
          </p:cNvSpPr>
          <p:nvPr/>
        </p:nvSpPr>
        <p:spPr bwMode="auto">
          <a:xfrm rot="10800000" flipV="1">
            <a:off x="0" y="1073813"/>
            <a:ext cx="12192000" cy="418576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lang="pt-PT" sz="1400" b="1" dirty="0">
                <a:solidFill>
                  <a:srgbClr val="0000FF"/>
                </a:solidFill>
                <a:latin typeface="Calibri" pitchFamily="34" charset="0"/>
                <a:ea typeface="Times New Roman" pitchFamily="18" charset="0"/>
                <a:cs typeface="Verdana" pitchFamily="34" charset="0"/>
              </a:rPr>
              <a:t>Componentes sensíveis à temperatura</a:t>
            </a:r>
            <a:endParaRPr lang="pt-PT" sz="1400" dirty="0">
              <a:latin typeface="Arial" pitchFamily="34" charset="0"/>
              <a:cs typeface="Arial" pitchFamily="34" charset="0"/>
            </a:endParaRPr>
          </a:p>
          <a:p>
            <a:pPr lvl="0" eaLnBrk="0" fontAlgn="base" hangingPunct="0">
              <a:spcBef>
                <a:spcPct val="0"/>
              </a:spcBef>
              <a:spcAft>
                <a:spcPct val="0"/>
              </a:spcAft>
              <a:tabLst>
                <a:tab pos="457200" algn="l"/>
              </a:tabLst>
            </a:pPr>
            <a:r>
              <a:rPr lang="pt-PT" sz="1400" dirty="0">
                <a:latin typeface="Calibri" pitchFamily="34" charset="0"/>
                <a:ea typeface="Times New Roman" pitchFamily="18" charset="0"/>
                <a:cs typeface="Verdana" pitchFamily="34" charset="0"/>
              </a:rPr>
              <a:t>Este é um dos piores defeitos, mais difíceis de serem detectados. Podemos dividi-los em duas categorias. São defeitos que ocorrem nas situações:</a:t>
            </a:r>
            <a:endParaRPr lang="pt-BR" sz="1400" dirty="0">
              <a:latin typeface="Arial" pitchFamily="34" charset="0"/>
              <a:cs typeface="Arial" pitchFamily="34" charset="0"/>
            </a:endParaRPr>
          </a:p>
          <a:p>
            <a:pPr lvl="0" eaLnBrk="0" fontAlgn="base" hangingPunct="0">
              <a:spcBef>
                <a:spcPct val="0"/>
              </a:spcBef>
              <a:spcAft>
                <a:spcPct val="0"/>
              </a:spcAft>
              <a:buFontTx/>
              <a:buChar char="•"/>
              <a:tabLst>
                <a:tab pos="457200" algn="l"/>
              </a:tabLst>
            </a:pPr>
            <a:r>
              <a:rPr lang="pt-PT" sz="1400" dirty="0">
                <a:latin typeface="Calibri" pitchFamily="34" charset="0"/>
                <a:ea typeface="Times New Roman" pitchFamily="18" charset="0"/>
                <a:cs typeface="Verdana" pitchFamily="34" charset="0"/>
              </a:rPr>
              <a:t>Depois que o PC esquenta</a:t>
            </a:r>
            <a:r>
              <a:rPr lang="pt-PT" sz="1400" dirty="0">
                <a:latin typeface="Times New Roman" pitchFamily="18" charset="0"/>
                <a:ea typeface="Times New Roman" pitchFamily="18" charset="0"/>
                <a:cs typeface="Times New Roman" pitchFamily="18" charset="0"/>
              </a:rPr>
              <a:t> </a:t>
            </a:r>
            <a:endParaRPr lang="pt-BR" sz="1400" dirty="0">
              <a:latin typeface="Arial" pitchFamily="34" charset="0"/>
              <a:cs typeface="Arial" pitchFamily="34" charset="0"/>
            </a:endParaRPr>
          </a:p>
          <a:p>
            <a:pPr lvl="0" eaLnBrk="0" fontAlgn="base" hangingPunct="0">
              <a:spcBef>
                <a:spcPct val="0"/>
              </a:spcBef>
              <a:spcAft>
                <a:spcPct val="0"/>
              </a:spcAft>
              <a:tabLst>
                <a:tab pos="457200" algn="l"/>
              </a:tabLst>
            </a:pPr>
            <a:r>
              <a:rPr lang="pt-PT" sz="1400" dirty="0">
                <a:latin typeface="Calibri" pitchFamily="34" charset="0"/>
                <a:ea typeface="Times New Roman" pitchFamily="18" charset="0"/>
                <a:cs typeface="Verdana" pitchFamily="34" charset="0"/>
              </a:rPr>
              <a:t>Em ambos os casos, temos algum componente que não está funcionando na faixa de temperatura normal. Os componentes eletrônicos em geral podem operar em temperaturas baixas como 0C e altas como 50C. Certos componentes admitem faixas ainda mais amplas, como os processadores que podem chegar a quase 100C. Por defeitos de fabricação, ou até mesmo deterioração, alguns componentes podem apresentar desvios na sua faixa de funcionamento. Os seus componentes analógicos são os mais sensíveis a desvios de temperatura.</a:t>
            </a:r>
            <a:endParaRPr lang="pt-BR" sz="1400" dirty="0">
              <a:latin typeface="Arial" pitchFamily="34" charset="0"/>
              <a:cs typeface="Arial" pitchFamily="34" charset="0"/>
            </a:endParaRPr>
          </a:p>
          <a:p>
            <a:pPr lvl="0" eaLnBrk="0" fontAlgn="base" hangingPunct="0">
              <a:spcBef>
                <a:spcPct val="0"/>
              </a:spcBef>
              <a:spcAft>
                <a:spcPct val="0"/>
              </a:spcAft>
              <a:buFontTx/>
              <a:buChar char="•"/>
              <a:tabLst>
                <a:tab pos="457200" algn="l"/>
              </a:tabLst>
            </a:pPr>
            <a:r>
              <a:rPr lang="pt-PT" sz="1400" dirty="0">
                <a:latin typeface="Calibri" pitchFamily="34" charset="0"/>
                <a:ea typeface="Times New Roman" pitchFamily="18" charset="0"/>
                <a:cs typeface="Verdana" pitchFamily="34" charset="0"/>
              </a:rPr>
              <a:t>Quando o PC está frio</a:t>
            </a:r>
            <a:r>
              <a:rPr lang="pt-PT" sz="1400" dirty="0">
                <a:latin typeface="Times New Roman" pitchFamily="18" charset="0"/>
                <a:ea typeface="Times New Roman" pitchFamily="18" charset="0"/>
                <a:cs typeface="Times New Roman" pitchFamily="18" charset="0"/>
              </a:rPr>
              <a:t> </a:t>
            </a:r>
            <a:endParaRPr lang="pt-BR" sz="1400" dirty="0">
              <a:latin typeface="Arial" pitchFamily="34" charset="0"/>
              <a:cs typeface="Arial" pitchFamily="34" charset="0"/>
            </a:endParaRPr>
          </a:p>
          <a:p>
            <a:pPr lvl="0" eaLnBrk="0" fontAlgn="base" hangingPunct="0">
              <a:spcBef>
                <a:spcPct val="0"/>
              </a:spcBef>
              <a:spcAft>
                <a:spcPct val="0"/>
              </a:spcAft>
              <a:tabLst>
                <a:tab pos="457200" algn="l"/>
              </a:tabLst>
            </a:pPr>
            <a:r>
              <a:rPr lang="pt-PT" sz="1400" dirty="0">
                <a:latin typeface="Calibri" pitchFamily="34" charset="0"/>
                <a:ea typeface="Times New Roman" pitchFamily="18" charset="0"/>
                <a:cs typeface="Verdana" pitchFamily="34" charset="0"/>
              </a:rPr>
              <a:t>A forma de fazer a detecção deste tipo de problema é através de substituições, mas a sensibilidade à temperatura é um fator que pode complicar. Se o defeito só aparece depois que o computador está ligado por alguns minutos, é preciso fazer a substituição da peça suspeita e deixar o PC ligado durante alguns minutos para decidir se a troca resolveu ou não o problema. Se o problema só ocorre com o computador frio, é preciso esperar o computador esfriar antes de fazer a troca de uma placa suspeita.</a:t>
            </a:r>
            <a:endParaRPr lang="pt-BR" sz="1400" dirty="0">
              <a:latin typeface="Arial" pitchFamily="34" charset="0"/>
              <a:cs typeface="Arial" pitchFamily="34" charset="0"/>
            </a:endParaRPr>
          </a:p>
          <a:p>
            <a:pPr lvl="0" eaLnBrk="0" fontAlgn="base" hangingPunct="0">
              <a:spcBef>
                <a:spcPct val="0"/>
              </a:spcBef>
              <a:spcAft>
                <a:spcPct val="0"/>
              </a:spcAft>
              <a:tabLst>
                <a:tab pos="457200" algn="l"/>
              </a:tabLst>
            </a:pPr>
            <a:r>
              <a:rPr lang="pt-PT" sz="1400" dirty="0">
                <a:latin typeface="Calibri" pitchFamily="34" charset="0"/>
                <a:ea typeface="Times New Roman" pitchFamily="18" charset="0"/>
                <a:cs typeface="Verdana" pitchFamily="34" charset="0"/>
              </a:rPr>
              <a:t>Neste tipo de testes podemos utilizar dois recursos que facilitarão a investigação: aquecedor e spray congelante. Se o problema só ocorre quando o equipamento está frio, aplique o spray congelante sobre os componentes suspeitos para verificar se o problema se manifesta. Se não for manifestado, significa que o componente que você trocou deve ser o culpado. Da mesma forma, use um secador de cabelos para esquentar as placas do computador. Se o defeito não se manifestar depois de um aquecimento, significa que a peça que você trocou deve ser a problemática.</a:t>
            </a:r>
            <a:endParaRPr lang="pt-BR" sz="1400" dirty="0">
              <a:latin typeface="Arial" pitchFamily="34" charset="0"/>
              <a:cs typeface="Arial" pitchFamily="34" charset="0"/>
            </a:endParaRPr>
          </a:p>
          <a:p>
            <a:pPr lvl="0" eaLnBrk="0" fontAlgn="base" hangingPunct="0">
              <a:spcBef>
                <a:spcPct val="0"/>
              </a:spcBef>
              <a:spcAft>
                <a:spcPct val="0"/>
              </a:spcAft>
              <a:tabLst>
                <a:tab pos="457200" algn="l"/>
              </a:tabLst>
            </a:pPr>
            <a:r>
              <a:rPr lang="pt-PT" sz="1400" dirty="0">
                <a:latin typeface="Calibri" pitchFamily="34" charset="0"/>
                <a:ea typeface="Times New Roman" pitchFamily="18" charset="0"/>
                <a:cs typeface="Verdana" pitchFamily="34" charset="0"/>
              </a:rPr>
              <a:t>O uso de aquecedor/secador e spray congelante requer muita paciência. Problemas de aquecimento continuarão sendo difíceis de detectar, mas com a ajuda desses dois recursos, a pesquisa ficará um pouco menos difícil.</a:t>
            </a:r>
            <a:endParaRPr lang="pt-PT" sz="1400" dirty="0">
              <a:latin typeface="Arial" pitchFamily="34" charset="0"/>
              <a:cs typeface="Arial" pitchFamily="34" charset="0"/>
            </a:endParaRPr>
          </a:p>
          <a:p>
            <a:endParaRPr lang="pt-BR" sz="1400" dirty="0"/>
          </a:p>
        </p:txBody>
      </p:sp>
    </p:spTree>
    <p:extLst>
      <p:ext uri="{BB962C8B-B14F-4D97-AF65-F5344CB8AC3E}">
        <p14:creationId xmlns:p14="http://schemas.microsoft.com/office/powerpoint/2010/main" val="374935763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E903479F-30FF-43E0-800C-F0585FA4F380}"/>
              </a:ext>
            </a:extLst>
          </p:cNvPr>
          <p:cNvSpPr>
            <a:spLocks noGrp="1"/>
          </p:cNvSpPr>
          <p:nvPr>
            <p:ph type="title"/>
          </p:nvPr>
        </p:nvSpPr>
        <p:spPr>
          <a:xfrm>
            <a:off x="1295400" y="365125"/>
            <a:ext cx="9858375" cy="1325563"/>
          </a:xfrm>
        </p:spPr>
        <p:txBody>
          <a:bodyPr>
            <a:normAutofit/>
          </a:bodyPr>
          <a:lstStyle/>
          <a:p>
            <a:pPr>
              <a:lnSpc>
                <a:spcPct val="107000"/>
              </a:lnSpc>
              <a:spcAft>
                <a:spcPts val="800"/>
              </a:spcAft>
            </a:pPr>
            <a:r>
              <a:rPr lang="pt-BR" dirty="0"/>
              <a:t>Funcionamento a n´</a:t>
            </a:r>
            <a:r>
              <a:rPr lang="pt-BR" dirty="0" err="1"/>
              <a:t>vel</a:t>
            </a:r>
            <a:r>
              <a:rPr lang="pt-BR" dirty="0"/>
              <a:t> de Software</a:t>
            </a:r>
            <a:endParaRPr lang="pt-BR" dirty="0">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2" descr="https://img2.ibxk.com.br/materias/11266/46397.jpg?w=700">
            <a:extLst>
              <a:ext uri="{FF2B5EF4-FFF2-40B4-BE49-F238E27FC236}">
                <a16:creationId xmlns:a16="http://schemas.microsoft.com/office/drawing/2014/main" id="{35DE2A7B-E53C-4A54-87BE-B4A4104DBB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66193" y="1351805"/>
            <a:ext cx="9207062" cy="50339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773818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Conector reto 3"/>
          <p:cNvCxnSpPr/>
          <p:nvPr/>
        </p:nvCxnSpPr>
        <p:spPr>
          <a:xfrm flipV="1">
            <a:off x="3071176" y="1432680"/>
            <a:ext cx="1447484" cy="212459"/>
          </a:xfrm>
          <a:prstGeom prst="line">
            <a:avLst/>
          </a:prstGeom>
        </p:spPr>
        <p:style>
          <a:lnRef idx="1">
            <a:schemeClr val="accent1"/>
          </a:lnRef>
          <a:fillRef idx="0">
            <a:schemeClr val="accent1"/>
          </a:fillRef>
          <a:effectRef idx="0">
            <a:schemeClr val="accent1"/>
          </a:effectRef>
          <a:fontRef idx="minor">
            <a:schemeClr val="tx1"/>
          </a:fontRef>
        </p:style>
      </p:cxnSp>
      <p:sp>
        <p:nvSpPr>
          <p:cNvPr id="6" name="Subtítulo 2">
            <a:extLst>
              <a:ext uri="{FF2B5EF4-FFF2-40B4-BE49-F238E27FC236}">
                <a16:creationId xmlns:a16="http://schemas.microsoft.com/office/drawing/2014/main" id="{05947C87-A87A-43E1-A0C7-BAE6B5707D2C}"/>
              </a:ext>
            </a:extLst>
          </p:cNvPr>
          <p:cNvSpPr txBox="1">
            <a:spLocks/>
          </p:cNvSpPr>
          <p:nvPr/>
        </p:nvSpPr>
        <p:spPr>
          <a:xfrm>
            <a:off x="4280037" y="43469"/>
            <a:ext cx="4721674" cy="278606"/>
          </a:xfrm>
          <a:prstGeom prst="rect">
            <a:avLst/>
          </a:prstGeom>
        </p:spPr>
        <p:txBody>
          <a:bodyPr/>
          <a:lstStyle/>
          <a:p>
            <a:pPr marL="257175" indent="-257175">
              <a:spcBef>
                <a:spcPct val="20000"/>
              </a:spcBef>
              <a:defRPr/>
            </a:pPr>
            <a:r>
              <a:rPr lang="pt-BR" sz="2400" b="1" kern="0" dirty="0">
                <a:solidFill>
                  <a:schemeClr val="tx2"/>
                </a:solidFill>
                <a:latin typeface="+mj-lt"/>
              </a:rPr>
              <a:t>Funcionamento Hardware e os dispositivos</a:t>
            </a:r>
          </a:p>
          <a:p>
            <a:pPr marL="257175" indent="-257175">
              <a:spcBef>
                <a:spcPct val="20000"/>
              </a:spcBef>
              <a:defRPr/>
            </a:pPr>
            <a:endParaRPr lang="pt-BR" sz="2400" b="1" kern="0" dirty="0">
              <a:solidFill>
                <a:schemeClr val="tx2"/>
              </a:solidFill>
              <a:latin typeface="+mj-lt"/>
            </a:endParaRPr>
          </a:p>
          <a:p>
            <a:pPr marL="257175" indent="-257175">
              <a:spcBef>
                <a:spcPct val="20000"/>
              </a:spcBef>
              <a:defRPr/>
            </a:pPr>
            <a:endParaRPr lang="pt-BR" sz="2400" b="1" kern="0" dirty="0">
              <a:solidFill>
                <a:schemeClr val="tx2"/>
              </a:solidFill>
              <a:latin typeface="+mj-lt"/>
            </a:endParaRPr>
          </a:p>
        </p:txBody>
      </p:sp>
      <p:sp>
        <p:nvSpPr>
          <p:cNvPr id="7" name="Retângulo 6"/>
          <p:cNvSpPr/>
          <p:nvPr/>
        </p:nvSpPr>
        <p:spPr>
          <a:xfrm>
            <a:off x="2006839" y="1353234"/>
            <a:ext cx="1190519" cy="487506"/>
          </a:xfrm>
          <a:prstGeom prst="rect">
            <a:avLst/>
          </a:prstGeom>
        </p:spPr>
        <p:txBody>
          <a:bodyPr wrap="none">
            <a:spAutoFit/>
          </a:bodyPr>
          <a:lstStyle/>
          <a:p>
            <a:pPr>
              <a:lnSpc>
                <a:spcPct val="107000"/>
              </a:lnSpc>
              <a:spcAft>
                <a:spcPts val="800"/>
              </a:spcAft>
            </a:pPr>
            <a:r>
              <a:rPr lang="pt-BR" sz="2400" dirty="0">
                <a:latin typeface="Bodoni MT Black" panose="02070A03080606020203" pitchFamily="18" charset="0"/>
                <a:ea typeface="Calibri" panose="020F0502020204030204" pitchFamily="34" charset="0"/>
                <a:cs typeface="Aharoni" panose="02010803020104030203" pitchFamily="2" charset="-79"/>
              </a:rPr>
              <a:t>Power</a:t>
            </a:r>
            <a:endParaRPr lang="pt-BR" sz="2400" dirty="0">
              <a:latin typeface="Bodoni MT Black" panose="02070A03080606020203" pitchFamily="18" charset="0"/>
              <a:ea typeface="Calibri" panose="020F0502020204030204" pitchFamily="34" charset="0"/>
              <a:cs typeface="Times New Roman" panose="02020603050405020304" pitchFamily="18" charset="0"/>
            </a:endParaRPr>
          </a:p>
        </p:txBody>
      </p:sp>
      <p:sp>
        <p:nvSpPr>
          <p:cNvPr id="10" name="Retângulo 9"/>
          <p:cNvSpPr/>
          <p:nvPr/>
        </p:nvSpPr>
        <p:spPr>
          <a:xfrm>
            <a:off x="4518662" y="1198607"/>
            <a:ext cx="2719591" cy="388696"/>
          </a:xfrm>
          <a:prstGeom prst="rect">
            <a:avLst/>
          </a:prstGeom>
        </p:spPr>
        <p:txBody>
          <a:bodyPr wrap="none">
            <a:spAutoFit/>
          </a:bodyPr>
          <a:lstStyle/>
          <a:p>
            <a:pPr>
              <a:lnSpc>
                <a:spcPct val="107000"/>
              </a:lnSpc>
              <a:spcAft>
                <a:spcPts val="800"/>
              </a:spcAft>
            </a:pPr>
            <a:r>
              <a:rPr lang="pt-BR" dirty="0">
                <a:latin typeface="Bodoni MT Black" panose="02070A03080606020203" pitchFamily="18" charset="0"/>
                <a:ea typeface="Calibri" panose="020F0502020204030204" pitchFamily="34" charset="0"/>
                <a:cs typeface="Aharoni" panose="02010803020104030203" pitchFamily="2" charset="-79"/>
              </a:rPr>
              <a:t>Fonte de Alimentação</a:t>
            </a:r>
            <a:endParaRPr lang="pt-BR" dirty="0">
              <a:latin typeface="Bodoni MT Black" panose="02070A03080606020203" pitchFamily="18" charset="0"/>
              <a:ea typeface="Calibri" panose="020F0502020204030204" pitchFamily="34" charset="0"/>
              <a:cs typeface="Times New Roman" panose="02020603050405020304" pitchFamily="18" charset="0"/>
            </a:endParaRPr>
          </a:p>
        </p:txBody>
      </p:sp>
      <p:cxnSp>
        <p:nvCxnSpPr>
          <p:cNvPr id="11" name="Conector reto 10"/>
          <p:cNvCxnSpPr/>
          <p:nvPr/>
        </p:nvCxnSpPr>
        <p:spPr>
          <a:xfrm>
            <a:off x="6558353" y="1432678"/>
            <a:ext cx="1447484" cy="814616"/>
          </a:xfrm>
          <a:prstGeom prst="line">
            <a:avLst/>
          </a:prstGeom>
        </p:spPr>
        <p:style>
          <a:lnRef idx="1">
            <a:schemeClr val="accent1"/>
          </a:lnRef>
          <a:fillRef idx="0">
            <a:schemeClr val="accent1"/>
          </a:fillRef>
          <a:effectRef idx="0">
            <a:schemeClr val="accent1"/>
          </a:effectRef>
          <a:fontRef idx="minor">
            <a:schemeClr val="tx1"/>
          </a:fontRef>
        </p:style>
      </p:cxnSp>
      <p:sp>
        <p:nvSpPr>
          <p:cNvPr id="14" name="Retângulo 13"/>
          <p:cNvSpPr/>
          <p:nvPr/>
        </p:nvSpPr>
        <p:spPr>
          <a:xfrm>
            <a:off x="8005837" y="2247295"/>
            <a:ext cx="1628972" cy="388696"/>
          </a:xfrm>
          <a:prstGeom prst="rect">
            <a:avLst/>
          </a:prstGeom>
        </p:spPr>
        <p:txBody>
          <a:bodyPr wrap="none">
            <a:spAutoFit/>
          </a:bodyPr>
          <a:lstStyle/>
          <a:p>
            <a:pPr>
              <a:lnSpc>
                <a:spcPct val="107000"/>
              </a:lnSpc>
              <a:spcAft>
                <a:spcPts val="800"/>
              </a:spcAft>
            </a:pPr>
            <a:r>
              <a:rPr lang="pt-BR" dirty="0">
                <a:latin typeface="Bodoni MT Black" panose="02070A03080606020203" pitchFamily="18" charset="0"/>
                <a:ea typeface="Calibri" panose="020F0502020204030204" pitchFamily="34" charset="0"/>
                <a:cs typeface="Aharoni" panose="02010803020104030203" pitchFamily="2" charset="-79"/>
              </a:rPr>
              <a:t>Processador</a:t>
            </a:r>
            <a:endParaRPr lang="pt-BR" dirty="0">
              <a:latin typeface="Bodoni MT Black" panose="02070A03080606020203" pitchFamily="18" charset="0"/>
              <a:ea typeface="Calibri" panose="020F0502020204030204" pitchFamily="34" charset="0"/>
              <a:cs typeface="Times New Roman" panose="02020603050405020304" pitchFamily="18" charset="0"/>
            </a:endParaRPr>
          </a:p>
        </p:txBody>
      </p:sp>
      <p:cxnSp>
        <p:nvCxnSpPr>
          <p:cNvPr id="15" name="Conector reto 14"/>
          <p:cNvCxnSpPr/>
          <p:nvPr/>
        </p:nvCxnSpPr>
        <p:spPr>
          <a:xfrm flipH="1">
            <a:off x="5944312" y="2530170"/>
            <a:ext cx="2062553" cy="182661"/>
          </a:xfrm>
          <a:prstGeom prst="line">
            <a:avLst/>
          </a:prstGeom>
        </p:spPr>
        <p:style>
          <a:lnRef idx="1">
            <a:schemeClr val="accent1"/>
          </a:lnRef>
          <a:fillRef idx="0">
            <a:schemeClr val="accent1"/>
          </a:fillRef>
          <a:effectRef idx="0">
            <a:schemeClr val="accent1"/>
          </a:effectRef>
          <a:fontRef idx="minor">
            <a:schemeClr val="tx1"/>
          </a:fontRef>
        </p:style>
      </p:cxnSp>
      <p:sp>
        <p:nvSpPr>
          <p:cNvPr id="17" name="Retângulo 16"/>
          <p:cNvSpPr/>
          <p:nvPr/>
        </p:nvSpPr>
        <p:spPr>
          <a:xfrm>
            <a:off x="5213178" y="2530169"/>
            <a:ext cx="867545" cy="388696"/>
          </a:xfrm>
          <a:prstGeom prst="rect">
            <a:avLst/>
          </a:prstGeom>
        </p:spPr>
        <p:txBody>
          <a:bodyPr wrap="none">
            <a:spAutoFit/>
          </a:bodyPr>
          <a:lstStyle/>
          <a:p>
            <a:pPr>
              <a:lnSpc>
                <a:spcPct val="107000"/>
              </a:lnSpc>
              <a:spcAft>
                <a:spcPts val="800"/>
              </a:spcAft>
            </a:pPr>
            <a:r>
              <a:rPr lang="pt-BR" dirty="0">
                <a:latin typeface="Bodoni MT Black" panose="02070A03080606020203" pitchFamily="18" charset="0"/>
                <a:ea typeface="Calibri" panose="020F0502020204030204" pitchFamily="34" charset="0"/>
                <a:cs typeface="Aharoni" panose="02010803020104030203" pitchFamily="2" charset="-79"/>
              </a:rPr>
              <a:t>Cache</a:t>
            </a:r>
            <a:endParaRPr lang="pt-BR" dirty="0">
              <a:latin typeface="Bodoni MT Black" panose="02070A03080606020203" pitchFamily="18" charset="0"/>
              <a:ea typeface="Calibri" panose="020F0502020204030204" pitchFamily="34" charset="0"/>
              <a:cs typeface="Times New Roman" panose="02020603050405020304" pitchFamily="18" charset="0"/>
            </a:endParaRPr>
          </a:p>
        </p:txBody>
      </p:sp>
      <p:cxnSp>
        <p:nvCxnSpPr>
          <p:cNvPr id="18" name="Conector reto 17"/>
          <p:cNvCxnSpPr>
            <a:endCxn id="20" idx="0"/>
          </p:cNvCxnSpPr>
          <p:nvPr/>
        </p:nvCxnSpPr>
        <p:spPr>
          <a:xfrm flipH="1">
            <a:off x="3278648" y="2813043"/>
            <a:ext cx="1934531" cy="1122723"/>
          </a:xfrm>
          <a:prstGeom prst="line">
            <a:avLst/>
          </a:prstGeom>
        </p:spPr>
        <p:style>
          <a:lnRef idx="1">
            <a:schemeClr val="accent1"/>
          </a:lnRef>
          <a:fillRef idx="0">
            <a:schemeClr val="accent1"/>
          </a:fillRef>
          <a:effectRef idx="0">
            <a:schemeClr val="accent1"/>
          </a:effectRef>
          <a:fontRef idx="minor">
            <a:schemeClr val="tx1"/>
          </a:fontRef>
        </p:style>
      </p:cxnSp>
      <p:sp>
        <p:nvSpPr>
          <p:cNvPr id="20" name="Retângulo 19"/>
          <p:cNvSpPr/>
          <p:nvPr/>
        </p:nvSpPr>
        <p:spPr>
          <a:xfrm>
            <a:off x="2907392" y="3935765"/>
            <a:ext cx="742511" cy="388696"/>
          </a:xfrm>
          <a:prstGeom prst="rect">
            <a:avLst/>
          </a:prstGeom>
        </p:spPr>
        <p:txBody>
          <a:bodyPr wrap="none">
            <a:spAutoFit/>
          </a:bodyPr>
          <a:lstStyle/>
          <a:p>
            <a:pPr>
              <a:lnSpc>
                <a:spcPct val="107000"/>
              </a:lnSpc>
              <a:spcAft>
                <a:spcPts val="800"/>
              </a:spcAft>
            </a:pPr>
            <a:r>
              <a:rPr lang="pt-BR" dirty="0" err="1">
                <a:latin typeface="Bodoni MT Black" panose="02070A03080606020203" pitchFamily="18" charset="0"/>
                <a:ea typeface="Calibri" panose="020F0502020204030204" pitchFamily="34" charset="0"/>
                <a:cs typeface="Aharoni" panose="02010803020104030203" pitchFamily="2" charset="-79"/>
              </a:rPr>
              <a:t>Ram</a:t>
            </a:r>
            <a:endParaRPr lang="pt-BR" dirty="0">
              <a:latin typeface="Bodoni MT Black" panose="02070A03080606020203" pitchFamily="18" charset="0"/>
              <a:ea typeface="Calibri" panose="020F0502020204030204" pitchFamily="34" charset="0"/>
              <a:cs typeface="Times New Roman" panose="02020603050405020304" pitchFamily="18" charset="0"/>
            </a:endParaRPr>
          </a:p>
        </p:txBody>
      </p:sp>
      <p:cxnSp>
        <p:nvCxnSpPr>
          <p:cNvPr id="22" name="Conector reto 21"/>
          <p:cNvCxnSpPr>
            <a:stCxn id="24" idx="1"/>
          </p:cNvCxnSpPr>
          <p:nvPr/>
        </p:nvCxnSpPr>
        <p:spPr>
          <a:xfrm flipH="1" flipV="1">
            <a:off x="3504990" y="4213987"/>
            <a:ext cx="2170960" cy="290331"/>
          </a:xfrm>
          <a:prstGeom prst="line">
            <a:avLst/>
          </a:prstGeom>
        </p:spPr>
        <p:style>
          <a:lnRef idx="1">
            <a:schemeClr val="accent1"/>
          </a:lnRef>
          <a:fillRef idx="0">
            <a:schemeClr val="accent1"/>
          </a:fillRef>
          <a:effectRef idx="0">
            <a:schemeClr val="accent1"/>
          </a:effectRef>
          <a:fontRef idx="minor">
            <a:schemeClr val="tx1"/>
          </a:fontRef>
        </p:style>
      </p:cxnSp>
      <p:sp>
        <p:nvSpPr>
          <p:cNvPr id="24" name="Retângulo 23"/>
          <p:cNvSpPr/>
          <p:nvPr/>
        </p:nvSpPr>
        <p:spPr>
          <a:xfrm>
            <a:off x="5675950" y="4309969"/>
            <a:ext cx="3809184" cy="388696"/>
          </a:xfrm>
          <a:prstGeom prst="rect">
            <a:avLst/>
          </a:prstGeom>
        </p:spPr>
        <p:txBody>
          <a:bodyPr wrap="none">
            <a:spAutoFit/>
          </a:bodyPr>
          <a:lstStyle/>
          <a:p>
            <a:pPr>
              <a:lnSpc>
                <a:spcPct val="107000"/>
              </a:lnSpc>
              <a:spcAft>
                <a:spcPts val="800"/>
              </a:spcAft>
            </a:pPr>
            <a:r>
              <a:rPr lang="pt-BR" dirty="0">
                <a:latin typeface="Bodoni MT Black" panose="02070A03080606020203" pitchFamily="18" charset="0"/>
                <a:ea typeface="Calibri" panose="020F0502020204030204" pitchFamily="34" charset="0"/>
                <a:cs typeface="Aharoni" panose="02010803020104030203" pitchFamily="2" charset="-79"/>
              </a:rPr>
              <a:t>Dispositivos de entrada e saída</a:t>
            </a:r>
            <a:endParaRPr lang="pt-BR" dirty="0">
              <a:latin typeface="Bodoni MT Black" panose="02070A03080606020203" pitchFamily="18" charset="0"/>
              <a:ea typeface="Calibri" panose="020F0502020204030204" pitchFamily="34" charset="0"/>
              <a:cs typeface="Times New Roman" panose="02020603050405020304" pitchFamily="18" charset="0"/>
            </a:endParaRPr>
          </a:p>
        </p:txBody>
      </p:sp>
      <p:sp>
        <p:nvSpPr>
          <p:cNvPr id="2" name="Retângulo 1"/>
          <p:cNvSpPr/>
          <p:nvPr/>
        </p:nvSpPr>
        <p:spPr>
          <a:xfrm>
            <a:off x="397254" y="4794647"/>
            <a:ext cx="11366938" cy="1973104"/>
          </a:xfrm>
          <a:prstGeom prst="rect">
            <a:avLst/>
          </a:prstGeom>
        </p:spPr>
        <p:txBody>
          <a:bodyPr wrap="square">
            <a:spAutoFit/>
          </a:bodyPr>
          <a:lstStyle/>
          <a:p>
            <a:pPr>
              <a:lnSpc>
                <a:spcPct val="107000"/>
              </a:lnSpc>
              <a:spcAft>
                <a:spcPts val="800"/>
              </a:spcAft>
            </a:pPr>
            <a:r>
              <a:rPr lang="pt-BR" dirty="0">
                <a:latin typeface="Calibri" panose="020F0502020204030204" pitchFamily="34" charset="0"/>
                <a:ea typeface="Calibri" panose="020F0502020204030204" pitchFamily="34" charset="0"/>
                <a:cs typeface="Aharoni" panose="02010803020104030203" pitchFamily="2" charset="-79"/>
              </a:rPr>
              <a:t>Dicas Úteis:</a:t>
            </a:r>
            <a:endParaRPr lang="pt-BR" sz="12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mj-lt"/>
              <a:buAutoNum type="arabicPeriod"/>
            </a:pPr>
            <a:r>
              <a:rPr lang="pt-BR" dirty="0">
                <a:latin typeface="Calibri" panose="020F0502020204030204" pitchFamily="34" charset="0"/>
                <a:ea typeface="Calibri" panose="020F0502020204030204" pitchFamily="34" charset="0"/>
                <a:cs typeface="Aharoni" panose="02010803020104030203" pitchFamily="2" charset="-79"/>
              </a:rPr>
              <a:t>O mesmo ao ligar emiti um BIP, indicando que a BIOS </a:t>
            </a:r>
            <a:r>
              <a:rPr lang="pt-BR" dirty="0" err="1">
                <a:latin typeface="Calibri" panose="020F0502020204030204" pitchFamily="34" charset="0"/>
                <a:ea typeface="Calibri" panose="020F0502020204030204" pitchFamily="34" charset="0"/>
                <a:cs typeface="Aharoni" panose="02010803020104030203" pitchFamily="2" charset="-79"/>
              </a:rPr>
              <a:t>Startou</a:t>
            </a:r>
            <a:r>
              <a:rPr lang="pt-BR" dirty="0">
                <a:latin typeface="Calibri" panose="020F0502020204030204" pitchFamily="34" charset="0"/>
                <a:ea typeface="Calibri" panose="020F0502020204030204" pitchFamily="34" charset="0"/>
                <a:cs typeface="Aharoni" panose="02010803020104030203" pitchFamily="2" charset="-79"/>
              </a:rPr>
              <a:t>.</a:t>
            </a:r>
            <a:endParaRPr lang="pt-BR" sz="12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mj-lt"/>
              <a:buAutoNum type="arabicPeriod"/>
            </a:pPr>
            <a:r>
              <a:rPr lang="pt-BR" dirty="0">
                <a:latin typeface="Calibri" panose="020F0502020204030204" pitchFamily="34" charset="0"/>
                <a:ea typeface="Calibri" panose="020F0502020204030204" pitchFamily="34" charset="0"/>
                <a:cs typeface="Aharoni" panose="02010803020104030203" pitchFamily="2" charset="-79"/>
              </a:rPr>
              <a:t>Checar via Teclado, pressionando a tecla </a:t>
            </a:r>
            <a:r>
              <a:rPr lang="pt-BR" dirty="0" err="1">
                <a:latin typeface="Calibri" panose="020F0502020204030204" pitchFamily="34" charset="0"/>
                <a:ea typeface="Calibri" panose="020F0502020204030204" pitchFamily="34" charset="0"/>
                <a:cs typeface="Aharoni" panose="02010803020104030203" pitchFamily="2" charset="-79"/>
              </a:rPr>
              <a:t>Capsloock</a:t>
            </a:r>
            <a:r>
              <a:rPr lang="pt-BR" dirty="0">
                <a:latin typeface="Calibri" panose="020F0502020204030204" pitchFamily="34" charset="0"/>
                <a:ea typeface="Calibri" panose="020F0502020204030204" pitchFamily="34" charset="0"/>
                <a:cs typeface="Aharoni" panose="02010803020104030203" pitchFamily="2" charset="-79"/>
              </a:rPr>
              <a:t>, se esta atenuar de acessa para apagada ou vice-versa é sinal que o primeiro passo a nível de Software aconteceu.</a:t>
            </a:r>
            <a:endParaRPr lang="pt-BR" sz="12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pPr>
            <a:r>
              <a:rPr lang="pt-BR" dirty="0">
                <a:latin typeface="Calibri" panose="020F0502020204030204" pitchFamily="34" charset="0"/>
                <a:ea typeface="Calibri" panose="020F0502020204030204" pitchFamily="34" charset="0"/>
                <a:cs typeface="Aharoni" panose="02010803020104030203" pitchFamily="2" charset="-79"/>
              </a:rPr>
              <a:t>Se o citado anteriormente não acontecer, sacar memória(s), se der um Bip compassado e contínuo é sinal que Placa Mãe e Processador estão OK.</a:t>
            </a:r>
            <a:endParaRPr lang="pt-BR" sz="12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006054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7606304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6"/>
          <p:cNvSpPr>
            <a:spLocks noGrp="1" noChangeArrowheads="1"/>
          </p:cNvSpPr>
          <p:nvPr>
            <p:ph type="title"/>
          </p:nvPr>
        </p:nvSpPr>
        <p:spPr/>
        <p:txBody>
          <a:bodyPr/>
          <a:lstStyle/>
          <a:p>
            <a:pPr eaLnBrk="1" hangingPunct="1"/>
            <a:r>
              <a:rPr lang="pt-BR"/>
              <a:t>Marque todas as opções</a:t>
            </a:r>
          </a:p>
        </p:txBody>
      </p:sp>
      <p:pic>
        <p:nvPicPr>
          <p:cNvPr id="12291" name="Picture 5" descr="002"/>
          <p:cNvPicPr>
            <a:picLocks noGrp="1" noChangeAspect="1" noChangeArrowheads="1"/>
          </p:cNvPicPr>
          <p:nvPr>
            <p:ph idx="1"/>
          </p:nvPr>
        </p:nvPicPr>
        <p:blipFill>
          <a:blip r:embed="rId2" cstate="print"/>
          <a:srcRect/>
          <a:stretch>
            <a:fillRect/>
          </a:stretch>
        </p:blipFill>
        <p:spPr>
          <a:xfrm>
            <a:off x="3600451" y="1804988"/>
            <a:ext cx="8591549" cy="5053012"/>
          </a:xfr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E903479F-30FF-43E0-800C-F0585FA4F380}"/>
              </a:ext>
            </a:extLst>
          </p:cNvPr>
          <p:cNvSpPr>
            <a:spLocks noGrp="1"/>
          </p:cNvSpPr>
          <p:nvPr>
            <p:ph type="title"/>
          </p:nvPr>
        </p:nvSpPr>
        <p:spPr>
          <a:xfrm>
            <a:off x="1295400" y="365125"/>
            <a:ext cx="9858375" cy="1325563"/>
          </a:xfrm>
        </p:spPr>
        <p:txBody>
          <a:bodyPr>
            <a:normAutofit/>
          </a:bodyPr>
          <a:lstStyle/>
          <a:p>
            <a:pPr lvl="0" fontAlgn="base">
              <a:lnSpc>
                <a:spcPct val="100000"/>
              </a:lnSpc>
              <a:spcAft>
                <a:spcPct val="0"/>
              </a:spcAft>
            </a:pPr>
            <a:r>
              <a:rPr lang="pt-BR" dirty="0"/>
              <a:t>Cuidados Adicionais</a:t>
            </a:r>
            <a:endParaRPr lang="pt-BR" dirty="0">
              <a:latin typeface="Arial" pitchFamily="34" charset="0"/>
              <a:cs typeface="Arial" pitchFamily="34" charset="0"/>
            </a:endParaRPr>
          </a:p>
        </p:txBody>
      </p:sp>
      <p:sp>
        <p:nvSpPr>
          <p:cNvPr id="5" name="Espaço Reservado para Conteúdo 4">
            <a:extLst>
              <a:ext uri="{FF2B5EF4-FFF2-40B4-BE49-F238E27FC236}">
                <a16:creationId xmlns:a16="http://schemas.microsoft.com/office/drawing/2014/main" id="{05259BA7-6B33-4B4C-9DF8-37B40CAE4B21}"/>
              </a:ext>
            </a:extLst>
          </p:cNvPr>
          <p:cNvSpPr>
            <a:spLocks noGrp="1"/>
          </p:cNvSpPr>
          <p:nvPr>
            <p:ph idx="1"/>
          </p:nvPr>
        </p:nvSpPr>
        <p:spPr>
          <a:xfrm>
            <a:off x="966787" y="2055475"/>
            <a:ext cx="10515600" cy="4351338"/>
          </a:xfrm>
        </p:spPr>
        <p:txBody>
          <a:bodyPr anchor="ctr">
            <a:normAutofit fontScale="77500" lnSpcReduction="20000"/>
          </a:bodyPr>
          <a:lstStyle/>
          <a:p>
            <a:pPr>
              <a:lnSpc>
                <a:spcPct val="80000"/>
              </a:lnSpc>
            </a:pPr>
            <a:r>
              <a:rPr lang="pt-BR" sz="4000" dirty="0"/>
              <a:t>Lembre-se que o Firewall é apenas uma forma de evitar que um hacker “enxergue” o seu computador a partir da Internet. Existem entretanto inúmeras outras formas de invadir um computador. Você precisa usar todos os tipos de programas de segurança citados aqui e tomar cuidado com os e-mails. Tome cuidado ainda com sites de conteúdo ilegal (programas piratas, download de filmes e músicas, pornô, etc.), pois muitos deles têm armadilhas para “infectar” o seu computador. Nas piores das hipóteses podem ser roubadas suas senhas bancárias ou dados importantes, e dados podem ser apagados. Na hipótese menos ruim, seu programa pode ser infectado por um </a:t>
            </a:r>
            <a:r>
              <a:rPr lang="pt-BR" sz="4000" dirty="0" err="1"/>
              <a:t>adware</a:t>
            </a:r>
            <a:r>
              <a:rPr lang="pt-BR" sz="4000" dirty="0"/>
              <a:t>, que é um programa que apresenta inúmeras propagandas indesejáveis, normalmente abrindo múltiplas janelas, conforme você navega na Internet. </a:t>
            </a:r>
          </a:p>
        </p:txBody>
      </p:sp>
    </p:spTree>
    <p:extLst>
      <p:ext uri="{BB962C8B-B14F-4D97-AF65-F5344CB8AC3E}">
        <p14:creationId xmlns:p14="http://schemas.microsoft.com/office/powerpoint/2010/main" val="14706970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E903479F-30FF-43E0-800C-F0585FA4F380}"/>
              </a:ext>
            </a:extLst>
          </p:cNvPr>
          <p:cNvSpPr>
            <a:spLocks noGrp="1"/>
          </p:cNvSpPr>
          <p:nvPr>
            <p:ph type="title"/>
          </p:nvPr>
        </p:nvSpPr>
        <p:spPr>
          <a:xfrm>
            <a:off x="1295400" y="365125"/>
            <a:ext cx="9858375" cy="1325563"/>
          </a:xfrm>
        </p:spPr>
        <p:txBody>
          <a:bodyPr>
            <a:normAutofit/>
          </a:bodyPr>
          <a:lstStyle/>
          <a:p>
            <a:pPr lvl="0" fontAlgn="base">
              <a:lnSpc>
                <a:spcPct val="100000"/>
              </a:lnSpc>
              <a:spcAft>
                <a:spcPct val="0"/>
              </a:spcAft>
            </a:pPr>
            <a:r>
              <a:rPr lang="pt-BR" dirty="0"/>
              <a:t>Salve dados</a:t>
            </a:r>
            <a:endParaRPr lang="pt-BR" dirty="0">
              <a:latin typeface="Arial" pitchFamily="34" charset="0"/>
              <a:cs typeface="Arial" pitchFamily="34" charset="0"/>
            </a:endParaRPr>
          </a:p>
        </p:txBody>
      </p:sp>
      <p:sp>
        <p:nvSpPr>
          <p:cNvPr id="5" name="Espaço Reservado para Conteúdo 4">
            <a:extLst>
              <a:ext uri="{FF2B5EF4-FFF2-40B4-BE49-F238E27FC236}">
                <a16:creationId xmlns:a16="http://schemas.microsoft.com/office/drawing/2014/main" id="{05259BA7-6B33-4B4C-9DF8-37B40CAE4B21}"/>
              </a:ext>
            </a:extLst>
          </p:cNvPr>
          <p:cNvSpPr>
            <a:spLocks noGrp="1"/>
          </p:cNvSpPr>
          <p:nvPr>
            <p:ph idx="1"/>
          </p:nvPr>
        </p:nvSpPr>
        <p:spPr>
          <a:xfrm>
            <a:off x="966787" y="2055475"/>
            <a:ext cx="10515600" cy="4351338"/>
          </a:xfrm>
        </p:spPr>
        <p:txBody>
          <a:bodyPr anchor="ctr">
            <a:normAutofit fontScale="77500" lnSpcReduction="20000"/>
          </a:bodyPr>
          <a:lstStyle/>
          <a:p>
            <a:pPr>
              <a:lnSpc>
                <a:spcPct val="80000"/>
              </a:lnSpc>
            </a:pPr>
            <a:r>
              <a:rPr lang="pt-BR" sz="4000" dirty="0"/>
              <a:t>Discos rígidos não foram feitos para durar para sempre. Um disco pode estragar depois de 3 anos de uso ou mais, se for “bem tratado”. Se for mal tratado, ou se o usuário for azarado, o disco rígido pode estragar depois de alguns meses de uso. Todo mundo conhece alguém que já passou por esse problema. O custo de um disco rígido novo representa um pequeno prejuízo, mas a perda de dados pode ser um prejuízo muito maior. Tenho o caso real para citar, de um cartório que informatizou suas operações. Todas as assinaturas foram digitalizadas e armazenadas. O responsável pelos computadores não fez cópias de segurança. O disco rígido estragou e todo o trabalho de digitalização de milhares de assinaturas foi perdido. </a:t>
            </a:r>
          </a:p>
        </p:txBody>
      </p:sp>
    </p:spTree>
    <p:extLst>
      <p:ext uri="{BB962C8B-B14F-4D97-AF65-F5344CB8AC3E}">
        <p14:creationId xmlns:p14="http://schemas.microsoft.com/office/powerpoint/2010/main" val="3948065463"/>
      </p:ext>
    </p:extLst>
  </p:cSld>
  <p:clrMapOvr>
    <a:masterClrMapping/>
  </p:clrMapOvr>
</p:sld>
</file>

<file path=ppt/theme/theme1.xml><?xml version="1.0" encoding="utf-8"?>
<a:theme xmlns:a="http://schemas.openxmlformats.org/drawingml/2006/main" name="Office Theme">
  <a:themeElements>
    <a:clrScheme name="Tema do Offic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Tema do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o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639</TotalTime>
  <Words>10502</Words>
  <Application>Microsoft Office PowerPoint</Application>
  <PresentationFormat>Widescreen</PresentationFormat>
  <Paragraphs>267</Paragraphs>
  <Slides>69</Slides>
  <Notes>1</Notes>
  <HiddenSlides>0</HiddenSlides>
  <MMClips>0</MMClips>
  <ScaleCrop>false</ScaleCrop>
  <HeadingPairs>
    <vt:vector size="8" baseType="variant">
      <vt:variant>
        <vt:lpstr>Fontes usadas</vt:lpstr>
      </vt:variant>
      <vt:variant>
        <vt:i4>8</vt:i4>
      </vt:variant>
      <vt:variant>
        <vt:lpstr>Tema</vt:lpstr>
      </vt:variant>
      <vt:variant>
        <vt:i4>1</vt:i4>
      </vt:variant>
      <vt:variant>
        <vt:lpstr>Servidores OLE inseridos</vt:lpstr>
      </vt:variant>
      <vt:variant>
        <vt:i4>1</vt:i4>
      </vt:variant>
      <vt:variant>
        <vt:lpstr>Títulos de slides</vt:lpstr>
      </vt:variant>
      <vt:variant>
        <vt:i4>69</vt:i4>
      </vt:variant>
    </vt:vector>
  </HeadingPairs>
  <TitlesOfParts>
    <vt:vector size="79" baseType="lpstr">
      <vt:lpstr>Aharoni</vt:lpstr>
      <vt:lpstr>Arial</vt:lpstr>
      <vt:lpstr>Bodoni MT Black</vt:lpstr>
      <vt:lpstr>Calibri</vt:lpstr>
      <vt:lpstr>Calibri Light</vt:lpstr>
      <vt:lpstr>Exo</vt:lpstr>
      <vt:lpstr>Times New Roman</vt:lpstr>
      <vt:lpstr>Verdana</vt:lpstr>
      <vt:lpstr>Office Theme</vt:lpstr>
      <vt:lpstr>Imagem de bitmap</vt:lpstr>
      <vt:lpstr>Apresentação do PowerPoint</vt:lpstr>
      <vt:lpstr>Manutenção preventiva</vt:lpstr>
      <vt:lpstr>Segurança </vt:lpstr>
      <vt:lpstr>Armadilhas</vt:lpstr>
      <vt:lpstr>Proteção Total</vt:lpstr>
      <vt:lpstr>Central de Segurança do WinXP</vt:lpstr>
      <vt:lpstr>Marque todas as opções</vt:lpstr>
      <vt:lpstr>Cuidados Adicionais</vt:lpstr>
      <vt:lpstr>Salve dados</vt:lpstr>
      <vt:lpstr>Mp3 e Fotos</vt:lpstr>
      <vt:lpstr>Salve dados</vt:lpstr>
      <vt:lpstr>Gravador de Cd e Nero</vt:lpstr>
      <vt:lpstr>Nero Express, para gravação de CD/DVD </vt:lpstr>
      <vt:lpstr>Check-up no HD e desfragmentação </vt:lpstr>
      <vt:lpstr>Cuidados com o Hardware 1</vt:lpstr>
      <vt:lpstr>Cuidados com o HD</vt:lpstr>
      <vt:lpstr>Verificação de disco </vt:lpstr>
      <vt:lpstr>Corrigir setores defeituosos </vt:lpstr>
      <vt:lpstr>Recuperando erros no HD</vt:lpstr>
      <vt:lpstr>Organizando o HD</vt:lpstr>
      <vt:lpstr>Apresentação do PowerPoint</vt:lpstr>
      <vt:lpstr>Restauração do sistema1 (Coringa do Técnico) </vt:lpstr>
      <vt:lpstr>Restauração do sistema </vt:lpstr>
      <vt:lpstr>Selecionando um ponto de restauração existente </vt:lpstr>
      <vt:lpstr>Clicamos então em Avançar e será mostrado o quadro abaixo. Clicamos mais uma vez em Avançar e o processo de restauração será executado. Será preciso reiniciar o computador.  Será feita a restauração para o ponto selecionado </vt:lpstr>
      <vt:lpstr>Indique então um nome para o ponto de restauração que você vai criar. Por exemplo, “Antes de instalar o programa X”. Clique então em Criar e aguarde alguns segundos. O novo ponto de restauração estará criado. Clique em Fechar. </vt:lpstr>
      <vt:lpstr>Restauração do Sistema no Windows7</vt:lpstr>
      <vt:lpstr>Apresentação do PowerPoint</vt:lpstr>
      <vt:lpstr>Apresentação do PowerPoint</vt:lpstr>
      <vt:lpstr>Apresentação do PowerPoint</vt:lpstr>
      <vt:lpstr>Apresentação do PowerPoint</vt:lpstr>
      <vt:lpstr>Apresentação do PowerPoint</vt:lpstr>
      <vt:lpstr>Testando Programa</vt:lpstr>
      <vt:lpstr>Atenção quando apagar arquivos ) </vt:lpstr>
      <vt:lpstr>Evite dor de Cabeça</vt:lpstr>
      <vt:lpstr>Removendo Programas</vt:lpstr>
      <vt:lpstr>Para desinstalar um programa com o Painel de controle </vt:lpstr>
      <vt:lpstr>Rede elétrica </vt:lpstr>
      <vt:lpstr>Filtro de linha: não filtra nada </vt:lpstr>
      <vt:lpstr>Eletricidade não é Brincadeira</vt:lpstr>
      <vt:lpstr>Tomada de 3 pinos </vt:lpstr>
      <vt:lpstr>Conectando Periféricos de Forma Correta</vt:lpstr>
      <vt:lpstr>Eliminando a Poeira</vt:lpstr>
      <vt:lpstr>Cuidados com o aquecimento </vt:lpstr>
      <vt:lpstr>Use o monitor de hardware </vt:lpstr>
      <vt:lpstr>Cuidados ao Abrir o Computador</vt:lpstr>
      <vt:lpstr>Cuidados com Tensão Estatica1</vt:lpstr>
      <vt:lpstr>Apresentação do PowerPoint</vt:lpstr>
      <vt:lpstr>Trocar e testar</vt:lpstr>
      <vt:lpstr>Sintomas de defeitos comuns 1) Tela escura: </vt:lpstr>
      <vt:lpstr>Apresentação do PowerPoint</vt:lpstr>
      <vt:lpstr>Apresentação do PowerPoint</vt:lpstr>
      <vt:lpstr>No ROM Basic, System Halted ou system disk failure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Funcionamento a n´vel de Software</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Fábio Ricardo de Sousa</dc:creator>
  <cp:lastModifiedBy>Roberto Claudio Gonçalves Pinto</cp:lastModifiedBy>
  <cp:revision>56</cp:revision>
  <dcterms:created xsi:type="dcterms:W3CDTF">2021-01-29T11:30:57Z</dcterms:created>
  <dcterms:modified xsi:type="dcterms:W3CDTF">2022-03-30T14:37:52Z</dcterms:modified>
</cp:coreProperties>
</file>