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media/image8.JPG" ContentType="image/jpeg"/>
  <Override PartName="/ppt/media/image11.jpg" ContentType="image/jpeg"/>
  <Override PartName="/ppt/media/image22.jpg" ContentType="image/jpeg"/>
  <Override PartName="/ppt/media/image2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4" r:id="rId2"/>
    <p:sldId id="263" r:id="rId3"/>
  </p:sldIdLst>
  <p:sldSz cx="19799300" cy="15119350"/>
  <p:notesSz cx="9144000" cy="6858000"/>
  <p:defaultTextStyle>
    <a:defPPr>
      <a:defRPr lang="fr-FR"/>
    </a:defPPr>
    <a:lvl1pPr marL="0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1pPr>
    <a:lvl2pPr marL="796580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2pPr>
    <a:lvl3pPr marL="1593159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3pPr>
    <a:lvl4pPr marL="2389739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4pPr>
    <a:lvl5pPr marL="3186318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5pPr>
    <a:lvl6pPr marL="3982898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6pPr>
    <a:lvl7pPr marL="4779477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7pPr>
    <a:lvl8pPr marL="5576057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8pPr>
    <a:lvl9pPr marL="6372636" algn="l" defTabSz="1593159" rtl="0" eaLnBrk="1" latinLnBrk="0" hangingPunct="1">
      <a:defRPr sz="31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39" d="100"/>
          <a:sy n="3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792923-0B06-42AD-9638-46C0F38BFE53}" type="datetimeFigureOut">
              <a:rPr lang="fr-FR" smtClean="0"/>
              <a:t>24/04/2020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55938" y="857250"/>
            <a:ext cx="30321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7CD40-F5DF-4035-81A6-0A61C2640D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8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1pPr>
    <a:lvl2pPr marL="796580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2pPr>
    <a:lvl3pPr marL="1593159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3pPr>
    <a:lvl4pPr marL="2389739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4pPr>
    <a:lvl5pPr marL="3186318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5pPr>
    <a:lvl6pPr marL="3982898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6pPr>
    <a:lvl7pPr marL="4779477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7pPr>
    <a:lvl8pPr marL="5576057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8pPr>
    <a:lvl9pPr marL="6372636" algn="l" defTabSz="1593159" rtl="0" eaLnBrk="1" latinLnBrk="0" hangingPunct="1">
      <a:defRPr sz="20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40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21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ctr" defTabSz="1571412" rtl="0" eaLnBrk="1" latinLnBrk="0" hangingPunct="1">
        <a:spcBef>
          <a:spcPct val="0"/>
        </a:spcBef>
        <a:buNone/>
        <a:defRPr sz="75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9280" indent="-589280" algn="l" defTabSz="1571412" rtl="0" eaLnBrk="1" latinLnBrk="0" hangingPunct="1">
        <a:spcBef>
          <a:spcPct val="20000"/>
        </a:spcBef>
        <a:buFont typeface="Arial" pitchFamily="34" charset="0"/>
        <a:buChar char="•"/>
        <a:defRPr sz="5499" kern="1200">
          <a:solidFill>
            <a:schemeClr val="tx1"/>
          </a:solidFill>
          <a:latin typeface="+mn-lt"/>
          <a:ea typeface="+mn-ea"/>
          <a:cs typeface="+mn-cs"/>
        </a:defRPr>
      </a:lvl1pPr>
      <a:lvl2pPr marL="1276773" indent="-491067" algn="l" defTabSz="1571412" rtl="0" eaLnBrk="1" latinLnBrk="0" hangingPunct="1">
        <a:spcBef>
          <a:spcPct val="20000"/>
        </a:spcBef>
        <a:buFont typeface="Arial" pitchFamily="34" charset="0"/>
        <a:buChar char="–"/>
        <a:defRPr sz="4812" kern="1200">
          <a:solidFill>
            <a:schemeClr val="tx1"/>
          </a:solidFill>
          <a:latin typeface="+mn-lt"/>
          <a:ea typeface="+mn-ea"/>
          <a:cs typeface="+mn-cs"/>
        </a:defRPr>
      </a:lvl2pPr>
      <a:lvl3pPr marL="1964265" indent="-392854" algn="l" defTabSz="1571412" rtl="0" eaLnBrk="1" latinLnBrk="0" hangingPunct="1">
        <a:spcBef>
          <a:spcPct val="20000"/>
        </a:spcBef>
        <a:buFont typeface="Arial" pitchFamily="34" charset="0"/>
        <a:buChar char="•"/>
        <a:defRPr sz="4125" kern="1200">
          <a:solidFill>
            <a:schemeClr val="tx1"/>
          </a:solidFill>
          <a:latin typeface="+mn-lt"/>
          <a:ea typeface="+mn-ea"/>
          <a:cs typeface="+mn-cs"/>
        </a:defRPr>
      </a:lvl3pPr>
      <a:lvl4pPr marL="2749971" indent="-392854" algn="l" defTabSz="1571412" rtl="0" eaLnBrk="1" latinLnBrk="0" hangingPunct="1">
        <a:spcBef>
          <a:spcPct val="20000"/>
        </a:spcBef>
        <a:buFont typeface="Arial" pitchFamily="34" charset="0"/>
        <a:buChar char="–"/>
        <a:defRPr sz="3436" kern="1200">
          <a:solidFill>
            <a:schemeClr val="tx1"/>
          </a:solidFill>
          <a:latin typeface="+mn-lt"/>
          <a:ea typeface="+mn-ea"/>
          <a:cs typeface="+mn-cs"/>
        </a:defRPr>
      </a:lvl4pPr>
      <a:lvl5pPr marL="3535677" indent="-392854" algn="l" defTabSz="1571412" rtl="0" eaLnBrk="1" latinLnBrk="0" hangingPunct="1">
        <a:spcBef>
          <a:spcPct val="20000"/>
        </a:spcBef>
        <a:buFont typeface="Arial" pitchFamily="34" charset="0"/>
        <a:buChar char="»"/>
        <a:defRPr sz="3436" kern="1200">
          <a:solidFill>
            <a:schemeClr val="tx1"/>
          </a:solidFill>
          <a:latin typeface="+mn-lt"/>
          <a:ea typeface="+mn-ea"/>
          <a:cs typeface="+mn-cs"/>
        </a:defRPr>
      </a:lvl5pPr>
      <a:lvl6pPr marL="4321383" indent="-392854" algn="l" defTabSz="1571412" rtl="0" eaLnBrk="1" latinLnBrk="0" hangingPunct="1">
        <a:spcBef>
          <a:spcPct val="20000"/>
        </a:spcBef>
        <a:buFont typeface="Arial" pitchFamily="34" charset="0"/>
        <a:buChar char="•"/>
        <a:defRPr sz="3436" kern="1200">
          <a:solidFill>
            <a:schemeClr val="tx1"/>
          </a:solidFill>
          <a:latin typeface="+mn-lt"/>
          <a:ea typeface="+mn-ea"/>
          <a:cs typeface="+mn-cs"/>
        </a:defRPr>
      </a:lvl6pPr>
      <a:lvl7pPr marL="5107089" indent="-392854" algn="l" defTabSz="1571412" rtl="0" eaLnBrk="1" latinLnBrk="0" hangingPunct="1">
        <a:spcBef>
          <a:spcPct val="20000"/>
        </a:spcBef>
        <a:buFont typeface="Arial" pitchFamily="34" charset="0"/>
        <a:buChar char="•"/>
        <a:defRPr sz="3436" kern="1200">
          <a:solidFill>
            <a:schemeClr val="tx1"/>
          </a:solidFill>
          <a:latin typeface="+mn-lt"/>
          <a:ea typeface="+mn-ea"/>
          <a:cs typeface="+mn-cs"/>
        </a:defRPr>
      </a:lvl7pPr>
      <a:lvl8pPr marL="5892794" indent="-392854" algn="l" defTabSz="1571412" rtl="0" eaLnBrk="1" latinLnBrk="0" hangingPunct="1">
        <a:spcBef>
          <a:spcPct val="20000"/>
        </a:spcBef>
        <a:buFont typeface="Arial" pitchFamily="34" charset="0"/>
        <a:buChar char="•"/>
        <a:defRPr sz="3436" kern="1200">
          <a:solidFill>
            <a:schemeClr val="tx1"/>
          </a:solidFill>
          <a:latin typeface="+mn-lt"/>
          <a:ea typeface="+mn-ea"/>
          <a:cs typeface="+mn-cs"/>
        </a:defRPr>
      </a:lvl8pPr>
      <a:lvl9pPr marL="6678500" indent="-392854" algn="l" defTabSz="1571412" rtl="0" eaLnBrk="1" latinLnBrk="0" hangingPunct="1">
        <a:spcBef>
          <a:spcPct val="20000"/>
        </a:spcBef>
        <a:buFont typeface="Arial" pitchFamily="34" charset="0"/>
        <a:buChar char="•"/>
        <a:defRPr sz="34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1pPr>
      <a:lvl2pPr marL="785706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2pPr>
      <a:lvl3pPr marL="1571412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3pPr>
      <a:lvl4pPr marL="2357117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4pPr>
      <a:lvl5pPr marL="3142823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5pPr>
      <a:lvl6pPr marL="3928529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6pPr>
      <a:lvl7pPr marL="4714235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7pPr>
      <a:lvl8pPr marL="5499941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8pPr>
      <a:lvl9pPr marL="6285647" algn="l" defTabSz="1571412" rtl="0" eaLnBrk="1" latinLnBrk="0" hangingPunct="1">
        <a:defRPr sz="30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png"/><Relationship Id="rId3" Type="http://schemas.openxmlformats.org/officeDocument/2006/relationships/image" Target="../media/image2.jpeg"/><Relationship Id="rId21" Type="http://schemas.openxmlformats.org/officeDocument/2006/relationships/image" Target="../media/image20.pn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A43768-63BF-4A24-88B8-3966EE19964E}"/>
              </a:ext>
            </a:extLst>
          </p:cNvPr>
          <p:cNvGrpSpPr/>
          <p:nvPr/>
        </p:nvGrpSpPr>
        <p:grpSpPr>
          <a:xfrm>
            <a:off x="4451455" y="1596675"/>
            <a:ext cx="10432051" cy="8234678"/>
            <a:chOff x="7218123" y="1990992"/>
            <a:chExt cx="10103239" cy="7990644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E35EC06-8836-40BC-B43A-6ACD8BAB8260}"/>
                </a:ext>
              </a:extLst>
            </p:cNvPr>
            <p:cNvGrpSpPr/>
            <p:nvPr/>
          </p:nvGrpSpPr>
          <p:grpSpPr>
            <a:xfrm>
              <a:off x="7218123" y="1990992"/>
              <a:ext cx="10103239" cy="7990644"/>
              <a:chOff x="9282106" y="2356876"/>
              <a:chExt cx="10103239" cy="7990644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1C2EA361-CA89-480E-ADF1-ABC2FCD6B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26" t="8422" r="12491" b="9343"/>
              <a:stretch/>
            </p:blipFill>
            <p:spPr>
              <a:xfrm>
                <a:off x="9282106" y="2356876"/>
                <a:ext cx="10103239" cy="7990644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B9751B-7577-40B6-96BB-99901201F6BD}"/>
                  </a:ext>
                </a:extLst>
              </p:cNvPr>
              <p:cNvSpPr/>
              <p:nvPr/>
            </p:nvSpPr>
            <p:spPr>
              <a:xfrm>
                <a:off x="9907636" y="2460070"/>
                <a:ext cx="4070216" cy="516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RÉSEAUX DE CORRÉLAION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FD466E5-62EA-4045-B65D-B0E2528B9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212" y="2523978"/>
              <a:ext cx="3683230" cy="2452766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A2523939-4180-4FEE-A5D8-4228455AE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2939">
            <a:off x="10424181" y="10386548"/>
            <a:ext cx="5263462" cy="25512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BA156D4-1201-4876-B50C-A086D057B2F3}"/>
              </a:ext>
            </a:extLst>
          </p:cNvPr>
          <p:cNvSpPr/>
          <p:nvPr/>
        </p:nvSpPr>
        <p:spPr>
          <a:xfrm>
            <a:off x="29868" y="88"/>
            <a:ext cx="11574513" cy="1349503"/>
          </a:xfrm>
          <a:prstGeom prst="rect">
            <a:avLst/>
          </a:prstGeom>
          <a:noFill/>
        </p:spPr>
        <p:txBody>
          <a:bodyPr wrap="square" lIns="148495" tIns="74247" rIns="148495" bIns="74247">
            <a:spAutoFit/>
          </a:bodyPr>
          <a:lstStyle/>
          <a:p>
            <a:pPr algn="ctr"/>
            <a:r>
              <a:rPr lang="fr-FR" sz="7795" b="1" i="1" dirty="0">
                <a:ln w="12700" cmpd="sng">
                  <a:solidFill>
                    <a:schemeClr val="accent4"/>
                  </a:solidFill>
                  <a:prstDash val="solid"/>
                </a:ln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lgerian" panose="04020705040A02060702" pitchFamily="82" charset="0"/>
              </a:rPr>
              <a:t>ANALYSE SENSORIELLE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56932E29-868F-44E9-B0B2-496C7CEF9384}"/>
              </a:ext>
            </a:extLst>
          </p:cNvPr>
          <p:cNvGrpSpPr/>
          <p:nvPr/>
        </p:nvGrpSpPr>
        <p:grpSpPr>
          <a:xfrm>
            <a:off x="12250269" y="101170"/>
            <a:ext cx="5960440" cy="1406889"/>
            <a:chOff x="7770580" y="144190"/>
            <a:chExt cx="3375085" cy="654826"/>
          </a:xfrm>
          <a:solidFill>
            <a:srgbClr val="E1E1BF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0D042-9D92-417A-99E0-C096CA1BE90E}"/>
                </a:ext>
              </a:extLst>
            </p:cNvPr>
            <p:cNvSpPr/>
            <p:nvPr/>
          </p:nvSpPr>
          <p:spPr>
            <a:xfrm>
              <a:off x="7770580" y="144190"/>
              <a:ext cx="1573331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949" dirty="0">
                <a:solidFill>
                  <a:schemeClr val="tx1"/>
                </a:solidFill>
                <a:latin typeface="Cartilo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Dégustateurs           24             </a:t>
              </a: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Étudiant              18</a:t>
              </a: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Non-Étudiant       6</a:t>
              </a:r>
            </a:p>
            <a:p>
              <a:pPr algn="ctr"/>
              <a:endParaRPr lang="fr-FR" sz="5093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0605BCC-A98C-4E59-9404-ECE475A8DFAA}"/>
                </a:ext>
              </a:extLst>
            </p:cNvPr>
            <p:cNvSpPr/>
            <p:nvPr/>
          </p:nvSpPr>
          <p:spPr>
            <a:xfrm>
              <a:off x="9294582" y="144190"/>
              <a:ext cx="1092066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</a:p>
            <a:p>
              <a:pPr algn="just"/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endParaRPr lang="fr-FR" sz="324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DB02C2-A5C9-410B-9B8A-C52751741720}"/>
                </a:ext>
              </a:extLst>
            </p:cNvPr>
            <p:cNvSpPr/>
            <p:nvPr/>
          </p:nvSpPr>
          <p:spPr>
            <a:xfrm>
              <a:off x="10301528" y="144190"/>
              <a:ext cx="844137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TAPENADE    </a:t>
              </a:r>
            </a:p>
            <a:p>
              <a:pPr algn="r">
                <a:lnSpc>
                  <a:spcPct val="150000"/>
                </a:lnSpc>
              </a:pPr>
              <a:r>
                <a:rPr lang="fr-FR" sz="2598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2020</a:t>
              </a:r>
              <a:endParaRPr lang="fr-FR" sz="5846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06D748A7-C720-4F32-8ACD-CCF2E23D8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794" y="101169"/>
            <a:ext cx="1461777" cy="1359207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63A115-57DC-4569-B30A-6C32E26CF15D}"/>
              </a:ext>
            </a:extLst>
          </p:cNvPr>
          <p:cNvGrpSpPr/>
          <p:nvPr/>
        </p:nvGrpSpPr>
        <p:grpSpPr>
          <a:xfrm>
            <a:off x="107593" y="2029042"/>
            <a:ext cx="4418297" cy="7655218"/>
            <a:chOff x="-156370" y="1484486"/>
            <a:chExt cx="4685306" cy="794178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5E7B6BB-4AD4-4779-A245-C320613D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4286" y="1484486"/>
              <a:ext cx="4619786" cy="4056438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7B0EDB9-37D2-4420-8684-7D905FCE4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370" y="5657967"/>
              <a:ext cx="4685306" cy="3768305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26A2D2A-4C85-4A6E-A862-35C0A71A5369}"/>
              </a:ext>
            </a:extLst>
          </p:cNvPr>
          <p:cNvGrpSpPr/>
          <p:nvPr/>
        </p:nvGrpSpPr>
        <p:grpSpPr>
          <a:xfrm>
            <a:off x="13947717" y="1500132"/>
            <a:ext cx="5728643" cy="6478404"/>
            <a:chOff x="855928" y="2304642"/>
            <a:chExt cx="7292391" cy="740545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E958D1F-D1B4-4CD8-919B-336479D5B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94" t="8746" r="2355" b="4237"/>
            <a:stretch/>
          </p:blipFill>
          <p:spPr>
            <a:xfrm>
              <a:off x="855928" y="2304642"/>
              <a:ext cx="7292391" cy="740545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70309C-20C3-4C19-A55B-C677DF7B4413}"/>
                </a:ext>
              </a:extLst>
            </p:cNvPr>
            <p:cNvSpPr/>
            <p:nvPr/>
          </p:nvSpPr>
          <p:spPr>
            <a:xfrm>
              <a:off x="3566355" y="2516511"/>
              <a:ext cx="4310320" cy="785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 SENSORIEL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0DA0A84-65BB-4A68-9A94-1EEAEAA78C29}"/>
              </a:ext>
            </a:extLst>
          </p:cNvPr>
          <p:cNvGrpSpPr/>
          <p:nvPr/>
        </p:nvGrpSpPr>
        <p:grpSpPr>
          <a:xfrm>
            <a:off x="15524284" y="8128218"/>
            <a:ext cx="4222288" cy="6991131"/>
            <a:chOff x="156178" y="8778011"/>
            <a:chExt cx="3967849" cy="631001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3FC78D1-8E26-45A6-97ED-686A8A1F8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8" r="23046"/>
            <a:stretch/>
          </p:blipFill>
          <p:spPr>
            <a:xfrm>
              <a:off x="156178" y="8778011"/>
              <a:ext cx="3967849" cy="3761377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25536D99-FE06-4C0F-A134-ADEEAFC36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3" t="8547" r="11823" b="13620"/>
            <a:stretch/>
          </p:blipFill>
          <p:spPr>
            <a:xfrm>
              <a:off x="730984" y="12539388"/>
              <a:ext cx="3063776" cy="25486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24" name="Flèche : courbe vers la droite 23">
              <a:extLst>
                <a:ext uri="{FF2B5EF4-FFF2-40B4-BE49-F238E27FC236}">
                  <a16:creationId xmlns:a16="http://schemas.microsoft.com/office/drawing/2014/main" id="{6A3E7572-3589-41BA-9865-AE3685B22CED}"/>
                </a:ext>
              </a:extLst>
            </p:cNvPr>
            <p:cNvSpPr/>
            <p:nvPr/>
          </p:nvSpPr>
          <p:spPr>
            <a:xfrm>
              <a:off x="156178" y="12228756"/>
              <a:ext cx="735362" cy="1528969"/>
            </a:xfrm>
            <a:prstGeom prst="curvedRightArrow">
              <a:avLst>
                <a:gd name="adj1" fmla="val 25000"/>
                <a:gd name="adj2" fmla="val 1061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68751C-6A78-496C-AF8E-EE604CE91E10}"/>
              </a:ext>
            </a:extLst>
          </p:cNvPr>
          <p:cNvSpPr/>
          <p:nvPr/>
        </p:nvSpPr>
        <p:spPr>
          <a:xfrm>
            <a:off x="16043582" y="7639304"/>
            <a:ext cx="3444976" cy="587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1BF7906-CB04-4F93-A6DF-8C1111F5BD6A}"/>
              </a:ext>
            </a:extLst>
          </p:cNvPr>
          <p:cNvGrpSpPr/>
          <p:nvPr/>
        </p:nvGrpSpPr>
        <p:grpSpPr>
          <a:xfrm>
            <a:off x="118988" y="9919969"/>
            <a:ext cx="9869782" cy="5147557"/>
            <a:chOff x="52728" y="9933221"/>
            <a:chExt cx="9869782" cy="5147557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207B9BC2-8905-4C59-837B-ACF650FEE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8" y="10365216"/>
              <a:ext cx="9869782" cy="4715562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BD5F3D-8174-47A3-ACB5-0A8149FC0A35}"/>
                </a:ext>
              </a:extLst>
            </p:cNvPr>
            <p:cNvSpPr/>
            <p:nvPr/>
          </p:nvSpPr>
          <p:spPr>
            <a:xfrm>
              <a:off x="52728" y="9933221"/>
              <a:ext cx="5434748" cy="2849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CARACTÉRISTIQUES DES DÉGUSTATEURS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916E5F6-0235-4C51-82B9-1A1B6A702DAA}"/>
              </a:ext>
            </a:extLst>
          </p:cNvPr>
          <p:cNvSpPr txBox="1"/>
          <p:nvPr/>
        </p:nvSpPr>
        <p:spPr>
          <a:xfrm>
            <a:off x="314032" y="1171161"/>
            <a:ext cx="1190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Projet d’étude sensométrique sur trois variétés de Tapenades (T1, T2 et T3)</a:t>
            </a:r>
          </a:p>
        </p:txBody>
      </p:sp>
      <p:pic>
        <p:nvPicPr>
          <p:cNvPr id="15" name="Graphique 14" descr="Graphique à barres">
            <a:extLst>
              <a:ext uri="{FF2B5EF4-FFF2-40B4-BE49-F238E27FC236}">
                <a16:creationId xmlns:a16="http://schemas.microsoft.com/office/drawing/2014/main" id="{7677EE54-871B-4857-968E-9EEADB75FF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4879" y="1609427"/>
            <a:ext cx="559911" cy="559911"/>
          </a:xfrm>
          <a:prstGeom prst="rect">
            <a:avLst/>
          </a:prstGeom>
        </p:spPr>
      </p:pic>
      <p:pic>
        <p:nvPicPr>
          <p:cNvPr id="18" name="Graphique 17" descr="Recherche">
            <a:extLst>
              <a:ext uri="{FF2B5EF4-FFF2-40B4-BE49-F238E27FC236}">
                <a16:creationId xmlns:a16="http://schemas.microsoft.com/office/drawing/2014/main" id="{B1CDAC85-3BB8-4A66-A1EF-382DE66881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98331" y="7398949"/>
            <a:ext cx="729269" cy="729269"/>
          </a:xfrm>
          <a:prstGeom prst="rect">
            <a:avLst/>
          </a:prstGeom>
        </p:spPr>
      </p:pic>
      <p:pic>
        <p:nvPicPr>
          <p:cNvPr id="25" name="Graphique 24" descr="Présentation avec graphique à secteurs">
            <a:extLst>
              <a:ext uri="{FF2B5EF4-FFF2-40B4-BE49-F238E27FC236}">
                <a16:creationId xmlns:a16="http://schemas.microsoft.com/office/drawing/2014/main" id="{60BB61B2-E5E0-4F51-BF1B-5DE99AAD94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05637" y="9611300"/>
            <a:ext cx="617338" cy="617338"/>
          </a:xfrm>
          <a:prstGeom prst="rect">
            <a:avLst/>
          </a:prstGeom>
        </p:spPr>
      </p:pic>
      <p:pic>
        <p:nvPicPr>
          <p:cNvPr id="30" name="Graphique 29" descr="Toile d’araignée">
            <a:extLst>
              <a:ext uri="{FF2B5EF4-FFF2-40B4-BE49-F238E27FC236}">
                <a16:creationId xmlns:a16="http://schemas.microsoft.com/office/drawing/2014/main" id="{B4B0C733-E6DD-45AB-B18D-946BD8BA7D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989232" y="1625830"/>
            <a:ext cx="687128" cy="687128"/>
          </a:xfrm>
          <a:prstGeom prst="rect">
            <a:avLst/>
          </a:prstGeom>
        </p:spPr>
      </p:pic>
      <p:pic>
        <p:nvPicPr>
          <p:cNvPr id="32" name="Graphique 31" descr="Salle de conseil">
            <a:extLst>
              <a:ext uri="{FF2B5EF4-FFF2-40B4-BE49-F238E27FC236}">
                <a16:creationId xmlns:a16="http://schemas.microsoft.com/office/drawing/2014/main" id="{2F9A7D48-0B94-4506-95E1-11283A4A0B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531639" y="72384"/>
            <a:ext cx="630346" cy="630346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49BC49BB-4C31-4B20-9079-8D3273F6B402}"/>
              </a:ext>
            </a:extLst>
          </p:cNvPr>
          <p:cNvGrpSpPr/>
          <p:nvPr/>
        </p:nvGrpSpPr>
        <p:grpSpPr>
          <a:xfrm>
            <a:off x="13490149" y="13353877"/>
            <a:ext cx="2295420" cy="1664303"/>
            <a:chOff x="13487919" y="13199165"/>
            <a:chExt cx="2565659" cy="1920185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69DBB37-331C-493B-928F-9A09D86B91FE}"/>
                </a:ext>
              </a:extLst>
            </p:cNvPr>
            <p:cNvGrpSpPr/>
            <p:nvPr/>
          </p:nvGrpSpPr>
          <p:grpSpPr>
            <a:xfrm>
              <a:off x="13487919" y="13199165"/>
              <a:ext cx="868765" cy="1920185"/>
              <a:chOff x="13577425" y="13584209"/>
              <a:chExt cx="799137" cy="153514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CB0CDC76-A492-4278-ACB3-0246FFD78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3577425" y="14087171"/>
                <a:ext cx="740584" cy="1032179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D39C31-72E8-4D9E-BB96-F8A7D493453E}"/>
                  </a:ext>
                </a:extLst>
              </p:cNvPr>
              <p:cNvSpPr/>
              <p:nvPr/>
            </p:nvSpPr>
            <p:spPr>
              <a:xfrm>
                <a:off x="13635977" y="13584209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</a:t>
                </a:r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5463F823-C8F7-48E0-A5CE-23F3AE94E496}"/>
                </a:ext>
              </a:extLst>
            </p:cNvPr>
            <p:cNvGrpSpPr/>
            <p:nvPr/>
          </p:nvGrpSpPr>
          <p:grpSpPr>
            <a:xfrm>
              <a:off x="14313009" y="13199165"/>
              <a:ext cx="881798" cy="1889171"/>
              <a:chOff x="14501443" y="13853704"/>
              <a:chExt cx="752997" cy="1234631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739BCF8B-4DE8-48D9-8CBA-4C8A716BF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2572" y="14401207"/>
                <a:ext cx="741868" cy="687128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B692B1-C01A-4985-8E99-4E4C4B99CD17}"/>
                  </a:ext>
                </a:extLst>
              </p:cNvPr>
              <p:cNvSpPr/>
              <p:nvPr/>
            </p:nvSpPr>
            <p:spPr>
              <a:xfrm>
                <a:off x="14501443" y="13853704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T2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5EB5F700-A1F0-4962-9277-D8D0B17E2489}"/>
                </a:ext>
              </a:extLst>
            </p:cNvPr>
            <p:cNvGrpSpPr/>
            <p:nvPr/>
          </p:nvGrpSpPr>
          <p:grpSpPr>
            <a:xfrm>
              <a:off x="15184813" y="13199165"/>
              <a:ext cx="868765" cy="1920185"/>
              <a:chOff x="15312993" y="13756142"/>
              <a:chExt cx="740585" cy="1363208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CEFA836A-2D95-4795-A84B-A86437A5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3764" y="14246267"/>
                <a:ext cx="607443" cy="873083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E005F-72F0-4732-8A4B-CAFF1F3825E6}"/>
                  </a:ext>
                </a:extLst>
              </p:cNvPr>
              <p:cNvSpPr/>
              <p:nvPr/>
            </p:nvSpPr>
            <p:spPr>
              <a:xfrm>
                <a:off x="15312993" y="13756142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T3</a:t>
                </a:r>
              </a:p>
            </p:txBody>
          </p:sp>
        </p:grpSp>
      </p:grpSp>
      <p:pic>
        <p:nvPicPr>
          <p:cNvPr id="17" name="Graphique 16" descr="Groupe">
            <a:extLst>
              <a:ext uri="{FF2B5EF4-FFF2-40B4-BE49-F238E27FC236}">
                <a16:creationId xmlns:a16="http://schemas.microsoft.com/office/drawing/2014/main" id="{2C30C7F5-1C81-476C-B9EF-1D8A04594D9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830520" y="744017"/>
            <a:ext cx="586286" cy="586286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4C2630-BF77-4C55-AF63-0DE5A427B505}"/>
              </a:ext>
            </a:extLst>
          </p:cNvPr>
          <p:cNvGrpSpPr/>
          <p:nvPr/>
        </p:nvGrpSpPr>
        <p:grpSpPr>
          <a:xfrm>
            <a:off x="14965657" y="211586"/>
            <a:ext cx="1452333" cy="675837"/>
            <a:chOff x="14965656" y="211586"/>
            <a:chExt cx="1302918" cy="717762"/>
          </a:xfrm>
        </p:grpSpPr>
        <p:pic>
          <p:nvPicPr>
            <p:cNvPr id="11" name="Graphique 10" descr="Femme">
              <a:extLst>
                <a:ext uri="{FF2B5EF4-FFF2-40B4-BE49-F238E27FC236}">
                  <a16:creationId xmlns:a16="http://schemas.microsoft.com/office/drawing/2014/main" id="{8E9F7AF5-858F-45DC-BE6D-C5E8A67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4965656" y="260707"/>
              <a:ext cx="625534" cy="62553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0062B9-1724-4451-BFF1-48B5CF7DB371}"/>
                </a:ext>
              </a:extLst>
            </p:cNvPr>
            <p:cNvSpPr/>
            <p:nvPr/>
          </p:nvSpPr>
          <p:spPr>
            <a:xfrm>
              <a:off x="15548264" y="211586"/>
              <a:ext cx="720310" cy="717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B805246-3727-4F12-B894-58E3CCC9936E}"/>
              </a:ext>
            </a:extLst>
          </p:cNvPr>
          <p:cNvGrpSpPr/>
          <p:nvPr/>
        </p:nvGrpSpPr>
        <p:grpSpPr>
          <a:xfrm>
            <a:off x="15024928" y="752546"/>
            <a:ext cx="1351759" cy="717762"/>
            <a:chOff x="15024928" y="752546"/>
            <a:chExt cx="1351759" cy="717762"/>
          </a:xfrm>
        </p:grpSpPr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BB36F6B4-B641-4167-9DA8-868FA801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5024928" y="876658"/>
              <a:ext cx="512254" cy="512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B2C287-6691-4A8A-8D01-AA097ADBD0BC}"/>
                </a:ext>
              </a:extLst>
            </p:cNvPr>
            <p:cNvSpPr/>
            <p:nvPr/>
          </p:nvSpPr>
          <p:spPr>
            <a:xfrm>
              <a:off x="15656377" y="752546"/>
              <a:ext cx="720310" cy="717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04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AAA43768-63BF-4A24-88B8-3966EE19964E}"/>
              </a:ext>
            </a:extLst>
          </p:cNvPr>
          <p:cNvGrpSpPr/>
          <p:nvPr/>
        </p:nvGrpSpPr>
        <p:grpSpPr>
          <a:xfrm>
            <a:off x="4451455" y="1596675"/>
            <a:ext cx="10432051" cy="8234678"/>
            <a:chOff x="7218123" y="1990992"/>
            <a:chExt cx="10103239" cy="7990644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E35EC06-8836-40BC-B43A-6ACD8BAB8260}"/>
                </a:ext>
              </a:extLst>
            </p:cNvPr>
            <p:cNvGrpSpPr/>
            <p:nvPr/>
          </p:nvGrpSpPr>
          <p:grpSpPr>
            <a:xfrm>
              <a:off x="7218123" y="1990992"/>
              <a:ext cx="10103239" cy="7990644"/>
              <a:chOff x="9282106" y="2356876"/>
              <a:chExt cx="10103239" cy="7990644"/>
            </a:xfrm>
          </p:grpSpPr>
          <p:pic>
            <p:nvPicPr>
              <p:cNvPr id="35" name="Image 34">
                <a:extLst>
                  <a:ext uri="{FF2B5EF4-FFF2-40B4-BE49-F238E27FC236}">
                    <a16:creationId xmlns:a16="http://schemas.microsoft.com/office/drawing/2014/main" id="{1C2EA361-CA89-480E-ADF1-ABC2FCD6B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26" t="8422" r="12491" b="9343"/>
              <a:stretch/>
            </p:blipFill>
            <p:spPr>
              <a:xfrm>
                <a:off x="9282106" y="2356876"/>
                <a:ext cx="10103239" cy="7990644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B9751B-7577-40B6-96BB-99901201F6BD}"/>
                  </a:ext>
                </a:extLst>
              </p:cNvPr>
              <p:cNvSpPr/>
              <p:nvPr/>
            </p:nvSpPr>
            <p:spPr>
              <a:xfrm>
                <a:off x="9907636" y="2460070"/>
                <a:ext cx="4070216" cy="5169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RÉSEAUX DE CORRÉLAION</a:t>
                </a:r>
              </a:p>
            </p:txBody>
          </p:sp>
        </p:grp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FD466E5-62EA-4045-B65D-B0E2528B9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0212" y="2523978"/>
              <a:ext cx="3683230" cy="2452766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A2523939-4180-4FEE-A5D8-4228455AE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72939">
            <a:off x="10424181" y="10386548"/>
            <a:ext cx="5263462" cy="255128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BA156D4-1201-4876-B50C-A086D057B2F3}"/>
              </a:ext>
            </a:extLst>
          </p:cNvPr>
          <p:cNvSpPr/>
          <p:nvPr/>
        </p:nvSpPr>
        <p:spPr>
          <a:xfrm>
            <a:off x="29868" y="88"/>
            <a:ext cx="11574513" cy="1349503"/>
          </a:xfrm>
          <a:prstGeom prst="rect">
            <a:avLst/>
          </a:prstGeom>
          <a:noFill/>
        </p:spPr>
        <p:txBody>
          <a:bodyPr wrap="square" lIns="148495" tIns="74247" rIns="148495" bIns="74247">
            <a:spAutoFit/>
          </a:bodyPr>
          <a:lstStyle/>
          <a:p>
            <a:pPr algn="ctr"/>
            <a:r>
              <a:rPr lang="fr-FR" sz="7795" b="1" i="1" dirty="0">
                <a:ln w="12700" cmpd="sng">
                  <a:solidFill>
                    <a:schemeClr val="accent4"/>
                  </a:solidFill>
                  <a:prstDash val="solid"/>
                </a:ln>
                <a:blipFill dpi="0"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atin typeface="Algerian" panose="04020705040A02060702" pitchFamily="82" charset="0"/>
              </a:rPr>
              <a:t>ANALYSE SENSORIELLE</a:t>
            </a:r>
          </a:p>
        </p:txBody>
      </p: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56932E29-868F-44E9-B0B2-496C7CEF9384}"/>
              </a:ext>
            </a:extLst>
          </p:cNvPr>
          <p:cNvGrpSpPr/>
          <p:nvPr/>
        </p:nvGrpSpPr>
        <p:grpSpPr>
          <a:xfrm>
            <a:off x="12250269" y="101170"/>
            <a:ext cx="5960440" cy="1406889"/>
            <a:chOff x="7770580" y="144190"/>
            <a:chExt cx="3375085" cy="654826"/>
          </a:xfrm>
          <a:solidFill>
            <a:srgbClr val="E1E1BF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410D042-9D92-417A-99E0-C096CA1BE90E}"/>
                </a:ext>
              </a:extLst>
            </p:cNvPr>
            <p:cNvSpPr/>
            <p:nvPr/>
          </p:nvSpPr>
          <p:spPr>
            <a:xfrm>
              <a:off x="7770580" y="144190"/>
              <a:ext cx="1573331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949" dirty="0">
                <a:solidFill>
                  <a:schemeClr val="tx1"/>
                </a:solidFill>
                <a:latin typeface="Cartilo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fr-FR" sz="170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Dégustateurs           24             </a:t>
              </a: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Étudiant              18</a:t>
              </a:r>
            </a:p>
            <a:p>
              <a:r>
                <a:rPr lang="fr-FR" sz="1705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Non-Étudiant       6</a:t>
              </a:r>
            </a:p>
            <a:p>
              <a:pPr algn="ctr"/>
              <a:endParaRPr lang="fr-FR" sz="5093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0605BCC-A98C-4E59-9404-ECE475A8DFAA}"/>
                </a:ext>
              </a:extLst>
            </p:cNvPr>
            <p:cNvSpPr/>
            <p:nvPr/>
          </p:nvSpPr>
          <p:spPr>
            <a:xfrm>
              <a:off x="9294582" y="144190"/>
              <a:ext cx="1092066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</a:p>
            <a:p>
              <a:pPr algn="just"/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</a:t>
              </a:r>
              <a:endParaRPr lang="fr-FR" sz="324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8DB02C2-A5C9-410B-9B8A-C52751741720}"/>
                </a:ext>
              </a:extLst>
            </p:cNvPr>
            <p:cNvSpPr/>
            <p:nvPr/>
          </p:nvSpPr>
          <p:spPr>
            <a:xfrm>
              <a:off x="10301528" y="144190"/>
              <a:ext cx="844137" cy="654826"/>
            </a:xfrm>
            <a:prstGeom prst="rect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fr-FR" sz="1705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TAPENADE    </a:t>
              </a:r>
            </a:p>
            <a:p>
              <a:pPr algn="r">
                <a:lnSpc>
                  <a:spcPct val="150000"/>
                </a:lnSpc>
              </a:pPr>
              <a:r>
                <a:rPr lang="fr-FR" sz="2598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2020</a:t>
              </a:r>
              <a:endParaRPr lang="fr-FR" sz="5846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" name="Image 13">
            <a:extLst>
              <a:ext uri="{FF2B5EF4-FFF2-40B4-BE49-F238E27FC236}">
                <a16:creationId xmlns:a16="http://schemas.microsoft.com/office/drawing/2014/main" id="{06D748A7-C720-4F32-8ACD-CCF2E23D89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4794" y="101169"/>
            <a:ext cx="1461777" cy="1359207"/>
          </a:xfrm>
          <a:prstGeom prst="rect">
            <a:avLst/>
          </a:prstGeo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7763A115-57DC-4569-B30A-6C32E26CF15D}"/>
              </a:ext>
            </a:extLst>
          </p:cNvPr>
          <p:cNvGrpSpPr/>
          <p:nvPr/>
        </p:nvGrpSpPr>
        <p:grpSpPr>
          <a:xfrm>
            <a:off x="107593" y="2029042"/>
            <a:ext cx="4418297" cy="7655218"/>
            <a:chOff x="-156370" y="1484486"/>
            <a:chExt cx="4685306" cy="794178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E5E7B6BB-4AD4-4779-A245-C320613D0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4286" y="1484486"/>
              <a:ext cx="4619786" cy="4056438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B7B0EDB9-37D2-4420-8684-7D905FCE4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6370" y="5657967"/>
              <a:ext cx="4685306" cy="3768305"/>
            </a:xfrm>
            <a:prstGeom prst="rect">
              <a:avLst/>
            </a:prstGeom>
          </p:spPr>
        </p:pic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26A2D2A-4C85-4A6E-A862-35C0A71A5369}"/>
              </a:ext>
            </a:extLst>
          </p:cNvPr>
          <p:cNvGrpSpPr/>
          <p:nvPr/>
        </p:nvGrpSpPr>
        <p:grpSpPr>
          <a:xfrm>
            <a:off x="13947717" y="1500132"/>
            <a:ext cx="5728643" cy="6478404"/>
            <a:chOff x="855928" y="2304642"/>
            <a:chExt cx="7292391" cy="7405451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E958D1F-D1B4-4CD8-919B-336479D5B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94" t="8746" r="2355" b="4237"/>
            <a:stretch/>
          </p:blipFill>
          <p:spPr>
            <a:xfrm>
              <a:off x="855928" y="2304642"/>
              <a:ext cx="7292391" cy="7405451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70309C-20C3-4C19-A55B-C677DF7B4413}"/>
                </a:ext>
              </a:extLst>
            </p:cNvPr>
            <p:cNvSpPr/>
            <p:nvPr/>
          </p:nvSpPr>
          <p:spPr>
            <a:xfrm>
              <a:off x="3566355" y="2516511"/>
              <a:ext cx="4310320" cy="7854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0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 SENSORIEL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0DA0A84-65BB-4A68-9A94-1EEAEAA78C29}"/>
              </a:ext>
            </a:extLst>
          </p:cNvPr>
          <p:cNvGrpSpPr/>
          <p:nvPr/>
        </p:nvGrpSpPr>
        <p:grpSpPr>
          <a:xfrm>
            <a:off x="15524284" y="8128218"/>
            <a:ext cx="4222288" cy="6991131"/>
            <a:chOff x="156178" y="8778011"/>
            <a:chExt cx="3967849" cy="6310010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3FC78D1-8E26-45A6-97ED-686A8A1F8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98" r="23046"/>
            <a:stretch/>
          </p:blipFill>
          <p:spPr>
            <a:xfrm>
              <a:off x="156178" y="8778011"/>
              <a:ext cx="3967849" cy="3761377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25536D99-FE06-4C0F-A134-ADEEAFC36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33" t="8547" r="11823" b="13620"/>
            <a:stretch/>
          </p:blipFill>
          <p:spPr>
            <a:xfrm>
              <a:off x="730984" y="12539388"/>
              <a:ext cx="3063776" cy="254863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152400" dist="12000" dir="900000" sy="98000" kx="110000" ky="200000" algn="tl" rotWithShape="0">
                <a:srgbClr val="000000">
                  <a:alpha val="30000"/>
                </a:srgbClr>
              </a:outerShdw>
            </a:effectLst>
            <a:scene3d>
              <a:camera prst="perspectiveRelaxed">
                <a:rot lat="19800000" lon="1200000" rev="20820000"/>
              </a:camera>
              <a:lightRig rig="threePt" dir="t"/>
            </a:scene3d>
            <a:sp3d contourW="6350" prstMaterial="matte">
              <a:bevelT w="101600" h="101600"/>
              <a:contourClr>
                <a:srgbClr val="969696"/>
              </a:contourClr>
            </a:sp3d>
          </p:spPr>
        </p:pic>
        <p:sp>
          <p:nvSpPr>
            <p:cNvPr id="24" name="Flèche : courbe vers la droite 23">
              <a:extLst>
                <a:ext uri="{FF2B5EF4-FFF2-40B4-BE49-F238E27FC236}">
                  <a16:creationId xmlns:a16="http://schemas.microsoft.com/office/drawing/2014/main" id="{6A3E7572-3589-41BA-9865-AE3685B22CED}"/>
                </a:ext>
              </a:extLst>
            </p:cNvPr>
            <p:cNvSpPr/>
            <p:nvPr/>
          </p:nvSpPr>
          <p:spPr>
            <a:xfrm>
              <a:off x="156178" y="12228756"/>
              <a:ext cx="735362" cy="1528969"/>
            </a:xfrm>
            <a:prstGeom prst="curvedRightArrow">
              <a:avLst>
                <a:gd name="adj1" fmla="val 25000"/>
                <a:gd name="adj2" fmla="val 106123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B68751C-6A78-496C-AF8E-EE604CE91E10}"/>
              </a:ext>
            </a:extLst>
          </p:cNvPr>
          <p:cNvSpPr/>
          <p:nvPr/>
        </p:nvSpPr>
        <p:spPr>
          <a:xfrm>
            <a:off x="16043582" y="7639304"/>
            <a:ext cx="3444976" cy="587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1BF7906-CB04-4F93-A6DF-8C1111F5BD6A}"/>
              </a:ext>
            </a:extLst>
          </p:cNvPr>
          <p:cNvGrpSpPr/>
          <p:nvPr/>
        </p:nvGrpSpPr>
        <p:grpSpPr>
          <a:xfrm>
            <a:off x="118988" y="9919969"/>
            <a:ext cx="9869782" cy="5147557"/>
            <a:chOff x="52728" y="9933221"/>
            <a:chExt cx="9869782" cy="5147557"/>
          </a:xfrm>
        </p:grpSpPr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207B9BC2-8905-4C59-837B-ACF650FEE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28" y="10365216"/>
              <a:ext cx="9869782" cy="4715562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3BD5F3D-8174-47A3-ACB5-0A8149FC0A35}"/>
                </a:ext>
              </a:extLst>
            </p:cNvPr>
            <p:cNvSpPr/>
            <p:nvPr/>
          </p:nvSpPr>
          <p:spPr>
            <a:xfrm>
              <a:off x="52728" y="9933221"/>
              <a:ext cx="5434748" cy="2849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800" b="1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CARACTÉRISTIQUES DES DÉGUSTATEURS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0916E5F6-0235-4C51-82B9-1A1B6A702DAA}"/>
              </a:ext>
            </a:extLst>
          </p:cNvPr>
          <p:cNvSpPr txBox="1"/>
          <p:nvPr/>
        </p:nvSpPr>
        <p:spPr>
          <a:xfrm>
            <a:off x="314032" y="1171161"/>
            <a:ext cx="1190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Projet d’étude sensométrique sur trois variétés de Tapenades (T1, T2 et T3)</a:t>
            </a:r>
          </a:p>
        </p:txBody>
      </p:sp>
      <p:pic>
        <p:nvPicPr>
          <p:cNvPr id="15" name="Graphique 14" descr="Graphique à barres">
            <a:extLst>
              <a:ext uri="{FF2B5EF4-FFF2-40B4-BE49-F238E27FC236}">
                <a16:creationId xmlns:a16="http://schemas.microsoft.com/office/drawing/2014/main" id="{7677EE54-871B-4857-968E-9EEADB75FF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74879" y="1609427"/>
            <a:ext cx="559911" cy="559911"/>
          </a:xfrm>
          <a:prstGeom prst="rect">
            <a:avLst/>
          </a:prstGeom>
        </p:spPr>
      </p:pic>
      <p:pic>
        <p:nvPicPr>
          <p:cNvPr id="18" name="Graphique 17" descr="Recherche">
            <a:extLst>
              <a:ext uri="{FF2B5EF4-FFF2-40B4-BE49-F238E27FC236}">
                <a16:creationId xmlns:a16="http://schemas.microsoft.com/office/drawing/2014/main" id="{B1CDAC85-3BB8-4A66-A1EF-382DE668812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098331" y="7398949"/>
            <a:ext cx="729269" cy="729269"/>
          </a:xfrm>
          <a:prstGeom prst="rect">
            <a:avLst/>
          </a:prstGeom>
        </p:spPr>
      </p:pic>
      <p:pic>
        <p:nvPicPr>
          <p:cNvPr id="25" name="Graphique 24" descr="Présentation avec graphique à secteurs">
            <a:extLst>
              <a:ext uri="{FF2B5EF4-FFF2-40B4-BE49-F238E27FC236}">
                <a16:creationId xmlns:a16="http://schemas.microsoft.com/office/drawing/2014/main" id="{60BB61B2-E5E0-4F51-BF1B-5DE99AAD94B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005637" y="9611300"/>
            <a:ext cx="617338" cy="617338"/>
          </a:xfrm>
          <a:prstGeom prst="rect">
            <a:avLst/>
          </a:prstGeom>
        </p:spPr>
      </p:pic>
      <p:pic>
        <p:nvPicPr>
          <p:cNvPr id="30" name="Graphique 29" descr="Toile d’araignée">
            <a:extLst>
              <a:ext uri="{FF2B5EF4-FFF2-40B4-BE49-F238E27FC236}">
                <a16:creationId xmlns:a16="http://schemas.microsoft.com/office/drawing/2014/main" id="{B4B0C733-E6DD-45AB-B18D-946BD8BA7D9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8989232" y="1625830"/>
            <a:ext cx="687128" cy="687128"/>
          </a:xfrm>
          <a:prstGeom prst="rect">
            <a:avLst/>
          </a:prstGeom>
        </p:spPr>
      </p:pic>
      <p:pic>
        <p:nvPicPr>
          <p:cNvPr id="32" name="Graphique 31" descr="Salle de conseil">
            <a:extLst>
              <a:ext uri="{FF2B5EF4-FFF2-40B4-BE49-F238E27FC236}">
                <a16:creationId xmlns:a16="http://schemas.microsoft.com/office/drawing/2014/main" id="{2F9A7D48-0B94-4506-95E1-11283A4A0BF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531639" y="72384"/>
            <a:ext cx="630346" cy="630346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49BC49BB-4C31-4B20-9079-8D3273F6B402}"/>
              </a:ext>
            </a:extLst>
          </p:cNvPr>
          <p:cNvGrpSpPr/>
          <p:nvPr/>
        </p:nvGrpSpPr>
        <p:grpSpPr>
          <a:xfrm>
            <a:off x="13490149" y="13353877"/>
            <a:ext cx="2295420" cy="1664303"/>
            <a:chOff x="13487919" y="13199165"/>
            <a:chExt cx="2565659" cy="1920185"/>
          </a:xfrm>
        </p:grpSpPr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769DBB37-331C-493B-928F-9A09D86B91FE}"/>
                </a:ext>
              </a:extLst>
            </p:cNvPr>
            <p:cNvGrpSpPr/>
            <p:nvPr/>
          </p:nvGrpSpPr>
          <p:grpSpPr>
            <a:xfrm>
              <a:off x="13487919" y="13199165"/>
              <a:ext cx="868765" cy="1920185"/>
              <a:chOff x="13577425" y="13584209"/>
              <a:chExt cx="799137" cy="1535141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CB0CDC76-A492-4278-ACB3-0246FFD786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3577425" y="14087171"/>
                <a:ext cx="740584" cy="1032179"/>
              </a:xfrm>
              <a:prstGeom prst="rect">
                <a:avLst/>
              </a:prstGeom>
            </p:spPr>
          </p:pic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3D39C31-72E8-4D9E-BB96-F8A7D493453E}"/>
                  </a:ext>
                </a:extLst>
              </p:cNvPr>
              <p:cNvSpPr/>
              <p:nvPr/>
            </p:nvSpPr>
            <p:spPr>
              <a:xfrm>
                <a:off x="13635977" y="13584209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T1</a:t>
                </a:r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5463F823-C8F7-48E0-A5CE-23F3AE94E496}"/>
                </a:ext>
              </a:extLst>
            </p:cNvPr>
            <p:cNvGrpSpPr/>
            <p:nvPr/>
          </p:nvGrpSpPr>
          <p:grpSpPr>
            <a:xfrm>
              <a:off x="14313009" y="13199165"/>
              <a:ext cx="881798" cy="1889171"/>
              <a:chOff x="14501443" y="13853704"/>
              <a:chExt cx="752997" cy="1234631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739BCF8B-4DE8-48D9-8CBA-4C8A716BFD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12572" y="14401207"/>
                <a:ext cx="741868" cy="687128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EB692B1-C01A-4985-8E99-4E4C4B99CD17}"/>
                  </a:ext>
                </a:extLst>
              </p:cNvPr>
              <p:cNvSpPr/>
              <p:nvPr/>
            </p:nvSpPr>
            <p:spPr>
              <a:xfrm>
                <a:off x="14501443" y="13853704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T2</a:t>
                </a: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5EB5F700-A1F0-4962-9277-D8D0B17E2489}"/>
                </a:ext>
              </a:extLst>
            </p:cNvPr>
            <p:cNvGrpSpPr/>
            <p:nvPr/>
          </p:nvGrpSpPr>
          <p:grpSpPr>
            <a:xfrm>
              <a:off x="15184813" y="13199165"/>
              <a:ext cx="868765" cy="1920185"/>
              <a:chOff x="15312993" y="13756142"/>
              <a:chExt cx="740585" cy="1363208"/>
            </a:xfrm>
          </p:grpSpPr>
          <p:pic>
            <p:nvPicPr>
              <p:cNvPr id="6" name="Image 5">
                <a:extLst>
                  <a:ext uri="{FF2B5EF4-FFF2-40B4-BE49-F238E27FC236}">
                    <a16:creationId xmlns:a16="http://schemas.microsoft.com/office/drawing/2014/main" id="{CEFA836A-2D95-4795-A84B-A86437A5C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363764" y="14246267"/>
                <a:ext cx="607443" cy="873083"/>
              </a:xfrm>
              <a:prstGeom prst="rect">
                <a:avLst/>
              </a:prstGeom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1CE005F-72F0-4732-8A4B-CAFF1F3825E6}"/>
                  </a:ext>
                </a:extLst>
              </p:cNvPr>
              <p:cNvSpPr/>
              <p:nvPr/>
            </p:nvSpPr>
            <p:spPr>
              <a:xfrm>
                <a:off x="15312993" y="13756142"/>
                <a:ext cx="740585" cy="66205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T3</a:t>
                </a:r>
              </a:p>
            </p:txBody>
          </p:sp>
        </p:grpSp>
      </p:grpSp>
      <p:pic>
        <p:nvPicPr>
          <p:cNvPr id="17" name="Graphique 16" descr="Groupe">
            <a:extLst>
              <a:ext uri="{FF2B5EF4-FFF2-40B4-BE49-F238E27FC236}">
                <a16:creationId xmlns:a16="http://schemas.microsoft.com/office/drawing/2014/main" id="{2C30C7F5-1C81-476C-B9EF-1D8A04594D9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6830520" y="744017"/>
            <a:ext cx="586286" cy="586286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4C2630-BF77-4C55-AF63-0DE5A427B505}"/>
              </a:ext>
            </a:extLst>
          </p:cNvPr>
          <p:cNvGrpSpPr/>
          <p:nvPr/>
        </p:nvGrpSpPr>
        <p:grpSpPr>
          <a:xfrm>
            <a:off x="14965657" y="211586"/>
            <a:ext cx="1452333" cy="675837"/>
            <a:chOff x="14965656" y="211586"/>
            <a:chExt cx="1302918" cy="717762"/>
          </a:xfrm>
        </p:grpSpPr>
        <p:pic>
          <p:nvPicPr>
            <p:cNvPr id="11" name="Graphique 10" descr="Femme">
              <a:extLst>
                <a:ext uri="{FF2B5EF4-FFF2-40B4-BE49-F238E27FC236}">
                  <a16:creationId xmlns:a16="http://schemas.microsoft.com/office/drawing/2014/main" id="{8E9F7AF5-858F-45DC-BE6D-C5E8A673A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14965656" y="260707"/>
              <a:ext cx="625534" cy="625534"/>
            </a:xfrm>
            <a:prstGeom prst="rect">
              <a:avLst/>
            </a:prstGeom>
          </p:spPr>
        </p:pic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20062B9-1724-4451-BFF1-48B5CF7DB371}"/>
                </a:ext>
              </a:extLst>
            </p:cNvPr>
            <p:cNvSpPr/>
            <p:nvPr/>
          </p:nvSpPr>
          <p:spPr>
            <a:xfrm>
              <a:off x="15548264" y="211586"/>
              <a:ext cx="720310" cy="717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2B805246-3727-4F12-B894-58E3CCC9936E}"/>
              </a:ext>
            </a:extLst>
          </p:cNvPr>
          <p:cNvGrpSpPr/>
          <p:nvPr/>
        </p:nvGrpSpPr>
        <p:grpSpPr>
          <a:xfrm>
            <a:off x="15024928" y="752546"/>
            <a:ext cx="1351759" cy="717762"/>
            <a:chOff x="15024928" y="752546"/>
            <a:chExt cx="1351759" cy="717762"/>
          </a:xfrm>
        </p:grpSpPr>
        <p:pic>
          <p:nvPicPr>
            <p:cNvPr id="5" name="Graphique 4" descr="Homme">
              <a:extLst>
                <a:ext uri="{FF2B5EF4-FFF2-40B4-BE49-F238E27FC236}">
                  <a16:creationId xmlns:a16="http://schemas.microsoft.com/office/drawing/2014/main" id="{BB36F6B4-B641-4167-9DA8-868FA8017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15024928" y="876658"/>
              <a:ext cx="512254" cy="512254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DB2C287-6691-4A8A-8D01-AA097ADBD0BC}"/>
                </a:ext>
              </a:extLst>
            </p:cNvPr>
            <p:cNvSpPr/>
            <p:nvPr/>
          </p:nvSpPr>
          <p:spPr>
            <a:xfrm>
              <a:off x="15656377" y="752546"/>
              <a:ext cx="720310" cy="7177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21936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2" id="{5CB2FF8D-45B7-4397-82FF-AC3E1D6429BA}" vid="{40711790-EF52-40E7-B761-652E00A65B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Thème2</Template>
  <TotalTime>1952</TotalTime>
  <Words>88</Words>
  <Application>Microsoft Office PowerPoint</Application>
  <PresentationFormat>Personnalisé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Aharoni</vt:lpstr>
      <vt:lpstr>Algerian</vt:lpstr>
      <vt:lpstr>Arial</vt:lpstr>
      <vt:lpstr>Calibri</vt:lpstr>
      <vt:lpstr>Cartilo</vt:lpstr>
      <vt:lpstr>Times New Roman</vt:lpstr>
      <vt:lpstr>Thème2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Jéros</dc:creator>
  <cp:lastModifiedBy>Jéros</cp:lastModifiedBy>
  <cp:revision>63</cp:revision>
  <dcterms:created xsi:type="dcterms:W3CDTF">2020-04-15T21:45:05Z</dcterms:created>
  <dcterms:modified xsi:type="dcterms:W3CDTF">2020-04-24T11:58:37Z</dcterms:modified>
</cp:coreProperties>
</file>