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media/image27.jpg" ContentType="image/jpg"/>
  <Override PartName="/ppt/media/image28.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B0604020202020204" charset="0"/>
      <p:bold r:id="rId5"/>
    </p:embeddedFont>
    <p:embeddedFont>
      <p:font typeface="Montserrat Light" panose="020B0604020202020204" charset="0"/>
      <p:regular r:id="rId6"/>
    </p:embeddedFont>
  </p:embeddedFontLst>
  <p:custDataLst>
    <p:tags r:id="rId7"/>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235078"/>
    <a:srgbClr val="006600"/>
    <a:srgbClr val="1482A5"/>
    <a:srgbClr val="336699"/>
    <a:srgbClr val="DCE1C8"/>
    <a:srgbClr val="EAEAEA"/>
    <a:srgbClr val="EEEEEE"/>
    <a:srgbClr val="00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p:cViewPr varScale="1">
        <p:scale>
          <a:sx n="18" d="100"/>
          <a:sy n="18" d="100"/>
        </p:scale>
        <p:origin x="1435" y="115"/>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2" d="100"/>
          <a:sy n="12" d="100"/>
        </p:scale>
        <p:origin x="2530" y="101"/>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di%20abel\AppData\Roaming\Microsoft\Excel\ficher1%20(version%202).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[reponses_JPO-rempli-centre_revisé.xlsx]Feuil1!Tableau croisé dynamique5</c:name>
    <c:fmtId val="-1"/>
  </c:pivotSource>
  <c:chart>
    <c:autoTitleDeleted val="1"/>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circle"/>
          <c:size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216605531520893"/>
          <c:y val="5.0925694617925447E-2"/>
          <c:w val="0.85256037439764476"/>
          <c:h val="0.8416746864975212"/>
        </c:manualLayout>
      </c:layout>
      <c:barChart>
        <c:barDir val="col"/>
        <c:grouping val="clustered"/>
        <c:varyColors val="0"/>
        <c:ser>
          <c:idx val="0"/>
          <c:order val="0"/>
          <c:tx>
            <c:strRef>
              <c:f>Feuil1!$B$3</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solidFill>
                <a:srgbClr val="FF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Feuil1!$A$4:$A$5</c:f>
              <c:strCache>
                <c:ptCount val="2"/>
                <c:pt idx="0">
                  <c:v>F</c:v>
                </c:pt>
                <c:pt idx="1">
                  <c:v>H</c:v>
                </c:pt>
              </c:strCache>
            </c:strRef>
          </c:cat>
          <c:val>
            <c:numRef>
              <c:f>Feuil1!$B$4:$B$5</c:f>
              <c:numCache>
                <c:formatCode>General</c:formatCode>
                <c:ptCount val="2"/>
                <c:pt idx="0">
                  <c:v>13</c:v>
                </c:pt>
                <c:pt idx="1">
                  <c:v>11</c:v>
                </c:pt>
              </c:numCache>
            </c:numRef>
          </c:val>
          <c:extLst>
            <c:ext xmlns:c16="http://schemas.microsoft.com/office/drawing/2014/chart" uri="{C3380CC4-5D6E-409C-BE32-E72D297353CC}">
              <c16:uniqueId val="{00000000-F74F-4F37-AAE5-A066FD5107C9}"/>
            </c:ext>
          </c:extLst>
        </c:ser>
        <c:dLbls>
          <c:dLblPos val="outEnd"/>
          <c:showLegendKey val="0"/>
          <c:showVal val="1"/>
          <c:showCatName val="0"/>
          <c:showSerName val="0"/>
          <c:showPercent val="0"/>
          <c:showBubbleSize val="0"/>
        </c:dLbls>
        <c:gapWidth val="355"/>
        <c:overlap val="-70"/>
        <c:axId val="611599672"/>
        <c:axId val="611602624"/>
      </c:barChart>
      <c:catAx>
        <c:axId val="611599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fr-FR"/>
          </a:p>
        </c:txPr>
        <c:crossAx val="611602624"/>
        <c:crosses val="autoZero"/>
        <c:auto val="1"/>
        <c:lblAlgn val="ctr"/>
        <c:lblOffset val="100"/>
        <c:noMultiLvlLbl val="0"/>
      </c:catAx>
      <c:valAx>
        <c:axId val="611602624"/>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fr-FR"/>
          </a:p>
        </c:txPr>
        <c:crossAx val="611599672"/>
        <c:crosses val="autoZero"/>
        <c:crossBetween val="between"/>
      </c:valAx>
      <c:spPr>
        <a:solidFill>
          <a:schemeClr val="bg1"/>
        </a:solidFill>
        <a:ln>
          <a:noFill/>
        </a:ln>
        <a:effectLst/>
      </c:spPr>
    </c:plotArea>
    <c:plotVisOnly val="1"/>
    <c:dispBlanksAs val="gap"/>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432852143482067E-2"/>
          <c:y val="2.3067220764071156E-2"/>
          <c:w val="0.90512270341207346"/>
          <c:h val="0.8480941965587635"/>
        </c:manualLayout>
      </c:layout>
      <c:barChart>
        <c:barDir val="col"/>
        <c:grouping val="clustered"/>
        <c:varyColors val="0"/>
        <c:ser>
          <c:idx val="0"/>
          <c:order val="0"/>
          <c:tx>
            <c:v>Nombre de CSP</c:v>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solidFill>
                <a:srgbClr val="FF0000"/>
              </a:solidFill>
            </a:ln>
            <a:effectLst/>
          </c:spPr>
          <c:invertIfNegative val="0"/>
          <c:cat>
            <c:strLit>
              <c:ptCount val="2"/>
              <c:pt idx="0">
                <c:v>etudiant</c:v>
              </c:pt>
              <c:pt idx="1">
                <c:v>non etudiant</c:v>
              </c:pt>
            </c:strLit>
          </c:cat>
          <c:val>
            <c:numLit>
              <c:formatCode>General</c:formatCode>
              <c:ptCount val="2"/>
              <c:pt idx="0">
                <c:v>18</c:v>
              </c:pt>
              <c:pt idx="1">
                <c:v>6</c:v>
              </c:pt>
            </c:numLit>
          </c:val>
          <c:extLst>
            <c:ext xmlns:c16="http://schemas.microsoft.com/office/drawing/2014/chart" uri="{C3380CC4-5D6E-409C-BE32-E72D297353CC}">
              <c16:uniqueId val="{00000000-9034-4D5D-B554-0B98680F7841}"/>
            </c:ext>
          </c:extLst>
        </c:ser>
        <c:dLbls>
          <c:showLegendKey val="0"/>
          <c:showVal val="0"/>
          <c:showCatName val="0"/>
          <c:showSerName val="0"/>
          <c:showPercent val="0"/>
          <c:showBubbleSize val="0"/>
        </c:dLbls>
        <c:gapWidth val="355"/>
        <c:overlap val="-70"/>
        <c:axId val="602504152"/>
        <c:axId val="602503168"/>
      </c:barChart>
      <c:catAx>
        <c:axId val="602504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fr-FR"/>
          </a:p>
        </c:txPr>
        <c:crossAx val="602503168"/>
        <c:crosses val="autoZero"/>
        <c:auto val="1"/>
        <c:lblAlgn val="ctr"/>
        <c:lblOffset val="100"/>
        <c:noMultiLvlLbl val="0"/>
      </c:catAx>
      <c:valAx>
        <c:axId val="60250316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6025041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‹N°›</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‹N°›</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‹N°›</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‹N°›</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‹N°›</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‹N°›</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‹N°›</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‹N°›</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‹N°›</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‹N°›</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‹N°›</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‹N°›</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‹N°›</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‹N°›</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1.JPG"/><Relationship Id="rId18" Type="http://schemas.openxmlformats.org/officeDocument/2006/relationships/image" Target="../media/image16.jpeg"/><Relationship Id="rId26" Type="http://schemas.openxmlformats.org/officeDocument/2006/relationships/image" Target="../media/image24.jpeg"/><Relationship Id="rId3" Type="http://schemas.openxmlformats.org/officeDocument/2006/relationships/image" Target="../media/image3.JPG"/><Relationship Id="rId21" Type="http://schemas.openxmlformats.org/officeDocument/2006/relationships/image" Target="../media/image19.jpeg"/><Relationship Id="rId7" Type="http://schemas.openxmlformats.org/officeDocument/2006/relationships/image" Target="../media/image7.jpeg"/><Relationship Id="rId12" Type="http://schemas.openxmlformats.org/officeDocument/2006/relationships/image" Target="../media/image10.jpg"/><Relationship Id="rId17" Type="http://schemas.openxmlformats.org/officeDocument/2006/relationships/image" Target="../media/image15.jpeg"/><Relationship Id="rId25" Type="http://schemas.openxmlformats.org/officeDocument/2006/relationships/image" Target="../media/image23.jpg"/><Relationship Id="rId2" Type="http://schemas.openxmlformats.org/officeDocument/2006/relationships/notesSlide" Target="../notesSlides/notesSlide1.xml"/><Relationship Id="rId16" Type="http://schemas.openxmlformats.org/officeDocument/2006/relationships/image" Target="../media/image14.jpeg"/><Relationship Id="rId20" Type="http://schemas.openxmlformats.org/officeDocument/2006/relationships/image" Target="../media/image18.jpeg"/><Relationship Id="rId29" Type="http://schemas.openxmlformats.org/officeDocument/2006/relationships/image" Target="../media/image27.jpg"/><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image" Target="../media/image9.jpg"/><Relationship Id="rId24" Type="http://schemas.openxmlformats.org/officeDocument/2006/relationships/image" Target="../media/image22.jpeg"/><Relationship Id="rId5" Type="http://schemas.openxmlformats.org/officeDocument/2006/relationships/image" Target="../media/image5.jpeg"/><Relationship Id="rId15" Type="http://schemas.openxmlformats.org/officeDocument/2006/relationships/image" Target="../media/image13.jpeg"/><Relationship Id="rId23" Type="http://schemas.openxmlformats.org/officeDocument/2006/relationships/image" Target="../media/image21.jpeg"/><Relationship Id="rId28" Type="http://schemas.openxmlformats.org/officeDocument/2006/relationships/image" Target="../media/image26.jpg"/><Relationship Id="rId10" Type="http://schemas.openxmlformats.org/officeDocument/2006/relationships/chart" Target="../charts/chart2.xml"/><Relationship Id="rId19" Type="http://schemas.openxmlformats.org/officeDocument/2006/relationships/image" Target="../media/image17.jpeg"/><Relationship Id="rId4" Type="http://schemas.openxmlformats.org/officeDocument/2006/relationships/image" Target="../media/image4.JPG"/><Relationship Id="rId9" Type="http://schemas.openxmlformats.org/officeDocument/2006/relationships/chart" Target="../charts/chart1.xml"/><Relationship Id="rId14" Type="http://schemas.openxmlformats.org/officeDocument/2006/relationships/image" Target="../media/image12.jfif"/><Relationship Id="rId22" Type="http://schemas.openxmlformats.org/officeDocument/2006/relationships/image" Target="../media/image20.jpeg"/><Relationship Id="rId27" Type="http://schemas.openxmlformats.org/officeDocument/2006/relationships/image" Target="../media/image25.jpeg"/><Relationship Id="rId30"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16" name="ZoneTexte 15">
            <a:extLst>
              <a:ext uri="{FF2B5EF4-FFF2-40B4-BE49-F238E27FC236}">
                <a16:creationId xmlns:a16="http://schemas.microsoft.com/office/drawing/2014/main" id="{1EF28B47-DD8F-4B75-BBD7-3F4089198547}"/>
              </a:ext>
            </a:extLst>
          </p:cNvPr>
          <p:cNvSpPr txBox="1"/>
          <p:nvPr/>
        </p:nvSpPr>
        <p:spPr>
          <a:xfrm>
            <a:off x="11506200" y="16669405"/>
            <a:ext cx="10058401" cy="11094201"/>
          </a:xfrm>
          <a:prstGeom prst="rect">
            <a:avLst/>
          </a:prstGeom>
          <a:solidFill>
            <a:schemeClr val="bg1"/>
          </a:solidFill>
        </p:spPr>
        <p:txBody>
          <a:bodyPr wrap="square" rtlCol="0">
            <a:spAutoFit/>
          </a:bodyPr>
          <a:lstStyle/>
          <a:p>
            <a:endParaRPr lang="fr-FR" dirty="0"/>
          </a:p>
        </p:txBody>
      </p:sp>
      <p:sp>
        <p:nvSpPr>
          <p:cNvPr id="41" name="Title 11">
            <a:extLst>
              <a:ext uri="{FF2B5EF4-FFF2-40B4-BE49-F238E27FC236}">
                <a16:creationId xmlns:a16="http://schemas.microsoft.com/office/drawing/2014/main" id="{8785E597-B0C8-4CA8-9A56-A0F3996D088D}"/>
              </a:ext>
            </a:extLst>
          </p:cNvPr>
          <p:cNvSpPr txBox="1"/>
          <p:nvPr/>
        </p:nvSpPr>
        <p:spPr>
          <a:xfrm>
            <a:off x="5625857" y="1385518"/>
            <a:ext cx="32639487" cy="3075496"/>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9600" dirty="0">
                <a:solidFill>
                  <a:srgbClr val="235078"/>
                </a:solidFill>
                <a:latin typeface="Libre Baskerville" panose="020B0604020202020204" charset="0"/>
              </a:rPr>
              <a:t>Etude sensométrique d’une dégustation de tapenade</a:t>
            </a:r>
            <a:endParaRPr lang="fr-FR" sz="9600" dirty="0">
              <a:solidFill>
                <a:srgbClr val="235078"/>
              </a:solidFill>
              <a:latin typeface="Libre Baskerville" panose="020B0604020202020204" charset="0"/>
            </a:endParaRP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7543800" y="4325944"/>
            <a:ext cx="28803600" cy="2046651"/>
          </a:xfrm>
          <a:prstGeom prst="rect">
            <a:avLst/>
          </a:prstGeom>
        </p:spPr>
        <p:txBody>
          <a:bodyPr wrap="square"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marL="3590925" marR="5080" indent="-3578860" algn="ctr">
              <a:lnSpc>
                <a:spcPct val="120700"/>
              </a:lnSpc>
              <a:spcBef>
                <a:spcPts val="95"/>
              </a:spcBef>
              <a:tabLst>
                <a:tab pos="3373754" algn="l"/>
              </a:tabLst>
            </a:pPr>
            <a:r>
              <a:rPr lang="fr-FR" sz="5400" spc="-65" dirty="0">
                <a:solidFill>
                  <a:schemeClr val="accent4">
                    <a:lumMod val="75000"/>
                  </a:schemeClr>
                </a:solidFill>
                <a:latin typeface="Arial"/>
              </a:rPr>
              <a:t>Étude </a:t>
            </a:r>
            <a:r>
              <a:rPr lang="fr-FR" sz="5400" spc="-45" dirty="0">
                <a:solidFill>
                  <a:schemeClr val="accent4">
                    <a:lumMod val="75000"/>
                  </a:schemeClr>
                </a:solidFill>
                <a:latin typeface="Arial"/>
              </a:rPr>
              <a:t>menée</a:t>
            </a:r>
            <a:r>
              <a:rPr lang="fr-FR" sz="5400" spc="-100" dirty="0">
                <a:solidFill>
                  <a:schemeClr val="accent4">
                    <a:lumMod val="75000"/>
                  </a:schemeClr>
                </a:solidFill>
                <a:latin typeface="Arial"/>
              </a:rPr>
              <a:t> </a:t>
            </a:r>
            <a:r>
              <a:rPr lang="fr-FR" sz="5400" spc="-5" dirty="0">
                <a:solidFill>
                  <a:schemeClr val="accent4">
                    <a:lumMod val="75000"/>
                  </a:schemeClr>
                </a:solidFill>
                <a:latin typeface="Arial"/>
              </a:rPr>
              <a:t>par</a:t>
            </a:r>
            <a:r>
              <a:rPr lang="fr-FR" sz="5400" spc="-135" dirty="0">
                <a:solidFill>
                  <a:schemeClr val="accent4">
                    <a:lumMod val="75000"/>
                  </a:schemeClr>
                </a:solidFill>
                <a:latin typeface="Arial"/>
              </a:rPr>
              <a:t> </a:t>
            </a:r>
            <a:r>
              <a:rPr lang="fr-FR" sz="5400" spc="-65" dirty="0">
                <a:solidFill>
                  <a:schemeClr val="accent4">
                    <a:lumMod val="75000"/>
                  </a:schemeClr>
                </a:solidFill>
                <a:latin typeface="Arial"/>
              </a:rPr>
              <a:t>les étudiants</a:t>
            </a:r>
            <a:r>
              <a:rPr lang="fr-FR" sz="5400" spc="-20" dirty="0">
                <a:solidFill>
                  <a:schemeClr val="accent4">
                    <a:lumMod val="75000"/>
                  </a:schemeClr>
                </a:solidFill>
                <a:latin typeface="Arial"/>
              </a:rPr>
              <a:t> de la </a:t>
            </a:r>
            <a:r>
              <a:rPr lang="fr-FR" sz="5400" spc="-180" dirty="0">
                <a:solidFill>
                  <a:schemeClr val="accent4">
                    <a:lumMod val="75000"/>
                  </a:schemeClr>
                </a:solidFill>
                <a:latin typeface="Arial"/>
              </a:rPr>
              <a:t>2ème </a:t>
            </a:r>
            <a:r>
              <a:rPr lang="fr-FR" sz="5400" spc="-75" dirty="0">
                <a:solidFill>
                  <a:schemeClr val="accent4">
                    <a:lumMod val="75000"/>
                  </a:schemeClr>
                </a:solidFill>
                <a:latin typeface="Arial"/>
              </a:rPr>
              <a:t>année </a:t>
            </a:r>
            <a:r>
              <a:rPr lang="fr-FR" sz="5400" spc="15" dirty="0">
                <a:solidFill>
                  <a:schemeClr val="accent4">
                    <a:lumMod val="75000"/>
                  </a:schemeClr>
                </a:solidFill>
                <a:latin typeface="Arial"/>
              </a:rPr>
              <a:t>du </a:t>
            </a:r>
            <a:r>
              <a:rPr lang="fr-FR" sz="5400" spc="-100" dirty="0">
                <a:solidFill>
                  <a:schemeClr val="accent4">
                    <a:lumMod val="75000"/>
                  </a:schemeClr>
                </a:solidFill>
                <a:latin typeface="Arial"/>
              </a:rPr>
              <a:t>DUT </a:t>
            </a:r>
            <a:r>
              <a:rPr lang="fr-FR" sz="5400" spc="-5" dirty="0">
                <a:solidFill>
                  <a:schemeClr val="accent4">
                    <a:lumMod val="75000"/>
                  </a:schemeClr>
                </a:solidFill>
                <a:latin typeface="Arial"/>
              </a:rPr>
              <a:t>lors </a:t>
            </a:r>
            <a:r>
              <a:rPr lang="fr-FR" sz="5400" spc="15" dirty="0">
                <a:solidFill>
                  <a:schemeClr val="accent4">
                    <a:lumMod val="75000"/>
                  </a:schemeClr>
                </a:solidFill>
                <a:latin typeface="Arial"/>
              </a:rPr>
              <a:t>du semestre</a:t>
            </a:r>
            <a:r>
              <a:rPr lang="fr-FR" sz="5400" spc="-45" dirty="0">
                <a:solidFill>
                  <a:schemeClr val="accent4">
                    <a:lumMod val="75000"/>
                  </a:schemeClr>
                </a:solidFill>
                <a:latin typeface="Arial"/>
              </a:rPr>
              <a:t> </a:t>
            </a:r>
            <a:r>
              <a:rPr lang="fr-FR" sz="5400" spc="-445" dirty="0">
                <a:solidFill>
                  <a:schemeClr val="accent4">
                    <a:lumMod val="75000"/>
                  </a:schemeClr>
                </a:solidFill>
                <a:latin typeface="Arial"/>
              </a:rPr>
              <a:t>S4</a:t>
            </a:r>
            <a:r>
              <a:rPr lang="fr-FR" sz="5400" spc="-470" dirty="0">
                <a:solidFill>
                  <a:schemeClr val="accent4">
                    <a:lumMod val="75000"/>
                  </a:schemeClr>
                </a:solidFill>
                <a:latin typeface="Arial"/>
              </a:rPr>
              <a:t> </a:t>
            </a:r>
            <a:r>
              <a:rPr lang="fr-FR" sz="5400" dirty="0">
                <a:solidFill>
                  <a:schemeClr val="accent4">
                    <a:lumMod val="75000"/>
                  </a:schemeClr>
                </a:solidFill>
                <a:latin typeface="Arial"/>
              </a:rPr>
              <a:t>(2019-2020)  </a:t>
            </a:r>
            <a:r>
              <a:rPr lang="fr-FR" sz="5400" spc="-130" dirty="0">
                <a:solidFill>
                  <a:schemeClr val="accent4">
                    <a:lumMod val="75000"/>
                  </a:schemeClr>
                </a:solidFill>
                <a:latin typeface="Arial"/>
              </a:rPr>
              <a:t>STID </a:t>
            </a:r>
            <a:r>
              <a:rPr lang="fr-FR" sz="5400" spc="-75" dirty="0">
                <a:solidFill>
                  <a:schemeClr val="accent4">
                    <a:lumMod val="75000"/>
                  </a:schemeClr>
                </a:solidFill>
                <a:latin typeface="Arial"/>
              </a:rPr>
              <a:t>Carcassonne </a:t>
            </a:r>
            <a:r>
              <a:rPr lang="fr-FR" sz="5400" spc="395" dirty="0">
                <a:solidFill>
                  <a:schemeClr val="accent4">
                    <a:lumMod val="75000"/>
                  </a:schemeClr>
                </a:solidFill>
                <a:latin typeface="Arial"/>
              </a:rPr>
              <a:t>-</a:t>
            </a:r>
            <a:r>
              <a:rPr lang="fr-FR" sz="5400" spc="-180" dirty="0">
                <a:solidFill>
                  <a:schemeClr val="accent4">
                    <a:lumMod val="75000"/>
                  </a:schemeClr>
                </a:solidFill>
                <a:latin typeface="Arial"/>
              </a:rPr>
              <a:t> </a:t>
            </a:r>
            <a:r>
              <a:rPr lang="fr-FR" sz="5400" spc="-95" dirty="0">
                <a:solidFill>
                  <a:schemeClr val="accent4">
                    <a:lumMod val="75000"/>
                  </a:schemeClr>
                </a:solidFill>
                <a:latin typeface="Arial"/>
              </a:rPr>
              <a:t>IUT </a:t>
            </a:r>
            <a:r>
              <a:rPr lang="fr-FR" sz="5400" spc="-20" dirty="0">
                <a:solidFill>
                  <a:schemeClr val="accent4">
                    <a:lumMod val="75000"/>
                  </a:schemeClr>
                </a:solidFill>
                <a:latin typeface="Arial"/>
              </a:rPr>
              <a:t>de </a:t>
            </a:r>
            <a:r>
              <a:rPr lang="fr-FR" sz="5400" spc="-65" dirty="0">
                <a:solidFill>
                  <a:schemeClr val="accent4">
                    <a:lumMod val="75000"/>
                  </a:schemeClr>
                </a:solidFill>
                <a:latin typeface="Arial"/>
              </a:rPr>
              <a:t>Perpignan</a:t>
            </a:r>
            <a:endParaRPr lang="fr-FR" sz="5400" dirty="0">
              <a:solidFill>
                <a:schemeClr val="accent4">
                  <a:lumMod val="75000"/>
                </a:schemeClr>
              </a:solidFill>
              <a:latin typeface="Arial"/>
            </a:endParaRPr>
          </a:p>
        </p:txBody>
      </p:sp>
      <p:sp>
        <p:nvSpPr>
          <p:cNvPr id="46" name="Rectangle 45">
            <a:extLst>
              <a:ext uri="{FF2B5EF4-FFF2-40B4-BE49-F238E27FC236}">
                <a16:creationId xmlns:a16="http://schemas.microsoft.com/office/drawing/2014/main" id="{2C718E78-BDD8-4BAD-851F-D423AE935B0D}"/>
              </a:ext>
            </a:extLst>
          </p:cNvPr>
          <p:cNvSpPr/>
          <p:nvPr/>
        </p:nvSpPr>
        <p:spPr>
          <a:xfrm>
            <a:off x="685800" y="7745168"/>
            <a:ext cx="10058400" cy="8239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endParaRPr lang="en-US" sz="9600" dirty="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326600" y="7745167"/>
            <a:ext cx="10058400" cy="2448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8" name="Rectangle 47">
            <a:extLst>
              <a:ext uri="{FF2B5EF4-FFF2-40B4-BE49-F238E27FC236}">
                <a16:creationId xmlns:a16="http://schemas.microsoft.com/office/drawing/2014/main" id="{3E6D1C9C-2516-4738-BC80-673A19ECE5BD}"/>
              </a:ext>
            </a:extLst>
          </p:cNvPr>
          <p:cNvSpPr/>
          <p:nvPr/>
        </p:nvSpPr>
        <p:spPr>
          <a:xfrm>
            <a:off x="32944210" y="7745167"/>
            <a:ext cx="10058400" cy="8239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9" name="Rectangle 48">
            <a:extLst>
              <a:ext uri="{FF2B5EF4-FFF2-40B4-BE49-F238E27FC236}">
                <a16:creationId xmlns:a16="http://schemas.microsoft.com/office/drawing/2014/main" id="{8F25EFAD-7AAF-4CAF-BA69-869B3D423F7F}"/>
              </a:ext>
            </a:extLst>
          </p:cNvPr>
          <p:cNvSpPr/>
          <p:nvPr/>
        </p:nvSpPr>
        <p:spPr>
          <a:xfrm>
            <a:off x="685800" y="16669405"/>
            <a:ext cx="10058400" cy="15563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0" name="Rectangle 49">
            <a:extLst>
              <a:ext uri="{FF2B5EF4-FFF2-40B4-BE49-F238E27FC236}">
                <a16:creationId xmlns:a16="http://schemas.microsoft.com/office/drawing/2014/main" id="{2EC9A64B-144F-4668-B416-097C0312FF96}"/>
              </a:ext>
            </a:extLst>
          </p:cNvPr>
          <p:cNvSpPr/>
          <p:nvPr/>
        </p:nvSpPr>
        <p:spPr>
          <a:xfrm>
            <a:off x="11506200" y="28651199"/>
            <a:ext cx="10058400" cy="358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1" name="Rectangle 50">
            <a:extLst>
              <a:ext uri="{FF2B5EF4-FFF2-40B4-BE49-F238E27FC236}">
                <a16:creationId xmlns:a16="http://schemas.microsoft.com/office/drawing/2014/main" id="{BF801B80-E24E-4773-AC4E-37DC17B0424E}"/>
              </a:ext>
            </a:extLst>
          </p:cNvPr>
          <p:cNvSpPr/>
          <p:nvPr/>
        </p:nvSpPr>
        <p:spPr>
          <a:xfrm>
            <a:off x="11506200" y="7766748"/>
            <a:ext cx="10058400" cy="8217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fr-FR" sz="9600" dirty="0"/>
          </a:p>
        </p:txBody>
      </p:sp>
      <p:sp>
        <p:nvSpPr>
          <p:cNvPr id="52" name="Rectangle 51">
            <a:extLst>
              <a:ext uri="{FF2B5EF4-FFF2-40B4-BE49-F238E27FC236}">
                <a16:creationId xmlns:a16="http://schemas.microsoft.com/office/drawing/2014/main" id="{F6D8A1CF-B987-4F36-8586-4BEDACCCAB04}"/>
              </a:ext>
            </a:extLst>
          </p:cNvPr>
          <p:cNvSpPr/>
          <p:nvPr/>
        </p:nvSpPr>
        <p:spPr>
          <a:xfrm>
            <a:off x="33147000" y="16669405"/>
            <a:ext cx="10058400" cy="15521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53" name="TextBox 52">
            <a:extLst>
              <a:ext uri="{FF2B5EF4-FFF2-40B4-BE49-F238E27FC236}">
                <a16:creationId xmlns:a16="http://schemas.microsoft.com/office/drawing/2014/main" id="{B9BDD4D7-12C6-4DBA-AD93-2C88BC17BC8B}"/>
              </a:ext>
            </a:extLst>
          </p:cNvPr>
          <p:cNvSpPr txBox="1"/>
          <p:nvPr/>
        </p:nvSpPr>
        <p:spPr>
          <a:xfrm>
            <a:off x="923925" y="8662520"/>
            <a:ext cx="9601200" cy="3908762"/>
          </a:xfrm>
          <a:prstGeom prst="rect">
            <a:avLst/>
          </a:prstGeom>
          <a:noFill/>
        </p:spPr>
        <p:txBody>
          <a:bodyPr wrap="square" rtlCol="0">
            <a:spAutoFit/>
          </a:bodyPr>
          <a:lstStyle>
            <a:defPPr>
              <a:defRPr kern="1200" smtId="4294967295"/>
            </a:defPPr>
          </a:lstStyle>
          <a:p>
            <a:pPr algn="just"/>
            <a:r>
              <a:rPr lang="fr-FR" sz="3200" spc="-5" dirty="0">
                <a:latin typeface="Arial"/>
              </a:rPr>
              <a:t>L'analyse sensorielle est une méthode scientifique d’évaluation du goût. L’évaluation sensorielle des produits alimentaires est en fait une dégustation plus objective et plus technique au service de la Production, du Marketing et de la Recherche. Elle doit décrire les produits en ce qui concerne leur aspect, texture, odeur, flaveur.</a:t>
            </a:r>
          </a:p>
          <a:p>
            <a:endParaRPr lang="en-US"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4" name="TextBox 53">
            <a:extLst>
              <a:ext uri="{FF2B5EF4-FFF2-40B4-BE49-F238E27FC236}">
                <a16:creationId xmlns:a16="http://schemas.microsoft.com/office/drawing/2014/main" id="{E4864E4E-50A2-403F-84B8-E4F7E820612B}"/>
              </a:ext>
            </a:extLst>
          </p:cNvPr>
          <p:cNvSpPr txBox="1"/>
          <p:nvPr/>
        </p:nvSpPr>
        <p:spPr>
          <a:xfrm>
            <a:off x="914400" y="8077206"/>
            <a:ext cx="9601200" cy="584775"/>
          </a:xfrm>
          <a:prstGeom prst="rect">
            <a:avLst/>
          </a:prstGeom>
          <a:solidFill>
            <a:schemeClr val="bg1">
              <a:lumMod val="85000"/>
            </a:schemeClr>
          </a:solidFill>
        </p:spPr>
        <p:txBody>
          <a:bodyPr wrap="square" rtlCol="0">
            <a:spAutoFit/>
          </a:bodyPr>
          <a:lstStyle>
            <a:defPPr>
              <a:defRPr kern="1200" smtId="4294967295"/>
            </a:defPPr>
          </a:lstStyle>
          <a:p>
            <a:pPr algn="ctr"/>
            <a:r>
              <a:rPr lang="fr-FR" sz="3200" b="1" spc="-10" dirty="0">
                <a:solidFill>
                  <a:srgbClr val="336699"/>
                </a:solidFill>
                <a:latin typeface="Libre Baskerville" panose="020B0604020202020204" charset="0"/>
              </a:rPr>
              <a:t>Problématique</a:t>
            </a:r>
            <a:endParaRPr lang="en-US" sz="3600" dirty="0">
              <a:solidFill>
                <a:srgbClr val="336699"/>
              </a:solidFill>
              <a:latin typeface="Libre Baskerville" panose="020B0604020202020204" charset="0"/>
            </a:endParaRPr>
          </a:p>
        </p:txBody>
      </p:sp>
      <p:sp>
        <p:nvSpPr>
          <p:cNvPr id="59" name="TextBox 58">
            <a:extLst>
              <a:ext uri="{FF2B5EF4-FFF2-40B4-BE49-F238E27FC236}">
                <a16:creationId xmlns:a16="http://schemas.microsoft.com/office/drawing/2014/main" id="{D07EEF88-ACF9-4467-B180-074FC642245A}"/>
              </a:ext>
            </a:extLst>
          </p:cNvPr>
          <p:cNvSpPr txBox="1"/>
          <p:nvPr/>
        </p:nvSpPr>
        <p:spPr>
          <a:xfrm>
            <a:off x="33375600" y="8077200"/>
            <a:ext cx="9601200" cy="584775"/>
          </a:xfrm>
          <a:prstGeom prst="rect">
            <a:avLst/>
          </a:prstGeom>
          <a:solidFill>
            <a:schemeClr val="bg1">
              <a:lumMod val="85000"/>
            </a:schemeClr>
          </a:solidFill>
        </p:spPr>
        <p:txBody>
          <a:bodyPr wrap="square" rtlCol="0">
            <a:spAutoFit/>
          </a:bodyPr>
          <a:lstStyle>
            <a:defPPr>
              <a:defRPr kern="1200" smtId="4294967295"/>
            </a:defPPr>
          </a:lstStyle>
          <a:p>
            <a:pPr algn="ctr"/>
            <a:r>
              <a:rPr lang="en-US" sz="3200" dirty="0">
                <a:solidFill>
                  <a:srgbClr val="235078"/>
                </a:solidFill>
                <a:latin typeface="Libre Baskerville" panose="02000000000000000000" pitchFamily="2" charset="0"/>
              </a:rPr>
              <a:t>Tapenades dégustées</a:t>
            </a:r>
          </a:p>
        </p:txBody>
      </p:sp>
      <p:sp>
        <p:nvSpPr>
          <p:cNvPr id="61" name="TextBox 60">
            <a:extLst>
              <a:ext uri="{FF2B5EF4-FFF2-40B4-BE49-F238E27FC236}">
                <a16:creationId xmlns:a16="http://schemas.microsoft.com/office/drawing/2014/main" id="{A6E6C31F-098B-45F7-BEE5-8A51FA70D59F}"/>
              </a:ext>
            </a:extLst>
          </p:cNvPr>
          <p:cNvSpPr txBox="1"/>
          <p:nvPr/>
        </p:nvSpPr>
        <p:spPr>
          <a:xfrm>
            <a:off x="33468818" y="17376381"/>
            <a:ext cx="9601200" cy="584775"/>
          </a:xfrm>
          <a:prstGeom prst="rect">
            <a:avLst/>
          </a:prstGeom>
          <a:solidFill>
            <a:schemeClr val="bg1">
              <a:lumMod val="85000"/>
            </a:schemeClr>
          </a:solidFill>
        </p:spPr>
        <p:txBody>
          <a:bodyPr wrap="square" rtlCol="0">
            <a:spAutoFit/>
          </a:bodyPr>
          <a:lstStyle>
            <a:defPPr>
              <a:defRPr kern="1200" smtId="4294967295"/>
            </a:defPPr>
          </a:lstStyle>
          <a:p>
            <a:pPr algn="ctr"/>
            <a:r>
              <a:rPr lang="en-US" sz="3200" dirty="0">
                <a:solidFill>
                  <a:srgbClr val="235078"/>
                </a:solidFill>
                <a:latin typeface="Libre Baskerville" panose="02000000000000000000" pitchFamily="2" charset="0"/>
              </a:rPr>
              <a:t>Conclusion</a:t>
            </a:r>
            <a:endParaRPr lang="en-US" sz="3600" dirty="0">
              <a:solidFill>
                <a:srgbClr val="235078"/>
              </a:solidFill>
              <a:latin typeface="Libre Baskerville" panose="02000000000000000000" pitchFamily="2" charset="0"/>
            </a:endParaRPr>
          </a:p>
        </p:txBody>
      </p:sp>
      <p:sp>
        <p:nvSpPr>
          <p:cNvPr id="62" name="TextBox 61">
            <a:extLst>
              <a:ext uri="{FF2B5EF4-FFF2-40B4-BE49-F238E27FC236}">
                <a16:creationId xmlns:a16="http://schemas.microsoft.com/office/drawing/2014/main" id="{A067F8A1-EE95-4354-8E2F-952A6BBDBFFC}"/>
              </a:ext>
            </a:extLst>
          </p:cNvPr>
          <p:cNvSpPr txBox="1"/>
          <p:nvPr/>
        </p:nvSpPr>
        <p:spPr>
          <a:xfrm>
            <a:off x="977081" y="18121873"/>
            <a:ext cx="9601200" cy="3046988"/>
          </a:xfrm>
          <a:prstGeom prst="rect">
            <a:avLst/>
          </a:prstGeom>
          <a:noFill/>
        </p:spPr>
        <p:txBody>
          <a:bodyPr wrap="square" rtlCol="0">
            <a:spAutoFit/>
          </a:bodyPr>
          <a:lstStyle>
            <a:defPPr>
              <a:defRPr kern="1200" smtId="4294967295"/>
            </a:defPPr>
          </a:lstStyle>
          <a:p>
            <a:pPr algn="just"/>
            <a:r>
              <a:rPr lang="fr-FR" sz="3200" spc="-5" dirty="0">
                <a:latin typeface="Arial"/>
              </a:rPr>
              <a:t>Un questionnaire élaboré par les étudiants de l’IUT STID 2 Carcassonne a </a:t>
            </a:r>
            <a:r>
              <a:rPr lang="fr-FR" sz="3200" dirty="0">
                <a:latin typeface="Arial"/>
              </a:rPr>
              <a:t>été  </a:t>
            </a:r>
            <a:r>
              <a:rPr lang="fr-FR" sz="3200" spc="-5" dirty="0">
                <a:latin typeface="Arial"/>
              </a:rPr>
              <a:t>soumis</a:t>
            </a:r>
            <a:r>
              <a:rPr lang="fr-FR" sz="3200" dirty="0">
                <a:latin typeface="Arial"/>
              </a:rPr>
              <a:t> </a:t>
            </a:r>
            <a:r>
              <a:rPr lang="fr-FR" sz="3200" spc="-5" dirty="0">
                <a:latin typeface="Arial"/>
              </a:rPr>
              <a:t>à l’ensemble des personnes (étudiants et non étudiants) présents lors de la journée des portes ouverts de l’IUT de Carcassonne et qui voulait prendre part à la dégustation.</a:t>
            </a:r>
            <a:endParaRPr lang="en-US" sz="32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888590" y="16992600"/>
            <a:ext cx="9601200" cy="584775"/>
          </a:xfrm>
          <a:prstGeom prst="rect">
            <a:avLst/>
          </a:prstGeom>
          <a:solidFill>
            <a:schemeClr val="bg1">
              <a:lumMod val="85000"/>
            </a:schemeClr>
          </a:solidFill>
        </p:spPr>
        <p:txBody>
          <a:bodyPr wrap="square" rtlCol="0">
            <a:spAutoFit/>
          </a:bodyPr>
          <a:lstStyle>
            <a:defPPr>
              <a:defRPr kern="1200" smtId="4294967295"/>
            </a:defPPr>
          </a:lstStyle>
          <a:p>
            <a:pPr algn="ctr"/>
            <a:r>
              <a:rPr lang="fr-FR" sz="3200" b="1" spc="-35" dirty="0">
                <a:solidFill>
                  <a:srgbClr val="336699"/>
                </a:solidFill>
                <a:latin typeface="Libre Baskerville" panose="020B0604020202020204" charset="0"/>
              </a:rPr>
              <a:t>Enquête</a:t>
            </a:r>
            <a:endParaRPr lang="fr-FR" sz="3600" dirty="0">
              <a:solidFill>
                <a:srgbClr val="336699"/>
              </a:solidFill>
              <a:latin typeface="Libre Baskerville" panose="020B0604020202020204" charset="0"/>
            </a:endParaRPr>
          </a:p>
        </p:txBody>
      </p:sp>
      <p:sp>
        <p:nvSpPr>
          <p:cNvPr id="65" name="TextBox 64">
            <a:extLst>
              <a:ext uri="{FF2B5EF4-FFF2-40B4-BE49-F238E27FC236}">
                <a16:creationId xmlns:a16="http://schemas.microsoft.com/office/drawing/2014/main" id="{68744D3E-CEF9-4748-9719-25AAABF27BDD}"/>
              </a:ext>
            </a:extLst>
          </p:cNvPr>
          <p:cNvSpPr txBox="1"/>
          <p:nvPr/>
        </p:nvSpPr>
        <p:spPr>
          <a:xfrm>
            <a:off x="11734800" y="8077200"/>
            <a:ext cx="9601200" cy="646331"/>
          </a:xfrm>
          <a:prstGeom prst="rect">
            <a:avLst/>
          </a:prstGeom>
          <a:solidFill>
            <a:schemeClr val="bg1">
              <a:lumMod val="85000"/>
            </a:schemeClr>
          </a:solidFill>
        </p:spPr>
        <p:txBody>
          <a:bodyPr wrap="square" rtlCol="0">
            <a:spAutoFit/>
          </a:bodyPr>
          <a:lstStyle>
            <a:defPPr>
              <a:defRPr kern="1200" smtId="4294967295"/>
            </a:defPPr>
          </a:lstStyle>
          <a:p>
            <a:pPr algn="ctr"/>
            <a:r>
              <a:rPr lang="en-US" sz="3200" b="1" dirty="0">
                <a:solidFill>
                  <a:srgbClr val="235078"/>
                </a:solidFill>
                <a:latin typeface="Libre Baskerville" panose="02000000000000000000" pitchFamily="2" charset="0"/>
              </a:rPr>
              <a:t>Participation</a:t>
            </a:r>
            <a:r>
              <a:rPr lang="en-US" sz="3600" b="1" dirty="0">
                <a:solidFill>
                  <a:srgbClr val="235078"/>
                </a:solidFill>
                <a:latin typeface="Libre Baskerville" panose="02000000000000000000" pitchFamily="2" charset="0"/>
              </a:rPr>
              <a:t> à l’enquête</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831423" y="29105619"/>
            <a:ext cx="9601200" cy="584775"/>
          </a:xfrm>
          <a:prstGeom prst="rect">
            <a:avLst/>
          </a:prstGeom>
          <a:solidFill>
            <a:schemeClr val="bg1">
              <a:lumMod val="85000"/>
            </a:schemeClr>
          </a:solidFill>
        </p:spPr>
        <p:txBody>
          <a:bodyPr wrap="square" rtlCol="0">
            <a:spAutoFit/>
          </a:bodyPr>
          <a:lstStyle>
            <a:defPPr>
              <a:defRPr kern="1200" smtId="4294967295"/>
            </a:defPPr>
          </a:lstStyle>
          <a:p>
            <a:pPr algn="ctr"/>
            <a:r>
              <a:rPr lang="en-US" sz="3200" dirty="0">
                <a:solidFill>
                  <a:srgbClr val="235078"/>
                </a:solidFill>
                <a:latin typeface="Libre Baskerville" panose="02000000000000000000" pitchFamily="2" charset="0"/>
              </a:rPr>
              <a:t>Les sens utilisés pour noter les tapenades</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440900" y="8098781"/>
            <a:ext cx="9601200" cy="646331"/>
          </a:xfrm>
          <a:prstGeom prst="rect">
            <a:avLst/>
          </a:prstGeom>
          <a:solidFill>
            <a:schemeClr val="bg1">
              <a:lumMod val="85000"/>
            </a:schemeClr>
          </a:solidFill>
        </p:spPr>
        <p:txBody>
          <a:bodyPr wrap="square" rtlCol="0">
            <a:spAutoFit/>
          </a:bodyPr>
          <a:lstStyle>
            <a:defPPr>
              <a:defRPr kern="1200" smtId="4294967295"/>
            </a:defPPr>
          </a:lstStyle>
          <a:p>
            <a:pPr algn="ctr"/>
            <a:r>
              <a:rPr lang="fr-FR" sz="3200" b="1" spc="-70" dirty="0">
                <a:solidFill>
                  <a:srgbClr val="235078"/>
                </a:solidFill>
                <a:latin typeface="Libre Baskerville" panose="020B0604020202020204" charset="0"/>
              </a:rPr>
              <a:t>Résultats</a:t>
            </a:r>
            <a:r>
              <a:rPr lang="fr-FR" sz="3600" b="1" spc="-70" dirty="0">
                <a:solidFill>
                  <a:srgbClr val="283749"/>
                </a:solidFill>
                <a:latin typeface="Arial"/>
              </a:rPr>
              <a:t> </a:t>
            </a:r>
            <a:r>
              <a:rPr lang="fr-FR" sz="3600" b="1" spc="-55" dirty="0">
                <a:solidFill>
                  <a:srgbClr val="235078"/>
                </a:solidFill>
                <a:latin typeface="Libre Baskerville" panose="020B0604020202020204" charset="0"/>
              </a:rPr>
              <a:t>statistiques</a:t>
            </a:r>
            <a:endParaRPr lang="fr-FR" sz="3600" dirty="0">
              <a:solidFill>
                <a:srgbClr val="235078"/>
              </a:solidFill>
              <a:latin typeface="Libre Baskerville" panose="020B0604020202020204" charset="0"/>
            </a:endParaRPr>
          </a:p>
        </p:txBody>
      </p:sp>
      <p:sp>
        <p:nvSpPr>
          <p:cNvPr id="29" name="object 5">
            <a:extLst>
              <a:ext uri="{FF2B5EF4-FFF2-40B4-BE49-F238E27FC236}">
                <a16:creationId xmlns:a16="http://schemas.microsoft.com/office/drawing/2014/main" id="{00E5224C-F6D3-42D6-9D8F-DCCC0A575B07}"/>
              </a:ext>
            </a:extLst>
          </p:cNvPr>
          <p:cNvSpPr txBox="1"/>
          <p:nvPr/>
        </p:nvSpPr>
        <p:spPr>
          <a:xfrm>
            <a:off x="971821" y="12216954"/>
            <a:ext cx="9486358" cy="3767698"/>
          </a:xfrm>
          <a:prstGeom prst="rect">
            <a:avLst/>
          </a:prstGeom>
        </p:spPr>
        <p:txBody>
          <a:bodyPr vert="horz" wrap="square" lIns="0" tIns="12700" rIns="0" bIns="0" rtlCol="0">
            <a:spAutoFit/>
          </a:bodyPr>
          <a:lstStyle/>
          <a:p>
            <a:pPr marL="12700" marR="5080" algn="just">
              <a:spcBef>
                <a:spcPts val="100"/>
              </a:spcBef>
            </a:pPr>
            <a:r>
              <a:rPr sz="3200" dirty="0">
                <a:latin typeface="Arial"/>
                <a:cs typeface="Arial"/>
              </a:rPr>
              <a:t>Afin </a:t>
            </a:r>
            <a:r>
              <a:rPr sz="3200" spc="-5" dirty="0">
                <a:latin typeface="Arial"/>
                <a:cs typeface="Arial"/>
              </a:rPr>
              <a:t>de </a:t>
            </a:r>
            <a:r>
              <a:rPr lang="fr-FR" sz="3200" spc="-5" dirty="0">
                <a:latin typeface="Arial"/>
                <a:cs typeface="Arial"/>
              </a:rPr>
              <a:t>cerner</a:t>
            </a:r>
            <a:r>
              <a:rPr sz="3200" spc="-5" dirty="0">
                <a:latin typeface="Arial"/>
                <a:cs typeface="Arial"/>
              </a:rPr>
              <a:t> au mieux les </a:t>
            </a:r>
            <a:r>
              <a:rPr lang="fr-FR" sz="3200" spc="-5" dirty="0">
                <a:latin typeface="Arial"/>
                <a:cs typeface="Arial"/>
              </a:rPr>
              <a:t>goûts et les préférences des consommateurs de tapenade</a:t>
            </a:r>
            <a:r>
              <a:rPr sz="3200" dirty="0">
                <a:latin typeface="Arial"/>
                <a:cs typeface="Arial"/>
              </a:rPr>
              <a:t>, </a:t>
            </a:r>
            <a:r>
              <a:rPr sz="3200" spc="-5" dirty="0">
                <a:latin typeface="Arial"/>
                <a:cs typeface="Arial"/>
              </a:rPr>
              <a:t>le</a:t>
            </a:r>
            <a:r>
              <a:rPr lang="fr-FR" sz="3200" spc="-5" dirty="0">
                <a:latin typeface="Arial"/>
                <a:cs typeface="Arial"/>
              </a:rPr>
              <a:t>s étudiants de la deuxième année IUT STID de Carcassonne ont</a:t>
            </a:r>
            <a:r>
              <a:rPr sz="3200" spc="-5" dirty="0">
                <a:latin typeface="Arial"/>
                <a:cs typeface="Arial"/>
              </a:rPr>
              <a:t> décidé de mettre en place </a:t>
            </a:r>
            <a:r>
              <a:rPr lang="fr-FR" sz="3200" spc="-5" dirty="0">
                <a:latin typeface="Arial"/>
                <a:cs typeface="Arial"/>
              </a:rPr>
              <a:t>une dégustation de tapenade</a:t>
            </a:r>
            <a:r>
              <a:rPr sz="3200" spc="-5" dirty="0">
                <a:latin typeface="Arial"/>
                <a:cs typeface="Arial"/>
              </a:rPr>
              <a:t>.</a:t>
            </a:r>
            <a:r>
              <a:rPr lang="fr-FR" sz="3200" spc="-5" dirty="0">
                <a:latin typeface="Arial"/>
                <a:cs typeface="Arial"/>
              </a:rPr>
              <a:t> </a:t>
            </a:r>
            <a:r>
              <a:rPr sz="3200" spc="-5" dirty="0">
                <a:latin typeface="Arial"/>
                <a:cs typeface="Arial"/>
              </a:rPr>
              <a:t>Le but </a:t>
            </a:r>
            <a:r>
              <a:rPr sz="3200" dirty="0">
                <a:latin typeface="Arial"/>
                <a:cs typeface="Arial"/>
              </a:rPr>
              <a:t>est </a:t>
            </a:r>
            <a:r>
              <a:rPr sz="3200" spc="-5" dirty="0">
                <a:latin typeface="Arial"/>
                <a:cs typeface="Arial"/>
              </a:rPr>
              <a:t>de</a:t>
            </a:r>
            <a:r>
              <a:rPr sz="3200" spc="20" dirty="0">
                <a:latin typeface="Arial"/>
                <a:cs typeface="Arial"/>
              </a:rPr>
              <a:t> </a:t>
            </a:r>
            <a:r>
              <a:rPr sz="3200" dirty="0">
                <a:latin typeface="Arial"/>
                <a:cs typeface="Arial"/>
              </a:rPr>
              <a:t>:</a:t>
            </a:r>
          </a:p>
          <a:p>
            <a:pPr marL="574040" indent="-158115" algn="just">
              <a:buFont typeface="Wingdings"/>
              <a:buChar char=""/>
              <a:tabLst>
                <a:tab pos="574675" algn="l"/>
              </a:tabLst>
            </a:pPr>
            <a:r>
              <a:rPr sz="2800" b="1" spc="-5" dirty="0">
                <a:latin typeface="Arial"/>
                <a:cs typeface="Arial"/>
              </a:rPr>
              <a:t>recueillir les avis des</a:t>
            </a:r>
            <a:r>
              <a:rPr sz="2800" b="1" spc="5" dirty="0">
                <a:latin typeface="Arial"/>
                <a:cs typeface="Arial"/>
              </a:rPr>
              <a:t> </a:t>
            </a:r>
            <a:r>
              <a:rPr lang="fr-FR" sz="2800" b="1" spc="-5" dirty="0">
                <a:latin typeface="Arial"/>
                <a:cs typeface="Arial"/>
              </a:rPr>
              <a:t>dégustateurs</a:t>
            </a:r>
            <a:endParaRPr sz="2800" dirty="0">
              <a:latin typeface="Arial"/>
              <a:cs typeface="Arial"/>
            </a:endParaRPr>
          </a:p>
          <a:p>
            <a:pPr marL="574040" marR="6350" indent="-157480" algn="just">
              <a:buFont typeface="Wingdings"/>
              <a:buChar char=""/>
              <a:tabLst>
                <a:tab pos="574675" algn="l"/>
              </a:tabLst>
            </a:pPr>
            <a:r>
              <a:rPr sz="2800" b="1" spc="-5" dirty="0">
                <a:latin typeface="Arial"/>
                <a:cs typeface="Arial"/>
              </a:rPr>
              <a:t>agir en conséquence lorsque cela </a:t>
            </a:r>
            <a:r>
              <a:rPr sz="2800" b="1" dirty="0">
                <a:latin typeface="Arial"/>
                <a:cs typeface="Arial"/>
              </a:rPr>
              <a:t>est </a:t>
            </a:r>
            <a:r>
              <a:rPr sz="2800" b="1" spc="-5" dirty="0">
                <a:latin typeface="Arial"/>
                <a:cs typeface="Arial"/>
              </a:rPr>
              <a:t>possible pour</a:t>
            </a:r>
            <a:r>
              <a:rPr lang="fr-FR" sz="2800" b="1" spc="-5" dirty="0">
                <a:latin typeface="Arial"/>
                <a:cs typeface="Arial"/>
              </a:rPr>
              <a:t> améliorer la qualité de</a:t>
            </a:r>
            <a:r>
              <a:rPr sz="2800" b="1" spc="-5" dirty="0">
                <a:latin typeface="Arial"/>
                <a:cs typeface="Arial"/>
              </a:rPr>
              <a:t> </a:t>
            </a:r>
            <a:r>
              <a:rPr lang="fr-FR" sz="2800" b="1" spc="-5" dirty="0">
                <a:latin typeface="Arial"/>
                <a:cs typeface="Arial"/>
              </a:rPr>
              <a:t>ces produits</a:t>
            </a:r>
            <a:endParaRPr sz="2800" dirty="0">
              <a:latin typeface="Arial"/>
              <a:cs typeface="Arial"/>
            </a:endParaRPr>
          </a:p>
        </p:txBody>
      </p:sp>
      <p:pic>
        <p:nvPicPr>
          <p:cNvPr id="32" name="Image 31">
            <a:extLst>
              <a:ext uri="{FF2B5EF4-FFF2-40B4-BE49-F238E27FC236}">
                <a16:creationId xmlns:a16="http://schemas.microsoft.com/office/drawing/2014/main" id="{2D06554D-09DB-4D7B-B648-D259D78C7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081" y="21405315"/>
            <a:ext cx="4490884" cy="9066219"/>
          </a:xfrm>
          <a:prstGeom prst="rect">
            <a:avLst/>
          </a:prstGeom>
          <a:ln w="38100">
            <a:solidFill>
              <a:schemeClr val="tx1"/>
            </a:solidFill>
          </a:ln>
        </p:spPr>
      </p:pic>
      <p:pic>
        <p:nvPicPr>
          <p:cNvPr id="33" name="Image 32">
            <a:extLst>
              <a:ext uri="{FF2B5EF4-FFF2-40B4-BE49-F238E27FC236}">
                <a16:creationId xmlns:a16="http://schemas.microsoft.com/office/drawing/2014/main" id="{95AC6108-13C3-4735-9E4E-D5D75D6C6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9190" y="21405315"/>
            <a:ext cx="4490884" cy="9066219"/>
          </a:xfrm>
          <a:prstGeom prst="rect">
            <a:avLst/>
          </a:prstGeom>
          <a:ln w="38100">
            <a:solidFill>
              <a:schemeClr val="tx1"/>
            </a:solidFill>
          </a:ln>
        </p:spPr>
      </p:pic>
      <p:pic>
        <p:nvPicPr>
          <p:cNvPr id="34" name="Image 33">
            <a:extLst>
              <a:ext uri="{FF2B5EF4-FFF2-40B4-BE49-F238E27FC236}">
                <a16:creationId xmlns:a16="http://schemas.microsoft.com/office/drawing/2014/main" id="{43F1161D-C029-45F4-8464-2E4D49A6B26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22440901" y="9226450"/>
            <a:ext cx="4660490" cy="4489359"/>
          </a:xfrm>
          <a:prstGeom prst="rect">
            <a:avLst/>
          </a:prstGeom>
        </p:spPr>
      </p:pic>
      <p:pic>
        <p:nvPicPr>
          <p:cNvPr id="35" name="Image 34">
            <a:extLst>
              <a:ext uri="{FF2B5EF4-FFF2-40B4-BE49-F238E27FC236}">
                <a16:creationId xmlns:a16="http://schemas.microsoft.com/office/drawing/2014/main" id="{5C4D8424-1560-45C8-8E65-EF875797F31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22440901" y="15206968"/>
            <a:ext cx="4660490" cy="4264091"/>
          </a:xfrm>
          <a:prstGeom prst="rect">
            <a:avLst/>
          </a:prstGeom>
        </p:spPr>
      </p:pic>
      <p:pic>
        <p:nvPicPr>
          <p:cNvPr id="36" name="Image 35">
            <a:extLst>
              <a:ext uri="{FF2B5EF4-FFF2-40B4-BE49-F238E27FC236}">
                <a16:creationId xmlns:a16="http://schemas.microsoft.com/office/drawing/2014/main" id="{5186FE6F-E04C-401B-AC3D-2FC66BB6EF02}"/>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22440900" y="21187488"/>
            <a:ext cx="4670013" cy="4364876"/>
          </a:xfrm>
          <a:prstGeom prst="rect">
            <a:avLst/>
          </a:prstGeom>
        </p:spPr>
      </p:pic>
      <p:pic>
        <p:nvPicPr>
          <p:cNvPr id="37" name="Image 36">
            <a:extLst>
              <a:ext uri="{FF2B5EF4-FFF2-40B4-BE49-F238E27FC236}">
                <a16:creationId xmlns:a16="http://schemas.microsoft.com/office/drawing/2014/main" id="{31060C25-B423-4E5D-8A60-48D895C02D6A}"/>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22440900" y="27168007"/>
            <a:ext cx="4660491" cy="4364876"/>
          </a:xfrm>
          <a:prstGeom prst="rect">
            <a:avLst/>
          </a:prstGeom>
        </p:spPr>
      </p:pic>
      <p:sp>
        <p:nvSpPr>
          <p:cNvPr id="2" name="ZoneTexte 1">
            <a:extLst>
              <a:ext uri="{FF2B5EF4-FFF2-40B4-BE49-F238E27FC236}">
                <a16:creationId xmlns:a16="http://schemas.microsoft.com/office/drawing/2014/main" id="{5BBD6027-C627-4ED0-A47D-15418616894F}"/>
              </a:ext>
            </a:extLst>
          </p:cNvPr>
          <p:cNvSpPr txBox="1"/>
          <p:nvPr/>
        </p:nvSpPr>
        <p:spPr>
          <a:xfrm>
            <a:off x="26257660" y="14148289"/>
            <a:ext cx="2247900" cy="646331"/>
          </a:xfrm>
          <a:prstGeom prst="rect">
            <a:avLst/>
          </a:prstGeom>
          <a:noFill/>
        </p:spPr>
        <p:txBody>
          <a:bodyPr wrap="square" rtlCol="0">
            <a:spAutoFit/>
          </a:bodyPr>
          <a:lstStyle/>
          <a:p>
            <a:r>
              <a:rPr lang="fr-FR" sz="3600" b="1" dirty="0"/>
              <a:t>Visuelle</a:t>
            </a:r>
            <a:endParaRPr lang="fr-FR" sz="8000" b="1" dirty="0"/>
          </a:p>
        </p:txBody>
      </p:sp>
      <p:sp>
        <p:nvSpPr>
          <p:cNvPr id="39" name="ZoneTexte 38">
            <a:extLst>
              <a:ext uri="{FF2B5EF4-FFF2-40B4-BE49-F238E27FC236}">
                <a16:creationId xmlns:a16="http://schemas.microsoft.com/office/drawing/2014/main" id="{127220F7-3F59-445A-81ED-64A8A3996463}"/>
              </a:ext>
            </a:extLst>
          </p:cNvPr>
          <p:cNvSpPr txBox="1"/>
          <p:nvPr/>
        </p:nvSpPr>
        <p:spPr>
          <a:xfrm>
            <a:off x="25826761" y="31537672"/>
            <a:ext cx="3771900" cy="646331"/>
          </a:xfrm>
          <a:prstGeom prst="rect">
            <a:avLst/>
          </a:prstGeom>
          <a:noFill/>
        </p:spPr>
        <p:txBody>
          <a:bodyPr wrap="square" rtlCol="0">
            <a:spAutoFit/>
          </a:bodyPr>
          <a:lstStyle/>
          <a:p>
            <a:r>
              <a:rPr lang="fr-FR" sz="3600" b="1" dirty="0"/>
              <a:t>Finalité</a:t>
            </a:r>
            <a:r>
              <a:rPr lang="fr-FR" sz="3200" b="1" dirty="0">
                <a:solidFill>
                  <a:srgbClr val="1482A5"/>
                </a:solidFill>
              </a:rPr>
              <a:t> </a:t>
            </a:r>
            <a:r>
              <a:rPr lang="fr-FR" sz="3200" b="1" dirty="0"/>
              <a:t>Bouche</a:t>
            </a:r>
            <a:endParaRPr lang="fr-FR" sz="2800" b="1" dirty="0"/>
          </a:p>
        </p:txBody>
      </p:sp>
      <p:sp>
        <p:nvSpPr>
          <p:cNvPr id="40" name="ZoneTexte 39">
            <a:extLst>
              <a:ext uri="{FF2B5EF4-FFF2-40B4-BE49-F238E27FC236}">
                <a16:creationId xmlns:a16="http://schemas.microsoft.com/office/drawing/2014/main" id="{DBE08A19-4218-42E5-BD6F-21D8A8ACB610}"/>
              </a:ext>
            </a:extLst>
          </p:cNvPr>
          <p:cNvSpPr txBox="1"/>
          <p:nvPr/>
        </p:nvSpPr>
        <p:spPr>
          <a:xfrm>
            <a:off x="26136599" y="20123928"/>
            <a:ext cx="2422731" cy="646331"/>
          </a:xfrm>
          <a:prstGeom prst="rect">
            <a:avLst/>
          </a:prstGeom>
          <a:noFill/>
        </p:spPr>
        <p:txBody>
          <a:bodyPr wrap="square" rtlCol="0">
            <a:spAutoFit/>
          </a:bodyPr>
          <a:lstStyle/>
          <a:p>
            <a:r>
              <a:rPr lang="fr-FR" sz="3600" b="1" dirty="0"/>
              <a:t>Olfactive</a:t>
            </a:r>
          </a:p>
        </p:txBody>
      </p:sp>
      <p:sp>
        <p:nvSpPr>
          <p:cNvPr id="43" name="ZoneTexte 42">
            <a:extLst>
              <a:ext uri="{FF2B5EF4-FFF2-40B4-BE49-F238E27FC236}">
                <a16:creationId xmlns:a16="http://schemas.microsoft.com/office/drawing/2014/main" id="{26178BC8-70C8-4090-824D-B15192711F7A}"/>
              </a:ext>
            </a:extLst>
          </p:cNvPr>
          <p:cNvSpPr txBox="1"/>
          <p:nvPr/>
        </p:nvSpPr>
        <p:spPr>
          <a:xfrm>
            <a:off x="26136600" y="26106357"/>
            <a:ext cx="2422731" cy="646331"/>
          </a:xfrm>
          <a:prstGeom prst="rect">
            <a:avLst/>
          </a:prstGeom>
          <a:noFill/>
        </p:spPr>
        <p:txBody>
          <a:bodyPr wrap="square" rtlCol="0">
            <a:spAutoFit/>
          </a:bodyPr>
          <a:lstStyle/>
          <a:p>
            <a:r>
              <a:rPr lang="fr-FR" sz="3600" b="1" dirty="0"/>
              <a:t>Gustative</a:t>
            </a:r>
            <a:endParaRPr lang="fr-FR" sz="3200" b="1" dirty="0"/>
          </a:p>
        </p:txBody>
      </p:sp>
      <p:graphicFrame>
        <p:nvGraphicFramePr>
          <p:cNvPr id="44" name="Graphique 43">
            <a:extLst>
              <a:ext uri="{FF2B5EF4-FFF2-40B4-BE49-F238E27FC236}">
                <a16:creationId xmlns:a16="http://schemas.microsoft.com/office/drawing/2014/main" id="{6402E476-E17B-4ED4-BC56-68ABB5E4E1E1}"/>
              </a:ext>
            </a:extLst>
          </p:cNvPr>
          <p:cNvGraphicFramePr>
            <a:graphicFrameLocks/>
          </p:cNvGraphicFramePr>
          <p:nvPr>
            <p:extLst>
              <p:ext uri="{D42A27DB-BD31-4B8C-83A1-F6EECF244321}">
                <p14:modId xmlns:p14="http://schemas.microsoft.com/office/powerpoint/2010/main" val="3681241767"/>
              </p:ext>
            </p:extLst>
          </p:nvPr>
        </p:nvGraphicFramePr>
        <p:xfrm>
          <a:off x="11772900" y="9226449"/>
          <a:ext cx="4267200" cy="4718151"/>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5" name="Graphique 44">
            <a:extLst>
              <a:ext uri="{FF2B5EF4-FFF2-40B4-BE49-F238E27FC236}">
                <a16:creationId xmlns:a16="http://schemas.microsoft.com/office/drawing/2014/main" id="{3941043C-0A5E-4FC6-82B4-FFDBDBB554FE}"/>
              </a:ext>
            </a:extLst>
          </p:cNvPr>
          <p:cNvGraphicFramePr>
            <a:graphicFrameLocks/>
          </p:cNvGraphicFramePr>
          <p:nvPr>
            <p:extLst>
              <p:ext uri="{D42A27DB-BD31-4B8C-83A1-F6EECF244321}">
                <p14:modId xmlns:p14="http://schemas.microsoft.com/office/powerpoint/2010/main" val="4169677752"/>
              </p:ext>
            </p:extLst>
          </p:nvPr>
        </p:nvGraphicFramePr>
        <p:xfrm>
          <a:off x="16268700" y="9226448"/>
          <a:ext cx="5067300" cy="4718151"/>
        </p:xfrm>
        <a:graphic>
          <a:graphicData uri="http://schemas.openxmlformats.org/drawingml/2006/chart">
            <c:chart xmlns:c="http://schemas.openxmlformats.org/drawingml/2006/chart" xmlns:r="http://schemas.openxmlformats.org/officeDocument/2006/relationships" r:id="rId10"/>
          </a:graphicData>
        </a:graphic>
      </p:graphicFrame>
      <p:sp>
        <p:nvSpPr>
          <p:cNvPr id="3" name="ZoneTexte 2">
            <a:extLst>
              <a:ext uri="{FF2B5EF4-FFF2-40B4-BE49-F238E27FC236}">
                <a16:creationId xmlns:a16="http://schemas.microsoft.com/office/drawing/2014/main" id="{1F898B92-D144-470D-AA60-F2E0DED48B1D}"/>
              </a:ext>
            </a:extLst>
          </p:cNvPr>
          <p:cNvSpPr txBox="1"/>
          <p:nvPr/>
        </p:nvSpPr>
        <p:spPr>
          <a:xfrm flipH="1">
            <a:off x="11900701" y="14127327"/>
            <a:ext cx="3936590" cy="156966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Parmi les dégustateurs, les femmes sont légèrement plus nombreuses que les hommes.(13 contre 11).</a:t>
            </a:r>
            <a:endParaRPr lang="fr-FR" dirty="0">
              <a:latin typeface="Arial" panose="020B0604020202020204" pitchFamily="34" charset="0"/>
              <a:cs typeface="Arial" panose="020B0604020202020204" pitchFamily="34" charset="0"/>
            </a:endParaRPr>
          </a:p>
        </p:txBody>
      </p:sp>
      <p:sp>
        <p:nvSpPr>
          <p:cNvPr id="73" name="ZoneTexte 72">
            <a:extLst>
              <a:ext uri="{FF2B5EF4-FFF2-40B4-BE49-F238E27FC236}">
                <a16:creationId xmlns:a16="http://schemas.microsoft.com/office/drawing/2014/main" id="{66B7F5DF-83DD-48DF-8882-85DFBE49EB49}"/>
              </a:ext>
            </a:extLst>
          </p:cNvPr>
          <p:cNvSpPr txBox="1"/>
          <p:nvPr/>
        </p:nvSpPr>
        <p:spPr>
          <a:xfrm flipH="1">
            <a:off x="16530006" y="14160068"/>
            <a:ext cx="4229100" cy="1569660"/>
          </a:xfrm>
          <a:prstGeom prst="rect">
            <a:avLst/>
          </a:prstGeom>
          <a:noFill/>
        </p:spPr>
        <p:txBody>
          <a:bodyPr wrap="square" rtlCol="0">
            <a:spAutoFit/>
          </a:bodyPr>
          <a:lstStyle/>
          <a:p>
            <a:pPr algn="just"/>
            <a:r>
              <a:rPr lang="fr-FR" dirty="0">
                <a:latin typeface="Arial" panose="020B0604020202020204" pitchFamily="34" charset="0"/>
                <a:cs typeface="Arial" panose="020B0604020202020204" pitchFamily="34" charset="0"/>
              </a:rPr>
              <a:t>Les étudiants sont deux fois plus nombreux que les non étudiants ayant particités à la dégustation.(18 contre 6)</a:t>
            </a:r>
          </a:p>
        </p:txBody>
      </p:sp>
      <p:grpSp>
        <p:nvGrpSpPr>
          <p:cNvPr id="5" name="Groupe 4">
            <a:extLst>
              <a:ext uri="{FF2B5EF4-FFF2-40B4-BE49-F238E27FC236}">
                <a16:creationId xmlns:a16="http://schemas.microsoft.com/office/drawing/2014/main" id="{1FE9B74B-0E5E-4EB1-9D8A-C2909451A8A5}"/>
              </a:ext>
            </a:extLst>
          </p:cNvPr>
          <p:cNvGrpSpPr/>
          <p:nvPr/>
        </p:nvGrpSpPr>
        <p:grpSpPr>
          <a:xfrm>
            <a:off x="12053836" y="30299898"/>
            <a:ext cx="8622843" cy="1032807"/>
            <a:chOff x="12053836" y="30299898"/>
            <a:chExt cx="8622843" cy="1032807"/>
          </a:xfrm>
        </p:grpSpPr>
        <p:pic>
          <p:nvPicPr>
            <p:cNvPr id="74" name="Image 73">
              <a:extLst>
                <a:ext uri="{FF2B5EF4-FFF2-40B4-BE49-F238E27FC236}">
                  <a16:creationId xmlns:a16="http://schemas.microsoft.com/office/drawing/2014/main" id="{041787FE-AC6B-4CEC-8134-133FE5BC18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554200" y="30539372"/>
              <a:ext cx="1449192" cy="768539"/>
            </a:xfrm>
            <a:prstGeom prst="rect">
              <a:avLst/>
            </a:prstGeom>
          </p:spPr>
        </p:pic>
        <p:pic>
          <p:nvPicPr>
            <p:cNvPr id="75" name="Image 74">
              <a:extLst>
                <a:ext uri="{FF2B5EF4-FFF2-40B4-BE49-F238E27FC236}">
                  <a16:creationId xmlns:a16="http://schemas.microsoft.com/office/drawing/2014/main" id="{13287E80-EEFC-4AF5-8CFF-9BE3A1F1E19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969135" y="30299898"/>
              <a:ext cx="1292658" cy="1008013"/>
            </a:xfrm>
            <a:prstGeom prst="rect">
              <a:avLst/>
            </a:prstGeom>
          </p:spPr>
        </p:pic>
        <p:pic>
          <p:nvPicPr>
            <p:cNvPr id="76" name="Image 75">
              <a:extLst>
                <a:ext uri="{FF2B5EF4-FFF2-40B4-BE49-F238E27FC236}">
                  <a16:creationId xmlns:a16="http://schemas.microsoft.com/office/drawing/2014/main" id="{6CBE4619-7C22-43AE-9FC5-C4CF7FDD4AF9}"/>
                </a:ext>
              </a:extLst>
            </p:cNvPr>
            <p:cNvPicPr>
              <a:picLocks noChangeAspect="1"/>
            </p:cNvPicPr>
            <p:nvPr/>
          </p:nvPicPr>
          <p:blipFill>
            <a:blip r:embed="rId13">
              <a:clrChange>
                <a:clrFrom>
                  <a:srgbClr val="41A5BF"/>
                </a:clrFrom>
                <a:clrTo>
                  <a:srgbClr val="41A5BF">
                    <a:alpha val="0"/>
                  </a:srgbClr>
                </a:clrTo>
              </a:clrChange>
              <a:extLst>
                <a:ext uri="{28A0092B-C50C-407E-A947-70E740481C1C}">
                  <a14:useLocalDpi xmlns:a14="http://schemas.microsoft.com/office/drawing/2010/main" val="0"/>
                </a:ext>
              </a:extLst>
            </a:blip>
            <a:stretch>
              <a:fillRect/>
            </a:stretch>
          </p:blipFill>
          <p:spPr>
            <a:xfrm>
              <a:off x="19571429" y="30459723"/>
              <a:ext cx="1105250" cy="848188"/>
            </a:xfrm>
            <a:prstGeom prst="rect">
              <a:avLst/>
            </a:prstGeom>
          </p:spPr>
        </p:pic>
        <p:pic>
          <p:nvPicPr>
            <p:cNvPr id="77" name="Image 76">
              <a:extLst>
                <a:ext uri="{FF2B5EF4-FFF2-40B4-BE49-F238E27FC236}">
                  <a16:creationId xmlns:a16="http://schemas.microsoft.com/office/drawing/2014/main" id="{374B7FC7-F6D0-4F40-A8B4-8271D700FEE9}"/>
                </a:ext>
              </a:extLst>
            </p:cNvPr>
            <p:cNvPicPr>
              <a:picLocks noChangeAspect="1"/>
            </p:cNvPicPr>
            <p:nvPr/>
          </p:nvPicPr>
          <p:blipFill>
            <a:blip r:embed="rId14">
              <a:clrChange>
                <a:clrFrom>
                  <a:srgbClr val="F2F2F2"/>
                </a:clrFrom>
                <a:clrTo>
                  <a:srgbClr val="F2F2F2">
                    <a:alpha val="0"/>
                  </a:srgbClr>
                </a:clrTo>
              </a:clrChange>
              <a:extLst>
                <a:ext uri="{28A0092B-C50C-407E-A947-70E740481C1C}">
                  <a14:useLocalDpi xmlns:a14="http://schemas.microsoft.com/office/drawing/2010/main" val="0"/>
                </a:ext>
              </a:extLst>
            </a:blip>
            <a:stretch>
              <a:fillRect/>
            </a:stretch>
          </p:blipFill>
          <p:spPr>
            <a:xfrm>
              <a:off x="12053836" y="30334816"/>
              <a:ext cx="1881667" cy="997889"/>
            </a:xfrm>
            <a:prstGeom prst="rect">
              <a:avLst/>
            </a:prstGeom>
          </p:spPr>
        </p:pic>
      </p:grpSp>
      <p:sp>
        <p:nvSpPr>
          <p:cNvPr id="78" name="ZoneTexte 77">
            <a:extLst>
              <a:ext uri="{FF2B5EF4-FFF2-40B4-BE49-F238E27FC236}">
                <a16:creationId xmlns:a16="http://schemas.microsoft.com/office/drawing/2014/main" id="{3EC36BB2-62D8-4B31-B7AF-2B84FC20E70F}"/>
              </a:ext>
            </a:extLst>
          </p:cNvPr>
          <p:cNvSpPr txBox="1"/>
          <p:nvPr/>
        </p:nvSpPr>
        <p:spPr>
          <a:xfrm flipH="1">
            <a:off x="14863270" y="31460727"/>
            <a:ext cx="984179" cy="400110"/>
          </a:xfrm>
          <a:prstGeom prst="rect">
            <a:avLst/>
          </a:prstGeom>
          <a:noFill/>
        </p:spPr>
        <p:txBody>
          <a:bodyPr wrap="square" rtlCol="0">
            <a:spAutoFit/>
          </a:bodyPr>
          <a:lstStyle/>
          <a:p>
            <a:r>
              <a:rPr lang="fr-FR" sz="2000" dirty="0"/>
              <a:t>Visuel</a:t>
            </a:r>
            <a:endParaRPr lang="fr-FR" sz="6000" dirty="0"/>
          </a:p>
        </p:txBody>
      </p:sp>
      <p:sp>
        <p:nvSpPr>
          <p:cNvPr id="79" name="ZoneTexte 78">
            <a:extLst>
              <a:ext uri="{FF2B5EF4-FFF2-40B4-BE49-F238E27FC236}">
                <a16:creationId xmlns:a16="http://schemas.microsoft.com/office/drawing/2014/main" id="{7EA0780F-DFDC-4810-A161-C8132C58A172}"/>
              </a:ext>
            </a:extLst>
          </p:cNvPr>
          <p:cNvSpPr txBox="1"/>
          <p:nvPr/>
        </p:nvSpPr>
        <p:spPr>
          <a:xfrm flipH="1">
            <a:off x="17186013" y="31460727"/>
            <a:ext cx="1058736" cy="400110"/>
          </a:xfrm>
          <a:prstGeom prst="rect">
            <a:avLst/>
          </a:prstGeom>
          <a:noFill/>
        </p:spPr>
        <p:txBody>
          <a:bodyPr wrap="square" rtlCol="0">
            <a:spAutoFit/>
          </a:bodyPr>
          <a:lstStyle/>
          <a:p>
            <a:r>
              <a:rPr lang="fr-FR" sz="2000" dirty="0"/>
              <a:t>Odorat</a:t>
            </a:r>
            <a:endParaRPr lang="fr-FR" sz="6000" dirty="0"/>
          </a:p>
        </p:txBody>
      </p:sp>
      <p:sp>
        <p:nvSpPr>
          <p:cNvPr id="80" name="ZoneTexte 79">
            <a:extLst>
              <a:ext uri="{FF2B5EF4-FFF2-40B4-BE49-F238E27FC236}">
                <a16:creationId xmlns:a16="http://schemas.microsoft.com/office/drawing/2014/main" id="{B0609491-3448-4056-8E94-F84D1DA10E26}"/>
              </a:ext>
            </a:extLst>
          </p:cNvPr>
          <p:cNvSpPr txBox="1"/>
          <p:nvPr/>
        </p:nvSpPr>
        <p:spPr>
          <a:xfrm flipH="1">
            <a:off x="19787574" y="31460727"/>
            <a:ext cx="984178" cy="400110"/>
          </a:xfrm>
          <a:prstGeom prst="rect">
            <a:avLst/>
          </a:prstGeom>
          <a:noFill/>
        </p:spPr>
        <p:txBody>
          <a:bodyPr wrap="square" rtlCol="0">
            <a:spAutoFit/>
          </a:bodyPr>
          <a:lstStyle/>
          <a:p>
            <a:r>
              <a:rPr lang="fr-FR" sz="2000" dirty="0"/>
              <a:t>Goût</a:t>
            </a:r>
            <a:endParaRPr lang="fr-FR" sz="6000" dirty="0"/>
          </a:p>
        </p:txBody>
      </p:sp>
      <p:sp>
        <p:nvSpPr>
          <p:cNvPr id="81" name="ZoneTexte 80">
            <a:extLst>
              <a:ext uri="{FF2B5EF4-FFF2-40B4-BE49-F238E27FC236}">
                <a16:creationId xmlns:a16="http://schemas.microsoft.com/office/drawing/2014/main" id="{249917B8-5E73-4E50-BB3D-902D6D261669}"/>
              </a:ext>
            </a:extLst>
          </p:cNvPr>
          <p:cNvSpPr txBox="1"/>
          <p:nvPr/>
        </p:nvSpPr>
        <p:spPr>
          <a:xfrm flipH="1">
            <a:off x="12507381" y="31460727"/>
            <a:ext cx="1017325" cy="400110"/>
          </a:xfrm>
          <a:prstGeom prst="rect">
            <a:avLst/>
          </a:prstGeom>
          <a:noFill/>
        </p:spPr>
        <p:txBody>
          <a:bodyPr wrap="square" rtlCol="0">
            <a:spAutoFit/>
          </a:bodyPr>
          <a:lstStyle/>
          <a:p>
            <a:r>
              <a:rPr lang="fr-FR" sz="2000" dirty="0"/>
              <a:t>Touché</a:t>
            </a:r>
            <a:endParaRPr lang="fr-FR" sz="4400" dirty="0"/>
          </a:p>
        </p:txBody>
      </p:sp>
      <p:grpSp>
        <p:nvGrpSpPr>
          <p:cNvPr id="15" name="Groupe 14">
            <a:extLst>
              <a:ext uri="{FF2B5EF4-FFF2-40B4-BE49-F238E27FC236}">
                <a16:creationId xmlns:a16="http://schemas.microsoft.com/office/drawing/2014/main" id="{DB97B681-202E-475F-890E-7D943887AF6A}"/>
              </a:ext>
            </a:extLst>
          </p:cNvPr>
          <p:cNvGrpSpPr/>
          <p:nvPr/>
        </p:nvGrpSpPr>
        <p:grpSpPr>
          <a:xfrm>
            <a:off x="34061400" y="9619494"/>
            <a:ext cx="2044558" cy="6110234"/>
            <a:chOff x="34061400" y="9619494"/>
            <a:chExt cx="1371601" cy="6044529"/>
          </a:xfrm>
        </p:grpSpPr>
        <p:pic>
          <p:nvPicPr>
            <p:cNvPr id="82" name="Image 81">
              <a:extLst>
                <a:ext uri="{FF2B5EF4-FFF2-40B4-BE49-F238E27FC236}">
                  <a16:creationId xmlns:a16="http://schemas.microsoft.com/office/drawing/2014/main" id="{169DF1B8-628B-49C3-891C-77E925308EFA}"/>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20699" t="37523" r="22818" b="5060"/>
            <a:stretch/>
          </p:blipFill>
          <p:spPr>
            <a:xfrm>
              <a:off x="34061400" y="9619494"/>
              <a:ext cx="1295401" cy="1755766"/>
            </a:xfrm>
            <a:prstGeom prst="rect">
              <a:avLst/>
            </a:prstGeom>
          </p:spPr>
        </p:pic>
        <p:pic>
          <p:nvPicPr>
            <p:cNvPr id="83" name="Image 82">
              <a:extLst>
                <a:ext uri="{FF2B5EF4-FFF2-40B4-BE49-F238E27FC236}">
                  <a16:creationId xmlns:a16="http://schemas.microsoft.com/office/drawing/2014/main" id="{2E45298E-1294-461E-88A1-07351E70F86E}"/>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18916" t="39413" r="24601" b="13343"/>
            <a:stretch/>
          </p:blipFill>
          <p:spPr>
            <a:xfrm>
              <a:off x="34066977" y="11864774"/>
              <a:ext cx="1295400" cy="1444695"/>
            </a:xfrm>
            <a:prstGeom prst="rect">
              <a:avLst/>
            </a:prstGeom>
          </p:spPr>
        </p:pic>
        <p:pic>
          <p:nvPicPr>
            <p:cNvPr id="84" name="Image 83">
              <a:extLst>
                <a:ext uri="{FF2B5EF4-FFF2-40B4-BE49-F238E27FC236}">
                  <a16:creationId xmlns:a16="http://schemas.microsoft.com/office/drawing/2014/main" id="{EEDB959B-DCA1-4B2E-B36F-277A98E88424}"/>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11016" r="9285"/>
            <a:stretch/>
          </p:blipFill>
          <p:spPr>
            <a:xfrm rot="5400000">
              <a:off x="33867586" y="14098608"/>
              <a:ext cx="1835429" cy="1295401"/>
            </a:xfrm>
            <a:prstGeom prst="rect">
              <a:avLst/>
            </a:prstGeom>
          </p:spPr>
        </p:pic>
      </p:grpSp>
      <p:sp>
        <p:nvSpPr>
          <p:cNvPr id="4" name="ZoneTexte 3">
            <a:extLst>
              <a:ext uri="{FF2B5EF4-FFF2-40B4-BE49-F238E27FC236}">
                <a16:creationId xmlns:a16="http://schemas.microsoft.com/office/drawing/2014/main" id="{72BC3B8F-C1D4-4B6E-A261-75455CE955CF}"/>
              </a:ext>
            </a:extLst>
          </p:cNvPr>
          <p:cNvSpPr txBox="1"/>
          <p:nvPr/>
        </p:nvSpPr>
        <p:spPr>
          <a:xfrm>
            <a:off x="37008069" y="9296665"/>
            <a:ext cx="5536265" cy="1938992"/>
          </a:xfrm>
          <a:prstGeom prst="rect">
            <a:avLst/>
          </a:prstGeom>
          <a:noFill/>
        </p:spPr>
        <p:txBody>
          <a:bodyPr wrap="square" rtlCol="0">
            <a:spAutoFit/>
          </a:bodyPr>
          <a:lstStyle/>
          <a:p>
            <a:pPr algn="just"/>
            <a:r>
              <a:rPr lang="fr-FR" sz="4000" dirty="0"/>
              <a:t>La</a:t>
            </a:r>
            <a:r>
              <a:rPr lang="fr-FR" sz="4000" dirty="0">
                <a:solidFill>
                  <a:srgbClr val="1482A5"/>
                </a:solidFill>
              </a:rPr>
              <a:t> </a:t>
            </a:r>
            <a:r>
              <a:rPr lang="fr-FR" sz="4000" dirty="0">
                <a:solidFill>
                  <a:srgbClr val="FF0000"/>
                </a:solidFill>
              </a:rPr>
              <a:t>T1</a:t>
            </a:r>
            <a:r>
              <a:rPr lang="fr-FR" sz="4000" dirty="0"/>
              <a:t>, c'est l'olivade sans anchois et aux épices qui vient de chez Grand Frais</a:t>
            </a:r>
          </a:p>
        </p:txBody>
      </p:sp>
      <p:sp>
        <p:nvSpPr>
          <p:cNvPr id="7" name="ZoneTexte 6">
            <a:extLst>
              <a:ext uri="{FF2B5EF4-FFF2-40B4-BE49-F238E27FC236}">
                <a16:creationId xmlns:a16="http://schemas.microsoft.com/office/drawing/2014/main" id="{7A6D5D98-CBC6-4C6F-A6EA-83FD3052BE70}"/>
              </a:ext>
            </a:extLst>
          </p:cNvPr>
          <p:cNvSpPr txBox="1"/>
          <p:nvPr/>
        </p:nvSpPr>
        <p:spPr>
          <a:xfrm flipH="1">
            <a:off x="37008069" y="11700808"/>
            <a:ext cx="5536265" cy="1938992"/>
          </a:xfrm>
          <a:prstGeom prst="rect">
            <a:avLst/>
          </a:prstGeom>
          <a:noFill/>
        </p:spPr>
        <p:txBody>
          <a:bodyPr wrap="square" rtlCol="0">
            <a:spAutoFit/>
          </a:bodyPr>
          <a:lstStyle/>
          <a:p>
            <a:pPr algn="just"/>
            <a:r>
              <a:rPr lang="fr-FR" sz="4000" dirty="0"/>
              <a:t>La</a:t>
            </a:r>
            <a:r>
              <a:rPr lang="fr-FR" sz="4000" dirty="0">
                <a:solidFill>
                  <a:srgbClr val="1482A5"/>
                </a:solidFill>
              </a:rPr>
              <a:t> </a:t>
            </a:r>
            <a:r>
              <a:rPr lang="fr-FR" sz="4000" dirty="0">
                <a:solidFill>
                  <a:srgbClr val="00B050"/>
                </a:solidFill>
              </a:rPr>
              <a:t>T2</a:t>
            </a:r>
            <a:r>
              <a:rPr lang="fr-FR" sz="4000" dirty="0"/>
              <a:t>, </a:t>
            </a:r>
            <a:r>
              <a:rPr lang="fr-FR" sz="3600" dirty="0"/>
              <a:t>c'est</a:t>
            </a:r>
            <a:r>
              <a:rPr lang="fr-FR" sz="4000" dirty="0"/>
              <a:t> la tapenade de chez Aymeric, avec anchois</a:t>
            </a:r>
          </a:p>
        </p:txBody>
      </p:sp>
      <p:sp>
        <p:nvSpPr>
          <p:cNvPr id="8" name="ZoneTexte 7">
            <a:extLst>
              <a:ext uri="{FF2B5EF4-FFF2-40B4-BE49-F238E27FC236}">
                <a16:creationId xmlns:a16="http://schemas.microsoft.com/office/drawing/2014/main" id="{6D42A8F1-E899-49A7-8DB7-F092E6CF503E}"/>
              </a:ext>
            </a:extLst>
          </p:cNvPr>
          <p:cNvSpPr txBox="1"/>
          <p:nvPr/>
        </p:nvSpPr>
        <p:spPr>
          <a:xfrm flipH="1">
            <a:off x="37198505" y="14221361"/>
            <a:ext cx="5688730" cy="1323439"/>
          </a:xfrm>
          <a:prstGeom prst="rect">
            <a:avLst/>
          </a:prstGeom>
          <a:noFill/>
        </p:spPr>
        <p:txBody>
          <a:bodyPr wrap="square" rtlCol="0">
            <a:spAutoFit/>
          </a:bodyPr>
          <a:lstStyle/>
          <a:p>
            <a:pPr algn="just"/>
            <a:r>
              <a:rPr lang="fr-FR" sz="4000" dirty="0"/>
              <a:t>La</a:t>
            </a:r>
            <a:r>
              <a:rPr lang="fr-FR" sz="4000" dirty="0">
                <a:solidFill>
                  <a:srgbClr val="1482A5"/>
                </a:solidFill>
              </a:rPr>
              <a:t> </a:t>
            </a:r>
            <a:r>
              <a:rPr lang="fr-FR" sz="4000" b="1" dirty="0">
                <a:solidFill>
                  <a:srgbClr val="FFFF00"/>
                </a:solidFill>
              </a:rPr>
              <a:t>T3</a:t>
            </a:r>
            <a:r>
              <a:rPr lang="fr-FR" sz="4000" dirty="0"/>
              <a:t>, </a:t>
            </a:r>
            <a:r>
              <a:rPr lang="fr-FR" sz="3200" dirty="0"/>
              <a:t>c'est</a:t>
            </a:r>
            <a:r>
              <a:rPr lang="fr-FR" sz="4000" dirty="0"/>
              <a:t> la grecque, pures olives Kalamata </a:t>
            </a:r>
          </a:p>
        </p:txBody>
      </p:sp>
      <p:pic>
        <p:nvPicPr>
          <p:cNvPr id="12" name="Image 11">
            <a:extLst>
              <a:ext uri="{FF2B5EF4-FFF2-40B4-BE49-F238E27FC236}">
                <a16:creationId xmlns:a16="http://schemas.microsoft.com/office/drawing/2014/main" id="{1B8F194E-73DA-4398-B6DA-7A195BC62A3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687801" y="24510394"/>
            <a:ext cx="4510980" cy="2805416"/>
          </a:xfrm>
          <a:prstGeom prst="rect">
            <a:avLst/>
          </a:prstGeom>
        </p:spPr>
      </p:pic>
      <p:pic>
        <p:nvPicPr>
          <p:cNvPr id="14" name="Image 13">
            <a:extLst>
              <a:ext uri="{FF2B5EF4-FFF2-40B4-BE49-F238E27FC236}">
                <a16:creationId xmlns:a16="http://schemas.microsoft.com/office/drawing/2014/main" id="{3CEC9CC1-BA4E-451C-8FF1-1F0CBB48CA2D}"/>
              </a:ext>
            </a:extLst>
          </p:cNvPr>
          <p:cNvPicPr>
            <a:picLocks noChangeAspect="1"/>
          </p:cNvPicPr>
          <p:nvPr/>
        </p:nvPicPr>
        <p:blipFill rotWithShape="1">
          <a:blip r:embed="rId19">
            <a:extLst>
              <a:ext uri="{28A0092B-C50C-407E-A947-70E740481C1C}">
                <a14:useLocalDpi xmlns:a14="http://schemas.microsoft.com/office/drawing/2010/main" val="0"/>
              </a:ext>
            </a:extLst>
          </a:blip>
          <a:srcRect l="10542" r="4555"/>
          <a:stretch/>
        </p:blipFill>
        <p:spPr>
          <a:xfrm>
            <a:off x="27872912" y="21187488"/>
            <a:ext cx="3956917" cy="4364876"/>
          </a:xfrm>
          <a:prstGeom prst="rect">
            <a:avLst/>
          </a:prstGeom>
        </p:spPr>
      </p:pic>
      <p:pic>
        <p:nvPicPr>
          <p:cNvPr id="6" name="Image 5">
            <a:extLst>
              <a:ext uri="{FF2B5EF4-FFF2-40B4-BE49-F238E27FC236}">
                <a16:creationId xmlns:a16="http://schemas.microsoft.com/office/drawing/2014/main" id="{D8B8B5FF-FDDC-42ED-86F4-6A5BB323E9D2}"/>
              </a:ext>
            </a:extLst>
          </p:cNvPr>
          <p:cNvPicPr>
            <a:picLocks noChangeAspect="1"/>
          </p:cNvPicPr>
          <p:nvPr/>
        </p:nvPicPr>
        <p:blipFill rotWithShape="1">
          <a:blip r:embed="rId20">
            <a:extLst>
              <a:ext uri="{28A0092B-C50C-407E-A947-70E740481C1C}">
                <a14:useLocalDpi xmlns:a14="http://schemas.microsoft.com/office/drawing/2010/main" val="0"/>
              </a:ext>
            </a:extLst>
          </a:blip>
          <a:srcRect l="7020"/>
          <a:stretch/>
        </p:blipFill>
        <p:spPr>
          <a:xfrm>
            <a:off x="27699910" y="15206980"/>
            <a:ext cx="4342191" cy="4362955"/>
          </a:xfrm>
          <a:prstGeom prst="rect">
            <a:avLst/>
          </a:prstGeom>
        </p:spPr>
      </p:pic>
      <p:pic>
        <p:nvPicPr>
          <p:cNvPr id="10" name="Image 9">
            <a:extLst>
              <a:ext uri="{FF2B5EF4-FFF2-40B4-BE49-F238E27FC236}">
                <a16:creationId xmlns:a16="http://schemas.microsoft.com/office/drawing/2014/main" id="{357DAA20-9E94-4036-AE93-2FD6BE2939D1}"/>
              </a:ext>
            </a:extLst>
          </p:cNvPr>
          <p:cNvPicPr>
            <a:picLocks noChangeAspect="1"/>
          </p:cNvPicPr>
          <p:nvPr/>
        </p:nvPicPr>
        <p:blipFill rotWithShape="1">
          <a:blip r:embed="rId21">
            <a:extLst>
              <a:ext uri="{28A0092B-C50C-407E-A947-70E740481C1C}">
                <a14:useLocalDpi xmlns:a14="http://schemas.microsoft.com/office/drawing/2010/main" val="0"/>
              </a:ext>
            </a:extLst>
          </a:blip>
          <a:srcRect l="7685"/>
          <a:stretch/>
        </p:blipFill>
        <p:spPr>
          <a:xfrm>
            <a:off x="27739766" y="9223899"/>
            <a:ext cx="4302333" cy="4358852"/>
          </a:xfrm>
          <a:prstGeom prst="rect">
            <a:avLst/>
          </a:prstGeom>
        </p:spPr>
      </p:pic>
      <p:pic>
        <p:nvPicPr>
          <p:cNvPr id="13" name="Image 12">
            <a:extLst>
              <a:ext uri="{FF2B5EF4-FFF2-40B4-BE49-F238E27FC236}">
                <a16:creationId xmlns:a16="http://schemas.microsoft.com/office/drawing/2014/main" id="{4027EC70-E737-4421-A5C0-459F28F33AC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7381609" y="27318226"/>
            <a:ext cx="4660491" cy="4364875"/>
          </a:xfrm>
          <a:prstGeom prst="rect">
            <a:avLst/>
          </a:prstGeom>
        </p:spPr>
      </p:pic>
      <p:sp>
        <p:nvSpPr>
          <p:cNvPr id="66" name="TextBox 64">
            <a:extLst>
              <a:ext uri="{FF2B5EF4-FFF2-40B4-BE49-F238E27FC236}">
                <a16:creationId xmlns:a16="http://schemas.microsoft.com/office/drawing/2014/main" id="{DB956D2C-0795-45B3-A69C-0DE6E4309D95}"/>
              </a:ext>
            </a:extLst>
          </p:cNvPr>
          <p:cNvSpPr txBox="1"/>
          <p:nvPr/>
        </p:nvSpPr>
        <p:spPr>
          <a:xfrm>
            <a:off x="11729406" y="17097928"/>
            <a:ext cx="9601200" cy="584775"/>
          </a:xfrm>
          <a:prstGeom prst="rect">
            <a:avLst/>
          </a:prstGeom>
          <a:solidFill>
            <a:schemeClr val="bg1">
              <a:lumMod val="85000"/>
            </a:schemeClr>
          </a:solidFill>
        </p:spPr>
        <p:txBody>
          <a:bodyPr wrap="square" rtlCol="0">
            <a:spAutoFit/>
          </a:bodyPr>
          <a:lstStyle>
            <a:defPPr>
              <a:defRPr kern="1200" smtId="4294967295"/>
            </a:defPPr>
          </a:lstStyle>
          <a:p>
            <a:pPr algn="ctr"/>
            <a:r>
              <a:rPr lang="en-US" sz="3200" b="1" dirty="0">
                <a:solidFill>
                  <a:srgbClr val="235078"/>
                </a:solidFill>
                <a:latin typeface="Libre Baskerville" panose="02000000000000000000" pitchFamily="2" charset="0"/>
              </a:rPr>
              <a:t>Autres résultats statistiques</a:t>
            </a:r>
          </a:p>
        </p:txBody>
      </p:sp>
      <p:pic>
        <p:nvPicPr>
          <p:cNvPr id="18" name="Image 17">
            <a:extLst>
              <a:ext uri="{FF2B5EF4-FFF2-40B4-BE49-F238E27FC236}">
                <a16:creationId xmlns:a16="http://schemas.microsoft.com/office/drawing/2014/main" id="{D06E012C-7AD9-4017-8E57-42F4092E9783}"/>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1831422" y="18136491"/>
            <a:ext cx="4510981" cy="2970219"/>
          </a:xfrm>
          <a:prstGeom prst="rect">
            <a:avLst/>
          </a:prstGeom>
        </p:spPr>
      </p:pic>
      <p:pic>
        <p:nvPicPr>
          <p:cNvPr id="21" name="Image 20">
            <a:extLst>
              <a:ext uri="{FF2B5EF4-FFF2-40B4-BE49-F238E27FC236}">
                <a16:creationId xmlns:a16="http://schemas.microsoft.com/office/drawing/2014/main" id="{49DEF521-B669-43E1-A558-0D515CFEA2A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831423" y="21259525"/>
            <a:ext cx="4510980" cy="2970219"/>
          </a:xfrm>
          <a:prstGeom prst="rect">
            <a:avLst/>
          </a:prstGeom>
        </p:spPr>
      </p:pic>
      <p:pic>
        <p:nvPicPr>
          <p:cNvPr id="24" name="Image 23">
            <a:extLst>
              <a:ext uri="{FF2B5EF4-FFF2-40B4-BE49-F238E27FC236}">
                <a16:creationId xmlns:a16="http://schemas.microsoft.com/office/drawing/2014/main" id="{35E7AF00-84D2-482D-AF5D-B10F00508F6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613100" y="21259525"/>
            <a:ext cx="4510981" cy="2970219"/>
          </a:xfrm>
          <a:prstGeom prst="rect">
            <a:avLst/>
          </a:prstGeom>
        </p:spPr>
      </p:pic>
      <p:pic>
        <p:nvPicPr>
          <p:cNvPr id="9" name="Image 8">
            <a:extLst>
              <a:ext uri="{FF2B5EF4-FFF2-40B4-BE49-F238E27FC236}">
                <a16:creationId xmlns:a16="http://schemas.microsoft.com/office/drawing/2014/main" id="{DA1AA133-2E14-4EA6-B725-16995464DFCF}"/>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831423" y="24348008"/>
            <a:ext cx="4510980" cy="2970219"/>
          </a:xfrm>
          <a:prstGeom prst="rect">
            <a:avLst/>
          </a:prstGeom>
        </p:spPr>
      </p:pic>
      <p:pic>
        <p:nvPicPr>
          <p:cNvPr id="20" name="Image 19">
            <a:extLst>
              <a:ext uri="{FF2B5EF4-FFF2-40B4-BE49-F238E27FC236}">
                <a16:creationId xmlns:a16="http://schemas.microsoft.com/office/drawing/2014/main" id="{12C27C25-F71D-4532-AC84-B850320A670D}"/>
              </a:ext>
            </a:extLst>
          </p:cNvPr>
          <p:cNvPicPr>
            <a:picLocks noChangeAspect="1"/>
          </p:cNvPicPr>
          <p:nvPr/>
        </p:nvPicPr>
        <p:blipFill rotWithShape="1">
          <a:blip r:embed="rId27" cstate="print">
            <a:extLst>
              <a:ext uri="{28A0092B-C50C-407E-A947-70E740481C1C}">
                <a14:useLocalDpi xmlns:a14="http://schemas.microsoft.com/office/drawing/2010/main" val="0"/>
              </a:ext>
            </a:extLst>
          </a:blip>
          <a:srcRect l="20270" r="20607"/>
          <a:stretch/>
        </p:blipFill>
        <p:spPr>
          <a:xfrm>
            <a:off x="17042991" y="18049889"/>
            <a:ext cx="4155790" cy="2970219"/>
          </a:xfrm>
          <a:prstGeom prst="rect">
            <a:avLst/>
          </a:prstGeom>
        </p:spPr>
      </p:pic>
      <p:sp>
        <p:nvSpPr>
          <p:cNvPr id="23" name="ZoneTexte 22">
            <a:extLst>
              <a:ext uri="{FF2B5EF4-FFF2-40B4-BE49-F238E27FC236}">
                <a16:creationId xmlns:a16="http://schemas.microsoft.com/office/drawing/2014/main" id="{298E6537-7F1E-4B20-950B-6A324B716A8E}"/>
              </a:ext>
            </a:extLst>
          </p:cNvPr>
          <p:cNvSpPr txBox="1"/>
          <p:nvPr/>
        </p:nvSpPr>
        <p:spPr>
          <a:xfrm>
            <a:off x="33337500" y="25913102"/>
            <a:ext cx="9665110" cy="6036974"/>
          </a:xfrm>
          <a:prstGeom prst="rect">
            <a:avLst/>
          </a:prstGeom>
          <a:noFill/>
        </p:spPr>
        <p:txBody>
          <a:bodyPr wrap="square" rtlCol="0">
            <a:spAutoFit/>
          </a:bodyPr>
          <a:lstStyle/>
          <a:p>
            <a:pPr marL="342900" indent="-342900" algn="just">
              <a:lnSpc>
                <a:spcPct val="150000"/>
              </a:lnSpc>
              <a:buFont typeface="Courier New" panose="02070309020205020404" pitchFamily="49" charset="0"/>
              <a:buChar char="o"/>
            </a:pPr>
            <a:r>
              <a:rPr lang="fr-FR" sz="2000" dirty="0">
                <a:latin typeface="Arial" panose="020B0604020202020204" pitchFamily="34" charset="0"/>
                <a:cs typeface="Arial" panose="020B0604020202020204" pitchFamily="34" charset="0"/>
              </a:rPr>
              <a:t>Les  dégustateurs  se  décomposent  en  deux  profils  avec  une  forte  présence  des étudiants  précisément  féminins qui  sont  moyennement  jeune,  non-fumeurs, mais  qui  ont  mangé la tapenade une fois avant la dégustation.</a:t>
            </a:r>
          </a:p>
          <a:p>
            <a:pPr marL="342900" indent="-342900" algn="just">
              <a:lnSpc>
                <a:spcPct val="150000"/>
              </a:lnSpc>
              <a:buFont typeface="Courier New" panose="02070309020205020404" pitchFamily="49" charset="0"/>
              <a:buChar char="o"/>
            </a:pPr>
            <a:r>
              <a:rPr lang="fr-FR" sz="2000" dirty="0">
                <a:latin typeface="Arial" panose="020B0604020202020204" pitchFamily="34" charset="0"/>
                <a:cs typeface="Arial" panose="020B0604020202020204" pitchFamily="34" charset="0"/>
              </a:rPr>
              <a:t>Il semble que les dégustateurs aient globalement perçu :</a:t>
            </a:r>
          </a:p>
          <a:p>
            <a:pPr marL="800100" lvl="1" indent="-342900" algn="just">
              <a:lnSpc>
                <a:spcPct val="150000"/>
              </a:lnSpc>
              <a:buFont typeface="Wingdings" panose="05000000000000000000" pitchFamily="2" charset="2"/>
              <a:buChar char="q"/>
            </a:pPr>
            <a:r>
              <a:rPr lang="fr-FR" sz="2000" dirty="0">
                <a:latin typeface="Arial" panose="020B0604020202020204" pitchFamily="34" charset="0"/>
                <a:cs typeface="Arial" panose="020B0604020202020204" pitchFamily="34" charset="0"/>
              </a:rPr>
              <a:t>Une assez forte intensité du goût pour T1, T2 et T3 ;</a:t>
            </a:r>
          </a:p>
          <a:p>
            <a:pPr marL="800100" lvl="1" indent="-342900" algn="just">
              <a:lnSpc>
                <a:spcPct val="150000"/>
              </a:lnSpc>
              <a:buFont typeface="Wingdings" panose="05000000000000000000" pitchFamily="2" charset="2"/>
              <a:buChar char="q"/>
            </a:pPr>
            <a:r>
              <a:rPr lang="fr-FR" sz="2000" dirty="0">
                <a:latin typeface="Arial" panose="020B0604020202020204" pitchFamily="34" charset="0"/>
                <a:cs typeface="Arial" panose="020B0604020202020204" pitchFamily="34" charset="0"/>
              </a:rPr>
              <a:t>Un goût végétal qui se fait plus ou moins ressentir pour T1, T2 et T3 ;</a:t>
            </a:r>
          </a:p>
          <a:p>
            <a:pPr marL="800100" lvl="1" indent="-342900" algn="just">
              <a:lnSpc>
                <a:spcPct val="150000"/>
              </a:lnSpc>
              <a:buFont typeface="Wingdings" panose="05000000000000000000" pitchFamily="2" charset="2"/>
              <a:buChar char="q"/>
            </a:pPr>
            <a:r>
              <a:rPr lang="fr-FR" sz="2000" dirty="0">
                <a:latin typeface="Arial" panose="020B0604020202020204" pitchFamily="34" charset="0"/>
                <a:cs typeface="Arial" panose="020B0604020202020204" pitchFamily="34" charset="0"/>
              </a:rPr>
              <a:t>Un assez fort goût salé pour les tapenades T1 et T3 et moins pour T2 ;</a:t>
            </a:r>
          </a:p>
          <a:p>
            <a:pPr marL="800100" lvl="1" indent="-342900" algn="just">
              <a:lnSpc>
                <a:spcPct val="150000"/>
              </a:lnSpc>
              <a:buFont typeface="Wingdings" panose="05000000000000000000" pitchFamily="2" charset="2"/>
              <a:buChar char="q"/>
            </a:pPr>
            <a:r>
              <a:rPr lang="fr-FR" sz="2000" dirty="0">
                <a:latin typeface="Arial" panose="020B0604020202020204" pitchFamily="34" charset="0"/>
                <a:cs typeface="Arial" panose="020B0604020202020204" pitchFamily="34" charset="0"/>
              </a:rPr>
              <a:t>Une assez dure texture pour la tapenade T2 et moins pour la T1 et T3.</a:t>
            </a:r>
          </a:p>
          <a:p>
            <a:pPr marL="800100" lvl="1" indent="-342900" algn="just">
              <a:lnSpc>
                <a:spcPct val="150000"/>
              </a:lnSpc>
              <a:buFont typeface="Wingdings" panose="05000000000000000000" pitchFamily="2" charset="2"/>
              <a:buChar char="q"/>
            </a:pPr>
            <a:r>
              <a:rPr lang="fr-FR" sz="2000" dirty="0">
                <a:latin typeface="Arial" panose="020B0604020202020204" pitchFamily="34" charset="0"/>
                <a:cs typeface="Arial" panose="020B0604020202020204" pitchFamily="34" charset="0"/>
              </a:rPr>
              <a:t>Le sucre est le goût le moins perçu au niveau des trois tapenades par les dégustateurs.</a:t>
            </a:r>
          </a:p>
          <a:p>
            <a:pPr marL="342900" indent="-342900" algn="just">
              <a:lnSpc>
                <a:spcPct val="150000"/>
              </a:lnSpc>
              <a:buFont typeface="Courier New" panose="02070309020205020404" pitchFamily="49" charset="0"/>
              <a:buChar char="o"/>
            </a:pPr>
            <a:r>
              <a:rPr lang="fr-FR" sz="2000" dirty="0">
                <a:latin typeface="Arial" panose="020B0604020202020204" pitchFamily="34" charset="0"/>
                <a:cs typeface="Arial" panose="020B0604020202020204" pitchFamily="34" charset="0"/>
              </a:rPr>
              <a:t>Nous pouvons constater graphiquement que les dégustateurs aiment plus la tapenade T1 et T3 et moins la T2.</a:t>
            </a:r>
          </a:p>
          <a:p>
            <a:pPr>
              <a:lnSpc>
                <a:spcPct val="150000"/>
              </a:lnSpc>
            </a:pPr>
            <a:endParaRPr lang="fr-FR" sz="2000" dirty="0">
              <a:latin typeface="Arial" panose="020B0604020202020204" pitchFamily="34" charset="0"/>
              <a:cs typeface="Arial" panose="020B0604020202020204" pitchFamily="34" charset="0"/>
            </a:endParaRPr>
          </a:p>
        </p:txBody>
      </p:sp>
      <p:pic>
        <p:nvPicPr>
          <p:cNvPr id="11" name="Image 10">
            <a:extLst>
              <a:ext uri="{FF2B5EF4-FFF2-40B4-BE49-F238E27FC236}">
                <a16:creationId xmlns:a16="http://schemas.microsoft.com/office/drawing/2014/main" id="{B2FC5D73-E542-49B3-8C20-A685218B9707}"/>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3399653" y="18326361"/>
            <a:ext cx="9602956" cy="7330395"/>
          </a:xfrm>
          <a:prstGeom prst="rect">
            <a:avLst/>
          </a:prstGeom>
          <a:ln w="19050">
            <a:solidFill>
              <a:schemeClr val="tx1"/>
            </a:solidFill>
          </a:ln>
        </p:spPr>
      </p:pic>
      <p:grpSp>
        <p:nvGrpSpPr>
          <p:cNvPr id="71" name="Groupe 70">
            <a:extLst>
              <a:ext uri="{FF2B5EF4-FFF2-40B4-BE49-F238E27FC236}">
                <a16:creationId xmlns:a16="http://schemas.microsoft.com/office/drawing/2014/main" id="{F1C003AC-71E9-4765-B9AC-925D6F869019}"/>
              </a:ext>
            </a:extLst>
          </p:cNvPr>
          <p:cNvGrpSpPr/>
          <p:nvPr/>
        </p:nvGrpSpPr>
        <p:grpSpPr>
          <a:xfrm>
            <a:off x="1517497" y="2228652"/>
            <a:ext cx="40856205" cy="2848175"/>
            <a:chOff x="383932" y="1361215"/>
            <a:chExt cx="19241705" cy="988044"/>
          </a:xfrm>
        </p:grpSpPr>
        <p:sp>
          <p:nvSpPr>
            <p:cNvPr id="72" name="object 42">
              <a:extLst>
                <a:ext uri="{FF2B5EF4-FFF2-40B4-BE49-F238E27FC236}">
                  <a16:creationId xmlns:a16="http://schemas.microsoft.com/office/drawing/2014/main" id="{02C8C088-CDC5-4C91-A359-2FFBECDAC1A8}"/>
                </a:ext>
              </a:extLst>
            </p:cNvPr>
            <p:cNvSpPr/>
            <p:nvPr/>
          </p:nvSpPr>
          <p:spPr>
            <a:xfrm>
              <a:off x="383932" y="1361215"/>
              <a:ext cx="1849623" cy="988044"/>
            </a:xfrm>
            <a:prstGeom prst="rect">
              <a:avLst/>
            </a:prstGeom>
            <a:blipFill>
              <a:blip r:embed="rId29" cstate="print"/>
              <a:stretch>
                <a:fillRect/>
              </a:stretch>
            </a:blipFill>
          </p:spPr>
          <p:txBody>
            <a:bodyPr wrap="square" lIns="0" tIns="0" rIns="0" bIns="0" rtlCol="0"/>
            <a:lstStyle/>
            <a:p>
              <a:endParaRPr/>
            </a:p>
          </p:txBody>
        </p:sp>
        <p:sp>
          <p:nvSpPr>
            <p:cNvPr id="85" name="object 43">
              <a:extLst>
                <a:ext uri="{FF2B5EF4-FFF2-40B4-BE49-F238E27FC236}">
                  <a16:creationId xmlns:a16="http://schemas.microsoft.com/office/drawing/2014/main" id="{06C5FEF6-5CEC-49CF-9832-B19C2903756F}"/>
                </a:ext>
              </a:extLst>
            </p:cNvPr>
            <p:cNvSpPr/>
            <p:nvPr/>
          </p:nvSpPr>
          <p:spPr>
            <a:xfrm>
              <a:off x="18085108" y="1474767"/>
              <a:ext cx="1540529" cy="616660"/>
            </a:xfrm>
            <a:prstGeom prst="rect">
              <a:avLst/>
            </a:prstGeom>
            <a:blipFill>
              <a:blip r:embed="rId30" cstate="print"/>
              <a:stretch>
                <a:fillRect/>
              </a:stretch>
            </a:blipFill>
          </p:spPr>
          <p:txBody>
            <a:bodyPr wrap="square" lIns="0" tIns="0" rIns="0" bIns="0" rtlCol="0"/>
            <a:lstStyle/>
            <a:p>
              <a:endParaRPr/>
            </a:p>
          </p:txBody>
        </p:sp>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54</TotalTime>
  <Words>295</Words>
  <Application>Microsoft Office PowerPoint</Application>
  <PresentationFormat>Personnalisé</PresentationFormat>
  <Paragraphs>37</Paragraphs>
  <Slides>1</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vt:i4>
      </vt:variant>
    </vt:vector>
  </HeadingPairs>
  <TitlesOfParts>
    <vt:vector size="9" baseType="lpstr">
      <vt:lpstr>Wingdings</vt:lpstr>
      <vt:lpstr>Libre Baskerville</vt:lpstr>
      <vt:lpstr>Times New Roman</vt:lpstr>
      <vt:lpstr>Arial</vt:lpstr>
      <vt:lpstr>Courier New</vt:lpstr>
      <vt:lpstr>Open Sans</vt:lpstr>
      <vt:lpstr>Montserrat Light</vt:lpstr>
      <vt:lpstr>Blank Presentation</vt:lpstr>
      <vt:lpstr>Présentation PowerPoint</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Jéros</cp:lastModifiedBy>
  <cp:revision>370</cp:revision>
  <cp:lastPrinted>2006-11-15T16:04:57Z</cp:lastPrinted>
  <dcterms:modified xsi:type="dcterms:W3CDTF">2020-04-24T12:00:10Z</dcterms:modified>
  <cp:category>templates for scientific poster</cp:category>
</cp:coreProperties>
</file>