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7" r:id="rId3"/>
    <p:sldId id="256" r:id="rId4"/>
    <p:sldId id="258" r:id="rId5"/>
    <p:sldId id="259" r:id="rId6"/>
    <p:sldId id="265" r:id="rId7"/>
    <p:sldId id="266" r:id="rId8"/>
    <p:sldId id="267" r:id="rId9"/>
    <p:sldId id="260" r:id="rId10"/>
    <p:sldId id="261" r:id="rId11"/>
    <p:sldId id="262"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88"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2B012DB-41E4-485E-817B-A3DCC3E0AA55}" type="datetimeFigureOut">
              <a:rPr lang="es-PE" smtClean="0"/>
              <a:t>9/07/2023</a:t>
            </a:fld>
            <a:endParaRPr lang="es-PE"/>
          </a:p>
        </p:txBody>
      </p:sp>
      <p:sp>
        <p:nvSpPr>
          <p:cNvPr id="5" name="Footer Placeholder 4"/>
          <p:cNvSpPr>
            <a:spLocks noGrp="1"/>
          </p:cNvSpPr>
          <p:nvPr>
            <p:ph type="ftr" sz="quarter" idx="11"/>
          </p:nvPr>
        </p:nvSpPr>
        <p:spPr>
          <a:xfrm>
            <a:off x="2416500" y="329307"/>
            <a:ext cx="4973915" cy="309201"/>
          </a:xfrm>
        </p:spPr>
        <p:txBody>
          <a:bodyPr/>
          <a:lstStyle/>
          <a:p>
            <a:endParaRPr lang="es-PE"/>
          </a:p>
        </p:txBody>
      </p:sp>
      <p:sp>
        <p:nvSpPr>
          <p:cNvPr id="6" name="Slide Number Placeholder 5"/>
          <p:cNvSpPr>
            <a:spLocks noGrp="1"/>
          </p:cNvSpPr>
          <p:nvPr>
            <p:ph type="sldNum" sz="quarter" idx="12"/>
          </p:nvPr>
        </p:nvSpPr>
        <p:spPr>
          <a:xfrm>
            <a:off x="1437664" y="798973"/>
            <a:ext cx="811019" cy="503578"/>
          </a:xfrm>
        </p:spPr>
        <p:txBody>
          <a:bodyPr/>
          <a:lstStyle/>
          <a:p>
            <a:fld id="{3631FE97-E68D-43EE-ACA4-B61AE98BFAFB}" type="slidenum">
              <a:rPr lang="es-PE" smtClean="0"/>
              <a:t>‹Nº›</a:t>
            </a:fld>
            <a:endParaRPr lang="es-P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397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B012DB-41E4-485E-817B-A3DCC3E0AA55}" type="datetimeFigureOut">
              <a:rPr lang="es-PE" smtClean="0"/>
              <a:t>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631FE97-E68D-43EE-ACA4-B61AE98BFAFB}" type="slidenum">
              <a:rPr lang="es-PE" smtClean="0"/>
              <a:t>‹Nº›</a:t>
            </a:fld>
            <a:endParaRPr lang="es-P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60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B012DB-41E4-485E-817B-A3DCC3E0AA55}" type="datetimeFigureOut">
              <a:rPr lang="es-PE" smtClean="0"/>
              <a:t>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631FE97-E68D-43EE-ACA4-B61AE98BFAFB}" type="slidenum">
              <a:rPr lang="es-PE" smtClean="0"/>
              <a:t>‹Nº›</a:t>
            </a:fld>
            <a:endParaRPr lang="es-P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39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B012DB-41E4-485E-817B-A3DCC3E0AA55}" type="datetimeFigureOut">
              <a:rPr lang="es-PE" smtClean="0"/>
              <a:t>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631FE97-E68D-43EE-ACA4-B61AE98BFAFB}" type="slidenum">
              <a:rPr lang="es-PE" smtClean="0"/>
              <a:t>‹Nº›</a:t>
            </a:fld>
            <a:endParaRPr lang="es-P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008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2B012DB-41E4-485E-817B-A3DCC3E0AA55}" type="datetimeFigureOut">
              <a:rPr lang="es-PE" smtClean="0"/>
              <a:t>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631FE97-E68D-43EE-ACA4-B61AE98BFAFB}" type="slidenum">
              <a:rPr lang="es-PE" smtClean="0"/>
              <a:t>‹Nº›</a:t>
            </a:fld>
            <a:endParaRPr lang="es-P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1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2B012DB-41E4-485E-817B-A3DCC3E0AA55}" type="datetimeFigureOut">
              <a:rPr lang="es-PE" smtClean="0"/>
              <a:t>9/07/2023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631FE97-E68D-43EE-ACA4-B61AE98BFAFB}" type="slidenum">
              <a:rPr lang="es-PE" smtClean="0"/>
              <a:t>‹Nº›</a:t>
            </a:fld>
            <a:endParaRPr lang="es-P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67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2B012DB-41E4-485E-817B-A3DCC3E0AA55}" type="datetimeFigureOut">
              <a:rPr lang="es-PE" smtClean="0"/>
              <a:t>9/07/2023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631FE97-E68D-43EE-ACA4-B61AE98BFAFB}" type="slidenum">
              <a:rPr lang="es-PE" smtClean="0"/>
              <a:t>‹Nº›</a:t>
            </a:fld>
            <a:endParaRPr lang="es-P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425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2B012DB-41E4-485E-817B-A3DCC3E0AA55}" type="datetimeFigureOut">
              <a:rPr lang="es-PE" smtClean="0"/>
              <a:t>9/07/2023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631FE97-E68D-43EE-ACA4-B61AE98BFAFB}" type="slidenum">
              <a:rPr lang="es-PE" smtClean="0"/>
              <a:t>‹Nº›</a:t>
            </a:fld>
            <a:endParaRPr lang="es-P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1409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012DB-41E4-485E-817B-A3DCC3E0AA55}" type="datetimeFigureOut">
              <a:rPr lang="es-PE" smtClean="0"/>
              <a:t>9/07/2023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631FE97-E68D-43EE-ACA4-B61AE98BFAFB}" type="slidenum">
              <a:rPr lang="es-PE" smtClean="0"/>
              <a:t>‹Nº›</a:t>
            </a:fld>
            <a:endParaRPr lang="es-PE"/>
          </a:p>
        </p:txBody>
      </p:sp>
    </p:spTree>
    <p:extLst>
      <p:ext uri="{BB962C8B-B14F-4D97-AF65-F5344CB8AC3E}">
        <p14:creationId xmlns:p14="http://schemas.microsoft.com/office/powerpoint/2010/main" val="301441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B012DB-41E4-485E-817B-A3DCC3E0AA55}" type="datetimeFigureOut">
              <a:rPr lang="es-PE" smtClean="0"/>
              <a:t>9/07/2023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631FE97-E68D-43EE-ACA4-B61AE98BFAFB}" type="slidenum">
              <a:rPr lang="es-PE" smtClean="0"/>
              <a:t>‹Nº›</a:t>
            </a:fld>
            <a:endParaRPr lang="es-P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28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2B012DB-41E4-485E-817B-A3DCC3E0AA55}" type="datetimeFigureOut">
              <a:rPr lang="es-PE" smtClean="0"/>
              <a:t>9/07/2023</a:t>
            </a:fld>
            <a:endParaRPr lang="es-PE"/>
          </a:p>
        </p:txBody>
      </p:sp>
      <p:sp>
        <p:nvSpPr>
          <p:cNvPr id="6" name="Footer Placeholder 5"/>
          <p:cNvSpPr>
            <a:spLocks noGrp="1"/>
          </p:cNvSpPr>
          <p:nvPr>
            <p:ph type="ftr" sz="quarter" idx="11"/>
          </p:nvPr>
        </p:nvSpPr>
        <p:spPr>
          <a:xfrm>
            <a:off x="1447382" y="318640"/>
            <a:ext cx="5541004" cy="320931"/>
          </a:xfrm>
        </p:spPr>
        <p:txBody>
          <a:bodyPr/>
          <a:lstStyle/>
          <a:p>
            <a:endParaRPr lang="es-PE"/>
          </a:p>
        </p:txBody>
      </p:sp>
      <p:sp>
        <p:nvSpPr>
          <p:cNvPr id="7" name="Slide Number Placeholder 6"/>
          <p:cNvSpPr>
            <a:spLocks noGrp="1"/>
          </p:cNvSpPr>
          <p:nvPr>
            <p:ph type="sldNum" sz="quarter" idx="12"/>
          </p:nvPr>
        </p:nvSpPr>
        <p:spPr/>
        <p:txBody>
          <a:bodyPr/>
          <a:lstStyle/>
          <a:p>
            <a:fld id="{3631FE97-E68D-43EE-ACA4-B61AE98BFAFB}" type="slidenum">
              <a:rPr lang="es-PE" smtClean="0"/>
              <a:t>‹Nº›</a:t>
            </a:fld>
            <a:endParaRPr lang="es-P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107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B012DB-41E4-485E-817B-A3DCC3E0AA55}" type="datetimeFigureOut">
              <a:rPr lang="es-PE" smtClean="0"/>
              <a:t>9/07/2023</a:t>
            </a:fld>
            <a:endParaRPr lang="es-P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31FE97-E68D-43EE-ACA4-B61AE98BFAFB}" type="slidenum">
              <a:rPr lang="es-PE" smtClean="0"/>
              <a:t>‹Nº›</a:t>
            </a:fld>
            <a:endParaRPr lang="es-P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2885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2DD2F-F658-40BE-A0DF-7D453962E351}"/>
              </a:ext>
            </a:extLst>
          </p:cNvPr>
          <p:cNvSpPr>
            <a:spLocks noGrp="1"/>
          </p:cNvSpPr>
          <p:nvPr>
            <p:ph type="title"/>
          </p:nvPr>
        </p:nvSpPr>
        <p:spPr>
          <a:xfrm>
            <a:off x="524436" y="376518"/>
            <a:ext cx="10515600" cy="1765019"/>
          </a:xfrm>
        </p:spPr>
        <p:txBody>
          <a:bodyPr>
            <a:normAutofit fontScale="90000"/>
          </a:bodyPr>
          <a:lstStyle/>
          <a:p>
            <a:pPr algn="ctr">
              <a:lnSpc>
                <a:spcPct val="150000"/>
              </a:lnSpc>
            </a:pPr>
            <a:r>
              <a:rPr lang="es-ES" sz="1800" b="1" dirty="0">
                <a:solidFill>
                  <a:srgbClr val="303435"/>
                </a:solidFill>
                <a:effectLst/>
                <a:latin typeface="Arial" panose="020B0604020202020204" pitchFamily="34" charset="0"/>
                <a:ea typeface="Arial" panose="020B0604020202020204" pitchFamily="34" charset="0"/>
              </a:rPr>
              <a:t>FACULTAD DE INGENIERÍA </a:t>
            </a:r>
            <a:r>
              <a:rPr lang="es-PE" sz="1800" dirty="0">
                <a:effectLst/>
                <a:latin typeface="Calibri" panose="020F0502020204030204" pitchFamily="34" charset="0"/>
                <a:ea typeface="Calibri" panose="020F0502020204030204" pitchFamily="34" charset="0"/>
              </a:rPr>
              <a:t/>
            </a:r>
            <a:br>
              <a:rPr lang="es-PE" sz="1800" dirty="0">
                <a:effectLst/>
                <a:latin typeface="Calibri" panose="020F0502020204030204" pitchFamily="34" charset="0"/>
                <a:ea typeface="Calibri" panose="020F0502020204030204" pitchFamily="34" charset="0"/>
              </a:rPr>
            </a:br>
            <a:r>
              <a:rPr lang="es-ES" sz="1800" b="1" dirty="0">
                <a:solidFill>
                  <a:srgbClr val="303435"/>
                </a:solidFill>
                <a:effectLst/>
                <a:latin typeface="Arial" panose="020B0604020202020204" pitchFamily="34" charset="0"/>
                <a:ea typeface="Arial" panose="020B0604020202020204" pitchFamily="34" charset="0"/>
              </a:rPr>
              <a:t>PROGRAMA ACADÉMICO DE INGENIERÍA DE SISTEMAS</a:t>
            </a:r>
            <a:br>
              <a:rPr lang="es-ES" sz="1800" b="1" dirty="0">
                <a:solidFill>
                  <a:srgbClr val="303435"/>
                </a:solidFill>
                <a:effectLst/>
                <a:latin typeface="Arial" panose="020B0604020202020204" pitchFamily="34" charset="0"/>
                <a:ea typeface="Arial" panose="020B0604020202020204" pitchFamily="34" charset="0"/>
              </a:rPr>
            </a:br>
            <a:r>
              <a:rPr lang="es-ES" sz="1800" b="1" dirty="0">
                <a:solidFill>
                  <a:srgbClr val="303435"/>
                </a:solidFill>
                <a:effectLst/>
                <a:latin typeface="Arial" panose="020B0604020202020204" pitchFamily="34" charset="0"/>
                <a:ea typeface="Arial" panose="020B0604020202020204" pitchFamily="34" charset="0"/>
              </a:rPr>
              <a:t>“Sistema de gestión de inventario para una tienda virtual de venta de polos utilizando Java” </a:t>
            </a:r>
            <a:r>
              <a:rPr lang="es-PE" sz="1800" dirty="0">
                <a:effectLst/>
                <a:latin typeface="Calibri" panose="020F0502020204030204" pitchFamily="34" charset="0"/>
                <a:ea typeface="Calibri" panose="020F0502020204030204" pitchFamily="34" charset="0"/>
              </a:rPr>
              <a:t/>
            </a:r>
            <a:br>
              <a:rPr lang="es-PE" sz="1800" dirty="0">
                <a:effectLst/>
                <a:latin typeface="Calibri" panose="020F0502020204030204" pitchFamily="34" charset="0"/>
                <a:ea typeface="Calibri" panose="020F0502020204030204" pitchFamily="34" charset="0"/>
              </a:rPr>
            </a:br>
            <a:endParaRPr lang="es-PE" dirty="0"/>
          </a:p>
        </p:txBody>
      </p:sp>
      <p:sp>
        <p:nvSpPr>
          <p:cNvPr id="5" name="Marcador de contenido 4">
            <a:extLst>
              <a:ext uri="{FF2B5EF4-FFF2-40B4-BE49-F238E27FC236}">
                <a16:creationId xmlns:a16="http://schemas.microsoft.com/office/drawing/2014/main" id="{D42C7795-2B6D-4387-AF65-48BFA52649CC}"/>
              </a:ext>
            </a:extLst>
          </p:cNvPr>
          <p:cNvSpPr>
            <a:spLocks noGrp="1"/>
          </p:cNvSpPr>
          <p:nvPr>
            <p:ph idx="1"/>
          </p:nvPr>
        </p:nvSpPr>
        <p:spPr/>
        <p:txBody>
          <a:bodyPr>
            <a:normAutofit/>
          </a:bodyPr>
          <a:lstStyle/>
          <a:p>
            <a:endParaRPr lang="es-PE" dirty="0"/>
          </a:p>
          <a:p>
            <a:r>
              <a:rPr lang="es-PE" dirty="0"/>
              <a:t>DOCENTE:</a:t>
            </a:r>
          </a:p>
          <a:p>
            <a:pPr lvl="1"/>
            <a:r>
              <a:rPr lang="es-ES" sz="1800" dirty="0">
                <a:solidFill>
                  <a:srgbClr val="303435"/>
                </a:solidFill>
                <a:effectLst/>
                <a:latin typeface="Arial" panose="020B0604020202020204" pitchFamily="34" charset="0"/>
                <a:ea typeface="Arial" panose="020B0604020202020204" pitchFamily="34" charset="0"/>
              </a:rPr>
              <a:t>Carlos Alberto Flores Orihuela</a:t>
            </a:r>
            <a:endParaRPr lang="es-PE" dirty="0"/>
          </a:p>
          <a:p>
            <a:r>
              <a:rPr lang="es-PE" dirty="0"/>
              <a:t>INTEGRANTES:</a:t>
            </a:r>
          </a:p>
          <a:p>
            <a:pPr lvl="1"/>
            <a:r>
              <a:rPr lang="es-ES" sz="1600" dirty="0" err="1">
                <a:solidFill>
                  <a:srgbClr val="303435"/>
                </a:solidFill>
                <a:effectLst/>
                <a:latin typeface="Arial" panose="020B0604020202020204" pitchFamily="34" charset="0"/>
                <a:ea typeface="Arial" panose="020B0604020202020204" pitchFamily="34" charset="0"/>
              </a:rPr>
              <a:t>Chujoy</a:t>
            </a:r>
            <a:r>
              <a:rPr lang="es-ES" sz="1600" dirty="0">
                <a:solidFill>
                  <a:srgbClr val="303435"/>
                </a:solidFill>
                <a:effectLst/>
                <a:latin typeface="Arial" panose="020B0604020202020204" pitchFamily="34" charset="0"/>
                <a:ea typeface="Arial" panose="020B0604020202020204" pitchFamily="34" charset="0"/>
              </a:rPr>
              <a:t> Bardales, Ronald Martin</a:t>
            </a:r>
            <a:endParaRPr lang="es-PE" sz="1600" dirty="0">
              <a:latin typeface="Calibri" panose="020F0502020204030204" pitchFamily="34" charset="0"/>
              <a:ea typeface="Calibri" panose="020F0502020204030204" pitchFamily="34" charset="0"/>
            </a:endParaRPr>
          </a:p>
          <a:p>
            <a:pPr lvl="1"/>
            <a:r>
              <a:rPr lang="es-ES" sz="1600" dirty="0">
                <a:solidFill>
                  <a:srgbClr val="303435"/>
                </a:solidFill>
                <a:effectLst/>
                <a:latin typeface="Arial" panose="020B0604020202020204" pitchFamily="34" charset="0"/>
                <a:ea typeface="Arial" panose="020B0604020202020204" pitchFamily="34" charset="0"/>
              </a:rPr>
              <a:t>Medina Vargas, Alan Manuel</a:t>
            </a:r>
            <a:endParaRPr lang="es-PE" sz="1600" dirty="0">
              <a:latin typeface="Calibri" panose="020F0502020204030204" pitchFamily="34" charset="0"/>
              <a:ea typeface="Calibri" panose="020F0502020204030204" pitchFamily="34" charset="0"/>
            </a:endParaRPr>
          </a:p>
          <a:p>
            <a:pPr lvl="1"/>
            <a:r>
              <a:rPr lang="es-ES" sz="1600" dirty="0">
                <a:solidFill>
                  <a:srgbClr val="303435"/>
                </a:solidFill>
                <a:effectLst/>
                <a:latin typeface="Arial" panose="020B0604020202020204" pitchFamily="34" charset="0"/>
                <a:ea typeface="Arial" panose="020B0604020202020204" pitchFamily="34" charset="0"/>
              </a:rPr>
              <a:t>Paredes Morales, Oscar Martin</a:t>
            </a:r>
            <a:endParaRPr lang="es-PE" sz="1600" dirty="0">
              <a:latin typeface="Calibri" panose="020F0502020204030204" pitchFamily="34" charset="0"/>
              <a:ea typeface="Calibri" panose="020F0502020204030204" pitchFamily="34" charset="0"/>
            </a:endParaRPr>
          </a:p>
          <a:p>
            <a:pPr lvl="1"/>
            <a:r>
              <a:rPr lang="es-ES" sz="1600" dirty="0">
                <a:solidFill>
                  <a:srgbClr val="303435"/>
                </a:solidFill>
                <a:effectLst/>
                <a:latin typeface="Arial" panose="020B0604020202020204" pitchFamily="34" charset="0"/>
                <a:ea typeface="Arial" panose="020B0604020202020204" pitchFamily="34" charset="0"/>
              </a:rPr>
              <a:t>Pacheco </a:t>
            </a:r>
            <a:r>
              <a:rPr lang="es-ES" sz="1600" dirty="0" err="1">
                <a:solidFill>
                  <a:srgbClr val="303435"/>
                </a:solidFill>
                <a:effectLst/>
                <a:latin typeface="Arial" panose="020B0604020202020204" pitchFamily="34" charset="0"/>
                <a:ea typeface="Arial" panose="020B0604020202020204" pitchFamily="34" charset="0"/>
              </a:rPr>
              <a:t>Huamalies</a:t>
            </a:r>
            <a:r>
              <a:rPr lang="es-ES" sz="1600" dirty="0">
                <a:solidFill>
                  <a:srgbClr val="303435"/>
                </a:solidFill>
                <a:effectLst/>
                <a:latin typeface="Arial" panose="020B0604020202020204" pitchFamily="34" charset="0"/>
                <a:ea typeface="Arial" panose="020B0604020202020204" pitchFamily="34" charset="0"/>
              </a:rPr>
              <a:t>, Carlos Alberto</a:t>
            </a:r>
            <a:endParaRPr lang="es-PE" sz="1600" dirty="0">
              <a:effectLst/>
              <a:latin typeface="Calibri" panose="020F0502020204030204" pitchFamily="34" charset="0"/>
              <a:ea typeface="Calibri" panose="020F0502020204030204" pitchFamily="34" charset="0"/>
            </a:endParaRPr>
          </a:p>
          <a:p>
            <a:pPr lvl="1"/>
            <a:endParaRPr lang="es-PE" dirty="0"/>
          </a:p>
          <a:p>
            <a:endParaRPr lang="es-PE" dirty="0"/>
          </a:p>
        </p:txBody>
      </p:sp>
      <p:pic>
        <p:nvPicPr>
          <p:cNvPr id="6" name="image4.png">
            <a:extLst>
              <a:ext uri="{FF2B5EF4-FFF2-40B4-BE49-F238E27FC236}">
                <a16:creationId xmlns:a16="http://schemas.microsoft.com/office/drawing/2014/main" id="{A29968BA-463C-417A-914E-4D93CF30ED07}"/>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spTree>
    <p:extLst>
      <p:ext uri="{BB962C8B-B14F-4D97-AF65-F5344CB8AC3E}">
        <p14:creationId xmlns:p14="http://schemas.microsoft.com/office/powerpoint/2010/main" val="239681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A5C88-D6C2-43A2-AF71-D8643FCB3C5F}"/>
              </a:ext>
            </a:extLst>
          </p:cNvPr>
          <p:cNvSpPr>
            <a:spLocks noGrp="1"/>
          </p:cNvSpPr>
          <p:nvPr>
            <p:ph type="title"/>
          </p:nvPr>
        </p:nvSpPr>
        <p:spPr/>
        <p:txBody>
          <a:bodyPr/>
          <a:lstStyle/>
          <a:p>
            <a:r>
              <a:rPr lang="es-PE" dirty="0"/>
              <a:t>REDUCCION:	</a:t>
            </a:r>
          </a:p>
        </p:txBody>
      </p:sp>
      <p:sp>
        <p:nvSpPr>
          <p:cNvPr id="3" name="Marcador de contenido 2">
            <a:extLst>
              <a:ext uri="{FF2B5EF4-FFF2-40B4-BE49-F238E27FC236}">
                <a16:creationId xmlns:a16="http://schemas.microsoft.com/office/drawing/2014/main" id="{B4D6B55D-D144-4595-888C-9E05760E30B0}"/>
              </a:ext>
            </a:extLst>
          </p:cNvPr>
          <p:cNvSpPr>
            <a:spLocks noGrp="1"/>
          </p:cNvSpPr>
          <p:nvPr>
            <p:ph idx="1"/>
          </p:nvPr>
        </p:nvSpPr>
        <p:spPr>
          <a:xfrm>
            <a:off x="838200" y="1978025"/>
            <a:ext cx="10515600" cy="4351338"/>
          </a:xfrm>
        </p:spPr>
        <p:txBody>
          <a:bodyPr/>
          <a:lstStyle/>
          <a:p>
            <a:r>
              <a:rPr lang="es-PE" dirty="0"/>
              <a:t>Los ingresos del negocio esta basado en las ventas realizadas, pero a su ves en la reducción de costos, actualmente el salario mínimo vital se encuentra en el monto de S./1025 soles el cual indica que se esta pagando el monto de S./ 4.27 por hora, por este motivo el tiempo de los trabajadores en toda área es sumamente importante a la hora de querer realizar una reducción de costos, por ello ofrecemos este sistema con el fin de optimizar los procesos y con ello maximizar las operaciones con el menor costo posible.</a:t>
            </a:r>
          </a:p>
        </p:txBody>
      </p:sp>
      <p:pic>
        <p:nvPicPr>
          <p:cNvPr id="4" name="image4.png">
            <a:extLst>
              <a:ext uri="{FF2B5EF4-FFF2-40B4-BE49-F238E27FC236}">
                <a16:creationId xmlns:a16="http://schemas.microsoft.com/office/drawing/2014/main" id="{A98531C7-8CF8-4851-AC36-26E4480A3B29}"/>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spTree>
    <p:extLst>
      <p:ext uri="{BB962C8B-B14F-4D97-AF65-F5344CB8AC3E}">
        <p14:creationId xmlns:p14="http://schemas.microsoft.com/office/powerpoint/2010/main" val="230171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92C21-C823-4F86-BB98-AE1877381F66}"/>
              </a:ext>
            </a:extLst>
          </p:cNvPr>
          <p:cNvSpPr>
            <a:spLocks noGrp="1"/>
          </p:cNvSpPr>
          <p:nvPr>
            <p:ph type="title"/>
          </p:nvPr>
        </p:nvSpPr>
        <p:spPr/>
        <p:txBody>
          <a:bodyPr/>
          <a:lstStyle/>
          <a:p>
            <a:r>
              <a:rPr lang="es-PE" dirty="0"/>
              <a:t>PRECIOS:</a:t>
            </a:r>
          </a:p>
        </p:txBody>
      </p:sp>
      <p:sp>
        <p:nvSpPr>
          <p:cNvPr id="3" name="Marcador de contenido 2">
            <a:extLst>
              <a:ext uri="{FF2B5EF4-FFF2-40B4-BE49-F238E27FC236}">
                <a16:creationId xmlns:a16="http://schemas.microsoft.com/office/drawing/2014/main" id="{9E443AE4-6470-4982-8BCF-FF2AE7183510}"/>
              </a:ext>
            </a:extLst>
          </p:cNvPr>
          <p:cNvSpPr>
            <a:spLocks noGrp="1"/>
          </p:cNvSpPr>
          <p:nvPr>
            <p:ph idx="1"/>
          </p:nvPr>
        </p:nvSpPr>
        <p:spPr>
          <a:xfrm>
            <a:off x="838200" y="1825625"/>
            <a:ext cx="10515600" cy="2056093"/>
          </a:xfrm>
        </p:spPr>
        <p:txBody>
          <a:bodyPr>
            <a:noAutofit/>
          </a:bodyPr>
          <a:lstStyle/>
          <a:p>
            <a:r>
              <a:rPr lang="es-PE" dirty="0"/>
              <a:t>Como empresa nos preocupamos por los clientes por ello tenemos los mejores precios:</a:t>
            </a:r>
          </a:p>
          <a:p>
            <a:pPr lvl="1"/>
            <a:r>
              <a:rPr lang="es-PE" sz="2000" dirty="0" err="1"/>
              <a:t>Basico</a:t>
            </a:r>
            <a:r>
              <a:rPr lang="es-PE" sz="2000" dirty="0"/>
              <a:t>: S./ 100 </a:t>
            </a:r>
          </a:p>
          <a:p>
            <a:pPr lvl="1"/>
            <a:r>
              <a:rPr lang="es-PE" sz="2000" dirty="0"/>
              <a:t>Personalizado: S./ 120 </a:t>
            </a:r>
          </a:p>
          <a:p>
            <a:pPr lvl="1"/>
            <a:r>
              <a:rPr lang="es-PE" sz="2000" dirty="0"/>
              <a:t>Completo: S./ 180	</a:t>
            </a:r>
          </a:p>
        </p:txBody>
      </p:sp>
      <p:sp>
        <p:nvSpPr>
          <p:cNvPr id="4" name="Marcador de contenido 2">
            <a:extLst>
              <a:ext uri="{FF2B5EF4-FFF2-40B4-BE49-F238E27FC236}">
                <a16:creationId xmlns:a16="http://schemas.microsoft.com/office/drawing/2014/main" id="{C5E2D1FE-3152-4D01-82FF-6226A01114BD}"/>
              </a:ext>
            </a:extLst>
          </p:cNvPr>
          <p:cNvSpPr txBox="1">
            <a:spLocks/>
          </p:cNvSpPr>
          <p:nvPr/>
        </p:nvSpPr>
        <p:spPr>
          <a:xfrm>
            <a:off x="493059" y="4016189"/>
            <a:ext cx="10860741" cy="1253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PE" sz="2000" dirty="0"/>
              <a:t>Muy aparte del sistema que se le estará otorgando, contara con soporte técnico, capacitación al personal y así mismo le acompañaremos en su crecimiento dándole las herramientas que va necesitando en el tiempo.</a:t>
            </a:r>
          </a:p>
        </p:txBody>
      </p:sp>
      <p:pic>
        <p:nvPicPr>
          <p:cNvPr id="5" name="image4.png">
            <a:extLst>
              <a:ext uri="{FF2B5EF4-FFF2-40B4-BE49-F238E27FC236}">
                <a16:creationId xmlns:a16="http://schemas.microsoft.com/office/drawing/2014/main" id="{AEF81E82-BF31-4613-8F92-0AFB26BD9DE6}"/>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spTree>
    <p:extLst>
      <p:ext uri="{BB962C8B-B14F-4D97-AF65-F5344CB8AC3E}">
        <p14:creationId xmlns:p14="http://schemas.microsoft.com/office/powerpoint/2010/main" val="129897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53AF3-1B6F-474E-B5CE-942673D941C1}"/>
              </a:ext>
            </a:extLst>
          </p:cNvPr>
          <p:cNvSpPr>
            <a:spLocks noGrp="1"/>
          </p:cNvSpPr>
          <p:nvPr>
            <p:ph type="title"/>
          </p:nvPr>
        </p:nvSpPr>
        <p:spPr/>
        <p:txBody>
          <a:bodyPr>
            <a:normAutofit/>
          </a:bodyPr>
          <a:lstStyle/>
          <a:p>
            <a:r>
              <a:rPr lang="es-ES" sz="3600" b="1" kern="0" dirty="0">
                <a:solidFill>
                  <a:srgbClr val="000000"/>
                </a:solidFill>
                <a:effectLst/>
                <a:latin typeface="Calibri" panose="020F0502020204030204" pitchFamily="34" charset="0"/>
              </a:rPr>
              <a:t>Conclusiones</a:t>
            </a:r>
            <a:endParaRPr lang="es-PE" sz="5400" dirty="0"/>
          </a:p>
        </p:txBody>
      </p:sp>
      <p:sp>
        <p:nvSpPr>
          <p:cNvPr id="3" name="Marcador de contenido 2">
            <a:extLst>
              <a:ext uri="{FF2B5EF4-FFF2-40B4-BE49-F238E27FC236}">
                <a16:creationId xmlns:a16="http://schemas.microsoft.com/office/drawing/2014/main" id="{3C3E92B0-B333-44E1-93D5-7D7D54809386}"/>
              </a:ext>
            </a:extLst>
          </p:cNvPr>
          <p:cNvSpPr>
            <a:spLocks noGrp="1"/>
          </p:cNvSpPr>
          <p:nvPr>
            <p:ph idx="1"/>
          </p:nvPr>
        </p:nvSpPr>
        <p:spPr/>
        <p:txBody>
          <a:bodyPr>
            <a:normAutofit fontScale="85000" lnSpcReduction="10000"/>
          </a:bodyPr>
          <a:lstStyle/>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Calibri" panose="020F0502020204030204" pitchFamily="34" charset="0"/>
              </a:rPr>
              <a:t>El uso de la plataforma informática mejorará la experiencia del cliente de Haku al poder visualizar mejor todos los diseños, tamaños y personalización en línea.</a:t>
            </a:r>
            <a:endParaRPr lang="es-PE"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Calibri" panose="020F0502020204030204" pitchFamily="34" charset="0"/>
              </a:rPr>
              <a:t>La plataforma informática llevará a una mejor gestión de los inventarios, permitirá conocer los diseños más vendidos y mejorará el control de calidad de los productos antes de su envío.</a:t>
            </a:r>
            <a:endParaRPr lang="es-PE"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Calibri" panose="020F0502020204030204" pitchFamily="34" charset="0"/>
              </a:rPr>
              <a:t>La plataforma informática permitirá seleccionar el mejor servicio de envío para el cliente al permitirle escoger el método de entrega que más le convenga.</a:t>
            </a:r>
            <a:endParaRPr lang="es-PE"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Calibri" panose="020F0502020204030204" pitchFamily="34" charset="0"/>
              </a:rPr>
              <a:t>La plataforma genera un impacto social positivo, debido a que se tiene la posibilidad de implementarse en pequeños emprendimientos haciendo posible una buena gestión de inventario y stock a bajo costo.</a:t>
            </a:r>
            <a:endParaRPr lang="es-PE" sz="1800" dirty="0">
              <a:effectLst/>
              <a:latin typeface="Calibri" panose="020F0502020204030204" pitchFamily="34" charset="0"/>
              <a:ea typeface="Calibri" panose="020F0502020204030204" pitchFamily="34" charset="0"/>
            </a:endParaRPr>
          </a:p>
          <a:p>
            <a:endParaRPr lang="es-PE" dirty="0"/>
          </a:p>
        </p:txBody>
      </p:sp>
    </p:spTree>
    <p:extLst>
      <p:ext uri="{BB962C8B-B14F-4D97-AF65-F5344CB8AC3E}">
        <p14:creationId xmlns:p14="http://schemas.microsoft.com/office/powerpoint/2010/main" val="106541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A30F5-57BE-4720-9C83-6FCE8B4E9B61}"/>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E5E377B7-DE7C-419E-A561-2138F3EC974D}"/>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Calibri" panose="020F0502020204030204" pitchFamily="34" charset="0"/>
              </a:rPr>
              <a:t>Se sugiere continuar con el desarrollo de la segmentación de los clientes frecuentes, gestionar sus datos brindados en el momento de la compra.</a:t>
            </a:r>
            <a:endParaRPr lang="es-PE"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Calibri" panose="020F0502020204030204" pitchFamily="34" charset="0"/>
              </a:rPr>
              <a:t>Se sugiere desarrollar campañas comerciales con fechas importantes de la cultura Otaku que permita generar mayor presencia de la marca y ofrecer sus productos mediante la plataforma.</a:t>
            </a:r>
            <a:endParaRPr lang="es-PE" sz="18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Calibri" panose="020F0502020204030204" pitchFamily="34" charset="0"/>
              </a:rPr>
              <a:t>Se sugiere incrementar la presencia en redes sociales mediante la plataforma de compra, así como gestionar toda la información de atención de reclamos.</a:t>
            </a:r>
            <a:endParaRPr lang="es-PE" sz="1800" dirty="0">
              <a:effectLst/>
              <a:latin typeface="Calibri" panose="020F0502020204030204" pitchFamily="34" charset="0"/>
              <a:ea typeface="Calibri" panose="020F0502020204030204" pitchFamily="34" charset="0"/>
            </a:endParaRPr>
          </a:p>
          <a:p>
            <a:endParaRPr lang="es-PE" dirty="0"/>
          </a:p>
        </p:txBody>
      </p:sp>
    </p:spTree>
    <p:extLst>
      <p:ext uri="{BB962C8B-B14F-4D97-AF65-F5344CB8AC3E}">
        <p14:creationId xmlns:p14="http://schemas.microsoft.com/office/powerpoint/2010/main" val="30156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8D1E8-D8E1-4179-8E43-5D987C84E0BC}"/>
              </a:ext>
            </a:extLst>
          </p:cNvPr>
          <p:cNvSpPr>
            <a:spLocks noGrp="1"/>
          </p:cNvSpPr>
          <p:nvPr>
            <p:ph type="title"/>
          </p:nvPr>
        </p:nvSpPr>
        <p:spPr>
          <a:xfrm>
            <a:off x="954741" y="500062"/>
            <a:ext cx="10515600" cy="1325563"/>
          </a:xfrm>
        </p:spPr>
        <p:txBody>
          <a:bodyPr/>
          <a:lstStyle/>
          <a:p>
            <a:r>
              <a:rPr lang="es-PE" dirty="0"/>
              <a:t>“Empresa </a:t>
            </a:r>
            <a:r>
              <a:rPr lang="es-PE" dirty="0" err="1"/>
              <a:t>Softecnology</a:t>
            </a:r>
            <a:r>
              <a:rPr lang="es-PE" dirty="0"/>
              <a:t>”</a:t>
            </a:r>
          </a:p>
        </p:txBody>
      </p:sp>
      <p:sp>
        <p:nvSpPr>
          <p:cNvPr id="3" name="Marcador de contenido 2">
            <a:extLst>
              <a:ext uri="{FF2B5EF4-FFF2-40B4-BE49-F238E27FC236}">
                <a16:creationId xmlns:a16="http://schemas.microsoft.com/office/drawing/2014/main" id="{5115E6D4-633D-4E72-A0D6-2340F086DDD6}"/>
              </a:ext>
            </a:extLst>
          </p:cNvPr>
          <p:cNvSpPr>
            <a:spLocks noGrp="1"/>
          </p:cNvSpPr>
          <p:nvPr>
            <p:ph idx="1"/>
          </p:nvPr>
        </p:nvSpPr>
        <p:spPr/>
        <p:txBody>
          <a:bodyPr/>
          <a:lstStyle/>
          <a:p>
            <a:pPr marL="0" indent="0">
              <a:buNone/>
            </a:pPr>
            <a:r>
              <a:rPr lang="es-PE" dirty="0"/>
              <a:t>Somos una empresa Tecnológica el cual se va enfocado en optimizar los procesos de las empresas dándoles soporte como un sistema que se adecua según las necesidades del cliente, desde un sistema de control hasta un ERP completo utilizando un sistema amigable y entendible para los usuarios.</a:t>
            </a:r>
          </a:p>
          <a:p>
            <a:pPr marL="0" indent="0">
              <a:buNone/>
            </a:pPr>
            <a:endParaRPr lang="es-PE" dirty="0"/>
          </a:p>
          <a:p>
            <a:pPr marL="0" indent="0">
              <a:buNone/>
            </a:pPr>
            <a:endParaRPr lang="es-PE" dirty="0"/>
          </a:p>
        </p:txBody>
      </p:sp>
      <p:pic>
        <p:nvPicPr>
          <p:cNvPr id="4" name="image4.png">
            <a:extLst>
              <a:ext uri="{FF2B5EF4-FFF2-40B4-BE49-F238E27FC236}">
                <a16:creationId xmlns:a16="http://schemas.microsoft.com/office/drawing/2014/main" id="{6348D164-3BC3-45DF-8FCC-23CE680F110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spTree>
    <p:extLst>
      <p:ext uri="{BB962C8B-B14F-4D97-AF65-F5344CB8AC3E}">
        <p14:creationId xmlns:p14="http://schemas.microsoft.com/office/powerpoint/2010/main" val="233207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5CE76-E119-4137-83E0-8ED5D25E9273}"/>
              </a:ext>
            </a:extLst>
          </p:cNvPr>
          <p:cNvSpPr>
            <a:spLocks noGrp="1"/>
          </p:cNvSpPr>
          <p:nvPr>
            <p:ph type="ctrTitle"/>
          </p:nvPr>
        </p:nvSpPr>
        <p:spPr>
          <a:xfrm>
            <a:off x="1425389" y="216088"/>
            <a:ext cx="9144000" cy="1557150"/>
          </a:xfrm>
        </p:spPr>
        <p:txBody>
          <a:bodyPr/>
          <a:lstStyle/>
          <a:p>
            <a:pPr algn="ctr"/>
            <a:r>
              <a:rPr lang="es-PE" dirty="0"/>
              <a:t>HAKU </a:t>
            </a:r>
          </a:p>
        </p:txBody>
      </p:sp>
      <p:sp>
        <p:nvSpPr>
          <p:cNvPr id="3" name="Subtítulo 2">
            <a:extLst>
              <a:ext uri="{FF2B5EF4-FFF2-40B4-BE49-F238E27FC236}">
                <a16:creationId xmlns:a16="http://schemas.microsoft.com/office/drawing/2014/main" id="{AA07A987-E48A-4E6E-B5E4-9BA3A1B239CF}"/>
              </a:ext>
            </a:extLst>
          </p:cNvPr>
          <p:cNvSpPr>
            <a:spLocks noGrp="1"/>
          </p:cNvSpPr>
          <p:nvPr>
            <p:ph type="subTitle" idx="1"/>
          </p:nvPr>
        </p:nvSpPr>
        <p:spPr>
          <a:xfrm>
            <a:off x="1425389" y="1773238"/>
            <a:ext cx="9144000" cy="1655762"/>
          </a:xfrm>
        </p:spPr>
        <p:txBody>
          <a:bodyPr/>
          <a:lstStyle/>
          <a:p>
            <a:pPr algn="just">
              <a:lnSpc>
                <a:spcPct val="115000"/>
              </a:lnSpc>
            </a:pPr>
            <a:r>
              <a:rPr lang="es-ES" sz="1800" b="1" dirty="0">
                <a:effectLst/>
                <a:latin typeface="Arial" panose="020B0604020202020204" pitchFamily="34" charset="0"/>
                <a:ea typeface="Calibri" panose="020F0502020204030204" pitchFamily="34" charset="0"/>
              </a:rPr>
              <a:t>Misión:</a:t>
            </a:r>
            <a:endParaRPr lang="es-PE" sz="1800" dirty="0">
              <a:effectLst/>
              <a:latin typeface="Calibri" panose="020F0502020204030204" pitchFamily="34" charset="0"/>
              <a:ea typeface="Calibri" panose="020F0502020204030204" pitchFamily="34" charset="0"/>
            </a:endParaRPr>
          </a:p>
          <a:p>
            <a:pPr algn="just">
              <a:lnSpc>
                <a:spcPct val="115000"/>
              </a:lnSpc>
            </a:pPr>
            <a:r>
              <a:rPr lang="es-ES" sz="1800" dirty="0">
                <a:effectLst/>
                <a:latin typeface="Arial" panose="020B0604020202020204" pitchFamily="34" charset="0"/>
                <a:ea typeface="Calibri" panose="020F0502020204030204" pitchFamily="34" charset="0"/>
              </a:rPr>
              <a:t>Haku promover la Cultura oriental Otaku mediante la expresión artística personalizada de los estampados en polos, permitiendo de esta manera el desarrollo integral de la sociedad Otaku.</a:t>
            </a:r>
            <a:endParaRPr lang="es-PE" sz="1800" dirty="0">
              <a:effectLst/>
              <a:latin typeface="Calibri" panose="020F0502020204030204" pitchFamily="34" charset="0"/>
              <a:ea typeface="Calibri" panose="020F0502020204030204" pitchFamily="34" charset="0"/>
            </a:endParaRPr>
          </a:p>
          <a:p>
            <a:endParaRPr lang="es-PE" dirty="0"/>
          </a:p>
        </p:txBody>
      </p:sp>
      <p:sp>
        <p:nvSpPr>
          <p:cNvPr id="4" name="Subtítulo 2">
            <a:extLst>
              <a:ext uri="{FF2B5EF4-FFF2-40B4-BE49-F238E27FC236}">
                <a16:creationId xmlns:a16="http://schemas.microsoft.com/office/drawing/2014/main" id="{2E925E28-390A-4C79-9E0F-2333BC57473F}"/>
              </a:ext>
            </a:extLst>
          </p:cNvPr>
          <p:cNvSpPr txBox="1">
            <a:spLocks/>
          </p:cNvSpPr>
          <p:nvPr/>
        </p:nvSpPr>
        <p:spPr>
          <a:xfrm>
            <a:off x="1524000" y="368776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pPr>
            <a:r>
              <a:rPr lang="es-ES" sz="1800" b="1" dirty="0">
                <a:effectLst/>
                <a:latin typeface="Arial" panose="020B0604020202020204" pitchFamily="34" charset="0"/>
                <a:ea typeface="Calibri" panose="020F0502020204030204" pitchFamily="34" charset="0"/>
              </a:rPr>
              <a:t>Visión:</a:t>
            </a:r>
            <a:endParaRPr lang="es-PE" sz="1800" dirty="0">
              <a:effectLst/>
              <a:latin typeface="Calibri" panose="020F0502020204030204" pitchFamily="34" charset="0"/>
              <a:ea typeface="Calibri" panose="020F0502020204030204" pitchFamily="34" charset="0"/>
            </a:endParaRPr>
          </a:p>
          <a:p>
            <a:pPr algn="just">
              <a:lnSpc>
                <a:spcPct val="115000"/>
              </a:lnSpc>
            </a:pPr>
            <a:r>
              <a:rPr lang="es-ES" sz="1800" dirty="0">
                <a:effectLst/>
                <a:latin typeface="Arial" panose="020B0604020202020204" pitchFamily="34" charset="0"/>
                <a:ea typeface="Calibri" panose="020F0502020204030204" pitchFamily="34" charset="0"/>
              </a:rPr>
              <a:t>Ser la marca líder que identifique a la cultura Otaku en el Perú. </a:t>
            </a:r>
            <a:endParaRPr lang="es-PE" sz="1800" dirty="0">
              <a:effectLst/>
              <a:latin typeface="Calibri" panose="020F0502020204030204" pitchFamily="34" charset="0"/>
              <a:ea typeface="Calibri" panose="020F0502020204030204" pitchFamily="34" charset="0"/>
            </a:endParaRPr>
          </a:p>
          <a:p>
            <a:endParaRPr lang="es-PE" dirty="0"/>
          </a:p>
        </p:txBody>
      </p:sp>
      <p:pic>
        <p:nvPicPr>
          <p:cNvPr id="5" name="image4.png">
            <a:extLst>
              <a:ext uri="{FF2B5EF4-FFF2-40B4-BE49-F238E27FC236}">
                <a16:creationId xmlns:a16="http://schemas.microsoft.com/office/drawing/2014/main" id="{4740B305-536F-484F-80DA-D342F6362EAF}"/>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spTree>
    <p:extLst>
      <p:ext uri="{BB962C8B-B14F-4D97-AF65-F5344CB8AC3E}">
        <p14:creationId xmlns:p14="http://schemas.microsoft.com/office/powerpoint/2010/main" val="212523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46318-8C18-4A55-83AC-1A036BCA9956}"/>
              </a:ext>
            </a:extLst>
          </p:cNvPr>
          <p:cNvSpPr>
            <a:spLocks noGrp="1"/>
          </p:cNvSpPr>
          <p:nvPr>
            <p:ph type="title"/>
          </p:nvPr>
        </p:nvSpPr>
        <p:spPr>
          <a:xfrm>
            <a:off x="1421057" y="610791"/>
            <a:ext cx="9603275" cy="683318"/>
          </a:xfrm>
        </p:spPr>
        <p:txBody>
          <a:bodyPr/>
          <a:lstStyle/>
          <a:p>
            <a:r>
              <a:rPr lang="es-PE" dirty="0"/>
              <a:t>ESTUDIO REALIZADO	</a:t>
            </a:r>
          </a:p>
        </p:txBody>
      </p:sp>
      <p:pic>
        <p:nvPicPr>
          <p:cNvPr id="4" name="image4.png">
            <a:extLst>
              <a:ext uri="{FF2B5EF4-FFF2-40B4-BE49-F238E27FC236}">
                <a16:creationId xmlns:a16="http://schemas.microsoft.com/office/drawing/2014/main" id="{3DB841D8-DA22-41EE-AB09-50E7C68F143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pic>
        <p:nvPicPr>
          <p:cNvPr id="7" name="Imagen 6">
            <a:extLst>
              <a:ext uri="{FF2B5EF4-FFF2-40B4-BE49-F238E27FC236}">
                <a16:creationId xmlns:a16="http://schemas.microsoft.com/office/drawing/2014/main" id="{247BB959-1D3B-4895-936A-4A44E0A75FDA}"/>
              </a:ext>
            </a:extLst>
          </p:cNvPr>
          <p:cNvPicPr/>
          <p:nvPr/>
        </p:nvPicPr>
        <p:blipFill>
          <a:blip r:embed="rId3">
            <a:extLst>
              <a:ext uri="{28A0092B-C50C-407E-A947-70E740481C1C}">
                <a14:useLocalDpi xmlns:a14="http://schemas.microsoft.com/office/drawing/2010/main" val="0"/>
              </a:ext>
            </a:extLst>
          </a:blip>
          <a:stretch>
            <a:fillRect/>
          </a:stretch>
        </p:blipFill>
        <p:spPr>
          <a:xfrm>
            <a:off x="1317608" y="1363852"/>
            <a:ext cx="9810175" cy="4264472"/>
          </a:xfrm>
          <a:prstGeom prst="rect">
            <a:avLst/>
          </a:prstGeom>
        </p:spPr>
      </p:pic>
    </p:spTree>
    <p:extLst>
      <p:ext uri="{BB962C8B-B14F-4D97-AF65-F5344CB8AC3E}">
        <p14:creationId xmlns:p14="http://schemas.microsoft.com/office/powerpoint/2010/main" val="251507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7EF8-B6D6-4D37-B3C0-9B20F2E0C653}"/>
              </a:ext>
            </a:extLst>
          </p:cNvPr>
          <p:cNvSpPr>
            <a:spLocks noGrp="1"/>
          </p:cNvSpPr>
          <p:nvPr>
            <p:ph type="title"/>
          </p:nvPr>
        </p:nvSpPr>
        <p:spPr/>
        <p:txBody>
          <a:bodyPr/>
          <a:lstStyle/>
          <a:p>
            <a:r>
              <a:rPr lang="es-PE" dirty="0" smtClean="0"/>
              <a:t>OBJETIVO:</a:t>
            </a:r>
            <a:endParaRPr lang="es-PE" dirty="0"/>
          </a:p>
        </p:txBody>
      </p:sp>
      <p:sp>
        <p:nvSpPr>
          <p:cNvPr id="3" name="Marcador de contenido 2">
            <a:extLst>
              <a:ext uri="{FF2B5EF4-FFF2-40B4-BE49-F238E27FC236}">
                <a16:creationId xmlns:a16="http://schemas.microsoft.com/office/drawing/2014/main" id="{6F5DFBE6-3E7C-4491-BF8D-7242BC0AE6CE}"/>
              </a:ext>
            </a:extLst>
          </p:cNvPr>
          <p:cNvSpPr>
            <a:spLocks noGrp="1"/>
          </p:cNvSpPr>
          <p:nvPr>
            <p:ph idx="1"/>
          </p:nvPr>
        </p:nvSpPr>
        <p:spPr/>
        <p:txBody>
          <a:bodyPr>
            <a:normAutofit/>
          </a:bodyPr>
          <a:lstStyle/>
          <a:p>
            <a:r>
              <a:rPr lang="es-PE" dirty="0"/>
              <a:t>Se </a:t>
            </a:r>
            <a:r>
              <a:rPr lang="es-PE" dirty="0"/>
              <a:t>propone </a:t>
            </a:r>
            <a:r>
              <a:rPr lang="es-MX" dirty="0"/>
              <a:t>aplicar el diseño de ingeniería para producir soluciones que satisfagan necesidades específicas </a:t>
            </a:r>
            <a:r>
              <a:rPr lang="es-MX" dirty="0"/>
              <a:t>con </a:t>
            </a:r>
            <a:r>
              <a:rPr lang="es-PE" dirty="0"/>
              <a:t>un </a:t>
            </a:r>
            <a:r>
              <a:rPr lang="es-PE" dirty="0"/>
              <a:t>sistema básico </a:t>
            </a:r>
            <a:r>
              <a:rPr lang="es-PE" dirty="0"/>
              <a:t>para </a:t>
            </a:r>
            <a:r>
              <a:rPr lang="es-PE" dirty="0"/>
              <a:t>el tamaño actual de la empresa, no obstante se puede ampliar las características según el crecimiento del </a:t>
            </a:r>
            <a:r>
              <a:rPr lang="es-PE" dirty="0"/>
              <a:t>negocio</a:t>
            </a:r>
            <a:r>
              <a:rPr lang="es-MX" dirty="0"/>
              <a:t>. </a:t>
            </a:r>
            <a:r>
              <a:rPr lang="es-MX" dirty="0"/>
              <a:t> </a:t>
            </a:r>
            <a:r>
              <a:rPr lang="es-MX" dirty="0"/>
              <a:t>A continuación se detalla lo siguiente:</a:t>
            </a:r>
            <a:endParaRPr lang="es-PE" dirty="0"/>
          </a:p>
          <a:p>
            <a:pPr lvl="1" algn="just">
              <a:lnSpc>
                <a:spcPct val="115000"/>
              </a:lnSpc>
            </a:pPr>
            <a:r>
              <a:rPr lang="es-PE" sz="2000" dirty="0" smtClean="0">
                <a:effectLst/>
                <a:latin typeface="Arial" panose="020B0604020202020204" pitchFamily="34" charset="0"/>
                <a:ea typeface="Calibri" panose="020F0502020204030204" pitchFamily="34" charset="0"/>
                <a:cs typeface="Times New Roman" panose="02020603050405020304" pitchFamily="18" charset="0"/>
              </a:rPr>
              <a:t>Confirmar pedidos </a:t>
            </a:r>
            <a:r>
              <a:rPr lang="es-PE" sz="2000" dirty="0">
                <a:effectLst/>
                <a:latin typeface="Arial" panose="020B0604020202020204" pitchFamily="34" charset="0"/>
                <a:ea typeface="Calibri" panose="020F0502020204030204" pitchFamily="34" charset="0"/>
                <a:cs typeface="Times New Roman" panose="02020603050405020304" pitchFamily="18" charset="0"/>
              </a:rPr>
              <a:t>y detalles de personalización.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pPr>
            <a:r>
              <a:rPr lang="es-PE" sz="2000" dirty="0" smtClean="0">
                <a:effectLst/>
                <a:latin typeface="Arial" panose="020B0604020202020204" pitchFamily="34" charset="0"/>
                <a:ea typeface="Calibri" panose="020F0502020204030204" pitchFamily="34" charset="0"/>
                <a:cs typeface="Times New Roman" panose="02020603050405020304" pitchFamily="18" charset="0"/>
              </a:rPr>
              <a:t>Actualizar </a:t>
            </a:r>
            <a:r>
              <a:rPr lang="es-PE" sz="2000" dirty="0">
                <a:effectLst/>
                <a:latin typeface="Arial" panose="020B0604020202020204" pitchFamily="34" charset="0"/>
                <a:ea typeface="Calibri" panose="020F0502020204030204" pitchFamily="34" charset="0"/>
                <a:cs typeface="Times New Roman" panose="02020603050405020304" pitchFamily="18" charset="0"/>
              </a:rPr>
              <a:t>stock y registros de ventas.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pPr>
            <a:r>
              <a:rPr lang="es-PE" sz="2000" dirty="0" smtClean="0">
                <a:effectLst/>
                <a:latin typeface="Arial" panose="020B0604020202020204" pitchFamily="34" charset="0"/>
                <a:ea typeface="Calibri" panose="020F0502020204030204" pitchFamily="34" charset="0"/>
                <a:cs typeface="Times New Roman" panose="02020603050405020304" pitchFamily="18" charset="0"/>
              </a:rPr>
              <a:t>Generar reporte </a:t>
            </a:r>
            <a:r>
              <a:rPr lang="es-PE" sz="2000" dirty="0">
                <a:effectLst/>
                <a:latin typeface="Arial" panose="020B0604020202020204" pitchFamily="34" charset="0"/>
                <a:ea typeface="Calibri" panose="020F0502020204030204" pitchFamily="34" charset="0"/>
                <a:cs typeface="Times New Roman" panose="02020603050405020304" pitchFamily="18" charset="0"/>
              </a:rPr>
              <a:t>de inventario actualizado.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pPr>
            <a:r>
              <a:rPr lang="es-PE" sz="2000" dirty="0" smtClean="0">
                <a:effectLst/>
                <a:latin typeface="Arial" panose="020B0604020202020204" pitchFamily="34" charset="0"/>
                <a:ea typeface="Calibri" panose="020F0502020204030204" pitchFamily="34" charset="0"/>
                <a:cs typeface="Times New Roman" panose="02020603050405020304" pitchFamily="18" charset="0"/>
              </a:rPr>
              <a:t>Mostrar ranking de </a:t>
            </a:r>
            <a:r>
              <a:rPr lang="es-PE" sz="2000" dirty="0">
                <a:effectLst/>
                <a:latin typeface="Arial" panose="020B0604020202020204" pitchFamily="34" charset="0"/>
                <a:ea typeface="Calibri" panose="020F0502020204030204" pitchFamily="34" charset="0"/>
                <a:cs typeface="Times New Roman" panose="02020603050405020304" pitchFamily="18" charset="0"/>
              </a:rPr>
              <a:t>los diseños más vendidos.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s-PE" dirty="0"/>
          </a:p>
        </p:txBody>
      </p:sp>
      <p:pic>
        <p:nvPicPr>
          <p:cNvPr id="4" name="image4.png">
            <a:extLst>
              <a:ext uri="{FF2B5EF4-FFF2-40B4-BE49-F238E27FC236}">
                <a16:creationId xmlns:a16="http://schemas.microsoft.com/office/drawing/2014/main" id="{E1B870AC-7D63-4D5B-AD5B-74587474433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spTree>
    <p:extLst>
      <p:ext uri="{BB962C8B-B14F-4D97-AF65-F5344CB8AC3E}">
        <p14:creationId xmlns:p14="http://schemas.microsoft.com/office/powerpoint/2010/main" val="328534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136F7F-992D-4AB0-8163-317CC5CDD5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 name="Objeto 4">
            <a:extLst>
              <a:ext uri="{FF2B5EF4-FFF2-40B4-BE49-F238E27FC236}">
                <a16:creationId xmlns:a16="http://schemas.microsoft.com/office/drawing/2014/main" id="{38E308FE-430D-4C55-94D4-B76D3140FD90}"/>
              </a:ext>
            </a:extLst>
          </p:cNvPr>
          <p:cNvGraphicFramePr>
            <a:graphicFrameLocks noChangeAspect="1"/>
          </p:cNvGraphicFramePr>
          <p:nvPr>
            <p:extLst>
              <p:ext uri="{D42A27DB-BD31-4B8C-83A1-F6EECF244321}">
                <p14:modId xmlns:p14="http://schemas.microsoft.com/office/powerpoint/2010/main" val="3488390906"/>
              </p:ext>
            </p:extLst>
          </p:nvPr>
        </p:nvGraphicFramePr>
        <p:xfrm>
          <a:off x="6176074" y="139485"/>
          <a:ext cx="4115349" cy="5819775"/>
        </p:xfrm>
        <a:graphic>
          <a:graphicData uri="http://schemas.openxmlformats.org/presentationml/2006/ole">
            <mc:AlternateContent xmlns:mc="http://schemas.openxmlformats.org/markup-compatibility/2006">
              <mc:Choice xmlns:v="urn:schemas-microsoft-com:vml" Requires="v">
                <p:oleObj spid="_x0000_s1032" name="Visio" r:id="rId3" imgW="4276794" imgH="6038785" progId="Visio.Drawing.15">
                  <p:embed/>
                </p:oleObj>
              </mc:Choice>
              <mc:Fallback>
                <p:oleObj name="Visio" r:id="rId3" imgW="4276794" imgH="60387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6074" y="139485"/>
                        <a:ext cx="4115349" cy="5819775"/>
                      </a:xfrm>
                      <a:prstGeom prst="rect">
                        <a:avLst/>
                      </a:prstGeom>
                      <a:noFill/>
                    </p:spPr>
                  </p:pic>
                </p:oleObj>
              </mc:Fallback>
            </mc:AlternateContent>
          </a:graphicData>
        </a:graphic>
      </p:graphicFrame>
      <p:sp>
        <p:nvSpPr>
          <p:cNvPr id="7" name="CuadroTexto 6">
            <a:extLst>
              <a:ext uri="{FF2B5EF4-FFF2-40B4-BE49-F238E27FC236}">
                <a16:creationId xmlns:a16="http://schemas.microsoft.com/office/drawing/2014/main" id="{06A245A1-4CFC-4080-BA04-1B35F6140D21}"/>
              </a:ext>
            </a:extLst>
          </p:cNvPr>
          <p:cNvSpPr txBox="1"/>
          <p:nvPr/>
        </p:nvSpPr>
        <p:spPr>
          <a:xfrm>
            <a:off x="1098443" y="1230558"/>
            <a:ext cx="4115350" cy="2620910"/>
          </a:xfrm>
          <a:prstGeom prst="rect">
            <a:avLst/>
          </a:prstGeom>
          <a:noFill/>
        </p:spPr>
        <p:txBody>
          <a:bodyPr wrap="square">
            <a:spAutoFit/>
          </a:bodyPr>
          <a:lstStyle/>
          <a:p>
            <a:pPr algn="just">
              <a:lnSpc>
                <a:spcPct val="150000"/>
              </a:lnSpc>
              <a:spcBef>
                <a:spcPts val="2000"/>
              </a:spcBef>
              <a:spcAft>
                <a:spcPts val="600"/>
              </a:spcAft>
            </a:pPr>
            <a:r>
              <a:rPr lang="es-ES" sz="1200" b="1" dirty="0">
                <a:solidFill>
                  <a:srgbClr val="000000"/>
                </a:solidFill>
                <a:effectLst/>
                <a:latin typeface="Arial" panose="020B0604020202020204" pitchFamily="34" charset="0"/>
              </a:rPr>
              <a:t>Detalle del nuevo proceso (Identificar entradas, explicar el proceso y definir las salidas)</a:t>
            </a:r>
            <a:endParaRPr lang="es-PE" sz="1100" b="1" dirty="0">
              <a:effectLst/>
              <a:latin typeface="Calibri" panose="020F0502020204030204" pitchFamily="34" charset="0"/>
            </a:endParaRPr>
          </a:p>
          <a:p>
            <a:pPr algn="just">
              <a:lnSpc>
                <a:spcPct val="115000"/>
              </a:lnSpc>
            </a:pPr>
            <a:r>
              <a:rPr lang="es-ES" sz="1200" dirty="0">
                <a:effectLst/>
                <a:latin typeface="Arial" panose="020B0604020202020204" pitchFamily="34" charset="0"/>
                <a:ea typeface="Calibri" panose="020F0502020204030204" pitchFamily="34" charset="0"/>
              </a:rPr>
              <a:t> </a:t>
            </a:r>
            <a:endParaRPr lang="es-PE" sz="1100" dirty="0">
              <a:effectLst/>
              <a:latin typeface="Calibri" panose="020F0502020204030204" pitchFamily="34" charset="0"/>
              <a:ea typeface="Calibri" panose="020F0502020204030204" pitchFamily="34" charset="0"/>
            </a:endParaRPr>
          </a:p>
          <a:p>
            <a:pPr algn="just">
              <a:lnSpc>
                <a:spcPct val="115000"/>
              </a:lnSpc>
            </a:pPr>
            <a:r>
              <a:rPr lang="es-ES" sz="1200" dirty="0">
                <a:effectLst/>
                <a:latin typeface="Arial" panose="020B0604020202020204" pitchFamily="34" charset="0"/>
                <a:ea typeface="Calibri" panose="020F0502020204030204" pitchFamily="34" charset="0"/>
              </a:rPr>
              <a:t>El nuevo proceso propuesto es implementar un sistema de gestión de pedidos y control de stock para solucionar la problemática actual de falta de atención de pedidos y pérdida de ventas por falta de stock en el taller de estampado de polos Haku. El objetivo principal es mejorar la eficiencia en la gestión de los pedidos, controlar el inventario de productos y optimizar la producción de los diseños más vendidos.</a:t>
            </a:r>
            <a:endParaRPr lang="es-PE"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4405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ED05F0C-1794-4F74-BE8A-EEBAD1120A78}"/>
              </a:ext>
            </a:extLst>
          </p:cNvPr>
          <p:cNvPicPr/>
          <p:nvPr/>
        </p:nvPicPr>
        <p:blipFill rotWithShape="1">
          <a:blip r:embed="rId2"/>
          <a:srcRect b="33871"/>
          <a:stretch/>
        </p:blipFill>
        <p:spPr bwMode="auto">
          <a:xfrm>
            <a:off x="820945" y="435605"/>
            <a:ext cx="10717541" cy="47020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2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576DD-F5B4-4748-938D-CEBA1AF9B49D}"/>
              </a:ext>
            </a:extLst>
          </p:cNvPr>
          <p:cNvSpPr>
            <a:spLocks noGrp="1"/>
          </p:cNvSpPr>
          <p:nvPr>
            <p:ph type="title" idx="4294967295"/>
          </p:nvPr>
        </p:nvSpPr>
        <p:spPr>
          <a:xfrm>
            <a:off x="363802" y="223084"/>
            <a:ext cx="9602788" cy="1049337"/>
          </a:xfrm>
        </p:spPr>
        <p:txBody>
          <a:bodyPr/>
          <a:lstStyle/>
          <a:p>
            <a:r>
              <a:rPr lang="es-MX" dirty="0"/>
              <a:t>Desarrollo del programa</a:t>
            </a:r>
            <a:endParaRPr lang="es-PE" dirty="0"/>
          </a:p>
        </p:txBody>
      </p:sp>
      <p:pic>
        <p:nvPicPr>
          <p:cNvPr id="5" name="Imagen 4">
            <a:extLst>
              <a:ext uri="{FF2B5EF4-FFF2-40B4-BE49-F238E27FC236}">
                <a16:creationId xmlns:a16="http://schemas.microsoft.com/office/drawing/2014/main" id="{D9B0419F-1692-4A29-BDCC-689293CCF910}"/>
              </a:ext>
            </a:extLst>
          </p:cNvPr>
          <p:cNvPicPr>
            <a:picLocks noChangeAspect="1"/>
          </p:cNvPicPr>
          <p:nvPr/>
        </p:nvPicPr>
        <p:blipFill>
          <a:blip r:embed="rId2"/>
          <a:stretch>
            <a:fillRect/>
          </a:stretch>
        </p:blipFill>
        <p:spPr>
          <a:xfrm>
            <a:off x="363802" y="858219"/>
            <a:ext cx="3518523" cy="1700226"/>
          </a:xfrm>
          <a:prstGeom prst="rect">
            <a:avLst/>
          </a:prstGeom>
        </p:spPr>
      </p:pic>
      <p:pic>
        <p:nvPicPr>
          <p:cNvPr id="7" name="Imagen 6">
            <a:extLst>
              <a:ext uri="{FF2B5EF4-FFF2-40B4-BE49-F238E27FC236}">
                <a16:creationId xmlns:a16="http://schemas.microsoft.com/office/drawing/2014/main" id="{5F424051-89FF-4951-95ED-3B86EF9605ED}"/>
              </a:ext>
            </a:extLst>
          </p:cNvPr>
          <p:cNvPicPr>
            <a:picLocks noChangeAspect="1"/>
          </p:cNvPicPr>
          <p:nvPr/>
        </p:nvPicPr>
        <p:blipFill>
          <a:blip r:embed="rId3"/>
          <a:stretch>
            <a:fillRect/>
          </a:stretch>
        </p:blipFill>
        <p:spPr>
          <a:xfrm>
            <a:off x="363802" y="2608881"/>
            <a:ext cx="5432564" cy="3050462"/>
          </a:xfrm>
          <a:prstGeom prst="rect">
            <a:avLst/>
          </a:prstGeom>
        </p:spPr>
      </p:pic>
      <p:pic>
        <p:nvPicPr>
          <p:cNvPr id="8" name="Imagen 7">
            <a:extLst>
              <a:ext uri="{FF2B5EF4-FFF2-40B4-BE49-F238E27FC236}">
                <a16:creationId xmlns:a16="http://schemas.microsoft.com/office/drawing/2014/main" id="{5DD14791-5433-49B5-863C-A04EA40D729E}"/>
              </a:ext>
            </a:extLst>
          </p:cNvPr>
          <p:cNvPicPr>
            <a:picLocks noChangeAspect="1"/>
          </p:cNvPicPr>
          <p:nvPr/>
        </p:nvPicPr>
        <p:blipFill>
          <a:blip r:embed="rId4"/>
          <a:stretch>
            <a:fillRect/>
          </a:stretch>
        </p:blipFill>
        <p:spPr>
          <a:xfrm>
            <a:off x="5543144" y="829080"/>
            <a:ext cx="6019800" cy="1381125"/>
          </a:xfrm>
          <a:prstGeom prst="rect">
            <a:avLst/>
          </a:prstGeom>
        </p:spPr>
      </p:pic>
      <p:pic>
        <p:nvPicPr>
          <p:cNvPr id="9" name="Imagen 8">
            <a:extLst>
              <a:ext uri="{FF2B5EF4-FFF2-40B4-BE49-F238E27FC236}">
                <a16:creationId xmlns:a16="http://schemas.microsoft.com/office/drawing/2014/main" id="{F76713F6-EAEC-4CD5-B664-639CB720CB19}"/>
              </a:ext>
            </a:extLst>
          </p:cNvPr>
          <p:cNvPicPr>
            <a:picLocks noChangeAspect="1"/>
          </p:cNvPicPr>
          <p:nvPr/>
        </p:nvPicPr>
        <p:blipFill>
          <a:blip r:embed="rId5"/>
          <a:stretch>
            <a:fillRect/>
          </a:stretch>
        </p:blipFill>
        <p:spPr>
          <a:xfrm>
            <a:off x="5942712" y="2658968"/>
            <a:ext cx="2857500" cy="3000375"/>
          </a:xfrm>
          <a:prstGeom prst="rect">
            <a:avLst/>
          </a:prstGeom>
        </p:spPr>
      </p:pic>
      <p:pic>
        <p:nvPicPr>
          <p:cNvPr id="10" name="Imagen 9">
            <a:extLst>
              <a:ext uri="{FF2B5EF4-FFF2-40B4-BE49-F238E27FC236}">
                <a16:creationId xmlns:a16="http://schemas.microsoft.com/office/drawing/2014/main" id="{CA77E9BA-EE4A-4A3D-A4D3-9EF1999EEA5C}"/>
              </a:ext>
            </a:extLst>
          </p:cNvPr>
          <p:cNvPicPr>
            <a:picLocks noChangeAspect="1"/>
          </p:cNvPicPr>
          <p:nvPr/>
        </p:nvPicPr>
        <p:blipFill>
          <a:blip r:embed="rId6"/>
          <a:stretch>
            <a:fillRect/>
          </a:stretch>
        </p:blipFill>
        <p:spPr>
          <a:xfrm>
            <a:off x="9134069" y="2302548"/>
            <a:ext cx="2428875" cy="1314450"/>
          </a:xfrm>
          <a:prstGeom prst="rect">
            <a:avLst/>
          </a:prstGeom>
        </p:spPr>
      </p:pic>
      <p:pic>
        <p:nvPicPr>
          <p:cNvPr id="11" name="Imagen 10">
            <a:extLst>
              <a:ext uri="{FF2B5EF4-FFF2-40B4-BE49-F238E27FC236}">
                <a16:creationId xmlns:a16="http://schemas.microsoft.com/office/drawing/2014/main" id="{8B479299-76EF-4CB5-B69D-3F67AB540B9B}"/>
              </a:ext>
            </a:extLst>
          </p:cNvPr>
          <p:cNvPicPr>
            <a:picLocks noChangeAspect="1"/>
          </p:cNvPicPr>
          <p:nvPr/>
        </p:nvPicPr>
        <p:blipFill>
          <a:blip r:embed="rId7"/>
          <a:stretch>
            <a:fillRect/>
          </a:stretch>
        </p:blipFill>
        <p:spPr>
          <a:xfrm>
            <a:off x="9134069" y="3680202"/>
            <a:ext cx="2314575" cy="1104900"/>
          </a:xfrm>
          <a:prstGeom prst="rect">
            <a:avLst/>
          </a:prstGeom>
        </p:spPr>
      </p:pic>
      <p:pic>
        <p:nvPicPr>
          <p:cNvPr id="12" name="Imagen 11">
            <a:extLst>
              <a:ext uri="{FF2B5EF4-FFF2-40B4-BE49-F238E27FC236}">
                <a16:creationId xmlns:a16="http://schemas.microsoft.com/office/drawing/2014/main" id="{E6A5ADEA-28F1-4C7D-8564-6D9E0A33BE7D}"/>
              </a:ext>
            </a:extLst>
          </p:cNvPr>
          <p:cNvPicPr>
            <a:picLocks noChangeAspect="1"/>
          </p:cNvPicPr>
          <p:nvPr/>
        </p:nvPicPr>
        <p:blipFill>
          <a:blip r:embed="rId8"/>
          <a:stretch>
            <a:fillRect/>
          </a:stretch>
        </p:blipFill>
        <p:spPr>
          <a:xfrm>
            <a:off x="9134069" y="4908765"/>
            <a:ext cx="2352675" cy="904875"/>
          </a:xfrm>
          <a:prstGeom prst="rect">
            <a:avLst/>
          </a:prstGeom>
        </p:spPr>
      </p:pic>
    </p:spTree>
    <p:extLst>
      <p:ext uri="{BB962C8B-B14F-4D97-AF65-F5344CB8AC3E}">
        <p14:creationId xmlns:p14="http://schemas.microsoft.com/office/powerpoint/2010/main" val="203701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892E6-96E3-436A-8814-42E52D2D9EB9}"/>
              </a:ext>
            </a:extLst>
          </p:cNvPr>
          <p:cNvSpPr>
            <a:spLocks noGrp="1"/>
          </p:cNvSpPr>
          <p:nvPr>
            <p:ph type="title"/>
          </p:nvPr>
        </p:nvSpPr>
        <p:spPr/>
        <p:txBody>
          <a:bodyPr/>
          <a:lstStyle/>
          <a:p>
            <a:r>
              <a:rPr lang="es-PE" dirty="0"/>
              <a:t>BENEFICIOS	</a:t>
            </a:r>
          </a:p>
        </p:txBody>
      </p:sp>
      <p:sp>
        <p:nvSpPr>
          <p:cNvPr id="3" name="Marcador de contenido 2">
            <a:extLst>
              <a:ext uri="{FF2B5EF4-FFF2-40B4-BE49-F238E27FC236}">
                <a16:creationId xmlns:a16="http://schemas.microsoft.com/office/drawing/2014/main" id="{4E5257B5-9CAC-4543-8B56-8A43AA411C9D}"/>
              </a:ext>
            </a:extLst>
          </p:cNvPr>
          <p:cNvSpPr>
            <a:spLocks noGrp="1"/>
          </p:cNvSpPr>
          <p:nvPr>
            <p:ph idx="1"/>
          </p:nvPr>
        </p:nvSpPr>
        <p:spPr/>
        <p:txBody>
          <a:bodyPr>
            <a:noAutofit/>
          </a:bodyPr>
          <a:lstStyle/>
          <a:p>
            <a:r>
              <a:rPr lang="es-PE" dirty="0"/>
              <a:t>Al implementar dicho sistema podrán tomar mejores decisiones ya que la información brindada sirve para toda área y control del negocio, por ello obtiene beneficios como:</a:t>
            </a:r>
          </a:p>
          <a:p>
            <a:pPr lvl="1"/>
            <a:r>
              <a:rPr lang="es-PE" sz="2000" dirty="0"/>
              <a:t>Mejora en las estrategias de Marketing y Ventas.</a:t>
            </a:r>
          </a:p>
          <a:p>
            <a:pPr lvl="1"/>
            <a:r>
              <a:rPr lang="es-PE" sz="2000" dirty="0"/>
              <a:t>Control de inventario a tiempo real.</a:t>
            </a:r>
          </a:p>
          <a:p>
            <a:pPr lvl="1"/>
            <a:r>
              <a:rPr lang="es-PE" sz="2000" dirty="0"/>
              <a:t>Identificación de nichos.</a:t>
            </a:r>
          </a:p>
          <a:p>
            <a:pPr lvl="1"/>
            <a:r>
              <a:rPr lang="es-PE" sz="2000" dirty="0"/>
              <a:t>Identificación de meses con mayor rotación.</a:t>
            </a:r>
          </a:p>
          <a:p>
            <a:pPr lvl="1"/>
            <a:r>
              <a:rPr lang="es-PE" sz="2000" dirty="0"/>
              <a:t>Disminución de errores en producción o despacho.</a:t>
            </a:r>
          </a:p>
          <a:p>
            <a:pPr lvl="1"/>
            <a:r>
              <a:rPr lang="es-PE" sz="2000" dirty="0"/>
              <a:t>Fidelidad y confiabilidad del cliente. </a:t>
            </a:r>
          </a:p>
        </p:txBody>
      </p:sp>
      <p:pic>
        <p:nvPicPr>
          <p:cNvPr id="4" name="image4.png">
            <a:extLst>
              <a:ext uri="{FF2B5EF4-FFF2-40B4-BE49-F238E27FC236}">
                <a16:creationId xmlns:a16="http://schemas.microsoft.com/office/drawing/2014/main" id="{95C1D164-DAE9-458C-9408-654C1550B64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936873" y="-152401"/>
            <a:ext cx="2394585" cy="1666875"/>
          </a:xfrm>
          <a:prstGeom prst="rect">
            <a:avLst/>
          </a:prstGeom>
          <a:ln/>
        </p:spPr>
      </p:pic>
    </p:spTree>
    <p:extLst>
      <p:ext uri="{BB962C8B-B14F-4D97-AF65-F5344CB8AC3E}">
        <p14:creationId xmlns:p14="http://schemas.microsoft.com/office/powerpoint/2010/main" val="7896659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105</TotalTime>
  <Words>770</Words>
  <Application>Microsoft Office PowerPoint</Application>
  <PresentationFormat>Panorámica</PresentationFormat>
  <Paragraphs>52</Paragraphs>
  <Slides>13</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0" baseType="lpstr">
      <vt:lpstr>Arial</vt:lpstr>
      <vt:lpstr>Calibri</vt:lpstr>
      <vt:lpstr>Gill Sans MT</vt:lpstr>
      <vt:lpstr>Symbol</vt:lpstr>
      <vt:lpstr>Times New Roman</vt:lpstr>
      <vt:lpstr>Galería</vt:lpstr>
      <vt:lpstr>Visio</vt:lpstr>
      <vt:lpstr>FACULTAD DE INGENIERÍA  PROGRAMA ACADÉMICO DE INGENIERÍA DE SISTEMAS “Sistema de gestión de inventario para una tienda virtual de venta de polos utilizando Java”  </vt:lpstr>
      <vt:lpstr>“Empresa Softecnology”</vt:lpstr>
      <vt:lpstr>HAKU </vt:lpstr>
      <vt:lpstr>ESTUDIO REALIZADO </vt:lpstr>
      <vt:lpstr>OBJETIVO:</vt:lpstr>
      <vt:lpstr>Presentación de PowerPoint</vt:lpstr>
      <vt:lpstr>Presentación de PowerPoint</vt:lpstr>
      <vt:lpstr>Desarrollo del programa</vt:lpstr>
      <vt:lpstr>BENEFICIOS </vt:lpstr>
      <vt:lpstr>REDUCCION: </vt:lpstr>
      <vt:lpstr>PRECIOS:</vt:lpstr>
      <vt:lpstr>Conclusiones</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HAKU</dc:title>
  <dc:creator>RONALD</dc:creator>
  <cp:lastModifiedBy>Lenovo</cp:lastModifiedBy>
  <cp:revision>12</cp:revision>
  <dcterms:created xsi:type="dcterms:W3CDTF">2023-07-09T22:05:13Z</dcterms:created>
  <dcterms:modified xsi:type="dcterms:W3CDTF">2023-07-10T02:15:41Z</dcterms:modified>
</cp:coreProperties>
</file>