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297" r:id="rId47"/>
    <p:sldId id="298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Switch to TEST schema (aka database) using USE TEST;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statement</a:t>
            </a:r>
          </a:p>
          <a:p>
            <a:r>
              <a:rPr lang="en-US" dirty="0" smtClean="0"/>
              <a:t>Index – fast search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7066"/>
          </a:xfrm>
        </p:spPr>
        <p:txBody>
          <a:bodyPr/>
          <a:lstStyle/>
          <a:p>
            <a:r>
              <a:rPr lang="en-US" dirty="0" smtClean="0"/>
              <a:t>Helps in faster retrieval of data</a:t>
            </a:r>
          </a:p>
          <a:p>
            <a:r>
              <a:rPr lang="en-US" dirty="0" smtClean="0"/>
              <a:t>Overhead when adding, editing, deleting data</a:t>
            </a:r>
          </a:p>
          <a:p>
            <a:r>
              <a:rPr lang="en-US" dirty="0" smtClean="0"/>
              <a:t>Benefits </a:t>
            </a:r>
            <a:r>
              <a:rPr lang="en-US" dirty="0" err="1" smtClean="0"/>
              <a:t>outweight</a:t>
            </a:r>
            <a:r>
              <a:rPr lang="en-US" dirty="0" smtClean="0"/>
              <a:t> overheads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city WHERE population &gt; 100000;</a:t>
            </a:r>
            <a:endParaRPr lang="en-US" dirty="0"/>
          </a:p>
          <a:p>
            <a:r>
              <a:rPr lang="en-US" dirty="0" smtClean="0"/>
              <a:t>Database has to look through ALL rows of city and pick out records with population higher than 100K and display all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city (population);</a:t>
            </a:r>
          </a:p>
          <a:p>
            <a:r>
              <a:rPr lang="en-US" dirty="0" smtClean="0"/>
              <a:t>Index is like the index in the back of a book that helps searching faster and information is sorted. With this index, query will be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city 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r>
              <a:rPr lang="en-US" dirty="0" smtClean="0"/>
              <a:t>Query will be fast if population and country code are both indexed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DROP INDEX </a:t>
            </a:r>
            <a:r>
              <a:rPr lang="en-US" dirty="0" err="1" smtClean="0"/>
              <a:t>idx_city_population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Query will speed up because database will look up population and </a:t>
            </a:r>
            <a:r>
              <a:rPr lang="en-US" dirty="0" err="1" smtClean="0"/>
              <a:t>countrycode</a:t>
            </a:r>
            <a:r>
              <a:rPr lang="en-US" dirty="0" smtClean="0"/>
              <a:t> very quickly in an index and then retrieve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 FROM city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called a covering index since all the data query needs is covered in the index. Once the index is read, there is need to get anything more from the table</a:t>
            </a:r>
          </a:p>
          <a:p>
            <a:r>
              <a:rPr lang="en-US" dirty="0" smtClean="0"/>
              <a:t>Very efficient. Use prudently since multiple columns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740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</a:t>
            </a:r>
            <a:r>
              <a:rPr lang="en-US" dirty="0"/>
              <a:t>, </a:t>
            </a:r>
            <a:r>
              <a:rPr lang="en-US" dirty="0" err="1"/>
              <a:t>c.countrycode</a:t>
            </a:r>
            <a:r>
              <a:rPr lang="en-US" dirty="0"/>
              <a:t>, y.name, </a:t>
            </a:r>
            <a:r>
              <a:rPr lang="en-US" dirty="0" err="1"/>
              <a:t>y.continent</a:t>
            </a:r>
            <a:r>
              <a:rPr lang="en-US" dirty="0"/>
              <a:t>, </a:t>
            </a:r>
            <a:r>
              <a:rPr lang="en-US" dirty="0" err="1" smtClean="0"/>
              <a:t>y.IndepYear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city c INNER JOIN country </a:t>
            </a:r>
            <a:r>
              <a:rPr lang="en-US" dirty="0"/>
              <a:t>y </a:t>
            </a:r>
            <a:r>
              <a:rPr lang="en-US" dirty="0" smtClean="0"/>
              <a:t>ON </a:t>
            </a:r>
            <a:r>
              <a:rPr lang="en-US" dirty="0" err="1"/>
              <a:t>c.countrycode</a:t>
            </a:r>
            <a:r>
              <a:rPr lang="en-US" dirty="0"/>
              <a:t> = </a:t>
            </a:r>
            <a:r>
              <a:rPr lang="en-US" dirty="0" err="1" smtClean="0"/>
              <a:t>y.code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c.population</a:t>
            </a:r>
            <a:r>
              <a:rPr lang="en-US" dirty="0" smtClean="0"/>
              <a:t> </a:t>
            </a:r>
            <a:r>
              <a:rPr lang="en-US" dirty="0"/>
              <a:t>&gt; 100000 </a:t>
            </a:r>
            <a:r>
              <a:rPr lang="en-US" dirty="0" smtClean="0"/>
              <a:t>AND </a:t>
            </a:r>
            <a:r>
              <a:rPr lang="en-US" dirty="0" err="1"/>
              <a:t>y.indepyear</a:t>
            </a:r>
            <a:r>
              <a:rPr lang="en-US" dirty="0"/>
              <a:t> &gt; 1992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</a:t>
            </a:r>
            <a:r>
              <a:rPr lang="en-US" dirty="0"/>
              <a:t>city (population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idx_country_indepyear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country (</a:t>
            </a:r>
            <a:r>
              <a:rPr lang="en-US" dirty="0" err="1"/>
              <a:t>indepyear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0" y="3393186"/>
            <a:ext cx="71342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0" y="5449061"/>
            <a:ext cx="8877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0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Block of multiple SQL and logic statements</a:t>
            </a:r>
          </a:p>
          <a:p>
            <a:r>
              <a:rPr lang="en-US" dirty="0" smtClean="0"/>
              <a:t>Combine business logic in one location</a:t>
            </a:r>
          </a:p>
          <a:p>
            <a:r>
              <a:rPr lang="en-US" dirty="0" smtClean="0"/>
              <a:t>Allow multiple languages, multiple systems communicate with a central business logic close to the database</a:t>
            </a:r>
          </a:p>
          <a:p>
            <a:r>
              <a:rPr lang="en-US" dirty="0" smtClean="0"/>
              <a:t>Fast, SQL program but may be hard to debug</a:t>
            </a:r>
          </a:p>
          <a:p>
            <a:r>
              <a:rPr lang="en-US" dirty="0" smtClean="0"/>
              <a:t>Generally returns rows and columns of data</a:t>
            </a:r>
          </a:p>
          <a:p>
            <a:r>
              <a:rPr lang="en-US" dirty="0" smtClean="0"/>
              <a:t>Can take input parameters</a:t>
            </a:r>
          </a:p>
          <a:p>
            <a:r>
              <a:rPr lang="en-US" dirty="0" smtClean="0"/>
              <a:t>Can also send updates</a:t>
            </a:r>
          </a:p>
        </p:txBody>
      </p:sp>
    </p:spTree>
    <p:extLst>
      <p:ext uri="{BB962C8B-B14F-4D97-AF65-F5344CB8AC3E}">
        <p14:creationId xmlns:p14="http://schemas.microsoft.com/office/powerpoint/2010/main" val="489662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1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	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</a:t>
            </a:r>
            <a:r>
              <a:rPr lang="en-US" dirty="0"/>
              <a:t>'Given city and country, return </a:t>
            </a:r>
            <a:r>
              <a:rPr lang="en-US" dirty="0" smtClean="0"/>
              <a:t>city-country‘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IF country = 'USA'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	SELECT CONCAT(city, '–', country, ' aka Awesome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SELECT CONCAT(city, '–', country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END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DELIMITER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 smtClean="0">
                <a:solidFill>
                  <a:srgbClr val="FFFF00"/>
                </a:solidFill>
              </a:rPr>
              <a:t>(‘Chicago’, ‘USA’);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many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GetCities</a:t>
            </a:r>
            <a:r>
              <a:rPr lang="en-US" dirty="0"/>
              <a:t>(country VARCHAR(100))</a:t>
            </a:r>
          </a:p>
          <a:p>
            <a:pPr marL="0" indent="0">
              <a:buNone/>
            </a:pPr>
            <a:r>
              <a:rPr lang="en-US" dirty="0"/>
              <a:t>COMMENT 'Given country, return city-country'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smtClean="0"/>
              <a:t>WHEN </a:t>
            </a:r>
            <a:r>
              <a:rPr lang="en-US" dirty="0"/>
              <a:t>country = 'USA' THEN CONCAT(c.name, '-', y.name, ' aka Awesome')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</a:t>
            </a:r>
            <a:r>
              <a:rPr lang="en-US" dirty="0"/>
              <a:t>CONCAT(c.name, '-', y.name</a:t>
            </a:r>
            <a:r>
              <a:rPr lang="en-US" dirty="0" smtClean="0"/>
              <a:t>)  </a:t>
            </a:r>
            <a:r>
              <a:rPr lang="en-US" dirty="0"/>
              <a:t>END as </a:t>
            </a:r>
            <a:r>
              <a:rPr lang="en-US" dirty="0" err="1"/>
              <a:t>formattedcity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</a:t>
            </a:r>
            <a:r>
              <a:rPr lang="en-US" dirty="0"/>
              <a:t>c.name</a:t>
            </a:r>
            <a:r>
              <a:rPr lang="en-US" dirty="0" smtClean="0"/>
              <a:t>, </a:t>
            </a:r>
            <a:r>
              <a:rPr lang="en-US" dirty="0" err="1" smtClean="0"/>
              <a:t>y.code</a:t>
            </a:r>
            <a:r>
              <a:rPr lang="en-US" dirty="0" smtClean="0"/>
              <a:t>, y.name, </a:t>
            </a:r>
            <a:r>
              <a:rPr lang="en-US" dirty="0" err="1" smtClean="0"/>
              <a:t>c.district</a:t>
            </a:r>
            <a:r>
              <a:rPr lang="en-US" dirty="0" smtClean="0"/>
              <a:t>, </a:t>
            </a:r>
            <a:r>
              <a:rPr lang="en-US" dirty="0" err="1" smtClean="0"/>
              <a:t>c.population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city c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JOIN country y ON </a:t>
            </a:r>
            <a:r>
              <a:rPr lang="en-US" dirty="0" err="1"/>
              <a:t>y.code</a:t>
            </a:r>
            <a:r>
              <a:rPr lang="en-US" dirty="0"/>
              <a:t> = </a:t>
            </a:r>
            <a:r>
              <a:rPr lang="en-US" dirty="0" err="1"/>
              <a:t>c.CountryCode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</a:t>
            </a:r>
            <a:r>
              <a:rPr lang="en-US" dirty="0"/>
              <a:t>WHERE </a:t>
            </a:r>
            <a:r>
              <a:rPr lang="en-US" dirty="0" err="1"/>
              <a:t>y.code</a:t>
            </a:r>
            <a:r>
              <a:rPr lang="en-US" dirty="0"/>
              <a:t> = country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GetCities</a:t>
            </a:r>
            <a:r>
              <a:rPr lang="en-US" dirty="0" smtClean="0">
                <a:solidFill>
                  <a:srgbClr val="FFFF00"/>
                </a:solidFill>
              </a:rPr>
              <a:t>(‘NLD’);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6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en-US" dirty="0" smtClean="0">
                <a:solidFill>
                  <a:srgbClr val="FFFF00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paramters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3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@ </a:t>
            </a:r>
            <a:r>
              <a:rPr lang="en-US" dirty="0" err="1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OUT and returning record(s)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SELECT </a:t>
            </a:r>
            <a:r>
              <a:rPr lang="en-US" dirty="0"/>
              <a:t>* FROM city WHERE </a:t>
            </a:r>
            <a:r>
              <a:rPr lang="en-US" dirty="0" err="1"/>
              <a:t>countrycode</a:t>
            </a:r>
            <a:r>
              <a:rPr lang="en-US" dirty="0"/>
              <a:t> = country;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</a:t>
            </a: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480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Triggers!</a:t>
            </a:r>
          </a:p>
          <a:p>
            <a:r>
              <a:rPr lang="en-US" dirty="0" smtClean="0"/>
              <a:t>Before data is inserted, take proactive steps</a:t>
            </a:r>
          </a:p>
          <a:p>
            <a:r>
              <a:rPr lang="en-US" dirty="0" smtClean="0"/>
              <a:t>After data is inserted, take reactive steps</a:t>
            </a:r>
          </a:p>
          <a:p>
            <a:r>
              <a:rPr lang="en-US" dirty="0" smtClean="0"/>
              <a:t>Actions based in INSERT, UPDATE or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city_before_update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UPDATE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NEW.name &lt;&gt; OLD.NAME THEN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	</a:t>
            </a:r>
            <a:r>
              <a:rPr lang="en-US" dirty="0" smtClean="0"/>
              <a:t>    INSERT </a:t>
            </a:r>
            <a:r>
              <a:rPr lang="en-US" dirty="0"/>
              <a:t>INTO </a:t>
            </a:r>
            <a:r>
              <a:rPr lang="en-US" dirty="0" err="1"/>
              <a:t>city_audit</a:t>
            </a:r>
            <a:r>
              <a:rPr lang="en-US" dirty="0"/>
              <a:t> (action, </a:t>
            </a:r>
            <a:r>
              <a:rPr lang="en-US" dirty="0" err="1"/>
              <a:t>oldname</a:t>
            </a:r>
            <a:r>
              <a:rPr lang="en-US" dirty="0"/>
              <a:t>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VALUES </a:t>
            </a:r>
            <a:r>
              <a:rPr lang="en-US" dirty="0"/>
              <a:t>('UPDATE', OLD.name, NEW.name, NOW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IF;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r>
              <a:rPr lang="en-US" dirty="0"/>
              <a:t>DELIMITER 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Before data is inserted, add an audit entry recording the old city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45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Totals as you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population_entered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BEFORE </a:t>
            </a:r>
            <a:r>
              <a:rPr lang="en-US" dirty="0" smtClean="0"/>
              <a:t>INSERT ON city FOR EACH ROW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population_entered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= @</a:t>
            </a:r>
            <a:r>
              <a:rPr lang="en-US" dirty="0" err="1" smtClean="0"/>
              <a:t>population_entered</a:t>
            </a:r>
            <a:r>
              <a:rPr lang="en-US" dirty="0" smtClean="0"/>
              <a:t> + </a:t>
            </a:r>
            <a:r>
              <a:rPr lang="en-US" dirty="0" err="1" smtClean="0"/>
              <a:t>NEW.population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@</a:t>
            </a:r>
            <a:r>
              <a:rPr lang="en-US" dirty="0" err="1" smtClean="0"/>
              <a:t>population_entered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INSERT INTO city VALUES (…);</a:t>
            </a:r>
          </a:p>
          <a:p>
            <a:pPr marL="0" indent="0"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population_entered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5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city_archive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DELETE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INSERT INTO </a:t>
            </a:r>
            <a:r>
              <a:rPr lang="en-US" dirty="0" err="1" smtClean="0"/>
              <a:t>city_archive</a:t>
            </a:r>
            <a:r>
              <a:rPr lang="en-US" dirty="0" smtClean="0"/>
              <a:t> (OLD.id, OLD.name …);</a:t>
            </a:r>
          </a:p>
          <a:p>
            <a:pPr marL="0" indent="0">
              <a:buNone/>
            </a:pPr>
            <a:r>
              <a:rPr lang="en-US" dirty="0" smtClean="0"/>
              <a:t>END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8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user</a:t>
            </a:r>
          </a:p>
          <a:p>
            <a:r>
              <a:rPr lang="en-US" dirty="0" smtClean="0"/>
              <a:t>Granting permissions to new user</a:t>
            </a:r>
          </a:p>
          <a:p>
            <a:r>
              <a:rPr lang="en-US" dirty="0" smtClean="0"/>
              <a:t>Logging in as the new user</a:t>
            </a:r>
          </a:p>
          <a:p>
            <a:r>
              <a:rPr lang="en-US" dirty="0" smtClean="0"/>
              <a:t>Resetting password</a:t>
            </a:r>
          </a:p>
          <a:p>
            <a:r>
              <a:rPr lang="en-US" dirty="0" smtClean="0"/>
              <a:t>Different kinds of permissions</a:t>
            </a:r>
          </a:p>
          <a:p>
            <a:r>
              <a:rPr lang="en-US" dirty="0" smtClean="0"/>
              <a:t>Removing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6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user John and provide password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USER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 IDENTIFIED BY ‘</a:t>
            </a:r>
            <a:r>
              <a:rPr lang="en-US" dirty="0" smtClean="0">
                <a:solidFill>
                  <a:srgbClr val="FFFF00"/>
                </a:solidFill>
              </a:rPr>
              <a:t>Ae230aklaf9w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endParaRPr lang="en-US" dirty="0" smtClean="0"/>
          </a:p>
          <a:p>
            <a:r>
              <a:rPr lang="en-US" dirty="0" smtClean="0"/>
              <a:t>John can log on to MySQL only from localhost with username john and AE230aklaf9w password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8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all permissions? Be very careful with all permissions</a:t>
            </a:r>
          </a:p>
          <a:p>
            <a:pPr marL="0" indent="0">
              <a:buNone/>
            </a:pPr>
            <a:r>
              <a:rPr lang="en-US" dirty="0" smtClean="0"/>
              <a:t>GRANT </a:t>
            </a:r>
            <a:r>
              <a:rPr lang="en-US" dirty="0" smtClean="0">
                <a:solidFill>
                  <a:srgbClr val="FFFF00"/>
                </a:solidFill>
              </a:rPr>
              <a:t>ALL</a:t>
            </a:r>
            <a:r>
              <a:rPr lang="en-US" dirty="0" smtClean="0"/>
              <a:t> PRIVILEGES ON </a:t>
            </a:r>
            <a:r>
              <a:rPr lang="en-US" dirty="0" smtClean="0">
                <a:solidFill>
                  <a:srgbClr val="FFFF00"/>
                </a:solidFill>
              </a:rPr>
              <a:t>*.*</a:t>
            </a:r>
            <a:r>
              <a:rPr lang="en-US" dirty="0" smtClean="0"/>
              <a:t> TO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r>
              <a:rPr lang="en-US" dirty="0" smtClean="0"/>
              <a:t>Give john user logging in from localhost ALL permissions on all database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GRANT </a:t>
            </a:r>
            <a:r>
              <a:rPr lang="en-US" dirty="0" smtClean="0">
                <a:solidFill>
                  <a:srgbClr val="FFFF00"/>
                </a:solidFill>
              </a:rPr>
              <a:t>SELECT, INSERT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FFFF00"/>
                </a:solidFill>
              </a:rPr>
              <a:t>test.*</a:t>
            </a:r>
            <a:r>
              <a:rPr lang="en-US" dirty="0" smtClean="0"/>
              <a:t> TO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’@’</a:t>
            </a:r>
            <a:r>
              <a:rPr lang="en-US" dirty="0" err="1" smtClean="0">
                <a:solidFill>
                  <a:srgbClr val="FFFF00"/>
                </a:solidFill>
              </a:rPr>
              <a:t>localhost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r>
              <a:rPr lang="en-US" dirty="0" smtClean="0"/>
              <a:t>Give john user logging in from local host SELECT and INSERT permissions on test database and all its objects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5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as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–u username –h hostname –p</a:t>
            </a:r>
          </a:p>
          <a:p>
            <a:pPr marL="0" indent="0">
              <a:buNone/>
            </a:pPr>
            <a:r>
              <a:rPr lang="en-US" dirty="0" smtClean="0"/>
              <a:t>Password: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Username and hostname should correspond to the user, host </a:t>
            </a:r>
            <a:r>
              <a:rPr lang="en-US" smtClean="0"/>
              <a:t>and password used </a:t>
            </a:r>
            <a:r>
              <a:rPr lang="en-US" dirty="0" smtClean="0"/>
              <a:t>in:</a:t>
            </a:r>
          </a:p>
          <a:p>
            <a:pPr marL="0" indent="0">
              <a:buNone/>
            </a:pPr>
            <a:r>
              <a:rPr lang="en-US" dirty="0" smtClean="0"/>
              <a:t>CREATE USER ‘</a:t>
            </a:r>
            <a:r>
              <a:rPr lang="en-US" dirty="0" err="1" smtClean="0"/>
              <a:t>user’@’host</a:t>
            </a:r>
            <a:r>
              <a:rPr lang="en-US" dirty="0" smtClean="0"/>
              <a:t>’ IDENTIFIED BY ‘password’;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790</TotalTime>
  <Words>2600</Words>
  <Application>Microsoft Office PowerPoint</Application>
  <PresentationFormat>Widescreen</PresentationFormat>
  <Paragraphs>662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Indexes</vt:lpstr>
      <vt:lpstr>Index on multiple columns</vt:lpstr>
      <vt:lpstr>Indexes - covering</vt:lpstr>
      <vt:lpstr>Index – multiple tables</vt:lpstr>
      <vt:lpstr>Day 8:</vt:lpstr>
      <vt:lpstr>Function</vt:lpstr>
      <vt:lpstr>Day 9</vt:lpstr>
      <vt:lpstr>SP returning 1 record</vt:lpstr>
      <vt:lpstr>SP returning many records</vt:lpstr>
      <vt:lpstr>SP OUT paramters</vt:lpstr>
      <vt:lpstr>SP OUT and returning record(s)</vt:lpstr>
      <vt:lpstr>Day 10</vt:lpstr>
      <vt:lpstr>BEFORE TRIGGER</vt:lpstr>
      <vt:lpstr>Totals as you insert</vt:lpstr>
      <vt:lpstr>After delete</vt:lpstr>
      <vt:lpstr>Day 11</vt:lpstr>
      <vt:lpstr>Add a new user</vt:lpstr>
      <vt:lpstr>Granting permission</vt:lpstr>
      <vt:lpstr>Logging in as a user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101</cp:revision>
  <dcterms:created xsi:type="dcterms:W3CDTF">2016-01-03T04:46:42Z</dcterms:created>
  <dcterms:modified xsi:type="dcterms:W3CDTF">2016-01-20T05:58:17Z</dcterms:modified>
</cp:coreProperties>
</file>