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57" r:id="rId4"/>
    <p:sldId id="266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9" r:id="rId43"/>
    <p:sldId id="300" r:id="rId44"/>
    <p:sldId id="301" r:id="rId45"/>
    <p:sldId id="302" r:id="rId46"/>
    <p:sldId id="297" r:id="rId47"/>
    <p:sldId id="298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3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6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26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5672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07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80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47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54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28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9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2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6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9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5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75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0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C1F441-9BCC-4383-B80D-68C31DF95A71}" type="datetimeFigureOut">
              <a:rPr lang="en-US" smtClean="0"/>
              <a:t>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31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zedfox.us/blog/install-mysql-5-7-on-windows-1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Journey towards a data driven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34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that interest Database Developers</a:t>
            </a:r>
          </a:p>
          <a:p>
            <a:r>
              <a:rPr lang="en-US" dirty="0" smtClean="0"/>
              <a:t>Schema</a:t>
            </a:r>
            <a:endParaRPr lang="en-US" dirty="0"/>
          </a:p>
          <a:p>
            <a:pPr lvl="1"/>
            <a:r>
              <a:rPr lang="en-US" dirty="0"/>
              <a:t>Table – has constraints, keys, triggers</a:t>
            </a:r>
          </a:p>
          <a:p>
            <a:pPr lvl="1"/>
            <a:r>
              <a:rPr lang="en-US" dirty="0"/>
              <a:t>View</a:t>
            </a:r>
          </a:p>
          <a:p>
            <a:pPr lvl="1"/>
            <a:r>
              <a:rPr lang="en-US" dirty="0"/>
              <a:t>Stored procedures</a:t>
            </a:r>
          </a:p>
          <a:p>
            <a:pPr lvl="1"/>
            <a:r>
              <a:rPr lang="en-US" dirty="0"/>
              <a:t>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6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28298"/>
          </a:xfrm>
        </p:spPr>
        <p:txBody>
          <a:bodyPr/>
          <a:lstStyle/>
          <a:p>
            <a:r>
              <a:rPr lang="en-US" dirty="0"/>
              <a:t>Server: Operating </a:t>
            </a:r>
            <a:r>
              <a:rPr lang="en-US" dirty="0" smtClean="0"/>
              <a:t>System (e.g. Windows/Linux)</a:t>
            </a:r>
            <a:endParaRPr lang="en-US" dirty="0"/>
          </a:p>
          <a:p>
            <a:r>
              <a:rPr lang="en-US" dirty="0"/>
              <a:t>Server: Database </a:t>
            </a:r>
            <a:r>
              <a:rPr lang="en-US" dirty="0" smtClean="0"/>
              <a:t>server (e.g. MySQL)</a:t>
            </a:r>
            <a:endParaRPr lang="en-US" dirty="0"/>
          </a:p>
          <a:p>
            <a:r>
              <a:rPr lang="en-US" dirty="0"/>
              <a:t>Database </a:t>
            </a:r>
            <a:r>
              <a:rPr lang="en-US" dirty="0" smtClean="0"/>
              <a:t>instance (e.g. MySQL57 service)</a:t>
            </a:r>
          </a:p>
          <a:p>
            <a:r>
              <a:rPr lang="en-US" dirty="0" smtClean="0"/>
              <a:t>Schema and schema objects </a:t>
            </a:r>
            <a:r>
              <a:rPr lang="en-US" b="1" dirty="0" smtClean="0"/>
              <a:t>(replication happens here)</a:t>
            </a:r>
          </a:p>
          <a:p>
            <a:endParaRPr lang="en-US" dirty="0"/>
          </a:p>
          <a:p>
            <a:r>
              <a:rPr lang="en-US" dirty="0" smtClean="0"/>
              <a:t>SQL Server has:</a:t>
            </a:r>
          </a:p>
          <a:p>
            <a:pPr lvl="1"/>
            <a:r>
              <a:rPr lang="en-US" dirty="0" smtClean="0"/>
              <a:t>OS</a:t>
            </a:r>
          </a:p>
          <a:p>
            <a:pPr lvl="1"/>
            <a:r>
              <a:rPr lang="en-US" dirty="0" smtClean="0"/>
              <a:t>DB server</a:t>
            </a:r>
          </a:p>
          <a:p>
            <a:pPr lvl="1"/>
            <a:r>
              <a:rPr lang="en-US" dirty="0" smtClean="0"/>
              <a:t>DB instance</a:t>
            </a:r>
          </a:p>
          <a:p>
            <a:pPr lvl="1"/>
            <a:r>
              <a:rPr lang="en-US" b="1" dirty="0" smtClean="0"/>
              <a:t>Database name (notice this extra layer)</a:t>
            </a:r>
          </a:p>
          <a:p>
            <a:pPr lvl="1"/>
            <a:r>
              <a:rPr lang="en-US" dirty="0" smtClean="0"/>
              <a:t>Schema and schema objects </a:t>
            </a:r>
            <a:r>
              <a:rPr lang="en-US" b="1" dirty="0" smtClean="0"/>
              <a:t>(replication happens here)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304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3: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create a TEST schema for ourselves</a:t>
            </a:r>
          </a:p>
          <a:p>
            <a:r>
              <a:rPr lang="en-US" dirty="0" smtClean="0"/>
              <a:t>Switch to TEST schema (aka database) using USE TEST;</a:t>
            </a:r>
          </a:p>
          <a:p>
            <a:r>
              <a:rPr lang="en-US" dirty="0" smtClean="0"/>
              <a:t>Let’s create a table in TEST schema</a:t>
            </a:r>
          </a:p>
          <a:p>
            <a:r>
              <a:rPr lang="en-US" dirty="0" smtClean="0"/>
              <a:t>Normalization – very important</a:t>
            </a:r>
          </a:p>
        </p:txBody>
      </p:sp>
    </p:spTree>
    <p:extLst>
      <p:ext uri="{BB962C8B-B14F-4D97-AF65-F5344CB8AC3E}">
        <p14:creationId xmlns:p14="http://schemas.microsoft.com/office/powerpoint/2010/main" val="152480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dirty="0"/>
              <a:t>is like a blank Excel sheet with strict rules</a:t>
            </a:r>
          </a:p>
          <a:p>
            <a:r>
              <a:rPr lang="en-US" dirty="0"/>
              <a:t>Table has </a:t>
            </a:r>
            <a:r>
              <a:rPr lang="en-US" dirty="0" smtClean="0"/>
              <a:t>columns</a:t>
            </a:r>
          </a:p>
          <a:p>
            <a:r>
              <a:rPr lang="en-US" dirty="0" smtClean="0"/>
              <a:t>Table has constraints (i.e. rules)</a:t>
            </a:r>
          </a:p>
          <a:p>
            <a:r>
              <a:rPr lang="en-US" dirty="0" smtClean="0"/>
              <a:t>Table has keys (i.e. ways to find information faster)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column has a name (Ex: </a:t>
            </a:r>
            <a:r>
              <a:rPr lang="en-US" dirty="0" err="1"/>
              <a:t>firstname</a:t>
            </a:r>
            <a:r>
              <a:rPr lang="en-US" dirty="0"/>
              <a:t>)</a:t>
            </a:r>
          </a:p>
          <a:p>
            <a:r>
              <a:rPr lang="en-US" dirty="0"/>
              <a:t>Each column can hold one kind of information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firstname</a:t>
            </a:r>
            <a:r>
              <a:rPr lang="en-US" dirty="0"/>
              <a:t> can hold text</a:t>
            </a:r>
          </a:p>
          <a:p>
            <a:r>
              <a:rPr lang="en-US" dirty="0"/>
              <a:t>Column can contain information from another table. Oh fun!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5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 to have 1 column that is unique per row (e.g. </a:t>
            </a:r>
            <a:r>
              <a:rPr lang="en-US" dirty="0" err="1" smtClean="0"/>
              <a:t>empno</a:t>
            </a:r>
            <a:r>
              <a:rPr lang="en-US" dirty="0" smtClean="0"/>
              <a:t>) and cannot be empty</a:t>
            </a:r>
          </a:p>
          <a:p>
            <a:r>
              <a:rPr lang="en-US" dirty="0" smtClean="0"/>
              <a:t>That’s PRIMARY KEY CONSTRAINT</a:t>
            </a:r>
          </a:p>
          <a:p>
            <a:endParaRPr lang="en-US" dirty="0"/>
          </a:p>
          <a:p>
            <a:r>
              <a:rPr lang="en-US" dirty="0" smtClean="0"/>
              <a:t>May have a column that is unique per row OR is empty (e.g. SSN)</a:t>
            </a:r>
          </a:p>
          <a:p>
            <a:r>
              <a:rPr lang="en-US" dirty="0" smtClean="0"/>
              <a:t>That’s UNIQUE KEY CONSTRAINT</a:t>
            </a:r>
          </a:p>
          <a:p>
            <a:endParaRPr lang="en-US" dirty="0" smtClean="0"/>
          </a:p>
          <a:p>
            <a:r>
              <a:rPr lang="en-US" dirty="0" err="1" smtClean="0"/>
              <a:t>WorkHours</a:t>
            </a:r>
            <a:r>
              <a:rPr lang="en-US" dirty="0" smtClean="0"/>
              <a:t> table may contain a field called </a:t>
            </a:r>
            <a:r>
              <a:rPr lang="en-US" dirty="0" err="1" smtClean="0"/>
              <a:t>empno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err="1" smtClean="0"/>
              <a:t>empno</a:t>
            </a:r>
            <a:r>
              <a:rPr lang="en-US" dirty="0" smtClean="0"/>
              <a:t> can be a link to Employees table’s </a:t>
            </a:r>
            <a:r>
              <a:rPr lang="en-US" dirty="0" err="1" smtClean="0"/>
              <a:t>empno</a:t>
            </a:r>
            <a:r>
              <a:rPr lang="en-US" dirty="0" smtClean="0"/>
              <a:t>!</a:t>
            </a:r>
          </a:p>
          <a:p>
            <a:r>
              <a:rPr lang="en-US" dirty="0" smtClean="0"/>
              <a:t>That’s FOREIGN KEY 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33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Keys/Indexes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 or columns can be marked as a key</a:t>
            </a:r>
          </a:p>
          <a:p>
            <a:r>
              <a:rPr lang="en-US" dirty="0" smtClean="0"/>
              <a:t>Key is a mini-table like an index in the back of a book to quickly locate information</a:t>
            </a:r>
          </a:p>
          <a:p>
            <a:r>
              <a:rPr lang="en-US" dirty="0" smtClean="0"/>
              <a:t>Keys are one of the core components of SQL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72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CREATE TABLE </a:t>
            </a:r>
            <a:r>
              <a:rPr lang="en-US" dirty="0" smtClean="0">
                <a:solidFill>
                  <a:srgbClr val="FFFF00"/>
                </a:solidFill>
              </a:rPr>
              <a:t>employees</a:t>
            </a:r>
            <a:r>
              <a:rPr lang="en-US" dirty="0" smtClean="0"/>
              <a:t>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FFFF00"/>
                </a:solidFill>
              </a:rPr>
              <a:t>empno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INT </a:t>
            </a:r>
            <a:r>
              <a:rPr lang="en-US" dirty="0" smtClean="0">
                <a:solidFill>
                  <a:srgbClr val="FFFF00"/>
                </a:solidFill>
              </a:rPr>
              <a:t>NOT NULL </a:t>
            </a:r>
            <a:r>
              <a:rPr lang="en-US" dirty="0" smtClean="0"/>
              <a:t>AUTO_INCREMENT,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varchar(50)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lastname</a:t>
            </a:r>
            <a:r>
              <a:rPr lang="en-US" dirty="0" smtClean="0"/>
              <a:t> varchar(50)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age </a:t>
            </a:r>
            <a:r>
              <a:rPr lang="en-US" dirty="0" err="1" smtClean="0"/>
              <a:t>int</a:t>
            </a:r>
            <a:r>
              <a:rPr lang="en-US" dirty="0" smtClean="0"/>
              <a:t> NOT NULL </a:t>
            </a:r>
            <a:r>
              <a:rPr lang="en-US" dirty="0" smtClean="0">
                <a:solidFill>
                  <a:srgbClr val="FFFF00"/>
                </a:solidFill>
              </a:rPr>
              <a:t>DEFAULT 0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ssn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char(9)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FF00"/>
                </a:solidFill>
              </a:rPr>
              <a:t>CONSTRAINT</a:t>
            </a:r>
            <a:r>
              <a:rPr lang="en-US" dirty="0" smtClean="0"/>
              <a:t> </a:t>
            </a:r>
            <a:r>
              <a:rPr lang="en-US" dirty="0" err="1" smtClean="0"/>
              <a:t>pk_employees_empno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PRIMARY KEY </a:t>
            </a:r>
            <a:r>
              <a:rPr lang="en-US" dirty="0" smtClean="0"/>
              <a:t>(</a:t>
            </a:r>
            <a:r>
              <a:rPr lang="en-US" dirty="0" err="1" smtClean="0"/>
              <a:t>empno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uk_employees_ssn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UNIQUE KEY </a:t>
            </a:r>
            <a:r>
              <a:rPr lang="en-US" dirty="0" smtClean="0"/>
              <a:t>(</a:t>
            </a:r>
            <a:r>
              <a:rPr lang="en-US" dirty="0" err="1" smtClean="0"/>
              <a:t>ssn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FF00"/>
                </a:solidFill>
              </a:rPr>
              <a:t>INDEX</a:t>
            </a:r>
            <a:r>
              <a:rPr lang="en-US" dirty="0" smtClean="0"/>
              <a:t> </a:t>
            </a:r>
            <a:r>
              <a:rPr lang="en-US" dirty="0" err="1" smtClean="0"/>
              <a:t>idx_employees_ln_fn_age</a:t>
            </a:r>
            <a:r>
              <a:rPr lang="en-US" dirty="0" smtClean="0"/>
              <a:t> (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firstname</a:t>
            </a:r>
            <a:r>
              <a:rPr lang="en-US" dirty="0" smtClean="0"/>
              <a:t>, age)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37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94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CREATE TABLE </a:t>
            </a:r>
            <a:r>
              <a:rPr lang="en-US" dirty="0" smtClean="0">
                <a:solidFill>
                  <a:srgbClr val="FFFF00"/>
                </a:solidFill>
              </a:rPr>
              <a:t>workhours</a:t>
            </a:r>
            <a:r>
              <a:rPr lang="en-US" dirty="0" smtClean="0"/>
              <a:t>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FF00"/>
                </a:solidFill>
              </a:rPr>
              <a:t>id</a:t>
            </a:r>
            <a:r>
              <a:rPr lang="en-US" dirty="0" smtClean="0"/>
              <a:t> INT NOT NULL </a:t>
            </a:r>
            <a:r>
              <a:rPr lang="en-US" dirty="0" smtClean="0">
                <a:solidFill>
                  <a:srgbClr val="FFFF00"/>
                </a:solidFill>
              </a:rPr>
              <a:t>AUTO_INCREMENT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workdate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DATE</a:t>
            </a:r>
            <a:r>
              <a:rPr lang="en-US" dirty="0" smtClean="0"/>
              <a:t>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workhours INT </a:t>
            </a:r>
            <a:r>
              <a:rPr lang="en-US" dirty="0" smtClean="0">
                <a:solidFill>
                  <a:srgbClr val="FFFF00"/>
                </a:solidFill>
              </a:rPr>
              <a:t>NOT NULL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empno</a:t>
            </a:r>
            <a:r>
              <a:rPr lang="en-US" dirty="0" smtClean="0"/>
              <a:t> INT NOT NULL,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pk_workhours_id</a:t>
            </a:r>
            <a:r>
              <a:rPr lang="en-US" dirty="0" smtClean="0"/>
              <a:t> PRIMARY KEY (id),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INDEX </a:t>
            </a:r>
            <a:r>
              <a:rPr lang="en-US" dirty="0" err="1" smtClean="0"/>
              <a:t>idx_workhours_date_hours</a:t>
            </a:r>
            <a:r>
              <a:rPr lang="en-US" dirty="0" smtClean="0"/>
              <a:t> (</a:t>
            </a:r>
            <a:r>
              <a:rPr lang="en-US" dirty="0" err="1" smtClean="0"/>
              <a:t>workdate</a:t>
            </a:r>
            <a:r>
              <a:rPr lang="en-US" dirty="0" smtClean="0"/>
              <a:t>, workhours),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CONSTRAINT </a:t>
            </a:r>
            <a:r>
              <a:rPr lang="en-US" dirty="0" err="1" smtClean="0"/>
              <a:t>fk_workhours_employees_no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FOREIGN KEY </a:t>
            </a:r>
            <a:r>
              <a:rPr lang="en-US" dirty="0" smtClean="0"/>
              <a:t>(</a:t>
            </a:r>
            <a:r>
              <a:rPr lang="en-US" dirty="0" err="1" smtClean="0"/>
              <a:t>empno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FF00"/>
                </a:solidFill>
              </a:rPr>
              <a:t>REFERENCES</a:t>
            </a:r>
            <a:r>
              <a:rPr lang="en-US" dirty="0" smtClean="0"/>
              <a:t> employees (</a:t>
            </a:r>
            <a:r>
              <a:rPr lang="en-US" dirty="0" err="1" smtClean="0"/>
              <a:t>empno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79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 levels of normalization</a:t>
            </a:r>
          </a:p>
          <a:p>
            <a:r>
              <a:rPr lang="en-US" dirty="0" smtClean="0"/>
              <a:t>First 3 are the most important; we’ll cover those</a:t>
            </a:r>
          </a:p>
          <a:p>
            <a:r>
              <a:rPr lang="en-US" dirty="0" smtClean="0"/>
              <a:t>NF1, NF2 and NF3 – abbreviated</a:t>
            </a:r>
          </a:p>
          <a:p>
            <a:r>
              <a:rPr lang="en-US" dirty="0" smtClean="0"/>
              <a:t>Very, very important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0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Goal</a:t>
            </a:r>
          </a:p>
          <a:p>
            <a:r>
              <a:rPr lang="en-US" dirty="0" smtClean="0"/>
              <a:t>DB around us</a:t>
            </a:r>
          </a:p>
          <a:p>
            <a:r>
              <a:rPr lang="en-US" dirty="0" smtClean="0"/>
              <a:t>Why MySQL</a:t>
            </a:r>
          </a:p>
          <a:p>
            <a:r>
              <a:rPr lang="en-US" dirty="0" smtClean="0"/>
              <a:t>Let’s install MySQL!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08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should be no repeating fields or content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502080"/>
              </p:ext>
            </p:extLst>
          </p:nvPr>
        </p:nvGraphicFramePr>
        <p:xfrm>
          <a:off x="1103313" y="2963409"/>
          <a:ext cx="4846383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  <a:gridCol w="32552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555-444-3333, 111-111-1111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222-222-2222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050367"/>
              </p:ext>
            </p:extLst>
          </p:nvPr>
        </p:nvGraphicFramePr>
        <p:xfrm>
          <a:off x="6120320" y="2963409"/>
          <a:ext cx="3929533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75552"/>
                <a:gridCol w="1231392"/>
                <a:gridCol w="22225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Matt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555-444-3333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Matt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111-111-1111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222-222-2222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952569"/>
              </p:ext>
            </p:extLst>
          </p:nvPr>
        </p:nvGraphicFramePr>
        <p:xfrm>
          <a:off x="1103311" y="4953168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591885"/>
              </p:ext>
            </p:extLst>
          </p:nvPr>
        </p:nvGraphicFramePr>
        <p:xfrm>
          <a:off x="2993421" y="4948097"/>
          <a:ext cx="2364580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50436"/>
                <a:gridCol w="19141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555-444-3333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111-111-1111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222-222-2222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98830" y="4599359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17118" y="2611885"/>
            <a:ext cx="527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Employees – eliminate repeating content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927415" y="45942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Phone</a:t>
            </a:r>
            <a:endParaRPr lang="en-US" b="1" dirty="0"/>
          </a:p>
        </p:txBody>
      </p:sp>
      <p:sp>
        <p:nvSpPr>
          <p:cNvPr id="13" name="Curved Down Arrow 12"/>
          <p:cNvSpPr/>
          <p:nvPr/>
        </p:nvSpPr>
        <p:spPr>
          <a:xfrm>
            <a:off x="5791200" y="2439979"/>
            <a:ext cx="1097280" cy="523430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16167"/>
              </p:ext>
            </p:extLst>
          </p:nvPr>
        </p:nvGraphicFramePr>
        <p:xfrm>
          <a:off x="5702703" y="4958434"/>
          <a:ext cx="272196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00561"/>
                <a:gridCol w="914400"/>
                <a:gridCol w="12070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636697" y="460462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Emp_Phone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0301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composite key is a combination of more than 1 key that makes a row unique</a:t>
            </a:r>
          </a:p>
          <a:p>
            <a:r>
              <a:rPr lang="en-US" dirty="0" smtClean="0"/>
              <a:t>Employee can have many phones but phone number must not be duplicated</a:t>
            </a:r>
          </a:p>
          <a:p>
            <a:r>
              <a:rPr lang="en-US" dirty="0" smtClean="0"/>
              <a:t>Okay, great! Phone ID and Employee ID combination must be unique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102204"/>
              </p:ext>
            </p:extLst>
          </p:nvPr>
        </p:nvGraphicFramePr>
        <p:xfrm>
          <a:off x="1533039" y="4563024"/>
          <a:ext cx="2721968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00561"/>
                <a:gridCol w="914400"/>
                <a:gridCol w="12070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67033" y="420921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Emp_Phone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8338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Especially relating to composite keys, non-key fields must provide facts about the entire composite key and not a subset of the key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246317"/>
              </p:ext>
            </p:extLst>
          </p:nvPr>
        </p:nvGraphicFramePr>
        <p:xfrm>
          <a:off x="1514824" y="3160944"/>
          <a:ext cx="4239800" cy="1483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72472"/>
                <a:gridCol w="1085088"/>
                <a:gridCol w="1060704"/>
                <a:gridCol w="16215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48818" y="280713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Emp_Phone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14824" y="4962144"/>
            <a:ext cx="7958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 and </a:t>
            </a:r>
            <a:r>
              <a:rPr lang="en-US" dirty="0" err="1" smtClean="0"/>
              <a:t>EmpID</a:t>
            </a:r>
            <a:r>
              <a:rPr lang="en-US" dirty="0" smtClean="0"/>
              <a:t> combination is unique in the above table (i.e. composite key)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design violates NF2 because Department ID provides fact about Employee ID. However, ID and Employee ID both make up to be a unique key!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12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NF2 obtained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fix the issue. Since department ID relates to employee, let’s do this: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404588"/>
              </p:ext>
            </p:extLst>
          </p:nvPr>
        </p:nvGraphicFramePr>
        <p:xfrm>
          <a:off x="4372793" y="3142606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68312" y="2788797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Employees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15771"/>
              </p:ext>
            </p:extLst>
          </p:nvPr>
        </p:nvGraphicFramePr>
        <p:xfrm>
          <a:off x="1578318" y="3142606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73837" y="2788797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Departments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750220"/>
              </p:ext>
            </p:extLst>
          </p:nvPr>
        </p:nvGraphicFramePr>
        <p:xfrm>
          <a:off x="7271749" y="3142606"/>
          <a:ext cx="2089146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7609"/>
                <a:gridCol w="757491"/>
                <a:gridCol w="864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67268" y="2788797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Emp_Dept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61548"/>
              </p:ext>
            </p:extLst>
          </p:nvPr>
        </p:nvGraphicFramePr>
        <p:xfrm>
          <a:off x="4372793" y="5335549"/>
          <a:ext cx="3332552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75944"/>
                <a:gridCol w="1378304"/>
                <a:gridCol w="13783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68312" y="498174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Employees</a:t>
            </a:r>
            <a:endParaRPr lang="en-US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045095"/>
              </p:ext>
            </p:extLst>
          </p:nvPr>
        </p:nvGraphicFramePr>
        <p:xfrm>
          <a:off x="1578318" y="5335549"/>
          <a:ext cx="1591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68925"/>
                <a:gridCol w="1122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73837" y="498174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Departments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31311" y="4454796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-- OR --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0023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Non-key </a:t>
            </a:r>
            <a:r>
              <a:rPr lang="en-US" dirty="0" smtClean="0"/>
              <a:t>fields cannot provide </a:t>
            </a:r>
            <a:r>
              <a:rPr lang="en-US" dirty="0"/>
              <a:t>facts about </a:t>
            </a:r>
            <a:r>
              <a:rPr lang="en-US" dirty="0" smtClean="0"/>
              <a:t>other non-key fields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936998"/>
              </p:ext>
            </p:extLst>
          </p:nvPr>
        </p:nvGraphicFramePr>
        <p:xfrm>
          <a:off x="1556440" y="4502188"/>
          <a:ext cx="3470119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99719"/>
                <a:gridCol w="1435200"/>
                <a:gridCol w="143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51960" y="4148379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Emp_Dept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271877"/>
              </p:ext>
            </p:extLst>
          </p:nvPr>
        </p:nvGraphicFramePr>
        <p:xfrm>
          <a:off x="5243992" y="4500517"/>
          <a:ext cx="3470119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99719"/>
                <a:gridCol w="1435200"/>
                <a:gridCol w="143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Dept_Bldg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58648" y="414837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Dept_Bldg</a:t>
            </a:r>
            <a:endParaRPr lang="en-US" b="1" dirty="0"/>
          </a:p>
        </p:txBody>
      </p:sp>
      <p:sp>
        <p:nvSpPr>
          <p:cNvPr id="10" name="Curved Down Arrow 9"/>
          <p:cNvSpPr/>
          <p:nvPr/>
        </p:nvSpPr>
        <p:spPr>
          <a:xfrm rot="5400000">
            <a:off x="8557258" y="3695701"/>
            <a:ext cx="1706882" cy="972311"/>
          </a:xfrm>
          <a:prstGeom prst="curved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3466" y="5801738"/>
            <a:ext cx="7951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Notice that department building # was providing facts about </a:t>
            </a:r>
            <a:r>
              <a:rPr lang="en-US" dirty="0" err="1" smtClean="0"/>
              <a:t>DeptID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DeptID</a:t>
            </a:r>
            <a:r>
              <a:rPr lang="en-US" dirty="0" smtClean="0"/>
              <a:t> is NOT a key field and therefore NF3 was violated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508365"/>
              </p:ext>
            </p:extLst>
          </p:nvPr>
        </p:nvGraphicFramePr>
        <p:xfrm>
          <a:off x="1556440" y="2766619"/>
          <a:ext cx="3892634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16361"/>
                <a:gridCol w="998457"/>
                <a:gridCol w="778950"/>
                <a:gridCol w="14988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Dept_Bldg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51961" y="241281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Emp_Dept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8366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data - CRUD</a:t>
            </a:r>
          </a:p>
          <a:p>
            <a:pPr lvl="1"/>
            <a:r>
              <a:rPr lang="en-US" dirty="0" smtClean="0"/>
              <a:t>Create (Insert)</a:t>
            </a:r>
          </a:p>
          <a:p>
            <a:pPr lvl="1"/>
            <a:r>
              <a:rPr lang="en-US" dirty="0" smtClean="0"/>
              <a:t>Retrieve (Select)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482404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52682"/>
          </a:xfrm>
        </p:spPr>
        <p:txBody>
          <a:bodyPr>
            <a:normAutofit/>
          </a:bodyPr>
          <a:lstStyle/>
          <a:p>
            <a:r>
              <a:rPr lang="en-US" dirty="0" smtClean="0"/>
              <a:t>Inserts data in a database table</a:t>
            </a:r>
          </a:p>
          <a:p>
            <a:pPr marL="0" indent="0">
              <a:buNone/>
            </a:pPr>
            <a:r>
              <a:rPr lang="en-US" dirty="0" smtClean="0"/>
              <a:t>CREATE TABLE employees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empno</a:t>
            </a:r>
            <a:r>
              <a:rPr lang="en-US" dirty="0" smtClean="0"/>
              <a:t> INT NOT NULL AUTO_INCREMENT,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fullname</a:t>
            </a:r>
            <a:r>
              <a:rPr lang="en-US" dirty="0" smtClean="0"/>
              <a:t> varchar(100),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primary key (</a:t>
            </a:r>
            <a:r>
              <a:rPr lang="en-US" dirty="0" err="1" smtClean="0"/>
              <a:t>empno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 smtClean="0"/>
              <a:t>INSERT INTO employees </a:t>
            </a:r>
            <a:r>
              <a:rPr lang="en-US" dirty="0" smtClean="0">
                <a:solidFill>
                  <a:srgbClr val="FFFF00"/>
                </a:solidFill>
              </a:rPr>
              <a:t>VALUES</a:t>
            </a:r>
            <a:r>
              <a:rPr lang="en-US" dirty="0" smtClean="0"/>
              <a:t> (1, ‘James Bond’);</a:t>
            </a:r>
          </a:p>
          <a:p>
            <a:pPr marL="0" indent="0">
              <a:buNone/>
            </a:pPr>
            <a:r>
              <a:rPr lang="en-US" dirty="0" smtClean="0"/>
              <a:t>INSERT INTO employees 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err="1" smtClean="0">
                <a:solidFill>
                  <a:srgbClr val="FFFF00"/>
                </a:solidFill>
              </a:rPr>
              <a:t>empno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>
                <a:solidFill>
                  <a:srgbClr val="FFFF00"/>
                </a:solidFill>
              </a:rPr>
              <a:t>) VALUES </a:t>
            </a:r>
            <a:r>
              <a:rPr lang="en-US" dirty="0" smtClean="0"/>
              <a:t>(2, ‘Jane Bond’);</a:t>
            </a:r>
          </a:p>
          <a:p>
            <a:pPr marL="0" indent="0">
              <a:buNone/>
            </a:pPr>
            <a:r>
              <a:rPr lang="en-US" dirty="0" smtClean="0"/>
              <a:t>INSERT INTO employees (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/>
              <a:t>) VALUES (‘Lara Croft’);</a:t>
            </a:r>
          </a:p>
          <a:p>
            <a:pPr marL="0" indent="0">
              <a:buNone/>
            </a:pPr>
            <a:r>
              <a:rPr lang="en-US" dirty="0" smtClean="0"/>
              <a:t>INSERT INTO employees (</a:t>
            </a:r>
            <a:r>
              <a:rPr lang="en-US" dirty="0" err="1" smtClean="0"/>
              <a:t>fullname</a:t>
            </a:r>
            <a:r>
              <a:rPr lang="en-US" dirty="0" smtClean="0"/>
              <a:t>) VALUES </a:t>
            </a:r>
            <a:r>
              <a:rPr lang="en-US" dirty="0" smtClean="0">
                <a:solidFill>
                  <a:srgbClr val="FFFF00"/>
                </a:solidFill>
              </a:rPr>
              <a:t>(‘Jon Doe’), (‘Jane Doe’)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INSERT INTO employees (</a:t>
            </a:r>
            <a:r>
              <a:rPr lang="en-US" dirty="0" err="1" smtClean="0"/>
              <a:t>fullname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FFFF0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fullname</a:t>
            </a:r>
            <a:r>
              <a:rPr lang="en-US" dirty="0" smtClean="0"/>
              <a:t> FROM </a:t>
            </a:r>
            <a:r>
              <a:rPr lang="en-US" dirty="0" err="1" smtClean="0"/>
              <a:t>old_emp_table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16216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r>
              <a:rPr lang="en-US" dirty="0" smtClean="0"/>
              <a:t>Retrieves data from table or tables</a:t>
            </a:r>
          </a:p>
          <a:p>
            <a:pPr marL="0" indent="0">
              <a:buNone/>
            </a:pPr>
            <a:r>
              <a:rPr lang="en-US" dirty="0" smtClean="0"/>
              <a:t>SELECT * FROM employees; </a:t>
            </a:r>
            <a:r>
              <a:rPr lang="en-US" dirty="0" smtClean="0">
                <a:solidFill>
                  <a:srgbClr val="FFFF00"/>
                </a:solidFill>
              </a:rPr>
              <a:t>-- all columns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empno</a:t>
            </a:r>
            <a:r>
              <a:rPr lang="en-US" dirty="0" smtClean="0"/>
              <a:t>, </a:t>
            </a:r>
            <a:r>
              <a:rPr lang="en-US" dirty="0" err="1" smtClean="0"/>
              <a:t>fullname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FROM employees; </a:t>
            </a:r>
            <a:r>
              <a:rPr lang="en-US" dirty="0" smtClean="0">
                <a:solidFill>
                  <a:srgbClr val="FFFF00"/>
                </a:solidFill>
              </a:rPr>
              <a:t>-- columns specifically listed out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a.empno</a:t>
            </a:r>
            <a:r>
              <a:rPr lang="en-US" dirty="0" smtClean="0"/>
              <a:t>, </a:t>
            </a:r>
            <a:r>
              <a:rPr lang="en-US" dirty="0" err="1" smtClean="0"/>
              <a:t>a.fullname</a:t>
            </a:r>
            <a:r>
              <a:rPr lang="en-US" dirty="0" smtClean="0"/>
              <a:t> FROM employees a; </a:t>
            </a:r>
            <a:r>
              <a:rPr lang="en-US" dirty="0" smtClean="0">
                <a:solidFill>
                  <a:srgbClr val="FFFF00"/>
                </a:solidFill>
              </a:rPr>
              <a:t>-- table alias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empno</a:t>
            </a:r>
            <a:r>
              <a:rPr lang="en-US" dirty="0" smtClean="0"/>
              <a:t> as </a:t>
            </a:r>
            <a:r>
              <a:rPr lang="en-US" dirty="0" err="1" smtClean="0"/>
              <a:t>employee_number</a:t>
            </a:r>
            <a:r>
              <a:rPr lang="en-US" dirty="0"/>
              <a:t> </a:t>
            </a:r>
            <a:r>
              <a:rPr lang="en-US" dirty="0" smtClean="0"/>
              <a:t>FROM employees; </a:t>
            </a:r>
            <a:r>
              <a:rPr lang="en-US" dirty="0" smtClean="0">
                <a:solidFill>
                  <a:srgbClr val="FFFF00"/>
                </a:solidFill>
              </a:rPr>
              <a:t>-- column alias</a:t>
            </a:r>
          </a:p>
          <a:p>
            <a:pPr marL="0" indent="0">
              <a:buNone/>
            </a:pPr>
            <a:r>
              <a:rPr lang="en-US" dirty="0" smtClean="0"/>
              <a:t>SELECT * FROM employees WHERE </a:t>
            </a:r>
            <a:r>
              <a:rPr lang="en-US" dirty="0" err="1" smtClean="0"/>
              <a:t>fullname</a:t>
            </a:r>
            <a:r>
              <a:rPr lang="en-US" dirty="0" smtClean="0"/>
              <a:t> = ‘Jane Doe’;</a:t>
            </a:r>
          </a:p>
          <a:p>
            <a:pPr marL="0" indent="0">
              <a:buNone/>
            </a:pPr>
            <a:r>
              <a:rPr lang="en-US" dirty="0" smtClean="0"/>
              <a:t>SELECT * FROM employees WHERE </a:t>
            </a:r>
            <a:r>
              <a:rPr lang="en-US" dirty="0" err="1" smtClean="0"/>
              <a:t>fullname</a:t>
            </a:r>
            <a:r>
              <a:rPr lang="en-US" dirty="0" smtClean="0"/>
              <a:t> like ‘Jane%’;</a:t>
            </a:r>
          </a:p>
          <a:p>
            <a:pPr marL="0" indent="0">
              <a:buNone/>
            </a:pPr>
            <a:r>
              <a:rPr lang="en-US" dirty="0"/>
              <a:t>SELECT * FROM employees WHERE </a:t>
            </a:r>
            <a:r>
              <a:rPr lang="en-US" dirty="0" err="1"/>
              <a:t>fullname</a:t>
            </a:r>
            <a:r>
              <a:rPr lang="en-US" dirty="0"/>
              <a:t> like </a:t>
            </a:r>
            <a:r>
              <a:rPr lang="en-US" dirty="0" smtClean="0"/>
              <a:t>‘%Doe%’;</a:t>
            </a:r>
          </a:p>
          <a:p>
            <a:pPr marL="0" indent="0">
              <a:buNone/>
            </a:pPr>
            <a:r>
              <a:rPr lang="en-US" dirty="0" smtClean="0"/>
              <a:t>SELECT * FROM employees </a:t>
            </a:r>
            <a:r>
              <a:rPr lang="en-US" dirty="0" smtClean="0">
                <a:solidFill>
                  <a:srgbClr val="FFFF00"/>
                </a:solidFill>
              </a:rPr>
              <a:t>ORDER BY </a:t>
            </a:r>
            <a:r>
              <a:rPr lang="en-US" dirty="0" err="1" smtClean="0"/>
              <a:t>fullname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SELECT * FROM employees ORDER BY </a:t>
            </a:r>
            <a:r>
              <a:rPr lang="en-US" dirty="0" err="1" smtClean="0"/>
              <a:t>fullname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DESC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73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/>
          <a:lstStyle/>
          <a:p>
            <a:r>
              <a:rPr lang="en-US" dirty="0" smtClean="0"/>
              <a:t>JOIN or INNER JOIN 2 tables: get only matching data</a:t>
            </a:r>
          </a:p>
          <a:p>
            <a:r>
              <a:rPr lang="en-US" dirty="0" smtClean="0"/>
              <a:t>LEFT JOIN: get all data from first table and only matching data from second one</a:t>
            </a:r>
          </a:p>
          <a:p>
            <a:r>
              <a:rPr lang="en-US" dirty="0" smtClean="0"/>
              <a:t>RIGHT JOIN: just don’t do this. It’s technically just a LEFT JOIN in reverse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e.empno</a:t>
            </a:r>
            <a:r>
              <a:rPr lang="en-US" dirty="0" smtClean="0"/>
              <a:t>, </a:t>
            </a:r>
            <a:r>
              <a:rPr lang="en-US" dirty="0" err="1" smtClean="0"/>
              <a:t>e.fullname</a:t>
            </a:r>
            <a:r>
              <a:rPr lang="en-US" dirty="0" smtClean="0"/>
              <a:t>, </a:t>
            </a:r>
            <a:r>
              <a:rPr lang="en-US" dirty="0" err="1" smtClean="0"/>
              <a:t>d.dept_name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FROM employees e</a:t>
            </a:r>
          </a:p>
          <a:p>
            <a:pPr marL="0" indent="0">
              <a:buNone/>
            </a:pPr>
            <a:r>
              <a:rPr lang="en-US" dirty="0" smtClean="0"/>
              <a:t>INNER JOIN departments d ON </a:t>
            </a:r>
            <a:r>
              <a:rPr lang="en-US" dirty="0" err="1" smtClean="0"/>
              <a:t>d.dept_id</a:t>
            </a:r>
            <a:r>
              <a:rPr lang="en-US" dirty="0" smtClean="0"/>
              <a:t> = </a:t>
            </a:r>
            <a:r>
              <a:rPr lang="en-US" dirty="0" err="1" smtClean="0"/>
              <a:t>e.dept_id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FF00"/>
                </a:solidFill>
              </a:rPr>
              <a:t>-- only matching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e.empno</a:t>
            </a:r>
            <a:r>
              <a:rPr lang="en-US" dirty="0"/>
              <a:t>, </a:t>
            </a:r>
            <a:r>
              <a:rPr lang="en-US" dirty="0" err="1"/>
              <a:t>e.fullname</a:t>
            </a:r>
            <a:r>
              <a:rPr lang="en-US" dirty="0"/>
              <a:t>, </a:t>
            </a:r>
            <a:r>
              <a:rPr lang="en-US" dirty="0" err="1"/>
              <a:t>d.dept_name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employees e</a:t>
            </a:r>
          </a:p>
          <a:p>
            <a:pPr marL="0" indent="0">
              <a:buNone/>
            </a:pPr>
            <a:r>
              <a:rPr lang="en-US" dirty="0"/>
              <a:t>INNER JOIN departments d ON </a:t>
            </a:r>
            <a:r>
              <a:rPr lang="en-US" dirty="0" err="1"/>
              <a:t>d.dept_id</a:t>
            </a:r>
            <a:r>
              <a:rPr lang="en-US" dirty="0"/>
              <a:t> = </a:t>
            </a:r>
            <a:r>
              <a:rPr lang="en-US" dirty="0" err="1"/>
              <a:t>e.dept_id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FF00"/>
                </a:solidFill>
              </a:rPr>
              <a:t>-- all employees, include departments where match is found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277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64874"/>
          </a:xfrm>
        </p:spPr>
        <p:txBody>
          <a:bodyPr/>
          <a:lstStyle/>
          <a:p>
            <a:r>
              <a:rPr lang="en-US" dirty="0" smtClean="0"/>
              <a:t>Update one or more fields of a table</a:t>
            </a:r>
          </a:p>
          <a:p>
            <a:pPr marL="0" indent="0">
              <a:buNone/>
            </a:pPr>
            <a:r>
              <a:rPr lang="en-US" dirty="0" smtClean="0"/>
              <a:t>UPDATE employees SET </a:t>
            </a:r>
            <a:r>
              <a:rPr lang="en-US" dirty="0" err="1" smtClean="0"/>
              <a:t>dept_no</a:t>
            </a:r>
            <a:r>
              <a:rPr lang="en-US" dirty="0" smtClean="0"/>
              <a:t> = 10; </a:t>
            </a:r>
            <a:r>
              <a:rPr lang="en-US" dirty="0" smtClean="0">
                <a:solidFill>
                  <a:srgbClr val="FFFF00"/>
                </a:solidFill>
              </a:rPr>
              <a:t>-- change all records</a:t>
            </a:r>
          </a:p>
          <a:p>
            <a:pPr marL="0" indent="0">
              <a:buNone/>
            </a:pPr>
            <a:r>
              <a:rPr lang="en-US" dirty="0" smtClean="0"/>
              <a:t>UPDATE employees SET </a:t>
            </a:r>
            <a:r>
              <a:rPr lang="en-US" dirty="0" err="1" smtClean="0"/>
              <a:t>dept_no</a:t>
            </a:r>
            <a:r>
              <a:rPr lang="en-US" dirty="0"/>
              <a:t> </a:t>
            </a:r>
            <a:r>
              <a:rPr lang="en-US" dirty="0" smtClean="0"/>
              <a:t>= 10 WHERE </a:t>
            </a:r>
            <a:r>
              <a:rPr lang="en-US" dirty="0" err="1" smtClean="0"/>
              <a:t>fullname</a:t>
            </a:r>
            <a:r>
              <a:rPr lang="en-US" dirty="0" smtClean="0"/>
              <a:t> like ‘%Doe%’; </a:t>
            </a:r>
            <a:r>
              <a:rPr lang="en-US" dirty="0" smtClean="0">
                <a:solidFill>
                  <a:srgbClr val="FFFF00"/>
                </a:solidFill>
              </a:rPr>
              <a:t>-- change selected records</a:t>
            </a:r>
          </a:p>
          <a:p>
            <a:pPr marL="0" indent="0">
              <a:buNone/>
            </a:pPr>
            <a:r>
              <a:rPr lang="en-US" dirty="0" smtClean="0"/>
              <a:t>UPDATE employees e</a:t>
            </a:r>
          </a:p>
          <a:p>
            <a:pPr marL="0" indent="0">
              <a:buNone/>
            </a:pPr>
            <a:r>
              <a:rPr lang="en-US" dirty="0" smtClean="0"/>
              <a:t>INNER JOIN </a:t>
            </a:r>
            <a:r>
              <a:rPr lang="en-US" dirty="0" err="1" smtClean="0"/>
              <a:t>old_db_table</a:t>
            </a:r>
            <a:r>
              <a:rPr lang="en-US" dirty="0" smtClean="0"/>
              <a:t> d ON </a:t>
            </a:r>
            <a:r>
              <a:rPr lang="en-US" dirty="0" err="1" smtClean="0"/>
              <a:t>d.empno</a:t>
            </a:r>
            <a:r>
              <a:rPr lang="en-US" dirty="0" smtClean="0"/>
              <a:t> = </a:t>
            </a:r>
            <a:r>
              <a:rPr lang="en-US" dirty="0" err="1" smtClean="0"/>
              <a:t>e.empno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SET </a:t>
            </a:r>
            <a:r>
              <a:rPr lang="en-US" dirty="0" err="1" smtClean="0"/>
              <a:t>e.fullname</a:t>
            </a:r>
            <a:r>
              <a:rPr lang="en-US" dirty="0" smtClean="0"/>
              <a:t> = </a:t>
            </a:r>
            <a:r>
              <a:rPr lang="en-US" dirty="0" err="1" smtClean="0"/>
              <a:t>d.fullname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FF00"/>
                </a:solidFill>
              </a:rPr>
              <a:t>-- set employee table’s 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>
                <a:solidFill>
                  <a:srgbClr val="FFFF00"/>
                </a:solidFill>
              </a:rPr>
              <a:t> to the same as the </a:t>
            </a:r>
            <a:r>
              <a:rPr lang="en-US" dirty="0" err="1" smtClean="0">
                <a:solidFill>
                  <a:srgbClr val="FFFF00"/>
                </a:solidFill>
              </a:rPr>
              <a:t>fullname</a:t>
            </a:r>
            <a:r>
              <a:rPr lang="en-US" dirty="0" smtClean="0">
                <a:solidFill>
                  <a:srgbClr val="FFFF00"/>
                </a:solidFill>
              </a:rPr>
              <a:t> in </a:t>
            </a:r>
            <a:r>
              <a:rPr lang="en-US" dirty="0" err="1" smtClean="0">
                <a:solidFill>
                  <a:srgbClr val="FFFF00"/>
                </a:solidFill>
              </a:rPr>
              <a:t>old_db_table</a:t>
            </a:r>
            <a:r>
              <a:rPr lang="en-US" dirty="0" smtClean="0">
                <a:solidFill>
                  <a:srgbClr val="FFFF00"/>
                </a:solidFill>
              </a:rPr>
              <a:t> for matching </a:t>
            </a:r>
            <a:r>
              <a:rPr lang="en-US" dirty="0" err="1" smtClean="0">
                <a:solidFill>
                  <a:srgbClr val="FFFF00"/>
                </a:solidFill>
              </a:rPr>
              <a:t>empno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ALWAYS run a SELECT statement to see how many records will be impacted. Then perform UPDATE and verify the records update were similar to the ones returned by SELECT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38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 ?</a:t>
            </a:r>
          </a:p>
          <a:p>
            <a:r>
              <a:rPr lang="en-US" dirty="0" smtClean="0"/>
              <a:t>Why database </a:t>
            </a:r>
            <a:r>
              <a:rPr lang="en-US" dirty="0" err="1" smtClean="0"/>
              <a:t>bootcamp</a:t>
            </a:r>
            <a:r>
              <a:rPr lang="en-US" dirty="0" smtClean="0"/>
              <a:t> ?</a:t>
            </a:r>
          </a:p>
          <a:p>
            <a:r>
              <a:rPr lang="en-US" dirty="0" smtClean="0"/>
              <a:t>Tell me something about you</a:t>
            </a:r>
          </a:p>
          <a:p>
            <a:pPr lvl="1"/>
            <a:r>
              <a:rPr lang="en-US" dirty="0" smtClean="0"/>
              <a:t>Name &amp; organization</a:t>
            </a:r>
          </a:p>
          <a:p>
            <a:pPr lvl="1"/>
            <a:r>
              <a:rPr lang="en-US" dirty="0" smtClean="0"/>
              <a:t>Expectations from this </a:t>
            </a:r>
            <a:r>
              <a:rPr lang="en-US" dirty="0" err="1" smtClean="0"/>
              <a:t>bootcamp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07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Deletes data from a table – BE VERY CAREFUL WITH THIS!</a:t>
            </a:r>
          </a:p>
          <a:p>
            <a:pPr marL="0" indent="0">
              <a:buNone/>
            </a:pPr>
            <a:r>
              <a:rPr lang="en-US" dirty="0" smtClean="0"/>
              <a:t>DELETE FROM employees; </a:t>
            </a:r>
            <a:r>
              <a:rPr lang="en-US" dirty="0" smtClean="0">
                <a:solidFill>
                  <a:srgbClr val="FFFF00"/>
                </a:solidFill>
              </a:rPr>
              <a:t>-- delete all records</a:t>
            </a:r>
          </a:p>
          <a:p>
            <a:pPr marL="0" indent="0">
              <a:buNone/>
            </a:pPr>
            <a:r>
              <a:rPr lang="en-US" dirty="0" smtClean="0"/>
              <a:t>DELETE FROM employees WHERE </a:t>
            </a:r>
            <a:r>
              <a:rPr lang="en-US" dirty="0" err="1" smtClean="0"/>
              <a:t>fullname</a:t>
            </a:r>
            <a:r>
              <a:rPr lang="en-US" dirty="0" smtClean="0"/>
              <a:t> like ‘%Doe%’; </a:t>
            </a:r>
            <a:r>
              <a:rPr lang="en-US" dirty="0" smtClean="0">
                <a:solidFill>
                  <a:srgbClr val="FFFF00"/>
                </a:solidFill>
              </a:rPr>
              <a:t>-- removes selected records</a:t>
            </a:r>
          </a:p>
          <a:p>
            <a:pPr marL="0" indent="0">
              <a:buNone/>
            </a:pPr>
            <a:r>
              <a:rPr lang="en-US" dirty="0" smtClean="0"/>
              <a:t>DELETE employees e </a:t>
            </a:r>
          </a:p>
          <a:p>
            <a:pPr marL="0" indent="0">
              <a:buNone/>
            </a:pPr>
            <a:r>
              <a:rPr lang="en-US" dirty="0" smtClean="0"/>
              <a:t>FROM e</a:t>
            </a:r>
          </a:p>
          <a:p>
            <a:pPr marL="0" indent="0">
              <a:buNone/>
            </a:pPr>
            <a:r>
              <a:rPr lang="en-US" dirty="0" smtClean="0"/>
              <a:t>INNER JOIN departments d ON </a:t>
            </a:r>
            <a:r>
              <a:rPr lang="en-US" dirty="0" err="1" smtClean="0"/>
              <a:t>d.dept_no</a:t>
            </a:r>
            <a:r>
              <a:rPr lang="en-US" dirty="0" smtClean="0"/>
              <a:t> = </a:t>
            </a:r>
            <a:r>
              <a:rPr lang="en-US" dirty="0" err="1" smtClean="0"/>
              <a:t>e.dept_no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e.fullname</a:t>
            </a:r>
            <a:r>
              <a:rPr lang="en-US" dirty="0" smtClean="0"/>
              <a:t> like ‘%Doe%’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AND </a:t>
            </a:r>
            <a:r>
              <a:rPr lang="en-US" dirty="0" err="1" smtClean="0"/>
              <a:t>d.dept_name</a:t>
            </a:r>
            <a:r>
              <a:rPr lang="en-US" dirty="0" smtClean="0"/>
              <a:t> = ‘Sales’; </a:t>
            </a:r>
            <a:r>
              <a:rPr lang="en-US" dirty="0" smtClean="0">
                <a:solidFill>
                  <a:srgbClr val="FFFF00"/>
                </a:solidFill>
              </a:rPr>
              <a:t>-- remove Sales employees whose name contains Doe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258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5: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multiple tables</a:t>
            </a:r>
          </a:p>
          <a:p>
            <a:r>
              <a:rPr lang="en-US" dirty="0" smtClean="0"/>
              <a:t>JOINS – very common in querying</a:t>
            </a:r>
          </a:p>
          <a:p>
            <a:r>
              <a:rPr lang="en-US" dirty="0" smtClean="0"/>
              <a:t>Sub querying – small subsets</a:t>
            </a:r>
          </a:p>
          <a:p>
            <a:r>
              <a:rPr lang="en-US" dirty="0" smtClean="0"/>
              <a:t>Grouping and aggregating</a:t>
            </a:r>
          </a:p>
          <a:p>
            <a:r>
              <a:rPr lang="en-US" dirty="0" smtClean="0"/>
              <a:t>Ask DB to EXPLAIN what it is doing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781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30762"/>
          </a:xfrm>
        </p:spPr>
        <p:txBody>
          <a:bodyPr/>
          <a:lstStyle/>
          <a:p>
            <a:r>
              <a:rPr lang="en-US" dirty="0" smtClean="0"/>
              <a:t>Extract data from multiple tables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e.fullname</a:t>
            </a:r>
            <a:r>
              <a:rPr lang="en-US" dirty="0" smtClean="0"/>
              <a:t>, </a:t>
            </a:r>
            <a:r>
              <a:rPr lang="en-US" dirty="0" err="1" smtClean="0"/>
              <a:t>f.spousename</a:t>
            </a:r>
            <a:r>
              <a:rPr lang="en-US" dirty="0" smtClean="0"/>
              <a:t>, </a:t>
            </a:r>
            <a:r>
              <a:rPr lang="en-US" dirty="0" err="1" smtClean="0"/>
              <a:t>d.deptname</a:t>
            </a:r>
            <a:r>
              <a:rPr lang="en-US" dirty="0" smtClean="0"/>
              <a:t>, </a:t>
            </a:r>
            <a:r>
              <a:rPr lang="en-US" dirty="0" err="1" smtClean="0"/>
              <a:t>l.city</a:t>
            </a:r>
            <a:r>
              <a:rPr lang="en-US" dirty="0" smtClean="0"/>
              <a:t>, </a:t>
            </a:r>
            <a:r>
              <a:rPr lang="en-US" dirty="0" err="1" smtClean="0"/>
              <a:t>l.state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employees e</a:t>
            </a:r>
          </a:p>
          <a:p>
            <a:pPr marL="0" indent="0">
              <a:buNone/>
            </a:pPr>
            <a:r>
              <a:rPr lang="en-US" dirty="0" smtClean="0"/>
              <a:t>JOIN </a:t>
            </a:r>
            <a:r>
              <a:rPr lang="en-US" dirty="0" smtClean="0">
                <a:solidFill>
                  <a:srgbClr val="FFFF00"/>
                </a:solidFill>
              </a:rPr>
              <a:t>departments d ON </a:t>
            </a:r>
            <a:r>
              <a:rPr lang="en-US" dirty="0" err="1" smtClean="0">
                <a:solidFill>
                  <a:srgbClr val="FFFF00"/>
                </a:solidFill>
              </a:rPr>
              <a:t>d.dept_no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dirty="0" err="1" smtClean="0">
                <a:solidFill>
                  <a:srgbClr val="FFFF00"/>
                </a:solidFill>
              </a:rPr>
              <a:t>e.dept_no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/>
              <a:t>JOIN locations l ON </a:t>
            </a:r>
            <a:r>
              <a:rPr lang="en-US" dirty="0" err="1" smtClean="0"/>
              <a:t>l.loc_id</a:t>
            </a:r>
            <a:r>
              <a:rPr lang="en-US" dirty="0" smtClean="0"/>
              <a:t> = </a:t>
            </a:r>
            <a:r>
              <a:rPr lang="en-US" dirty="0" err="1" smtClean="0"/>
              <a:t>d.loc_id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JOIN </a:t>
            </a:r>
            <a:r>
              <a:rPr lang="en-US" dirty="0" smtClean="0">
                <a:solidFill>
                  <a:srgbClr val="FFFF00"/>
                </a:solidFill>
              </a:rPr>
              <a:t>family f ON </a:t>
            </a:r>
            <a:r>
              <a:rPr lang="en-US" dirty="0" err="1" smtClean="0">
                <a:solidFill>
                  <a:srgbClr val="FFFF00"/>
                </a:solidFill>
              </a:rPr>
              <a:t>f.empno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dirty="0" err="1" smtClean="0">
                <a:solidFill>
                  <a:srgbClr val="FFFF00"/>
                </a:solidFill>
              </a:rPr>
              <a:t>e.empno</a:t>
            </a:r>
            <a:r>
              <a:rPr lang="en-US" dirty="0" smtClean="0">
                <a:solidFill>
                  <a:srgbClr val="FFFF00"/>
                </a:solidFill>
              </a:rPr>
              <a:t> AND </a:t>
            </a:r>
            <a:r>
              <a:rPr lang="en-US" dirty="0" err="1" smtClean="0">
                <a:solidFill>
                  <a:srgbClr val="FFFF00"/>
                </a:solidFill>
              </a:rPr>
              <a:t>f.rel</a:t>
            </a:r>
            <a:r>
              <a:rPr lang="en-US" dirty="0" smtClean="0">
                <a:solidFill>
                  <a:srgbClr val="FFFF00"/>
                </a:solidFill>
              </a:rPr>
              <a:t> = ‘SPOUSE’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e.salary</a:t>
            </a:r>
            <a:r>
              <a:rPr lang="en-US" dirty="0" smtClean="0"/>
              <a:t> &gt; 100000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dirty="0" smtClean="0">
                <a:solidFill>
                  <a:srgbClr val="FFFF00"/>
                </a:solidFill>
              </a:rPr>
              <a:t>ND </a:t>
            </a:r>
            <a:r>
              <a:rPr lang="en-US" dirty="0" err="1" smtClean="0">
                <a:solidFill>
                  <a:srgbClr val="FFFF00"/>
                </a:solidFill>
              </a:rPr>
              <a:t>d.country</a:t>
            </a:r>
            <a:r>
              <a:rPr lang="en-US" dirty="0" smtClean="0">
                <a:solidFill>
                  <a:srgbClr val="FFFF00"/>
                </a:solidFill>
              </a:rPr>
              <a:t> = ‘USA’</a:t>
            </a:r>
          </a:p>
          <a:p>
            <a:pPr marL="0" indent="0">
              <a:buNone/>
            </a:pPr>
            <a:r>
              <a:rPr lang="en-US" dirty="0" smtClean="0"/>
              <a:t>ORDER BY </a:t>
            </a:r>
            <a:r>
              <a:rPr lang="en-US" dirty="0" err="1" smtClean="0"/>
              <a:t>e.age</a:t>
            </a:r>
            <a:r>
              <a:rPr lang="en-US" dirty="0" smtClean="0"/>
              <a:t> DESC</a:t>
            </a:r>
          </a:p>
          <a:p>
            <a:pPr marL="0" indent="0">
              <a:buNone/>
            </a:pPr>
            <a:r>
              <a:rPr lang="en-US" dirty="0" smtClean="0"/>
              <a:t>LIMIT 0, 100;</a:t>
            </a:r>
          </a:p>
        </p:txBody>
      </p:sp>
    </p:spTree>
    <p:extLst>
      <p:ext uri="{BB962C8B-B14F-4D97-AF65-F5344CB8AC3E}">
        <p14:creationId xmlns:p14="http://schemas.microsoft.com/office/powerpoint/2010/main" val="1979852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r>
              <a:rPr lang="en-US" dirty="0" smtClean="0"/>
              <a:t>Extract small amounts of data efficiently into on-the-fly-tables and JOIN them to actual tables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e.fullname</a:t>
            </a:r>
            <a:r>
              <a:rPr lang="en-US" dirty="0"/>
              <a:t>, </a:t>
            </a:r>
            <a:r>
              <a:rPr lang="en-US" dirty="0" err="1"/>
              <a:t>f.spousename</a:t>
            </a:r>
            <a:r>
              <a:rPr lang="en-US" dirty="0"/>
              <a:t>, </a:t>
            </a:r>
            <a:r>
              <a:rPr lang="en-US" dirty="0" err="1"/>
              <a:t>d.deptname</a:t>
            </a:r>
            <a:r>
              <a:rPr lang="en-US" dirty="0"/>
              <a:t>, </a:t>
            </a:r>
            <a:r>
              <a:rPr lang="en-US" dirty="0" err="1"/>
              <a:t>l.city</a:t>
            </a:r>
            <a:r>
              <a:rPr lang="en-US" dirty="0"/>
              <a:t>, </a:t>
            </a:r>
            <a:r>
              <a:rPr lang="en-US" dirty="0" err="1"/>
              <a:t>l.state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employees e</a:t>
            </a:r>
          </a:p>
          <a:p>
            <a:pPr marL="0" indent="0">
              <a:buNone/>
            </a:pPr>
            <a:r>
              <a:rPr lang="en-US" dirty="0"/>
              <a:t>JOIN </a:t>
            </a:r>
            <a:r>
              <a:rPr lang="en-US" dirty="0" smtClean="0">
                <a:solidFill>
                  <a:srgbClr val="FFFF00"/>
                </a:solidFill>
              </a:rPr>
              <a:t>(SELECT </a:t>
            </a:r>
            <a:r>
              <a:rPr lang="en-US" dirty="0" err="1" smtClean="0">
                <a:solidFill>
                  <a:srgbClr val="FFFF00"/>
                </a:solidFill>
              </a:rPr>
              <a:t>deptname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dept_no</a:t>
            </a:r>
            <a:r>
              <a:rPr lang="en-US" dirty="0" smtClean="0">
                <a:solidFill>
                  <a:srgbClr val="FFFF00"/>
                </a:solidFill>
              </a:rPr>
              <a:t> FROM departments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       WHERE country = ‘USA’)</a:t>
            </a:r>
            <a:r>
              <a:rPr lang="en-US" dirty="0" smtClean="0"/>
              <a:t> d on </a:t>
            </a:r>
            <a:r>
              <a:rPr lang="en-US" dirty="0" err="1" smtClean="0"/>
              <a:t>d.dept_no</a:t>
            </a:r>
            <a:r>
              <a:rPr lang="en-US" dirty="0" smtClean="0"/>
              <a:t> = </a:t>
            </a:r>
            <a:r>
              <a:rPr lang="en-US" dirty="0" err="1" smtClean="0"/>
              <a:t>e.dept_no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JOIN locations l ON </a:t>
            </a:r>
            <a:r>
              <a:rPr lang="en-US" dirty="0" err="1"/>
              <a:t>l.loc_id</a:t>
            </a:r>
            <a:r>
              <a:rPr lang="en-US" dirty="0"/>
              <a:t> = </a:t>
            </a:r>
            <a:r>
              <a:rPr lang="en-US" dirty="0" err="1"/>
              <a:t>d.loc_id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JOIN family f ON </a:t>
            </a:r>
            <a:r>
              <a:rPr lang="en-US" dirty="0" err="1"/>
              <a:t>f.empno</a:t>
            </a:r>
            <a:r>
              <a:rPr lang="en-US" dirty="0"/>
              <a:t> = </a:t>
            </a:r>
            <a:r>
              <a:rPr lang="en-US" dirty="0" err="1"/>
              <a:t>e.empno</a:t>
            </a:r>
            <a:r>
              <a:rPr lang="en-US" dirty="0"/>
              <a:t> AND </a:t>
            </a:r>
            <a:r>
              <a:rPr lang="en-US" dirty="0" err="1"/>
              <a:t>f.rel</a:t>
            </a:r>
            <a:r>
              <a:rPr lang="en-US" dirty="0"/>
              <a:t> = ‘SPOUSE’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WHERE </a:t>
            </a:r>
            <a:r>
              <a:rPr lang="en-US" dirty="0" err="1">
                <a:solidFill>
                  <a:srgbClr val="FFFF00"/>
                </a:solidFill>
              </a:rPr>
              <a:t>e.salary</a:t>
            </a:r>
            <a:r>
              <a:rPr lang="en-US" dirty="0">
                <a:solidFill>
                  <a:srgbClr val="FFFF00"/>
                </a:solidFill>
              </a:rPr>
              <a:t> &gt; </a:t>
            </a:r>
            <a:r>
              <a:rPr lang="en-US" dirty="0" smtClean="0">
                <a:solidFill>
                  <a:srgbClr val="FFFF00"/>
                </a:solidFill>
              </a:rPr>
              <a:t>100000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e.age</a:t>
            </a:r>
            <a:r>
              <a:rPr lang="en-US" dirty="0"/>
              <a:t> DESC</a:t>
            </a:r>
          </a:p>
          <a:p>
            <a:pPr marL="0" indent="0">
              <a:buNone/>
            </a:pPr>
            <a:r>
              <a:rPr lang="en-US" dirty="0"/>
              <a:t>LIMIT 0, 100;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20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Count, group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7014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Count by &lt;something&gt; requires &lt;something&gt; to be grouped</a:t>
            </a:r>
          </a:p>
          <a:p>
            <a:r>
              <a:rPr lang="en-US" dirty="0" smtClean="0"/>
              <a:t>How many Honda accords are there in the parking lot?</a:t>
            </a:r>
          </a:p>
          <a:p>
            <a:pPr lvl="1"/>
            <a:r>
              <a:rPr lang="en-US" dirty="0" smtClean="0"/>
              <a:t>Separate out Hondas and count, OR</a:t>
            </a:r>
          </a:p>
          <a:p>
            <a:pPr lvl="1"/>
            <a:r>
              <a:rPr lang="en-US" dirty="0" smtClean="0"/>
              <a:t>Go to cars sequentially. Count when you come across Honda</a:t>
            </a:r>
          </a:p>
          <a:p>
            <a:pPr marL="0" indent="0">
              <a:buNone/>
            </a:pPr>
            <a:r>
              <a:rPr lang="en-US" dirty="0" smtClean="0"/>
              <a:t>SELECT model, COUNT(*)</a:t>
            </a:r>
          </a:p>
          <a:p>
            <a:pPr marL="0" indent="0">
              <a:buNone/>
            </a:pPr>
            <a:r>
              <a:rPr lang="en-US" dirty="0" smtClean="0"/>
              <a:t>FROM cars </a:t>
            </a:r>
            <a:r>
              <a:rPr lang="en-US" dirty="0" smtClean="0">
                <a:solidFill>
                  <a:srgbClr val="FFFF00"/>
                </a:solidFill>
              </a:rPr>
              <a:t>WHERE model = ‘HONDA’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(without where, get count by model)</a:t>
            </a:r>
          </a:p>
          <a:p>
            <a:pPr marL="0" indent="0">
              <a:buNone/>
            </a:pPr>
            <a:r>
              <a:rPr lang="en-US" dirty="0" smtClean="0"/>
              <a:t>GROUP BY model; </a:t>
            </a:r>
            <a:r>
              <a:rPr lang="en-US" dirty="0" smtClean="0">
                <a:solidFill>
                  <a:srgbClr val="FFFF00"/>
                </a:solidFill>
              </a:rPr>
              <a:t>-- grouping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COUNT(*)</a:t>
            </a:r>
          </a:p>
          <a:p>
            <a:pPr marL="0" indent="0">
              <a:buNone/>
            </a:pPr>
            <a:r>
              <a:rPr lang="en-US" dirty="0" smtClean="0"/>
              <a:t>FROM cars</a:t>
            </a:r>
          </a:p>
          <a:p>
            <a:pPr marL="0" indent="0">
              <a:buNone/>
            </a:pPr>
            <a:r>
              <a:rPr lang="en-US" dirty="0" smtClean="0"/>
              <a:t>WHERE model = ‘HONDA’; </a:t>
            </a:r>
            <a:r>
              <a:rPr lang="en-US" dirty="0" smtClean="0">
                <a:solidFill>
                  <a:srgbClr val="FFFF00"/>
                </a:solidFill>
              </a:rPr>
              <a:t>-- NO grouping; counting ONLY Hondas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399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multiple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salary by location and department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>
                <a:solidFill>
                  <a:srgbClr val="FFFF00"/>
                </a:solidFill>
              </a:rPr>
              <a:t>d.location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d.deptname</a:t>
            </a:r>
            <a:r>
              <a:rPr lang="en-US" dirty="0" smtClean="0"/>
              <a:t>, SUM(</a:t>
            </a:r>
            <a:r>
              <a:rPr lang="en-US" dirty="0" err="1" smtClean="0"/>
              <a:t>e.salary</a:t>
            </a:r>
            <a:r>
              <a:rPr lang="en-US" dirty="0" smtClean="0"/>
              <a:t>) as </a:t>
            </a:r>
            <a:r>
              <a:rPr lang="en-US" dirty="0" err="1" smtClean="0"/>
              <a:t>totalsalary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employees e</a:t>
            </a:r>
          </a:p>
          <a:p>
            <a:pPr marL="0" indent="0">
              <a:buNone/>
            </a:pPr>
            <a:r>
              <a:rPr lang="en-US" dirty="0" smtClean="0"/>
              <a:t>JOIN departments d ON </a:t>
            </a:r>
            <a:r>
              <a:rPr lang="en-US" dirty="0" err="1" smtClean="0"/>
              <a:t>d.dept_no</a:t>
            </a:r>
            <a:r>
              <a:rPr lang="en-US" dirty="0" smtClean="0"/>
              <a:t> = </a:t>
            </a:r>
            <a:r>
              <a:rPr lang="en-US" dirty="0" err="1" smtClean="0"/>
              <a:t>e.dept_no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d.country</a:t>
            </a:r>
            <a:r>
              <a:rPr lang="en-US" dirty="0" smtClean="0"/>
              <a:t> = ‘USA’</a:t>
            </a:r>
          </a:p>
          <a:p>
            <a:pPr marL="0" indent="0">
              <a:buNone/>
            </a:pPr>
            <a:r>
              <a:rPr lang="en-US" dirty="0" smtClean="0"/>
              <a:t>GROUP BY </a:t>
            </a:r>
            <a:r>
              <a:rPr lang="en-US" dirty="0" err="1" smtClean="0">
                <a:solidFill>
                  <a:srgbClr val="FFFF00"/>
                </a:solidFill>
              </a:rPr>
              <a:t>d.location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d.deptname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HAVING SUM(</a:t>
            </a:r>
            <a:r>
              <a:rPr lang="en-US" dirty="0" err="1" smtClean="0">
                <a:solidFill>
                  <a:srgbClr val="FFFF00"/>
                </a:solidFill>
              </a:rPr>
              <a:t>e.salary</a:t>
            </a:r>
            <a:r>
              <a:rPr lang="en-US" dirty="0" smtClean="0">
                <a:solidFill>
                  <a:srgbClr val="FFFF00"/>
                </a:solidFill>
              </a:rPr>
              <a:t>) &gt; 1000000</a:t>
            </a:r>
            <a:r>
              <a:rPr lang="en-US" dirty="0" smtClean="0"/>
              <a:t>; </a:t>
            </a:r>
          </a:p>
          <a:p>
            <a:r>
              <a:rPr lang="en-US" dirty="0" smtClean="0"/>
              <a:t>WHERE happens before GROUP BY</a:t>
            </a:r>
          </a:p>
          <a:p>
            <a:r>
              <a:rPr lang="en-US" dirty="0" smtClean="0"/>
              <a:t>HAVING happens after GROUP BY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03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my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can tell us what it is doing</a:t>
            </a:r>
          </a:p>
          <a:p>
            <a:r>
              <a:rPr lang="en-US" dirty="0" smtClean="0"/>
              <a:t>Understand query performance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EXPLAIN</a:t>
            </a:r>
            <a:r>
              <a:rPr lang="en-US" dirty="0" smtClean="0"/>
              <a:t> SELECT code </a:t>
            </a:r>
            <a:r>
              <a:rPr lang="en-US" dirty="0"/>
              <a:t>FROM country WHERE </a:t>
            </a:r>
            <a:r>
              <a:rPr lang="en-US" dirty="0" err="1"/>
              <a:t>surfacearea</a:t>
            </a:r>
            <a:r>
              <a:rPr lang="en-US" dirty="0"/>
              <a:t> &lt; 1000 ORDER BY </a:t>
            </a:r>
            <a:r>
              <a:rPr lang="en-US" dirty="0" err="1"/>
              <a:t>surfacearea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CREATE INDEX </a:t>
            </a:r>
            <a:r>
              <a:rPr lang="en-US" dirty="0" err="1"/>
              <a:t>idx_country_surfacearea</a:t>
            </a:r>
            <a:r>
              <a:rPr lang="en-US" dirty="0"/>
              <a:t> ON country(</a:t>
            </a:r>
            <a:r>
              <a:rPr lang="en-US" dirty="0" err="1"/>
              <a:t>surfacearea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627" y="3647547"/>
            <a:ext cx="7210425" cy="69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627" y="4916540"/>
            <a:ext cx="84867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05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6: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Safely update data</a:t>
            </a:r>
          </a:p>
          <a:p>
            <a:r>
              <a:rPr lang="en-US" dirty="0" smtClean="0"/>
              <a:t>Safely delete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707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safely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SELECT to determine # of rows that must be updated. Then run UPDATE</a:t>
            </a:r>
          </a:p>
          <a:p>
            <a:r>
              <a:rPr lang="en-US" dirty="0" smtClean="0"/>
              <a:t>Use WHERE clause; very few times will you NOT need WHERE</a:t>
            </a:r>
          </a:p>
          <a:p>
            <a:r>
              <a:rPr lang="en-US" dirty="0" smtClean="0"/>
              <a:t>Take a backup before large UPDATEs</a:t>
            </a:r>
          </a:p>
          <a:p>
            <a:r>
              <a:rPr lang="en-US" dirty="0" smtClean="0"/>
              <a:t>If column needs to be updated, create a new column, copy data from target column to new column, and then update target column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COUNT(*) FROM city </a:t>
            </a:r>
            <a:r>
              <a:rPr lang="en-US" dirty="0" smtClean="0">
                <a:solidFill>
                  <a:srgbClr val="FFFF00"/>
                </a:solidFill>
              </a:rPr>
              <a:t>WHERE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</a:p>
          <a:p>
            <a:pPr marL="0" indent="0">
              <a:buNone/>
            </a:pPr>
            <a:r>
              <a:rPr lang="en-US" dirty="0" smtClean="0"/>
              <a:t>UPDATE city SET population=population*1.05 </a:t>
            </a:r>
            <a:r>
              <a:rPr lang="en-US" dirty="0" smtClean="0">
                <a:solidFill>
                  <a:srgbClr val="FFFF00"/>
                </a:solidFill>
              </a:rPr>
              <a:t>WHERE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32292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column safely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40490"/>
          </a:xfrm>
        </p:spPr>
        <p:txBody>
          <a:bodyPr/>
          <a:lstStyle/>
          <a:p>
            <a:r>
              <a:rPr lang="en-US" dirty="0" smtClean="0"/>
              <a:t>Raise population of cities in NLD by 5%</a:t>
            </a:r>
          </a:p>
          <a:p>
            <a:r>
              <a:rPr lang="en-US" dirty="0" smtClean="0"/>
              <a:t>But…I am not sure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ALTER TABLE city ADD COLUMN </a:t>
            </a:r>
            <a:r>
              <a:rPr lang="en-US" dirty="0" err="1" smtClean="0"/>
              <a:t>population_orig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UPDATE city SET </a:t>
            </a:r>
            <a:r>
              <a:rPr lang="en-US" dirty="0" err="1" smtClean="0"/>
              <a:t>population_orig</a:t>
            </a:r>
            <a:r>
              <a:rPr lang="en-US" dirty="0" smtClean="0"/>
              <a:t> = population;</a:t>
            </a:r>
          </a:p>
          <a:p>
            <a:pPr marL="0" indent="0">
              <a:buNone/>
            </a:pPr>
            <a:r>
              <a:rPr lang="en-US" dirty="0" smtClean="0"/>
              <a:t>SELECT COUNT(*) FROM city WHERE </a:t>
            </a:r>
            <a:r>
              <a:rPr lang="en-US" dirty="0" err="1" smtClean="0"/>
              <a:t>countrycode</a:t>
            </a:r>
            <a:r>
              <a:rPr lang="en-US" dirty="0" smtClean="0"/>
              <a:t> = ‘NLD’;</a:t>
            </a:r>
          </a:p>
          <a:p>
            <a:pPr marL="0" indent="0">
              <a:buNone/>
            </a:pPr>
            <a:r>
              <a:rPr lang="en-US" dirty="0" smtClean="0"/>
              <a:t>UPDATE city SET population=population*1.05 </a:t>
            </a:r>
            <a:r>
              <a:rPr lang="en-US" dirty="0" smtClean="0">
                <a:solidFill>
                  <a:srgbClr val="FFFF00"/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Make sure entire UPDATE statement is selected and executed. Double-check statement before execution!!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you succeed with the power of good data</a:t>
            </a:r>
          </a:p>
          <a:p>
            <a:r>
              <a:rPr lang="en-US" dirty="0" smtClean="0"/>
              <a:t>Showcase the power and use of databases</a:t>
            </a:r>
          </a:p>
          <a:p>
            <a:r>
              <a:rPr lang="en-US" dirty="0" smtClean="0"/>
              <a:t>Faster access to data</a:t>
            </a:r>
          </a:p>
          <a:p>
            <a:r>
              <a:rPr lang="en-US" dirty="0" smtClean="0"/>
              <a:t>Career paths:</a:t>
            </a:r>
          </a:p>
          <a:p>
            <a:pPr lvl="1"/>
            <a:r>
              <a:rPr lang="en-US" dirty="0" smtClean="0"/>
              <a:t>Database Developer/Database Administrator</a:t>
            </a:r>
          </a:p>
          <a:p>
            <a:pPr lvl="1"/>
            <a:r>
              <a:rPr lang="en-US" dirty="0" smtClean="0"/>
              <a:t>Data Architect/Database Manager</a:t>
            </a:r>
          </a:p>
          <a:p>
            <a:pPr lvl="1"/>
            <a:r>
              <a:rPr lang="en-US" dirty="0" smtClean="0"/>
              <a:t>Data Scientist</a:t>
            </a:r>
          </a:p>
          <a:p>
            <a:pPr lvl="1"/>
            <a:r>
              <a:rPr lang="en-US" dirty="0" smtClean="0"/>
              <a:t>Business Intelligence Engineer</a:t>
            </a:r>
          </a:p>
          <a:p>
            <a:pPr lvl="1"/>
            <a:r>
              <a:rPr lang="en-US" dirty="0" smtClean="0"/>
              <a:t>Director or VP of Enterprise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00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safely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 backup first. Seriously!</a:t>
            </a:r>
          </a:p>
          <a:p>
            <a:r>
              <a:rPr lang="en-US" dirty="0" smtClean="0"/>
              <a:t>Consider TRUNCATE over DELETE for an entire table</a:t>
            </a:r>
          </a:p>
          <a:p>
            <a:pPr marL="0" indent="0">
              <a:buNone/>
            </a:pPr>
            <a:r>
              <a:rPr lang="en-US" dirty="0" smtClean="0"/>
              <a:t>TRUNCATE TABLE city;</a:t>
            </a:r>
          </a:p>
          <a:p>
            <a:r>
              <a:rPr lang="en-US" dirty="0" smtClean="0"/>
              <a:t>Use a WHERE clause whenever possible</a:t>
            </a:r>
          </a:p>
          <a:p>
            <a:r>
              <a:rPr lang="en-US" dirty="0" smtClean="0"/>
              <a:t>Execute SELECT statement first</a:t>
            </a:r>
          </a:p>
          <a:p>
            <a:pPr marL="0" indent="0">
              <a:buNone/>
            </a:pPr>
            <a:r>
              <a:rPr lang="en-US" dirty="0" smtClean="0"/>
              <a:t>SELECT COUNT(*) FROM city </a:t>
            </a:r>
            <a:r>
              <a:rPr lang="en-US" dirty="0" smtClean="0">
                <a:solidFill>
                  <a:srgbClr val="FFFF00"/>
                </a:solidFill>
              </a:rPr>
              <a:t>WHERE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</a:p>
          <a:p>
            <a:pPr marL="0" indent="0">
              <a:buNone/>
            </a:pPr>
            <a:r>
              <a:rPr lang="en-US" dirty="0" smtClean="0"/>
              <a:t>DELETE FROM city </a:t>
            </a:r>
            <a:r>
              <a:rPr lang="en-US" dirty="0" smtClean="0">
                <a:solidFill>
                  <a:srgbClr val="FFFF00"/>
                </a:solidFill>
              </a:rPr>
              <a:t>WHERE </a:t>
            </a:r>
            <a:r>
              <a:rPr lang="en-US" dirty="0" err="1" smtClean="0">
                <a:solidFill>
                  <a:srgbClr val="FFFF00"/>
                </a:solidFill>
              </a:rPr>
              <a:t>countrycode</a:t>
            </a:r>
            <a:r>
              <a:rPr lang="en-US" dirty="0" smtClean="0">
                <a:solidFill>
                  <a:srgbClr val="FFFF00"/>
                </a:solidFill>
              </a:rPr>
              <a:t> = ‘NLD’;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251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7: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Show subset of data in the form of views</a:t>
            </a:r>
          </a:p>
          <a:p>
            <a:r>
              <a:rPr lang="en-US" dirty="0" smtClean="0"/>
              <a:t>View – just a SELECT statement</a:t>
            </a:r>
          </a:p>
          <a:p>
            <a:r>
              <a:rPr lang="en-US" dirty="0" smtClean="0"/>
              <a:t>Index – fast search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VIEW </a:t>
            </a:r>
            <a:r>
              <a:rPr lang="en-US" dirty="0" err="1" smtClean="0"/>
              <a:t>holland_cities</a:t>
            </a:r>
            <a:r>
              <a:rPr lang="en-US" dirty="0" smtClean="0"/>
              <a:t> AS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SELECT id, name, district, population </a:t>
            </a:r>
          </a:p>
          <a:p>
            <a:pPr marL="0" indent="0">
              <a:buNone/>
            </a:pPr>
            <a:r>
              <a:rPr lang="en-US" dirty="0" smtClean="0"/>
              <a:t>  FROM city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WHERE </a:t>
            </a:r>
            <a:r>
              <a:rPr lang="en-US" dirty="0" err="1" smtClean="0"/>
              <a:t>countrycode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'NLD‘;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holland_cities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421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77066"/>
          </a:xfrm>
        </p:spPr>
        <p:txBody>
          <a:bodyPr/>
          <a:lstStyle/>
          <a:p>
            <a:r>
              <a:rPr lang="en-US" dirty="0" smtClean="0"/>
              <a:t>Helps in faster retrieval of data</a:t>
            </a:r>
          </a:p>
          <a:p>
            <a:r>
              <a:rPr lang="en-US" dirty="0" smtClean="0"/>
              <a:t>Overhead when adding, editing, deleting data</a:t>
            </a:r>
          </a:p>
          <a:p>
            <a:r>
              <a:rPr lang="en-US" dirty="0" smtClean="0"/>
              <a:t>Benefits </a:t>
            </a:r>
            <a:r>
              <a:rPr lang="en-US" dirty="0" err="1" smtClean="0"/>
              <a:t>outweight</a:t>
            </a:r>
            <a:r>
              <a:rPr lang="en-US" dirty="0" smtClean="0"/>
              <a:t> overheads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* FROM city WHERE population &gt; 100000;</a:t>
            </a:r>
            <a:endParaRPr lang="en-US" dirty="0"/>
          </a:p>
          <a:p>
            <a:r>
              <a:rPr lang="en-US" dirty="0" smtClean="0"/>
              <a:t>Database has to look through ALL rows of city and pick out records with population higher than 100K and display all columns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CREATE INDEX </a:t>
            </a:r>
            <a:r>
              <a:rPr lang="en-US" dirty="0" err="1" smtClean="0"/>
              <a:t>idx_city_population</a:t>
            </a:r>
            <a:r>
              <a:rPr lang="en-US" dirty="0" smtClean="0"/>
              <a:t> ON city (population);</a:t>
            </a:r>
          </a:p>
          <a:p>
            <a:r>
              <a:rPr lang="en-US" dirty="0" smtClean="0"/>
              <a:t>Index is like the index in the back of a book that helps searching faster and information is sorted. With this index, query will be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439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on multiple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* FROM city </a:t>
            </a:r>
          </a:p>
          <a:p>
            <a:pPr marL="0" indent="0">
              <a:buNone/>
            </a:pPr>
            <a:r>
              <a:rPr lang="en-US" dirty="0" smtClean="0"/>
              <a:t>WHERE population &gt; 100000 AND </a:t>
            </a:r>
            <a:r>
              <a:rPr lang="en-US" dirty="0" err="1" smtClean="0"/>
              <a:t>countrycode</a:t>
            </a:r>
            <a:r>
              <a:rPr lang="en-US" dirty="0" smtClean="0"/>
              <a:t> = ‘NLD’;</a:t>
            </a:r>
          </a:p>
          <a:p>
            <a:r>
              <a:rPr lang="en-US" dirty="0" smtClean="0"/>
              <a:t>Query will be fast if population and country code are both indexed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ALTER TABLE city DROP INDEX </a:t>
            </a:r>
            <a:r>
              <a:rPr lang="en-US" dirty="0" err="1" smtClean="0"/>
              <a:t>idx_city_population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CREATE INDEX </a:t>
            </a:r>
            <a:r>
              <a:rPr lang="en-US" dirty="0" err="1" smtClean="0"/>
              <a:t>idx_city_pop_ctrycode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ON city (population, </a:t>
            </a:r>
            <a:r>
              <a:rPr lang="en-US" dirty="0" err="1" smtClean="0"/>
              <a:t>countrycode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Query will speed up because database will look up population and </a:t>
            </a:r>
            <a:r>
              <a:rPr lang="en-US" dirty="0" err="1" smtClean="0"/>
              <a:t>countrycode</a:t>
            </a:r>
            <a:r>
              <a:rPr lang="en-US" dirty="0" smtClean="0"/>
              <a:t> very quickly in an index and then retrieve all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32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 - covering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population, </a:t>
            </a:r>
            <a:r>
              <a:rPr lang="en-US" dirty="0" err="1" smtClean="0"/>
              <a:t>countrycode</a:t>
            </a:r>
            <a:r>
              <a:rPr lang="en-US" dirty="0" smtClean="0"/>
              <a:t>, city FROM city</a:t>
            </a:r>
          </a:p>
          <a:p>
            <a:pPr marL="0" indent="0">
              <a:buNone/>
            </a:pPr>
            <a:r>
              <a:rPr lang="en-US" dirty="0" smtClean="0"/>
              <a:t>WHERE population &gt; 100000 AND </a:t>
            </a:r>
            <a:r>
              <a:rPr lang="en-US" dirty="0" err="1" smtClean="0"/>
              <a:t>countrycode</a:t>
            </a:r>
            <a:r>
              <a:rPr lang="en-US" dirty="0" smtClean="0"/>
              <a:t> = ‘NLD’;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INDEX </a:t>
            </a:r>
            <a:r>
              <a:rPr lang="en-US" dirty="0" err="1" smtClean="0"/>
              <a:t>idx_city_city_pop_ctrycode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ON city (population, </a:t>
            </a:r>
            <a:r>
              <a:rPr lang="en-US" dirty="0" err="1" smtClean="0"/>
              <a:t>countrycode</a:t>
            </a:r>
            <a:r>
              <a:rPr lang="en-US" dirty="0" smtClean="0"/>
              <a:t>, city);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is called a covering index since all the data query needs is covered in the index. Once the index is read, there is need to get anything more from the table</a:t>
            </a:r>
          </a:p>
          <a:p>
            <a:r>
              <a:rPr lang="en-US" dirty="0" smtClean="0"/>
              <a:t>Very efficient. Use prudently since multiple columns are involved</a:t>
            </a:r>
          </a:p>
        </p:txBody>
      </p:sp>
    </p:spTree>
    <p:extLst>
      <p:ext uri="{BB962C8B-B14F-4D97-AF65-F5344CB8AC3E}">
        <p14:creationId xmlns:p14="http://schemas.microsoft.com/office/powerpoint/2010/main" val="4274086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– multiple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c.Name</a:t>
            </a:r>
            <a:r>
              <a:rPr lang="en-US" dirty="0"/>
              <a:t>, </a:t>
            </a:r>
            <a:r>
              <a:rPr lang="en-US" dirty="0" err="1"/>
              <a:t>c.countrycode</a:t>
            </a:r>
            <a:r>
              <a:rPr lang="en-US" dirty="0"/>
              <a:t>, y.name, </a:t>
            </a:r>
            <a:r>
              <a:rPr lang="en-US" dirty="0" err="1"/>
              <a:t>y.continent</a:t>
            </a:r>
            <a:r>
              <a:rPr lang="en-US" dirty="0"/>
              <a:t>, </a:t>
            </a:r>
            <a:r>
              <a:rPr lang="en-US" dirty="0" err="1" smtClean="0"/>
              <a:t>y.IndepYear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city c INNER JOIN country </a:t>
            </a:r>
            <a:r>
              <a:rPr lang="en-US" dirty="0"/>
              <a:t>y </a:t>
            </a:r>
            <a:r>
              <a:rPr lang="en-US" dirty="0" smtClean="0"/>
              <a:t>ON </a:t>
            </a:r>
            <a:r>
              <a:rPr lang="en-US" dirty="0" err="1"/>
              <a:t>c.countrycode</a:t>
            </a:r>
            <a:r>
              <a:rPr lang="en-US" dirty="0"/>
              <a:t> = </a:t>
            </a:r>
            <a:r>
              <a:rPr lang="en-US" dirty="0" err="1" smtClean="0"/>
              <a:t>y.code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c.population</a:t>
            </a:r>
            <a:r>
              <a:rPr lang="en-US" dirty="0" smtClean="0"/>
              <a:t> </a:t>
            </a:r>
            <a:r>
              <a:rPr lang="en-US" dirty="0"/>
              <a:t>&gt; 100000 </a:t>
            </a:r>
            <a:r>
              <a:rPr lang="en-US" dirty="0" smtClean="0"/>
              <a:t>AND </a:t>
            </a:r>
            <a:r>
              <a:rPr lang="en-US" dirty="0" err="1"/>
              <a:t>y.indepyear</a:t>
            </a:r>
            <a:r>
              <a:rPr lang="en-US" dirty="0"/>
              <a:t> &gt; 1992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INDEX </a:t>
            </a:r>
            <a:r>
              <a:rPr lang="en-US" dirty="0" err="1" smtClean="0"/>
              <a:t>idx_city_population</a:t>
            </a:r>
            <a:r>
              <a:rPr lang="en-US" dirty="0" smtClean="0"/>
              <a:t> ON </a:t>
            </a:r>
            <a:r>
              <a:rPr lang="en-US" dirty="0"/>
              <a:t>city (population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CREATE INDEX </a:t>
            </a:r>
            <a:r>
              <a:rPr lang="en-US" dirty="0" err="1"/>
              <a:t>idx_country_indepyear</a:t>
            </a:r>
            <a:r>
              <a:rPr lang="en-US" dirty="0"/>
              <a:t> </a:t>
            </a:r>
            <a:r>
              <a:rPr lang="en-US" dirty="0" smtClean="0"/>
              <a:t>ON </a:t>
            </a:r>
            <a:r>
              <a:rPr lang="en-US" dirty="0"/>
              <a:t>country (</a:t>
            </a:r>
            <a:r>
              <a:rPr lang="en-US" dirty="0" err="1"/>
              <a:t>indepyear</a:t>
            </a:r>
            <a:r>
              <a:rPr lang="en-US" dirty="0"/>
              <a:t>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040" y="3393186"/>
            <a:ext cx="7134225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040" y="5449061"/>
            <a:ext cx="8877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306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8: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Functions! Keep them small and lean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DELIMITER</a:t>
            </a:r>
            <a:r>
              <a:rPr lang="en-US" dirty="0"/>
              <a:t> //</a:t>
            </a:r>
          </a:p>
          <a:p>
            <a:pPr marL="0" indent="0">
              <a:buNone/>
            </a:pPr>
            <a:r>
              <a:rPr lang="en-US" dirty="0"/>
              <a:t>CREATE FUNCTION </a:t>
            </a:r>
            <a:r>
              <a:rPr lang="en-US" dirty="0" err="1"/>
              <a:t>get_formatted_city_country</a:t>
            </a:r>
            <a:r>
              <a:rPr lang="en-US" dirty="0"/>
              <a:t>(</a:t>
            </a:r>
            <a:r>
              <a:rPr lang="en-US" dirty="0">
                <a:solidFill>
                  <a:srgbClr val="FFFF00"/>
                </a:solidFill>
              </a:rPr>
              <a:t>city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FF00"/>
                </a:solidFill>
              </a:rPr>
              <a:t>country</a:t>
            </a:r>
            <a:r>
              <a:rPr lang="en-US" dirty="0"/>
              <a:t> VARCHAR(100))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RETURNS</a:t>
            </a:r>
            <a:r>
              <a:rPr lang="en-US" dirty="0"/>
              <a:t> VARCHAR(250)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COMMENT</a:t>
            </a:r>
            <a:r>
              <a:rPr lang="en-US" dirty="0"/>
              <a:t> 'Given city and country, return city-country'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/>
              <a:t>     IF country = 'USA' THEN</a:t>
            </a:r>
          </a:p>
          <a:p>
            <a:pPr marL="0" indent="0">
              <a:buNone/>
            </a:pPr>
            <a:r>
              <a:rPr lang="en-US" dirty="0"/>
              <a:t>	     RETURN CONCAT(city, '–', country, ' aka Awesome');</a:t>
            </a:r>
          </a:p>
          <a:p>
            <a:pPr marL="0" indent="0">
              <a:buNone/>
            </a:pPr>
            <a:r>
              <a:rPr lang="en-US" dirty="0"/>
              <a:t>     ELSE </a:t>
            </a:r>
          </a:p>
          <a:p>
            <a:pPr marL="0" indent="0">
              <a:buNone/>
            </a:pPr>
            <a:r>
              <a:rPr lang="en-US" dirty="0"/>
              <a:t>             RETURN CONCAT(city, '–', </a:t>
            </a:r>
            <a:r>
              <a:rPr lang="en-US" dirty="0" smtClean="0"/>
              <a:t>country);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END IF;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END</a:t>
            </a:r>
            <a:r>
              <a:rPr lang="en-US" dirty="0"/>
              <a:t>; //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DELIMITER</a:t>
            </a:r>
            <a:r>
              <a:rPr lang="en-US" dirty="0"/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41184973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get_formatted_city_country</a:t>
            </a:r>
            <a:r>
              <a:rPr lang="en-US" dirty="0"/>
              <a:t>('Sioux Falls', 'NLD</a:t>
            </a:r>
            <a:r>
              <a:rPr lang="en-US" dirty="0" smtClean="0"/>
              <a:t>');</a:t>
            </a:r>
          </a:p>
          <a:p>
            <a:r>
              <a:rPr lang="en-US" dirty="0"/>
              <a:t>Sioux </a:t>
            </a:r>
            <a:r>
              <a:rPr lang="en-US" dirty="0" smtClean="0"/>
              <a:t>Falls–NLD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get_formatted_city_country</a:t>
            </a:r>
            <a:r>
              <a:rPr lang="en-US" dirty="0"/>
              <a:t>('Sioux Falls', </a:t>
            </a:r>
            <a:r>
              <a:rPr lang="en-US" dirty="0" smtClean="0"/>
              <a:t>'USA');</a:t>
            </a:r>
            <a:endParaRPr lang="en-US" dirty="0"/>
          </a:p>
          <a:p>
            <a:r>
              <a:rPr lang="en-US" dirty="0"/>
              <a:t>Sioux </a:t>
            </a:r>
            <a:r>
              <a:rPr lang="en-US" dirty="0" smtClean="0"/>
              <a:t>Falls–USA aka Awesome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city, country, </a:t>
            </a:r>
            <a:r>
              <a:rPr lang="en-US" dirty="0" err="1" smtClean="0">
                <a:solidFill>
                  <a:srgbClr val="FFFF00"/>
                </a:solidFill>
              </a:rPr>
              <a:t>get_formatted_city_country</a:t>
            </a:r>
            <a:r>
              <a:rPr lang="en-US" dirty="0" smtClean="0">
                <a:solidFill>
                  <a:srgbClr val="FFFF00"/>
                </a:solidFill>
              </a:rPr>
              <a:t>(city, country)</a:t>
            </a:r>
          </a:p>
          <a:p>
            <a:pPr marL="0" indent="0">
              <a:buNone/>
            </a:pPr>
            <a:r>
              <a:rPr lang="en-US" dirty="0" smtClean="0"/>
              <a:t>FROM cities</a:t>
            </a:r>
          </a:p>
          <a:p>
            <a:pPr marL="0" indent="0">
              <a:buNone/>
            </a:pPr>
            <a:r>
              <a:rPr lang="en-US" dirty="0" smtClean="0"/>
              <a:t>WHERE country IN (‘USA’, ‘NLD’);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287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Stored procedures</a:t>
            </a:r>
          </a:p>
          <a:p>
            <a:r>
              <a:rPr lang="en-US" dirty="0" smtClean="0"/>
              <a:t>Block of multiple SQL and logic statements</a:t>
            </a:r>
          </a:p>
          <a:p>
            <a:r>
              <a:rPr lang="en-US" dirty="0" smtClean="0"/>
              <a:t>Combine business logic in one location</a:t>
            </a:r>
          </a:p>
          <a:p>
            <a:r>
              <a:rPr lang="en-US" dirty="0" smtClean="0"/>
              <a:t>Allow multiple languages, multiple systems communicate with a central business logic close to the database</a:t>
            </a:r>
          </a:p>
          <a:p>
            <a:r>
              <a:rPr lang="en-US" dirty="0" smtClean="0"/>
              <a:t>Fast, SQL program but may be hard to debug</a:t>
            </a:r>
          </a:p>
          <a:p>
            <a:r>
              <a:rPr lang="en-US" dirty="0" smtClean="0"/>
              <a:t>Generally returns rows and columns of data</a:t>
            </a:r>
          </a:p>
          <a:p>
            <a:r>
              <a:rPr lang="en-US" dirty="0" smtClean="0"/>
              <a:t>Can take input parameters</a:t>
            </a:r>
          </a:p>
          <a:p>
            <a:r>
              <a:rPr lang="en-US" dirty="0" smtClean="0"/>
              <a:t>Can also send updates</a:t>
            </a:r>
          </a:p>
        </p:txBody>
      </p:sp>
    </p:spTree>
    <p:extLst>
      <p:ext uri="{BB962C8B-B14F-4D97-AF65-F5344CB8AC3E}">
        <p14:creationId xmlns:p14="http://schemas.microsoft.com/office/powerpoint/2010/main" val="4896629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 returning 1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526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DELIMITER</a:t>
            </a:r>
            <a:r>
              <a:rPr lang="en-US" dirty="0"/>
              <a:t> </a:t>
            </a:r>
            <a:r>
              <a:rPr lang="en-US" dirty="0" smtClean="0"/>
              <a:t>//</a:t>
            </a:r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PROCEDURE </a:t>
            </a:r>
            <a:r>
              <a:rPr lang="en-US" dirty="0" err="1"/>
              <a:t>GetFormattedCityCountry</a:t>
            </a:r>
            <a:r>
              <a:rPr lang="en-US" dirty="0"/>
              <a:t>(</a:t>
            </a:r>
            <a:r>
              <a:rPr lang="en-US" dirty="0">
                <a:solidFill>
                  <a:srgbClr val="FFFF00"/>
                </a:solidFill>
              </a:rPr>
              <a:t>city</a:t>
            </a:r>
            <a:r>
              <a:rPr lang="en-US" dirty="0"/>
              <a:t> VARCHAR(100),	</a:t>
            </a:r>
            <a:r>
              <a:rPr lang="en-US" dirty="0">
                <a:solidFill>
                  <a:srgbClr val="FFFF00"/>
                </a:solidFill>
              </a:rPr>
              <a:t>country</a:t>
            </a:r>
            <a:r>
              <a:rPr lang="en-US" dirty="0"/>
              <a:t> VARCHAR(100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COMMENT</a:t>
            </a:r>
            <a:r>
              <a:rPr lang="en-US" dirty="0" smtClean="0"/>
              <a:t> </a:t>
            </a:r>
            <a:r>
              <a:rPr lang="en-US" dirty="0"/>
              <a:t>'Given city and country, return </a:t>
            </a:r>
            <a:r>
              <a:rPr lang="en-US" dirty="0" smtClean="0"/>
              <a:t>city-country‘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/>
              <a:t>	IF country = 'USA' </a:t>
            </a:r>
            <a:r>
              <a:rPr lang="en-US" dirty="0" smtClean="0"/>
              <a:t>THEN</a:t>
            </a:r>
          </a:p>
          <a:p>
            <a:pPr marL="0" indent="0">
              <a:buNone/>
            </a:pPr>
            <a:r>
              <a:rPr lang="en-US" dirty="0"/>
              <a:t>		SELECT CONCAT(city, '–', country, ' aka Awesome</a:t>
            </a:r>
            <a:r>
              <a:rPr lang="en-US" dirty="0" smtClean="0"/>
              <a:t>');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		SELECT CONCAT(city, '–', country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END IF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END</a:t>
            </a:r>
            <a:r>
              <a:rPr lang="en-US" dirty="0" smtClean="0"/>
              <a:t> //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DELIMITER</a:t>
            </a:r>
            <a:r>
              <a:rPr lang="en-US" dirty="0" smtClean="0"/>
              <a:t> 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CALL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GetFormattedCityCountry</a:t>
            </a:r>
            <a:r>
              <a:rPr lang="en-US" dirty="0" smtClean="0">
                <a:solidFill>
                  <a:srgbClr val="FFFF00"/>
                </a:solidFill>
              </a:rPr>
              <a:t>(‘Chicago’, ‘USA’);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5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in daily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engines</a:t>
            </a:r>
          </a:p>
          <a:p>
            <a:r>
              <a:rPr lang="en-US" dirty="0" smtClean="0"/>
              <a:t>Android/iOS</a:t>
            </a:r>
          </a:p>
          <a:p>
            <a:r>
              <a:rPr lang="en-US" dirty="0" smtClean="0"/>
              <a:t>Browsers</a:t>
            </a:r>
          </a:p>
          <a:p>
            <a:r>
              <a:rPr lang="en-US" dirty="0" smtClean="0"/>
              <a:t>Excel/Access</a:t>
            </a:r>
          </a:p>
          <a:p>
            <a:r>
              <a:rPr lang="en-US" dirty="0" smtClean="0"/>
              <a:t>Email systems</a:t>
            </a:r>
          </a:p>
          <a:p>
            <a:r>
              <a:rPr lang="en-US" dirty="0" smtClean="0"/>
              <a:t>Social media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Many products that we use today store data in databases. It’s all around us.</a:t>
            </a:r>
          </a:p>
        </p:txBody>
      </p:sp>
    </p:spTree>
    <p:extLst>
      <p:ext uri="{BB962C8B-B14F-4D97-AF65-F5344CB8AC3E}">
        <p14:creationId xmlns:p14="http://schemas.microsoft.com/office/powerpoint/2010/main" val="31184076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 returning many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DELIMITER </a:t>
            </a:r>
            <a:r>
              <a:rPr lang="en-US" dirty="0" smtClean="0"/>
              <a:t>//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GetCities</a:t>
            </a:r>
            <a:r>
              <a:rPr lang="en-US" dirty="0"/>
              <a:t>(country VARCHAR(100))</a:t>
            </a:r>
          </a:p>
          <a:p>
            <a:pPr marL="0" indent="0">
              <a:buNone/>
            </a:pPr>
            <a:r>
              <a:rPr lang="en-US" dirty="0"/>
              <a:t>COMMENT 'Given country, return city-country'</a:t>
            </a:r>
          </a:p>
          <a:p>
            <a:pPr marL="0" indent="0">
              <a:buNone/>
            </a:pPr>
            <a:r>
              <a:rPr lang="en-US" dirty="0" smtClean="0"/>
              <a:t>BEGIN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SELECT </a:t>
            </a:r>
          </a:p>
          <a:p>
            <a:pPr marL="0" indent="0">
              <a:buNone/>
            </a:pPr>
            <a:r>
              <a:rPr lang="en-US" dirty="0"/>
              <a:t>		CASE </a:t>
            </a:r>
            <a:r>
              <a:rPr lang="en-US" dirty="0" smtClean="0"/>
              <a:t>WHEN </a:t>
            </a:r>
            <a:r>
              <a:rPr lang="en-US" dirty="0"/>
              <a:t>country = 'USA' THEN CONCAT(c.name, '-', y.name, ' aka Awesome')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ELSE </a:t>
            </a:r>
            <a:r>
              <a:rPr lang="en-US" dirty="0"/>
              <a:t>CONCAT(c.name, '-', y.name</a:t>
            </a:r>
            <a:r>
              <a:rPr lang="en-US" dirty="0" smtClean="0"/>
              <a:t>)  </a:t>
            </a:r>
            <a:r>
              <a:rPr lang="en-US" dirty="0"/>
              <a:t>END as </a:t>
            </a:r>
            <a:r>
              <a:rPr lang="en-US" dirty="0" err="1"/>
              <a:t>formattedcity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  </a:t>
            </a:r>
            <a:r>
              <a:rPr lang="en-US" dirty="0"/>
              <a:t>c.name</a:t>
            </a:r>
            <a:r>
              <a:rPr lang="en-US" dirty="0" smtClean="0"/>
              <a:t>, </a:t>
            </a:r>
            <a:r>
              <a:rPr lang="en-US" dirty="0" err="1" smtClean="0"/>
              <a:t>y.code</a:t>
            </a:r>
            <a:r>
              <a:rPr lang="en-US" dirty="0" smtClean="0"/>
              <a:t>, y.name, </a:t>
            </a:r>
            <a:r>
              <a:rPr lang="en-US" dirty="0" err="1" smtClean="0"/>
              <a:t>c.district</a:t>
            </a:r>
            <a:r>
              <a:rPr lang="en-US" dirty="0" smtClean="0"/>
              <a:t>, </a:t>
            </a:r>
            <a:r>
              <a:rPr lang="en-US" dirty="0" err="1" smtClean="0"/>
              <a:t>c.population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FROM city c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/>
              <a:t>JOIN country y ON </a:t>
            </a:r>
            <a:r>
              <a:rPr lang="en-US" dirty="0" err="1"/>
              <a:t>y.code</a:t>
            </a:r>
            <a:r>
              <a:rPr lang="en-US" dirty="0"/>
              <a:t> = </a:t>
            </a:r>
            <a:r>
              <a:rPr lang="en-US" dirty="0" err="1"/>
              <a:t>c.CountryCode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    </a:t>
            </a:r>
            <a:r>
              <a:rPr lang="en-US" dirty="0"/>
              <a:t>WHERE </a:t>
            </a:r>
            <a:r>
              <a:rPr lang="en-US" dirty="0" err="1"/>
              <a:t>y.code</a:t>
            </a:r>
            <a:r>
              <a:rPr lang="en-US" dirty="0"/>
              <a:t> = country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 </a:t>
            </a:r>
            <a:r>
              <a:rPr lang="en-US" dirty="0" smtClean="0"/>
              <a:t>//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DELIMITER 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CALL </a:t>
            </a:r>
            <a:r>
              <a:rPr lang="en-US" dirty="0" err="1" smtClean="0">
                <a:solidFill>
                  <a:srgbClr val="FFFF00"/>
                </a:solidFill>
              </a:rPr>
              <a:t>GetCities</a:t>
            </a:r>
            <a:r>
              <a:rPr lang="en-US" dirty="0" smtClean="0">
                <a:solidFill>
                  <a:srgbClr val="FFFF00"/>
                </a:solidFill>
              </a:rPr>
              <a:t>(‘NLD’);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2769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 </a:t>
            </a:r>
            <a:r>
              <a:rPr lang="en-US" dirty="0" smtClean="0">
                <a:solidFill>
                  <a:srgbClr val="FFFF00"/>
                </a:solidFill>
              </a:rPr>
              <a:t>OUT</a:t>
            </a:r>
            <a:r>
              <a:rPr lang="en-US" dirty="0" smtClean="0"/>
              <a:t> </a:t>
            </a:r>
            <a:r>
              <a:rPr lang="en-US" dirty="0" err="1" smtClean="0"/>
              <a:t>paramters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7136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DELIMITER </a:t>
            </a:r>
            <a:r>
              <a:rPr lang="en-US" dirty="0" smtClean="0"/>
              <a:t>//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GetFormattedCityCountry</a:t>
            </a:r>
            <a:r>
              <a:rPr lang="en-US" dirty="0"/>
              <a:t>(city VARCHAR(100),	country VARCHAR(100), OUT </a:t>
            </a:r>
            <a:r>
              <a:rPr lang="en-US" dirty="0" err="1"/>
              <a:t>formatted_city</a:t>
            </a:r>
            <a:r>
              <a:rPr lang="en-US" dirty="0"/>
              <a:t> VARCHAR(200))</a:t>
            </a:r>
          </a:p>
          <a:p>
            <a:pPr marL="0" indent="0">
              <a:buNone/>
            </a:pPr>
            <a:r>
              <a:rPr lang="en-US" dirty="0"/>
              <a:t>COMMENT 'Given city and country, return city-country'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	IF country = 'USA' THEN</a:t>
            </a:r>
          </a:p>
          <a:p>
            <a:pPr marL="0" indent="0">
              <a:buNone/>
            </a:pPr>
            <a:r>
              <a:rPr lang="en-US" dirty="0"/>
              <a:t>		SET </a:t>
            </a:r>
            <a:r>
              <a:rPr lang="en-US" dirty="0" err="1"/>
              <a:t>formatted_city</a:t>
            </a:r>
            <a:r>
              <a:rPr lang="en-US" dirty="0"/>
              <a:t> = CONCAT(city, '–', country, ' aka Awesome');</a:t>
            </a:r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 		SET </a:t>
            </a:r>
            <a:r>
              <a:rPr lang="en-US" dirty="0" err="1"/>
              <a:t>formatted_city</a:t>
            </a:r>
            <a:r>
              <a:rPr lang="en-US" dirty="0"/>
              <a:t> = CONCAT(city, '–', country);</a:t>
            </a:r>
          </a:p>
          <a:p>
            <a:pPr marL="0" indent="0">
              <a:buNone/>
            </a:pPr>
            <a:r>
              <a:rPr lang="en-US" dirty="0"/>
              <a:t>	END IF;</a:t>
            </a:r>
          </a:p>
          <a:p>
            <a:pPr marL="0" indent="0">
              <a:buNone/>
            </a:pPr>
            <a:r>
              <a:rPr lang="en-US" dirty="0"/>
              <a:t>END </a:t>
            </a:r>
            <a:r>
              <a:rPr lang="en-US" dirty="0" smtClean="0"/>
              <a:t>//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DELIMITER 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CALL </a:t>
            </a:r>
            <a:r>
              <a:rPr lang="en-US" dirty="0" err="1" smtClean="0">
                <a:solidFill>
                  <a:srgbClr val="FFFF00"/>
                </a:solidFill>
              </a:rPr>
              <a:t>GetFormattedCityCountry</a:t>
            </a:r>
            <a:r>
              <a:rPr lang="en-US" dirty="0">
                <a:solidFill>
                  <a:srgbClr val="FFFF00"/>
                </a:solidFill>
              </a:rPr>
              <a:t>('</a:t>
            </a:r>
            <a:r>
              <a:rPr lang="en-US" dirty="0" err="1">
                <a:solidFill>
                  <a:srgbClr val="FFFF00"/>
                </a:solidFill>
              </a:rPr>
              <a:t>chicago</a:t>
            </a:r>
            <a:r>
              <a:rPr lang="en-US" dirty="0">
                <a:solidFill>
                  <a:srgbClr val="FFFF00"/>
                </a:solidFill>
              </a:rPr>
              <a:t>','</a:t>
            </a:r>
            <a:r>
              <a:rPr lang="en-US" dirty="0" err="1">
                <a:solidFill>
                  <a:srgbClr val="FFFF00"/>
                </a:solidFill>
              </a:rPr>
              <a:t>usa</a:t>
            </a:r>
            <a:r>
              <a:rPr lang="en-US" dirty="0">
                <a:solidFill>
                  <a:srgbClr val="FFFF00"/>
                </a:solidFill>
              </a:rPr>
              <a:t>', </a:t>
            </a:r>
            <a:r>
              <a:rPr lang="en-US" dirty="0" smtClean="0">
                <a:solidFill>
                  <a:srgbClr val="FFFF00"/>
                </a:solidFill>
              </a:rPr>
              <a:t>@</a:t>
            </a:r>
            <a:r>
              <a:rPr lang="en-US" dirty="0" err="1" smtClean="0">
                <a:solidFill>
                  <a:srgbClr val="FFFF00"/>
                </a:solidFill>
              </a:rPr>
              <a:t>returnedFormattedCity</a:t>
            </a:r>
            <a:r>
              <a:rPr lang="en-US" dirty="0" smtClean="0">
                <a:solidFill>
                  <a:srgbClr val="FFFF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SELECT @ </a:t>
            </a:r>
            <a:r>
              <a:rPr lang="en-US" dirty="0" err="1">
                <a:solidFill>
                  <a:srgbClr val="FFFF00"/>
                </a:solidFill>
              </a:rPr>
              <a:t>returnedFormattedCity</a:t>
            </a:r>
            <a:r>
              <a:rPr lang="en-US" dirty="0" smtClean="0">
                <a:solidFill>
                  <a:srgbClr val="FFFF00"/>
                </a:solidFill>
              </a:rPr>
              <a:t>;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0609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 OUT and returning record(s)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DELIMITER //</a:t>
            </a:r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PROCEDURE </a:t>
            </a:r>
            <a:r>
              <a:rPr lang="en-US" dirty="0" err="1"/>
              <a:t>GetFormattedCityCountry</a:t>
            </a:r>
            <a:r>
              <a:rPr lang="en-US" dirty="0"/>
              <a:t>(city VARCHAR(100),	country VARCHAR(100), OUT </a:t>
            </a:r>
            <a:r>
              <a:rPr lang="en-US" dirty="0" err="1"/>
              <a:t>formatted_city</a:t>
            </a:r>
            <a:r>
              <a:rPr lang="en-US" dirty="0"/>
              <a:t> VARCHAR(200))</a:t>
            </a:r>
          </a:p>
          <a:p>
            <a:pPr marL="0" indent="0">
              <a:buNone/>
            </a:pPr>
            <a:r>
              <a:rPr lang="en-US" dirty="0"/>
              <a:t>COMMENT 'Given city and country, return city-country'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	IF country = 'USA' THEN</a:t>
            </a:r>
          </a:p>
          <a:p>
            <a:pPr marL="0" indent="0">
              <a:buNone/>
            </a:pPr>
            <a:r>
              <a:rPr lang="en-US" dirty="0"/>
              <a:t>		SET </a:t>
            </a:r>
            <a:r>
              <a:rPr lang="en-US" dirty="0" err="1"/>
              <a:t>formatted_city</a:t>
            </a:r>
            <a:r>
              <a:rPr lang="en-US" dirty="0"/>
              <a:t> = CONCAT(city, '–', country, ' aka Awesome');</a:t>
            </a:r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 		SET </a:t>
            </a:r>
            <a:r>
              <a:rPr lang="en-US" dirty="0" err="1"/>
              <a:t>formatted_city</a:t>
            </a:r>
            <a:r>
              <a:rPr lang="en-US" dirty="0"/>
              <a:t> = CONCAT(city, '–', country);</a:t>
            </a:r>
          </a:p>
          <a:p>
            <a:pPr marL="0" indent="0">
              <a:buNone/>
            </a:pPr>
            <a:r>
              <a:rPr lang="en-US" dirty="0"/>
              <a:t>	END IF</a:t>
            </a:r>
            <a:r>
              <a:rPr lang="en-US" dirty="0" smtClean="0"/>
              <a:t>;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   SELECT </a:t>
            </a:r>
            <a:r>
              <a:rPr lang="en-US" dirty="0"/>
              <a:t>* FROM city WHERE </a:t>
            </a:r>
            <a:r>
              <a:rPr lang="en-US" dirty="0" err="1"/>
              <a:t>countrycode</a:t>
            </a:r>
            <a:r>
              <a:rPr lang="en-US" dirty="0"/>
              <a:t> = country;</a:t>
            </a:r>
          </a:p>
          <a:p>
            <a:pPr marL="0" indent="0">
              <a:buNone/>
            </a:pPr>
            <a:r>
              <a:rPr lang="en-US" dirty="0"/>
              <a:t>END </a:t>
            </a:r>
            <a:r>
              <a:rPr lang="en-US" dirty="0" smtClean="0"/>
              <a:t>//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DELIMITER 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CALL </a:t>
            </a:r>
            <a:r>
              <a:rPr lang="en-US" dirty="0" err="1" smtClean="0">
                <a:solidFill>
                  <a:srgbClr val="FFFF00"/>
                </a:solidFill>
              </a:rPr>
              <a:t>GetFormattedCityCountry</a:t>
            </a:r>
            <a:r>
              <a:rPr lang="en-US" dirty="0">
                <a:solidFill>
                  <a:srgbClr val="FFFF00"/>
                </a:solidFill>
              </a:rPr>
              <a:t>('</a:t>
            </a:r>
            <a:r>
              <a:rPr lang="en-US" dirty="0" err="1">
                <a:solidFill>
                  <a:srgbClr val="FFFF00"/>
                </a:solidFill>
              </a:rPr>
              <a:t>chicago</a:t>
            </a:r>
            <a:r>
              <a:rPr lang="en-US" dirty="0">
                <a:solidFill>
                  <a:srgbClr val="FFFF00"/>
                </a:solidFill>
              </a:rPr>
              <a:t>','</a:t>
            </a:r>
            <a:r>
              <a:rPr lang="en-US" dirty="0" err="1">
                <a:solidFill>
                  <a:srgbClr val="FFFF00"/>
                </a:solidFill>
              </a:rPr>
              <a:t>usa</a:t>
            </a:r>
            <a:r>
              <a:rPr lang="en-US" dirty="0">
                <a:solidFill>
                  <a:srgbClr val="FFFF00"/>
                </a:solidFill>
              </a:rPr>
              <a:t>', @</a:t>
            </a:r>
            <a:r>
              <a:rPr lang="en-US" dirty="0" err="1">
                <a:solidFill>
                  <a:srgbClr val="FFFF00"/>
                </a:solidFill>
              </a:rPr>
              <a:t>somedata</a:t>
            </a:r>
            <a:r>
              <a:rPr lang="en-US" dirty="0" smtClean="0">
                <a:solidFill>
                  <a:srgbClr val="FFFF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SELECT </a:t>
            </a:r>
            <a:r>
              <a:rPr lang="en-US" dirty="0">
                <a:solidFill>
                  <a:srgbClr val="FFFF00"/>
                </a:solidFill>
              </a:rPr>
              <a:t>@</a:t>
            </a:r>
            <a:r>
              <a:rPr lang="en-US" dirty="0" err="1">
                <a:solidFill>
                  <a:srgbClr val="FFFF00"/>
                </a:solidFill>
              </a:rPr>
              <a:t>somedata</a:t>
            </a:r>
            <a:r>
              <a:rPr lang="en-US" dirty="0">
                <a:solidFill>
                  <a:srgbClr val="FFFF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954803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Triggers!</a:t>
            </a:r>
          </a:p>
          <a:p>
            <a:r>
              <a:rPr lang="en-US" dirty="0" smtClean="0"/>
              <a:t>Before data is inserted, take proactive steps</a:t>
            </a:r>
          </a:p>
          <a:p>
            <a:r>
              <a:rPr lang="en-US" dirty="0" smtClean="0"/>
              <a:t>After data is inserted, take reactive steps</a:t>
            </a:r>
          </a:p>
          <a:p>
            <a:r>
              <a:rPr lang="en-US" dirty="0" smtClean="0"/>
              <a:t>Actions based in INSERT, UPDATE or 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24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DELIMITER //</a:t>
            </a:r>
          </a:p>
          <a:p>
            <a:pPr marL="0" indent="0">
              <a:buNone/>
            </a:pPr>
            <a:r>
              <a:rPr lang="en-US" dirty="0"/>
              <a:t>CREATE TRIGGER </a:t>
            </a:r>
            <a:r>
              <a:rPr lang="en-US" dirty="0" err="1"/>
              <a:t>city_before_update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BEFORE UPDATE ON city FOR EACH ROW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	INSERT INTO </a:t>
            </a:r>
            <a:r>
              <a:rPr lang="en-US" dirty="0" err="1"/>
              <a:t>city_audit</a:t>
            </a:r>
            <a:r>
              <a:rPr lang="en-US" dirty="0"/>
              <a:t> (action, </a:t>
            </a:r>
            <a:r>
              <a:rPr lang="en-US" dirty="0" err="1"/>
              <a:t>oldname</a:t>
            </a:r>
            <a:r>
              <a:rPr lang="en-US" dirty="0"/>
              <a:t>, </a:t>
            </a:r>
            <a:r>
              <a:rPr lang="en-US" dirty="0" err="1"/>
              <a:t>newname</a:t>
            </a:r>
            <a:r>
              <a:rPr lang="en-US" dirty="0"/>
              <a:t>, </a:t>
            </a:r>
            <a:r>
              <a:rPr lang="en-US" dirty="0" err="1"/>
              <a:t>ts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VALUES ('UPDATE', OLD.name, NEW.name, NOW());</a:t>
            </a:r>
          </a:p>
          <a:p>
            <a:pPr marL="0" indent="0">
              <a:buNone/>
            </a:pPr>
            <a:r>
              <a:rPr lang="en-US" dirty="0"/>
              <a:t>END //</a:t>
            </a:r>
          </a:p>
          <a:p>
            <a:pPr marL="0" indent="0">
              <a:buNone/>
            </a:pPr>
            <a:r>
              <a:rPr lang="en-US"/>
              <a:t>DELIMITER 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Before data is inserted, add an audit entry recording the old city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4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(GPL License)</a:t>
            </a:r>
          </a:p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Easy to install and use</a:t>
            </a:r>
          </a:p>
          <a:p>
            <a:r>
              <a:rPr lang="en-US" dirty="0" smtClean="0"/>
              <a:t>Easily available</a:t>
            </a:r>
          </a:p>
          <a:p>
            <a:r>
              <a:rPr lang="en-US" dirty="0" smtClean="0"/>
              <a:t>Great community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1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://zedfox.us/blog/install-mysql-5-7-on-windows-10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for Windows users</a:t>
            </a:r>
          </a:p>
          <a:p>
            <a:r>
              <a:rPr lang="en-US" dirty="0" smtClean="0"/>
              <a:t>I’ll assist Mac and GNU/Linux users</a:t>
            </a:r>
          </a:p>
          <a:p>
            <a:r>
              <a:rPr lang="en-US" dirty="0" smtClean="0"/>
              <a:t>What to install?</a:t>
            </a:r>
          </a:p>
          <a:p>
            <a:pPr lvl="1"/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Workbench</a:t>
            </a:r>
          </a:p>
          <a:p>
            <a:pPr lvl="1"/>
            <a:r>
              <a:rPr lang="en-US" dirty="0" smtClean="0"/>
              <a:t>Sample</a:t>
            </a:r>
          </a:p>
          <a:p>
            <a:pPr lvl="1"/>
            <a:r>
              <a:rPr lang="en-US" dirty="0" smtClean="0"/>
              <a:t>Documentation (optional)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4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2: Exploring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262538"/>
          </a:xfrm>
        </p:spPr>
        <p:txBody>
          <a:bodyPr>
            <a:normAutofit/>
          </a:bodyPr>
          <a:lstStyle/>
          <a:p>
            <a:r>
              <a:rPr lang="en-US" dirty="0" smtClean="0"/>
              <a:t>Let’s see what Workbench shows us</a:t>
            </a:r>
          </a:p>
          <a:p>
            <a:r>
              <a:rPr lang="en-US" dirty="0" smtClean="0"/>
              <a:t>Database terminologies</a:t>
            </a:r>
          </a:p>
          <a:p>
            <a:pPr lvl="1"/>
            <a:r>
              <a:rPr lang="en-US" dirty="0" smtClean="0"/>
              <a:t>Server: Operating System</a:t>
            </a:r>
          </a:p>
          <a:p>
            <a:pPr lvl="1"/>
            <a:r>
              <a:rPr lang="en-US" dirty="0" smtClean="0"/>
              <a:t>Server: Database server</a:t>
            </a:r>
          </a:p>
          <a:p>
            <a:pPr lvl="1"/>
            <a:r>
              <a:rPr lang="en-US" dirty="0" smtClean="0"/>
              <a:t>Database instance</a:t>
            </a:r>
          </a:p>
          <a:p>
            <a:pPr lvl="1"/>
            <a:r>
              <a:rPr lang="en-US" dirty="0" smtClean="0"/>
              <a:t>Schema</a:t>
            </a:r>
          </a:p>
          <a:p>
            <a:pPr lvl="2"/>
            <a:r>
              <a:rPr lang="en-US" dirty="0" smtClean="0"/>
              <a:t>Table – has constraints, keys, triggers</a:t>
            </a:r>
          </a:p>
          <a:p>
            <a:pPr lvl="2"/>
            <a:r>
              <a:rPr lang="en-US" dirty="0" smtClean="0"/>
              <a:t>View</a:t>
            </a:r>
          </a:p>
          <a:p>
            <a:pPr lvl="2"/>
            <a:r>
              <a:rPr lang="en-US" dirty="0" smtClean="0"/>
              <a:t>Stored procedures</a:t>
            </a:r>
          </a:p>
          <a:p>
            <a:pPr lvl="2"/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that interest Database Administrators</a:t>
            </a:r>
          </a:p>
          <a:p>
            <a:r>
              <a:rPr lang="en-US" dirty="0" smtClean="0"/>
              <a:t>Server status</a:t>
            </a:r>
          </a:p>
          <a:p>
            <a:r>
              <a:rPr lang="en-US" dirty="0" smtClean="0"/>
              <a:t>Users</a:t>
            </a:r>
          </a:p>
          <a:p>
            <a:r>
              <a:rPr lang="en-US" dirty="0" smtClean="0"/>
              <a:t>Client connections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Other management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69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672</TotalTime>
  <Words>2360</Words>
  <Application>Microsoft Office PowerPoint</Application>
  <PresentationFormat>Widescreen</PresentationFormat>
  <Paragraphs>613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Century Gothic</vt:lpstr>
      <vt:lpstr>Wingdings 3</vt:lpstr>
      <vt:lpstr>Ion</vt:lpstr>
      <vt:lpstr>Database Bootcamp</vt:lpstr>
      <vt:lpstr>Day 1</vt:lpstr>
      <vt:lpstr>Introductions</vt:lpstr>
      <vt:lpstr>Goal</vt:lpstr>
      <vt:lpstr>DB in daily use</vt:lpstr>
      <vt:lpstr>Why MySQL</vt:lpstr>
      <vt:lpstr>Installing MySQL</vt:lpstr>
      <vt:lpstr>Day 2: Exploring database</vt:lpstr>
      <vt:lpstr>Workbench</vt:lpstr>
      <vt:lpstr>Database objects</vt:lpstr>
      <vt:lpstr>Database terminologies</vt:lpstr>
      <vt:lpstr>Day 3: Tables</vt:lpstr>
      <vt:lpstr>Table</vt:lpstr>
      <vt:lpstr>Columns</vt:lpstr>
      <vt:lpstr>Constraint</vt:lpstr>
      <vt:lpstr>Keys/Indexes</vt:lpstr>
      <vt:lpstr>Employees</vt:lpstr>
      <vt:lpstr>WorkHours</vt:lpstr>
      <vt:lpstr>Normalization</vt:lpstr>
      <vt:lpstr>NF1</vt:lpstr>
      <vt:lpstr>Composite key</vt:lpstr>
      <vt:lpstr>NF2</vt:lpstr>
      <vt:lpstr>NF2 obtained</vt:lpstr>
      <vt:lpstr>NF3</vt:lpstr>
      <vt:lpstr>Day 4</vt:lpstr>
      <vt:lpstr>INSERT</vt:lpstr>
      <vt:lpstr>SELECT</vt:lpstr>
      <vt:lpstr>JOINS</vt:lpstr>
      <vt:lpstr>UPDATE</vt:lpstr>
      <vt:lpstr>DELETE</vt:lpstr>
      <vt:lpstr>Day 5:</vt:lpstr>
      <vt:lpstr>Multiple Tables</vt:lpstr>
      <vt:lpstr>Sub querying</vt:lpstr>
      <vt:lpstr>Count, group count</vt:lpstr>
      <vt:lpstr>Group multiple fields</vt:lpstr>
      <vt:lpstr>EXPLAIN my query</vt:lpstr>
      <vt:lpstr>Day 6:</vt:lpstr>
      <vt:lpstr>Update safely</vt:lpstr>
      <vt:lpstr>Update column safely</vt:lpstr>
      <vt:lpstr>Delete safely</vt:lpstr>
      <vt:lpstr>Day 7:</vt:lpstr>
      <vt:lpstr>Indexes</vt:lpstr>
      <vt:lpstr>Index on multiple columns</vt:lpstr>
      <vt:lpstr>Indexes - covering</vt:lpstr>
      <vt:lpstr>Index – multiple tables</vt:lpstr>
      <vt:lpstr>Day 8:</vt:lpstr>
      <vt:lpstr>Function</vt:lpstr>
      <vt:lpstr>Day 9</vt:lpstr>
      <vt:lpstr>SP returning 1 record</vt:lpstr>
      <vt:lpstr>SP returning many records</vt:lpstr>
      <vt:lpstr>SP OUT paramters</vt:lpstr>
      <vt:lpstr>SP OUT and returning record(s)</vt:lpstr>
      <vt:lpstr>Day 10</vt:lpstr>
      <vt:lpstr>BEFORE TRIGGER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Bootcamp</dc:title>
  <dc:creator>zf</dc:creator>
  <cp:lastModifiedBy>zf</cp:lastModifiedBy>
  <cp:revision>90</cp:revision>
  <dcterms:created xsi:type="dcterms:W3CDTF">2016-01-03T04:46:42Z</dcterms:created>
  <dcterms:modified xsi:type="dcterms:W3CDTF">2016-01-16T03:44:01Z</dcterms:modified>
</cp:coreProperties>
</file>