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80" r:id="rId6"/>
    <p:sldId id="266" r:id="rId7"/>
    <p:sldId id="259" r:id="rId8"/>
    <p:sldId id="260" r:id="rId9"/>
    <p:sldId id="269" r:id="rId10"/>
    <p:sldId id="268" r:id="rId11"/>
    <p:sldId id="281" r:id="rId12"/>
    <p:sldId id="282" r:id="rId13"/>
    <p:sldId id="283" r:id="rId14"/>
    <p:sldId id="262" r:id="rId15"/>
    <p:sldId id="284" r:id="rId16"/>
    <p:sldId id="285" r:id="rId17"/>
    <p:sldId id="286" r:id="rId18"/>
    <p:sldId id="276" r:id="rId19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67339" autoAdjust="0"/>
    <p:restoredTop sz="90929"/>
  </p:normalViewPr>
  <p:slideViewPr>
    <p:cSldViewPr>
      <p:cViewPr varScale="1">
        <p:scale>
          <a:sx n="110" d="100"/>
          <a:sy n="110" d="100"/>
        </p:scale>
        <p:origin x="-4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0A87-3345-40F0-B8FB-77038002CEF3}" type="datetimeFigureOut">
              <a:rPr lang="fr-FR" smtClean="0"/>
              <a:pPr/>
              <a:t>03/12/2009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19C43-6A54-4591-AAC8-C63A189329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F3406EF-D1BC-4D30-9E2F-2588D47421BB}" type="slidenum">
              <a:rPr lang="en-US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rtl="0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rtl="0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3317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3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A57B70-1281-4F44-B23D-81E380D25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909CD-90DF-4BAC-BF17-D6C7B08D5D8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FB25A-B8D8-4CE3-B94D-6166CC30A2A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905B-9A65-4094-82CF-56E7C01481F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32999-D1D1-4E17-BE41-DA055C3896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23E3D-6C99-4413-8A7F-1BC815DEFC3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14880-2015-4E59-92D3-5266F3CC05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AC16-2219-4E96-8AD4-A4F947634FC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4E3AB-3B09-4A7B-BE66-35F6CA7E81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E1B5-9DB5-45CC-81A3-949F1412859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A1CA-CE7D-4A73-82A4-46994BC64F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rtl="0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rtl="0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2293" name="Picture 5"/>
            <p:cNvPicPr>
              <a:picLocks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endParaRPr lang="fr-FR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6CFDCC9B-1552-46AB-8DB6-40971AB2DA7E}" type="slidenum">
              <a:rPr lang="fr-FR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2pPr>
      <a:lvl3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3pPr>
      <a:lvl4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4pPr>
      <a:lvl5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Arabic)" charset="-78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E-Cadre%20Juridique-Signature%20&#233;lectronique.pptx" TargetMode="External"/><Relationship Id="rId7" Type="http://schemas.openxmlformats.org/officeDocument/2006/relationships/hyperlink" Target="CE-Cadre%20Juridique-Normalisation%20de%20la%20carte.pptx" TargetMode="External"/><Relationship Id="rId2" Type="http://schemas.openxmlformats.org/officeDocument/2006/relationships/hyperlink" Target="CE-Cadre%20Juridique-Ecrit%20&#233;lectronique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E-Cadre%20Juridique-Reconnaissance%20de%20la%20carte.pptx" TargetMode="External"/><Relationship Id="rId5" Type="http://schemas.openxmlformats.org/officeDocument/2006/relationships/hyperlink" Target="CE-Cadre%20Juridique-Loi%20Monnaie%20et%20cr&#233;dit.pptx" TargetMode="External"/><Relationship Id="rId4" Type="http://schemas.openxmlformats.org/officeDocument/2006/relationships/hyperlink" Target="CE-Cadre%20Juridique-Certification%20&#233;lectronique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E-Cadre%20Juridique-les%20pr&#233;ventions%20et%20la%20lutte.pptx" TargetMode="External"/><Relationship Id="rId2" Type="http://schemas.openxmlformats.org/officeDocument/2006/relationships/hyperlink" Target="CE-Cadre%20Juridique-les%20infractions%20sur%20la%20carte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143108" y="1500174"/>
            <a:ext cx="6881842" cy="3071834"/>
          </a:xfrm>
        </p:spPr>
        <p:txBody>
          <a:bodyPr/>
          <a:lstStyle/>
          <a:p>
            <a:pPr algn="ctr"/>
            <a:r>
              <a:rPr lang="fr-FR" sz="3600" b="1" dirty="0" smtClean="0">
                <a:solidFill>
                  <a:srgbClr val="FFC000"/>
                </a:solidFill>
              </a:rPr>
              <a:t>LA CERTIFICATION  ELECTRONIQUE APPLIQUEE </a:t>
            </a:r>
            <a:br>
              <a:rPr lang="fr-FR" sz="3600" b="1" dirty="0" smtClean="0">
                <a:solidFill>
                  <a:srgbClr val="FFC000"/>
                </a:solidFill>
              </a:rPr>
            </a:br>
            <a:r>
              <a:rPr lang="fr-FR" sz="3600" b="1" dirty="0" smtClean="0">
                <a:solidFill>
                  <a:srgbClr val="FFC000"/>
                </a:solidFill>
              </a:rPr>
              <a:t>AU SYSTÈME DE PAIEMENT    ALGERIEN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00232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429264"/>
            <a:ext cx="1184277" cy="115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5852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214414" y="142852"/>
            <a:ext cx="7710518" cy="1052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CERTIFICATION ELECRONIQUE APPLIQUEE A LA MONETIQUE</a:t>
            </a:r>
            <a:endParaRPr kumimoji="0" lang="fr-F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57356" y="1571612"/>
            <a:ext cx="19288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00760" y="4500570"/>
            <a:ext cx="150019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2000" dirty="0" smtClean="0">
                <a:solidFill>
                  <a:schemeClr val="bg1"/>
                </a:solidFill>
              </a:rPr>
              <a:t>Terminal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58016" y="1571612"/>
            <a:ext cx="17859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Acquéreur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86248" y="1428736"/>
            <a:ext cx="2000264" cy="677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SATIM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Opérateur Interbancaire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35729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Si (Emetteur)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8605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 Pi (Emetteur)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6050" y="364331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Pi Certifiée avec 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286248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Ss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72132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2143108" y="4786322"/>
            <a:ext cx="1214446" cy="785818"/>
            <a:chOff x="2071670" y="4786322"/>
            <a:chExt cx="1214446" cy="785818"/>
          </a:xfrm>
        </p:grpSpPr>
        <p:sp>
          <p:nvSpPr>
            <p:cNvPr id="28" name="Rectangle à coins arrondis 27"/>
            <p:cNvSpPr/>
            <p:nvPr/>
          </p:nvSpPr>
          <p:spPr bwMode="auto">
            <a:xfrm>
              <a:off x="2071670" y="4786322"/>
              <a:ext cx="1214446" cy="7858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 (Arabic)" charset="-78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85984" y="5214950"/>
              <a:ext cx="928694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400" dirty="0" smtClean="0">
                  <a:solidFill>
                    <a:schemeClr val="bg1"/>
                  </a:solidFill>
                </a:rPr>
                <a:t>Carte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85776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Forme 36"/>
          <p:cNvCxnSpPr>
            <a:stCxn id="24" idx="2"/>
            <a:endCxn id="23" idx="3"/>
          </p:cNvCxnSpPr>
          <p:nvPr/>
        </p:nvCxnSpPr>
        <p:spPr bwMode="auto">
          <a:xfrm rot="5400000">
            <a:off x="4024144" y="3071316"/>
            <a:ext cx="809960" cy="857256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9" name="Connecteur droit avec flèche 38"/>
          <p:cNvCxnSpPr>
            <a:stCxn id="22" idx="3"/>
            <a:endCxn id="24" idx="1"/>
          </p:cNvCxnSpPr>
          <p:nvPr/>
        </p:nvCxnSpPr>
        <p:spPr bwMode="auto">
          <a:xfrm>
            <a:off x="4000496" y="2833354"/>
            <a:ext cx="285752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Forme 40"/>
          <p:cNvCxnSpPr>
            <a:endCxn id="28" idx="1"/>
          </p:cNvCxnSpPr>
          <p:nvPr/>
        </p:nvCxnSpPr>
        <p:spPr bwMode="auto">
          <a:xfrm rot="16200000" flipH="1">
            <a:off x="1017960" y="4054082"/>
            <a:ext cx="2035983" cy="214313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Connecteur en angle 43"/>
          <p:cNvCxnSpPr>
            <a:stCxn id="23" idx="2"/>
            <a:endCxn id="28" idx="0"/>
          </p:cNvCxnSpPr>
          <p:nvPr/>
        </p:nvCxnSpPr>
        <p:spPr bwMode="auto">
          <a:xfrm rot="5400000">
            <a:off x="2761908" y="4154957"/>
            <a:ext cx="619788" cy="6429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51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929198"/>
            <a:ext cx="1000132" cy="857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54" name="Forme 53"/>
          <p:cNvCxnSpPr>
            <a:stCxn id="25" idx="3"/>
          </p:cNvCxnSpPr>
          <p:nvPr/>
        </p:nvCxnSpPr>
        <p:spPr bwMode="auto">
          <a:xfrm>
            <a:off x="6715140" y="2833354"/>
            <a:ext cx="928694" cy="209584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Connecteur droit avec flèche 59"/>
          <p:cNvCxnSpPr/>
          <p:nvPr/>
        </p:nvCxnSpPr>
        <p:spPr bwMode="auto">
          <a:xfrm>
            <a:off x="3357554" y="5286388"/>
            <a:ext cx="3500462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6858016" y="335756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200" dirty="0" smtClean="0"/>
              <a:t>Distribuée aux acquéreurs </a:t>
            </a:r>
          </a:p>
          <a:p>
            <a:pPr algn="ctr" rtl="0"/>
            <a:r>
              <a:rPr lang="fr-FR" sz="1200" dirty="0" smtClean="0"/>
              <a:t>(réside dans chaque TPE)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1071538" y="350996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200" dirty="0" smtClean="0"/>
              <a:t>Utilisée pour la création de la signature digitale de la carte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929058" y="500063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200" dirty="0" smtClean="0"/>
              <a:t>Communication Carte/TPE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5852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214414" y="142852"/>
            <a:ext cx="7786742" cy="1052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Etape 1 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Certification de la</a:t>
            </a:r>
            <a:r>
              <a:rPr kumimoji="0" lang="fr-FR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clé publique de l’émetteur (SDA) 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57356" y="1571612"/>
            <a:ext cx="19288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00760" y="4500570"/>
            <a:ext cx="150019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2000" dirty="0" smtClean="0">
                <a:solidFill>
                  <a:schemeClr val="bg1"/>
                </a:solidFill>
              </a:rPr>
              <a:t>Terminal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58016" y="1571612"/>
            <a:ext cx="17859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Acquéreur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86248" y="1428736"/>
            <a:ext cx="2000264" cy="677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SATIM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Opérateur Interbancaire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35729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Si (Emetteur)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8605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 Pi (Emetteur)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6050" y="364331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Pi Certifiée avec 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286248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Ss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72132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" name="Groupe 30"/>
          <p:cNvGrpSpPr/>
          <p:nvPr/>
        </p:nvGrpSpPr>
        <p:grpSpPr>
          <a:xfrm>
            <a:off x="2143108" y="4786322"/>
            <a:ext cx="1214446" cy="785818"/>
            <a:chOff x="2071670" y="4786322"/>
            <a:chExt cx="1214446" cy="785818"/>
          </a:xfrm>
        </p:grpSpPr>
        <p:sp>
          <p:nvSpPr>
            <p:cNvPr id="28" name="Rectangle à coins arrondis 27"/>
            <p:cNvSpPr/>
            <p:nvPr/>
          </p:nvSpPr>
          <p:spPr bwMode="auto">
            <a:xfrm>
              <a:off x="2071670" y="4786322"/>
              <a:ext cx="1214446" cy="7858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 (Arabic)" charset="-78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85984" y="5214950"/>
              <a:ext cx="928694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400" dirty="0" smtClean="0">
                  <a:solidFill>
                    <a:schemeClr val="bg1"/>
                  </a:solidFill>
                </a:rPr>
                <a:t>Carte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85776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Forme 36"/>
          <p:cNvCxnSpPr>
            <a:stCxn id="24" idx="2"/>
            <a:endCxn id="23" idx="3"/>
          </p:cNvCxnSpPr>
          <p:nvPr/>
        </p:nvCxnSpPr>
        <p:spPr bwMode="auto">
          <a:xfrm rot="5400000">
            <a:off x="4024144" y="3071316"/>
            <a:ext cx="809960" cy="857256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9" name="Connecteur droit avec flèche 38"/>
          <p:cNvCxnSpPr>
            <a:stCxn id="22" idx="3"/>
            <a:endCxn id="24" idx="1"/>
          </p:cNvCxnSpPr>
          <p:nvPr/>
        </p:nvCxnSpPr>
        <p:spPr bwMode="auto">
          <a:xfrm>
            <a:off x="4000496" y="2833354"/>
            <a:ext cx="285752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51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929198"/>
            <a:ext cx="1000132" cy="857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9" name="Ellipse 28"/>
          <p:cNvSpPr/>
          <p:nvPr/>
        </p:nvSpPr>
        <p:spPr bwMode="auto">
          <a:xfrm>
            <a:off x="2357422" y="2143116"/>
            <a:ext cx="3286148" cy="2214578"/>
          </a:xfrm>
          <a:prstGeom prst="ellips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 w="762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cs typeface="Times New Roman (Arabic)" charset="-78"/>
            </a:endParaRPr>
          </a:p>
        </p:txBody>
      </p:sp>
      <p:sp>
        <p:nvSpPr>
          <p:cNvPr id="31" name="Flèche vers le bas 30"/>
          <p:cNvSpPr/>
          <p:nvPr/>
        </p:nvSpPr>
        <p:spPr bwMode="auto">
          <a:xfrm>
            <a:off x="4143372" y="4357694"/>
            <a:ext cx="71438" cy="1214446"/>
          </a:xfrm>
          <a:prstGeom prst="downArrow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 (Arabic)" charset="-7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86116" y="5572140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fr-FR" sz="1600" dirty="0" smtClean="0"/>
              <a:t> La clé publique de l’émetteur Pi est certifiée par </a:t>
            </a:r>
            <a:r>
              <a:rPr lang="fr-FR" sz="1600" dirty="0" err="1" smtClean="0"/>
              <a:t>Satim</a:t>
            </a:r>
            <a:endParaRPr lang="fr-FR" sz="1600" dirty="0" smtClean="0"/>
          </a:p>
          <a:p>
            <a:pPr algn="l" rtl="0"/>
            <a:r>
              <a:rPr lang="fr-FR" sz="1600" dirty="0" smtClean="0"/>
              <a:t>qui agit en tiers de confiance  (Autorité de certification) 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143108" y="221455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100" dirty="0" smtClean="0"/>
              <a:t>Si, Pi générées par </a:t>
            </a:r>
            <a:r>
              <a:rPr lang="fr-FR" sz="1100" dirty="0" err="1" smtClean="0"/>
              <a:t>Satim</a:t>
            </a:r>
            <a:r>
              <a:rPr lang="fr-FR" sz="1100" dirty="0" smtClean="0"/>
              <a:t> pour les émetteurs </a:t>
            </a:r>
            <a:r>
              <a:rPr lang="fr-FR" sz="1100" dirty="0" smtClean="0">
                <a:solidFill>
                  <a:srgbClr val="FF0000"/>
                </a:solidFill>
              </a:rPr>
              <a:t>(1)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643306" y="321468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200" dirty="0" err="1" smtClean="0"/>
              <a:t>Satim</a:t>
            </a:r>
            <a:r>
              <a:rPr lang="fr-FR" sz="1200" dirty="0" smtClean="0"/>
              <a:t> certifie Pi </a:t>
            </a:r>
            <a:r>
              <a:rPr lang="fr-FR" sz="1200" dirty="0" smtClean="0">
                <a:solidFill>
                  <a:srgbClr val="FF0000"/>
                </a:solidFill>
              </a:rPr>
              <a:t>(2)</a:t>
            </a:r>
          </a:p>
          <a:p>
            <a:pPr algn="l" rtl="0"/>
            <a:r>
              <a:rPr lang="fr-FR" sz="1200" dirty="0" smtClean="0"/>
              <a:t>Et génère un certificat de Pi avec Ss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5852" y="6500810"/>
            <a:ext cx="5257792" cy="3571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57356" y="1571612"/>
            <a:ext cx="19288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00760" y="4500570"/>
            <a:ext cx="150019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2000" dirty="0" smtClean="0">
                <a:solidFill>
                  <a:schemeClr val="bg1"/>
                </a:solidFill>
              </a:rPr>
              <a:t>Terminal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58016" y="1571612"/>
            <a:ext cx="17859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Acquéreur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86248" y="1428736"/>
            <a:ext cx="2000264" cy="677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dirty="0" smtClean="0">
                <a:solidFill>
                  <a:schemeClr val="bg1"/>
                </a:solidFill>
              </a:rPr>
              <a:t>SATIM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Opérateur Interbancaire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35729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Si (Emetteur)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86050" y="257174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 Pi (Emetteur)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6050" y="3643314"/>
            <a:ext cx="121444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Pi Certifiée avec 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286248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Privée 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Ss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72132" y="2571744"/>
            <a:ext cx="11430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Clé Publique</a:t>
            </a:r>
          </a:p>
          <a:p>
            <a:pPr algn="ctr" rtl="0"/>
            <a:r>
              <a:rPr lang="fr-FR" sz="1400" dirty="0" smtClean="0">
                <a:solidFill>
                  <a:schemeClr val="bg1"/>
                </a:solidFill>
              </a:rPr>
              <a:t>Ps (</a:t>
            </a:r>
            <a:r>
              <a:rPr lang="fr-FR" sz="1400" dirty="0" err="1" smtClean="0">
                <a:solidFill>
                  <a:schemeClr val="bg1"/>
                </a:solidFill>
              </a:rPr>
              <a:t>Satim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" name="Groupe 30"/>
          <p:cNvGrpSpPr/>
          <p:nvPr/>
        </p:nvGrpSpPr>
        <p:grpSpPr>
          <a:xfrm>
            <a:off x="2143108" y="4786322"/>
            <a:ext cx="1214446" cy="785818"/>
            <a:chOff x="2071670" y="4786322"/>
            <a:chExt cx="1214446" cy="785818"/>
          </a:xfrm>
        </p:grpSpPr>
        <p:sp>
          <p:nvSpPr>
            <p:cNvPr id="28" name="Rectangle à coins arrondis 27"/>
            <p:cNvSpPr/>
            <p:nvPr/>
          </p:nvSpPr>
          <p:spPr bwMode="auto">
            <a:xfrm>
              <a:off x="2071670" y="4786322"/>
              <a:ext cx="1214446" cy="7858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 (Arabic)" charset="-78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85984" y="5214950"/>
              <a:ext cx="928694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400" dirty="0" smtClean="0">
                  <a:solidFill>
                    <a:schemeClr val="bg1"/>
                  </a:solidFill>
                </a:rPr>
                <a:t>Carte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85776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1" name="Forme 40"/>
          <p:cNvCxnSpPr>
            <a:endCxn id="28" idx="1"/>
          </p:cNvCxnSpPr>
          <p:nvPr/>
        </p:nvCxnSpPr>
        <p:spPr bwMode="auto">
          <a:xfrm rot="16200000" flipH="1">
            <a:off x="1017960" y="4054082"/>
            <a:ext cx="2035983" cy="214313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Connecteur en angle 43"/>
          <p:cNvCxnSpPr>
            <a:stCxn id="23" idx="2"/>
            <a:endCxn id="28" idx="0"/>
          </p:cNvCxnSpPr>
          <p:nvPr/>
        </p:nvCxnSpPr>
        <p:spPr bwMode="auto">
          <a:xfrm rot="5400000">
            <a:off x="2761908" y="4154957"/>
            <a:ext cx="619788" cy="6429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51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929198"/>
            <a:ext cx="1000132" cy="857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54" name="Forme 53"/>
          <p:cNvCxnSpPr>
            <a:stCxn id="25" idx="3"/>
          </p:cNvCxnSpPr>
          <p:nvPr/>
        </p:nvCxnSpPr>
        <p:spPr bwMode="auto">
          <a:xfrm>
            <a:off x="6715140" y="2833354"/>
            <a:ext cx="928694" cy="2095844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5786446" y="357187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Font typeface="Arial" pitchFamily="34" charset="0"/>
              <a:buChar char="•"/>
            </a:pPr>
            <a:r>
              <a:rPr lang="fr-FR" sz="1400" dirty="0" smtClean="0"/>
              <a:t> La clé Publique de </a:t>
            </a:r>
            <a:r>
              <a:rPr lang="fr-FR" sz="1400" dirty="0" err="1" smtClean="0"/>
              <a:t>Satim</a:t>
            </a:r>
            <a:r>
              <a:rPr lang="fr-FR" sz="1400" dirty="0" smtClean="0"/>
              <a:t> est chargée dans tous les TPE </a:t>
            </a:r>
            <a:r>
              <a:rPr lang="fr-FR" sz="1400" dirty="0" smtClean="0">
                <a:solidFill>
                  <a:srgbClr val="FF0000"/>
                </a:solidFill>
              </a:rPr>
              <a:t>(1’)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071538" y="350996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200" dirty="0" smtClean="0"/>
              <a:t>Utilisée pour la création de la signature digitale de la carte</a:t>
            </a:r>
            <a:endParaRPr lang="fr-FR" sz="1200" dirty="0"/>
          </a:p>
        </p:txBody>
      </p:sp>
      <p:sp>
        <p:nvSpPr>
          <p:cNvPr id="29" name="Titre 1"/>
          <p:cNvSpPr txBox="1">
            <a:spLocks/>
          </p:cNvSpPr>
          <p:nvPr/>
        </p:nvSpPr>
        <p:spPr bwMode="auto">
          <a:xfrm>
            <a:off x="1214414" y="142852"/>
            <a:ext cx="7786742" cy="1052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Etape 2 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Distribution des clés &amp; Personnalisation</a:t>
            </a:r>
            <a:r>
              <a:rPr kumimoji="0" lang="fr-FR" sz="2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1571604" y="1357298"/>
            <a:ext cx="2428892" cy="4357718"/>
          </a:xfrm>
          <a:prstGeom prst="ellips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smtClean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2" name="Flèche droite 31"/>
          <p:cNvSpPr/>
          <p:nvPr/>
        </p:nvSpPr>
        <p:spPr bwMode="auto">
          <a:xfrm rot="4223616">
            <a:off x="3450061" y="5309283"/>
            <a:ext cx="730686" cy="106899"/>
          </a:xfrm>
          <a:prstGeom prst="rightArrow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 (Arabic)" charset="-78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57686" y="5715016"/>
            <a:ext cx="442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fr-FR" sz="1400" dirty="0" smtClean="0"/>
              <a:t> La signature est unique par carte (SDA)</a:t>
            </a:r>
          </a:p>
          <a:p>
            <a:pPr algn="l" rtl="0">
              <a:buFont typeface="Arial" pitchFamily="34" charset="0"/>
              <a:buChar char="•"/>
            </a:pPr>
            <a:r>
              <a:rPr lang="fr-FR" sz="1400" dirty="0" smtClean="0"/>
              <a:t> Pi est unique par émetteur</a:t>
            </a:r>
          </a:p>
          <a:p>
            <a:pPr algn="l" rtl="0">
              <a:buFont typeface="Arial" pitchFamily="34" charset="0"/>
              <a:buChar char="•"/>
            </a:pPr>
            <a:r>
              <a:rPr lang="fr-FR" sz="1400" dirty="0" smtClean="0"/>
              <a:t> Ps est la même pour tous les TPE </a:t>
            </a:r>
            <a:endParaRPr lang="fr-FR" sz="1400" dirty="0"/>
          </a:p>
        </p:txBody>
      </p:sp>
      <p:sp>
        <p:nvSpPr>
          <p:cNvPr id="36" name="Ellipse 35"/>
          <p:cNvSpPr/>
          <p:nvPr/>
        </p:nvSpPr>
        <p:spPr bwMode="auto">
          <a:xfrm>
            <a:off x="5286380" y="2428868"/>
            <a:ext cx="3714776" cy="3071834"/>
          </a:xfrm>
          <a:prstGeom prst="ellips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smtClean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214414" y="571501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100" dirty="0" err="1" smtClean="0"/>
              <a:t>Satim</a:t>
            </a:r>
            <a:r>
              <a:rPr lang="fr-FR" sz="1100" dirty="0" smtClean="0"/>
              <a:t> (émetteur) génère la SDA basée sur le PAN &amp; autres données  </a:t>
            </a:r>
            <a:r>
              <a:rPr lang="fr-FR" sz="1100" dirty="0" smtClean="0">
                <a:solidFill>
                  <a:srgbClr val="FF0000"/>
                </a:solidFill>
              </a:rPr>
              <a:t>(1)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071802" y="442913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200" dirty="0" smtClean="0">
                <a:solidFill>
                  <a:srgbClr val="FF0000"/>
                </a:solidFill>
              </a:rPr>
              <a:t>(2) </a:t>
            </a:r>
            <a:r>
              <a:rPr lang="fr-FR" sz="1200" dirty="0" err="1" smtClean="0"/>
              <a:t>Satim</a:t>
            </a:r>
            <a:r>
              <a:rPr lang="fr-FR" sz="1200" dirty="0" smtClean="0"/>
              <a:t> (émetteur) charge dans la carte : SDA, Pi certifiée, données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5852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 bwMode="auto">
          <a:xfrm>
            <a:off x="1214414" y="142852"/>
            <a:ext cx="7786742" cy="7858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Etape 3 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L’authentification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43108" y="5715016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fr-FR" sz="1400" dirty="0" smtClean="0"/>
              <a:t> Le TPE vérifie l’authenticité de l’émetteur</a:t>
            </a:r>
          </a:p>
          <a:p>
            <a:pPr algn="l" rtl="0">
              <a:buFont typeface="Arial" pitchFamily="34" charset="0"/>
              <a:buChar char="•"/>
            </a:pPr>
            <a:r>
              <a:rPr lang="fr-FR" sz="1400" dirty="0" smtClean="0"/>
              <a:t> Le TPE vérifie que les données sensibles sont intègres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1571604" y="1500174"/>
            <a:ext cx="6858048" cy="1857388"/>
            <a:chOff x="2143108" y="3857628"/>
            <a:chExt cx="6858048" cy="1714512"/>
          </a:xfrm>
        </p:grpSpPr>
        <p:sp>
          <p:nvSpPr>
            <p:cNvPr id="15" name="ZoneTexte 14"/>
            <p:cNvSpPr txBox="1"/>
            <p:nvPr/>
          </p:nvSpPr>
          <p:spPr>
            <a:xfrm>
              <a:off x="5929322" y="4286256"/>
              <a:ext cx="128588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000" dirty="0" smtClean="0">
                  <a:solidFill>
                    <a:schemeClr val="bg1"/>
                  </a:solidFill>
                </a:rPr>
                <a:t>Terminal</a:t>
              </a:r>
              <a:endParaRPr lang="fr-FR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" name="Groupe 30"/>
            <p:cNvGrpSpPr/>
            <p:nvPr/>
          </p:nvGrpSpPr>
          <p:grpSpPr>
            <a:xfrm>
              <a:off x="2143108" y="4572008"/>
              <a:ext cx="1214446" cy="785818"/>
              <a:chOff x="2071670" y="4786322"/>
              <a:chExt cx="1214446" cy="785818"/>
            </a:xfrm>
          </p:grpSpPr>
          <p:sp>
            <p:nvSpPr>
              <p:cNvPr id="28" name="Rectangle à coins arrondis 27"/>
              <p:cNvSpPr/>
              <p:nvPr/>
            </p:nvSpPr>
            <p:spPr bwMode="auto">
              <a:xfrm>
                <a:off x="2071670" y="4786322"/>
                <a:ext cx="1214446" cy="7858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 (Arabic)" charset="-78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2285984" y="5214950"/>
                <a:ext cx="928694" cy="3077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400" dirty="0" smtClean="0">
                    <a:solidFill>
                      <a:schemeClr val="bg1"/>
                    </a:solidFill>
                  </a:rPr>
                  <a:t>Carte</a:t>
                </a:r>
              </a:p>
            </p:txBody>
          </p:sp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43108" y="4857760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51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00826" y="4714884"/>
              <a:ext cx="1000132" cy="857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7" name="Parchemin vertical 26"/>
            <p:cNvSpPr/>
            <p:nvPr/>
          </p:nvSpPr>
          <p:spPr bwMode="auto">
            <a:xfrm>
              <a:off x="4286248" y="3857628"/>
              <a:ext cx="857256" cy="714380"/>
            </a:xfrm>
            <a:prstGeom prst="verticalScroll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 (Arabic)" charset="-78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86248" y="4000504"/>
              <a:ext cx="857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000" dirty="0" smtClean="0"/>
                <a:t>Clé Publique émetteur certifiée</a:t>
              </a:r>
              <a:endParaRPr lang="fr-FR" sz="1000" dirty="0"/>
            </a:p>
          </p:txBody>
        </p:sp>
        <p:cxnSp>
          <p:nvCxnSpPr>
            <p:cNvPr id="32" name="Connecteur droit avec flèche 31"/>
            <p:cNvCxnSpPr/>
            <p:nvPr/>
          </p:nvCxnSpPr>
          <p:spPr bwMode="auto">
            <a:xfrm>
              <a:off x="3500430" y="4857760"/>
              <a:ext cx="3214710" cy="1588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3" name="ZoneTexte 32"/>
            <p:cNvSpPr txBox="1"/>
            <p:nvPr/>
          </p:nvSpPr>
          <p:spPr>
            <a:xfrm>
              <a:off x="3643306" y="4929198"/>
              <a:ext cx="2571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fr-FR" sz="1200" dirty="0" smtClean="0">
                  <a:solidFill>
                    <a:srgbClr val="FF0000"/>
                  </a:solidFill>
                </a:rPr>
                <a:t>(1)</a:t>
              </a:r>
              <a:r>
                <a:rPr lang="fr-FR" sz="1200" dirty="0" smtClean="0"/>
                <a:t> Signée avec la clé privée de </a:t>
              </a:r>
              <a:r>
                <a:rPr lang="fr-FR" sz="1200" dirty="0" err="1" smtClean="0"/>
                <a:t>Satim</a:t>
              </a:r>
              <a:endParaRPr lang="fr-FR" sz="1200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500958" y="4429132"/>
              <a:ext cx="150019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fr-FR" sz="1050" dirty="0" smtClean="0">
                  <a:solidFill>
                    <a:srgbClr val="FF0000"/>
                  </a:solidFill>
                </a:rPr>
                <a:t>(2)</a:t>
              </a:r>
              <a:r>
                <a:rPr lang="fr-FR" sz="1050" dirty="0" smtClean="0"/>
                <a:t> Avec la clé publique de </a:t>
              </a:r>
              <a:r>
                <a:rPr lang="fr-FR" sz="1050" dirty="0" err="1" smtClean="0"/>
                <a:t>Satim</a:t>
              </a:r>
              <a:r>
                <a:rPr lang="fr-FR" sz="1050" dirty="0" smtClean="0"/>
                <a:t>, le TPE vérifie la valeur de :</a:t>
              </a:r>
            </a:p>
            <a:p>
              <a:pPr algn="l" rtl="0"/>
              <a:r>
                <a:rPr lang="fr-FR" sz="1050" dirty="0" smtClean="0"/>
                <a:t>- La clé publique de l’émetteur</a:t>
              </a:r>
              <a:endParaRPr lang="fr-FR" sz="1050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1714480" y="1071546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600" dirty="0" smtClean="0"/>
              <a:t>Récupération de la clé publique de l’émetteur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1857356" y="3500438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600" dirty="0" smtClean="0"/>
              <a:t>Vérification de la signature de données sensibles</a:t>
            </a:r>
            <a:endParaRPr lang="fr-FR" sz="16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785918" y="3929067"/>
            <a:ext cx="6858048" cy="1708160"/>
            <a:chOff x="2143108" y="4429137"/>
            <a:chExt cx="6858048" cy="1576764"/>
          </a:xfrm>
        </p:grpSpPr>
        <p:grpSp>
          <p:nvGrpSpPr>
            <p:cNvPr id="43" name="Groupe 30"/>
            <p:cNvGrpSpPr/>
            <p:nvPr/>
          </p:nvGrpSpPr>
          <p:grpSpPr>
            <a:xfrm>
              <a:off x="2143108" y="4572008"/>
              <a:ext cx="1214446" cy="785818"/>
              <a:chOff x="2071670" y="4786322"/>
              <a:chExt cx="1214446" cy="785818"/>
            </a:xfrm>
          </p:grpSpPr>
          <p:sp>
            <p:nvSpPr>
              <p:cNvPr id="50" name="Rectangle à coins arrondis 49"/>
              <p:cNvSpPr/>
              <p:nvPr/>
            </p:nvSpPr>
            <p:spPr bwMode="auto">
              <a:xfrm>
                <a:off x="2071670" y="4786322"/>
                <a:ext cx="1214446" cy="7858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 (Arabic)" charset="-78"/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2285984" y="5214950"/>
                <a:ext cx="928694" cy="3077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400" dirty="0" smtClean="0">
                    <a:solidFill>
                      <a:schemeClr val="bg1"/>
                    </a:solidFill>
                  </a:rPr>
                  <a:t>Carte</a:t>
                </a: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43108" y="4857760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44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00826" y="4714884"/>
              <a:ext cx="1000132" cy="857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cxnSp>
          <p:nvCxnSpPr>
            <p:cNvPr id="47" name="Connecteur droit avec flèche 46"/>
            <p:cNvCxnSpPr/>
            <p:nvPr/>
          </p:nvCxnSpPr>
          <p:spPr bwMode="auto">
            <a:xfrm>
              <a:off x="3500430" y="4758846"/>
              <a:ext cx="3214710" cy="1588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ZoneTexte 47"/>
            <p:cNvSpPr txBox="1"/>
            <p:nvPr/>
          </p:nvSpPr>
          <p:spPr>
            <a:xfrm>
              <a:off x="3571868" y="4824789"/>
              <a:ext cx="2571768" cy="596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fr-FR" sz="1200" dirty="0" smtClean="0">
                  <a:solidFill>
                    <a:srgbClr val="FF0000"/>
                  </a:solidFill>
                </a:rPr>
                <a:t>(2) </a:t>
              </a:r>
              <a:r>
                <a:rPr lang="fr-FR" sz="1200" dirty="0" smtClean="0"/>
                <a:t>Signature des données sensibles (condensé des données sensibles signé  avec la clé privée de l’émetteur )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7500958" y="4429137"/>
              <a:ext cx="1500198" cy="15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r>
                <a:rPr lang="fr-FR" sz="1050" dirty="0" smtClean="0"/>
                <a:t> Avec la clé publique de </a:t>
              </a:r>
              <a:r>
                <a:rPr lang="fr-FR" sz="1050" dirty="0" err="1" smtClean="0"/>
                <a:t>Satim</a:t>
              </a:r>
              <a:r>
                <a:rPr lang="fr-FR" sz="1050" dirty="0" smtClean="0"/>
                <a:t>, le condensé des données sensibles est retrouvé</a:t>
              </a:r>
            </a:p>
            <a:p>
              <a:pPr algn="l" rtl="0"/>
              <a:r>
                <a:rPr lang="fr-FR" sz="1050" dirty="0" smtClean="0">
                  <a:solidFill>
                    <a:srgbClr val="FF0000"/>
                  </a:solidFill>
                </a:rPr>
                <a:t>(4) </a:t>
              </a:r>
              <a:r>
                <a:rPr lang="fr-FR" sz="1050" dirty="0" smtClean="0"/>
                <a:t>Le TPE recalcule le condensé </a:t>
              </a:r>
            </a:p>
            <a:p>
              <a:pPr algn="l" rtl="0"/>
              <a:r>
                <a:rPr lang="fr-FR" sz="1050" dirty="0" smtClean="0">
                  <a:solidFill>
                    <a:srgbClr val="FF0000"/>
                  </a:solidFill>
                </a:rPr>
                <a:t>(5) </a:t>
              </a:r>
              <a:r>
                <a:rPr lang="fr-FR" sz="1050" dirty="0" smtClean="0"/>
                <a:t>Le TPE compare le condensé recalculé avec </a:t>
              </a:r>
            </a:p>
            <a:p>
              <a:pPr algn="l" rtl="0"/>
              <a:r>
                <a:rPr lang="fr-FR" sz="1050" dirty="0" smtClean="0"/>
                <a:t>celui retrouvé  au point (3)</a:t>
              </a:r>
              <a:endParaRPr lang="fr-FR" sz="1050" dirty="0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3643306" y="392906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200" dirty="0" smtClean="0">
                <a:solidFill>
                  <a:srgbClr val="FF0000"/>
                </a:solidFill>
              </a:rPr>
              <a:t>(1)</a:t>
            </a:r>
            <a:r>
              <a:rPr lang="fr-FR" sz="1200" dirty="0" smtClean="0"/>
              <a:t>Données sensibles</a:t>
            </a:r>
            <a:endParaRPr lang="fr-FR" sz="1200" dirty="0"/>
          </a:p>
        </p:txBody>
      </p:sp>
      <p:cxnSp>
        <p:nvCxnSpPr>
          <p:cNvPr id="57" name="Connecteur droit avec flèche 56"/>
          <p:cNvCxnSpPr/>
          <p:nvPr/>
        </p:nvCxnSpPr>
        <p:spPr bwMode="auto">
          <a:xfrm>
            <a:off x="3143240" y="4929198"/>
            <a:ext cx="3000396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00108"/>
            <a:ext cx="7772400" cy="5357850"/>
          </a:xfrm>
        </p:spPr>
        <p:txBody>
          <a:bodyPr/>
          <a:lstStyle/>
          <a:p>
            <a:pPr algn="l" rtl="0"/>
            <a:r>
              <a:rPr lang="fr-FR" sz="2000" dirty="0" smtClean="0"/>
              <a:t>Longueur des clés privées et publiques :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800" dirty="0" smtClean="0"/>
              <a:t> 1153 bits</a:t>
            </a:r>
          </a:p>
          <a:p>
            <a:pPr algn="l" rtl="0"/>
            <a:r>
              <a:rPr lang="fr-FR" sz="2000" dirty="0" smtClean="0"/>
              <a:t>La valeur de l’exposant :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800" dirty="0" smtClean="0"/>
              <a:t>03</a:t>
            </a:r>
            <a:endParaRPr lang="fr-FR" sz="1600" dirty="0" smtClean="0"/>
          </a:p>
          <a:p>
            <a:pPr algn="l" rtl="0"/>
            <a:r>
              <a:rPr lang="fr-FR" sz="2000" dirty="0" smtClean="0"/>
              <a:t>La validité des clés :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800" dirty="0" smtClean="0"/>
              <a:t>2015</a:t>
            </a:r>
          </a:p>
          <a:p>
            <a:pPr algn="l" rtl="0"/>
            <a:r>
              <a:rPr lang="fr-FR" sz="2000" dirty="0" smtClean="0"/>
              <a:t>Gestion des clés de l’autorité de certification</a:t>
            </a:r>
          </a:p>
          <a:p>
            <a:pPr algn="l" rtl="0">
              <a:buNone/>
            </a:pPr>
            <a:r>
              <a:rPr lang="fr-FR" sz="1600" dirty="0" smtClean="0"/>
              <a:t>       Mise en service d’une nouvelle clé de Autorité de Certification (définie par EMV)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600" dirty="0" smtClean="0"/>
              <a:t> Avant 31 Octobre Y0 - notification des Membres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600" dirty="0" smtClean="0"/>
              <a:t> Avant 31 Décembre Y0 – Envoi de la clé aux Membres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600" dirty="0" smtClean="0"/>
              <a:t>Avant 30 Juin (Y0+1) – Clé chargée dans l’ensemble des terminaux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600" dirty="0" smtClean="0"/>
              <a:t>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</a:t>
            </a:r>
            <a:r>
              <a:rPr lang="fr-FR" sz="300" dirty="0" smtClean="0"/>
              <a:t> </a:t>
            </a:r>
            <a:r>
              <a:rPr lang="fr-FR" sz="1600" dirty="0" smtClean="0"/>
              <a:t>Janvier (Y0+2) – La nouvelle clé peut commencer à être utilisée</a:t>
            </a:r>
          </a:p>
          <a:p>
            <a:pPr lvl="1" algn="l" rtl="0">
              <a:buClr>
                <a:schemeClr val="tx2"/>
              </a:buClr>
              <a:buNone/>
            </a:pPr>
            <a:endParaRPr lang="fr-FR" sz="1600" dirty="0" smtClean="0"/>
          </a:p>
          <a:p>
            <a:pPr algn="l" rtl="0"/>
            <a:r>
              <a:rPr lang="fr-FR" sz="2000" dirty="0" smtClean="0"/>
              <a:t> Révocation d’une clé</a:t>
            </a:r>
          </a:p>
          <a:p>
            <a:pPr lvl="1" algn="l" rtl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sz="1600" dirty="0" smtClean="0"/>
              <a:t>06 mois de délai après expiration de la clé</a:t>
            </a:r>
          </a:p>
          <a:p>
            <a:pPr algn="l" rtl="0">
              <a:buNone/>
            </a:pPr>
            <a:endParaRPr lang="fr-FR" sz="4000" dirty="0" smtClean="0"/>
          </a:p>
          <a:p>
            <a:pPr lvl="1" algn="l" rtl="0">
              <a:buClr>
                <a:schemeClr val="tx2"/>
              </a:buClr>
              <a:buNone/>
            </a:pP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728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710518" cy="928694"/>
          </a:xfrm>
        </p:spPr>
        <p:txBody>
          <a:bodyPr/>
          <a:lstStyle/>
          <a:p>
            <a:pPr algn="ctr" rtl="0"/>
            <a:r>
              <a:rPr lang="fr-FR" sz="2800" b="1" dirty="0" smtClean="0"/>
              <a:t>LA CERTIFICATION ELECRONIQUE APPLIQUEE A LA MONETIQUE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l" rtl="0">
              <a:buClr>
                <a:schemeClr val="tx2"/>
              </a:buClr>
              <a:buSzPct val="90000"/>
              <a:buFont typeface="Symbol" pitchFamily="18" charset="2"/>
              <a:buChar char="¨"/>
              <a:defRPr/>
            </a:pPr>
            <a:r>
              <a:rPr lang="fr-FR" sz="2400" dirty="0" smtClean="0">
                <a:ea typeface="+mn-ea"/>
              </a:rPr>
              <a:t>Les échanges interbancaires s’effectuent à  travers :</a:t>
            </a:r>
          </a:p>
          <a:p>
            <a:pPr marL="800100" lvl="3" indent="-342900" algn="l" rtl="0"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dirty="0" smtClean="0">
                <a:ea typeface="+mn-ea"/>
              </a:rPr>
              <a:t>le moniteur de transfert de fichier CFT,</a:t>
            </a:r>
          </a:p>
          <a:p>
            <a:pPr marL="800100" lvl="3" indent="-342900" algn="l" rtl="0"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dirty="0" smtClean="0">
                <a:ea typeface="+mn-ea"/>
              </a:rPr>
              <a:t>le certificat X509 émis par l’autorité de certification. </a:t>
            </a:r>
            <a:endParaRPr lang="fr-FR" dirty="0" smtClean="0">
              <a:ea typeface="+mn-ea"/>
            </a:endParaRPr>
          </a:p>
          <a:p>
            <a:pPr marL="800100" lvl="3" indent="-342900" algn="l" rtl="0">
              <a:buClr>
                <a:schemeClr val="tx2"/>
              </a:buClr>
              <a:buSzPct val="90000"/>
              <a:buNone/>
              <a:defRPr/>
            </a:pPr>
            <a:endParaRPr lang="fr-FR" dirty="0" smtClean="0">
              <a:ea typeface="+mn-ea"/>
            </a:endParaRPr>
          </a:p>
          <a:p>
            <a:pPr algn="l" rtl="0"/>
            <a:r>
              <a:rPr lang="fr-FR" sz="2400" dirty="0" smtClean="0"/>
              <a:t>La a sécurisation des échanges à l'intérieur de l'architecture d’émission/de réception est réalisée par :</a:t>
            </a:r>
          </a:p>
          <a:p>
            <a:pPr marL="1006475" lvl="1" indent="-342900" algn="l" rtl="0"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sz="2000" dirty="0" smtClean="0">
                <a:ea typeface="+mn-ea"/>
              </a:rPr>
              <a:t>l'utilisation du protocole </a:t>
            </a:r>
            <a:r>
              <a:rPr lang="fr-FR" sz="2000" dirty="0" err="1" smtClean="0">
                <a:ea typeface="+mn-ea"/>
              </a:rPr>
              <a:t>PeSIT</a:t>
            </a:r>
            <a:r>
              <a:rPr lang="fr-FR" sz="2000" dirty="0" smtClean="0">
                <a:ea typeface="+mn-ea"/>
              </a:rPr>
              <a:t> hors SIT,</a:t>
            </a:r>
          </a:p>
          <a:p>
            <a:pPr marL="1006475" lvl="1" indent="-342900" algn="l" rtl="0"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sz="2000" dirty="0" smtClean="0">
                <a:ea typeface="+mn-ea"/>
              </a:rPr>
              <a:t>la mise en œuvre de l'option SSL de XFB basée sur l'utilisation de certificats X509</a:t>
            </a:r>
            <a:endParaRPr lang="fr-FR" sz="2000" dirty="0" smtClean="0">
              <a:ea typeface="+mn-ea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710518" cy="928694"/>
          </a:xfrm>
        </p:spPr>
        <p:txBody>
          <a:bodyPr/>
          <a:lstStyle/>
          <a:p>
            <a:pPr algn="ctr" rtl="0"/>
            <a:r>
              <a:rPr lang="fr-FR" sz="2800" b="1" dirty="0" smtClean="0"/>
              <a:t>LA </a:t>
            </a:r>
            <a:r>
              <a:rPr lang="fr-FR" sz="2800" b="1" dirty="0" smtClean="0"/>
              <a:t>CERTIFICATION ELECRONIQUE</a:t>
            </a:r>
            <a:br>
              <a:rPr lang="fr-FR" sz="2800" b="1" dirty="0" smtClean="0"/>
            </a:br>
            <a:r>
              <a:rPr lang="fr-FR" sz="2800" b="1" dirty="0" smtClean="0"/>
              <a:t> au niveau de Système A.T.C.I</a:t>
            </a:r>
            <a:endParaRPr lang="fr-FR" sz="2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28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E3AB-3B09-4A7B-BE66-35F6CA7E813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85852" y="1428736"/>
            <a:ext cx="7467600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 CPI agit comme autorité de certification de confiance, principale et intermédiaire.</a:t>
            </a:r>
            <a:endParaRPr lang="fr-FR" sz="28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14414" y="142852"/>
            <a:ext cx="7710518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CERTIFICATION ELECRONIQUE</a:t>
            </a:r>
            <a:b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 niveau de Système A.T.C.I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10" descr="SCS-CPI-AT-SE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72152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71596" y="6357958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E3AB-3B09-4A7B-BE66-35F6CA7E813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98575" y="1500174"/>
            <a:ext cx="7512050" cy="43338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2913" lvl="1" indent="-342900" algn="l" rtl="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fr-FR" sz="2800" dirty="0" smtClean="0">
                <a:latin typeface="+mn-lt"/>
                <a:cs typeface="+mn-cs"/>
              </a:rPr>
              <a:t>L’environnement </a:t>
            </a:r>
            <a:r>
              <a:rPr lang="fr-FR" sz="2800" dirty="0" smtClean="0">
                <a:latin typeface="+mn-lt"/>
                <a:cs typeface="+mn-cs"/>
              </a:rPr>
              <a:t>de fabrication des certificats  </a:t>
            </a:r>
            <a:r>
              <a:rPr lang="fr-FR" sz="2800" dirty="0" smtClean="0">
                <a:latin typeface="+mn-lt"/>
                <a:cs typeface="+mn-cs"/>
              </a:rPr>
              <a:t>est composé </a:t>
            </a:r>
            <a:r>
              <a:rPr lang="fr-FR" sz="2800" dirty="0" smtClean="0">
                <a:latin typeface="+mn-lt"/>
                <a:cs typeface="+mn-cs"/>
              </a:rPr>
              <a:t>de trois (3) parties : </a:t>
            </a:r>
          </a:p>
          <a:p>
            <a:pPr marL="949325" lvl="1" indent="-342900" algn="l" rtl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dirty="0" smtClean="0">
                <a:latin typeface="+mn-lt"/>
                <a:cs typeface="+mn-cs"/>
              </a:rPr>
              <a:t>Le premier environnement </a:t>
            </a:r>
            <a:r>
              <a:rPr lang="fr-FR" dirty="0">
                <a:latin typeface="+mn-lt"/>
                <a:cs typeface="+mn-cs"/>
              </a:rPr>
              <a:t>est celui destiné à la création des certificats racine et de </a:t>
            </a:r>
            <a:r>
              <a:rPr lang="fr-FR" dirty="0" smtClean="0">
                <a:latin typeface="+mn-lt"/>
                <a:cs typeface="+mn-cs"/>
              </a:rPr>
              <a:t>certification;</a:t>
            </a:r>
          </a:p>
          <a:p>
            <a:pPr marL="949325" lvl="1" indent="-342900" algn="l" rtl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dirty="0" smtClean="0">
                <a:latin typeface="+mn-lt"/>
                <a:cs typeface="+mn-cs"/>
              </a:rPr>
              <a:t>Le </a:t>
            </a:r>
            <a:r>
              <a:rPr lang="fr-FR" dirty="0">
                <a:latin typeface="+mn-lt"/>
                <a:cs typeface="+mn-cs"/>
              </a:rPr>
              <a:t>deuxième est celui destiné à la création des certificats du site central </a:t>
            </a:r>
            <a:r>
              <a:rPr lang="fr-FR" dirty="0" smtClean="0">
                <a:latin typeface="+mn-lt"/>
                <a:cs typeface="+mn-cs"/>
              </a:rPr>
              <a:t>;</a:t>
            </a:r>
          </a:p>
          <a:p>
            <a:pPr marL="949325" lvl="1" indent="-342900" algn="l" rtl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fr-FR" dirty="0" smtClean="0">
                <a:latin typeface="+mn-lt"/>
                <a:cs typeface="+mn-cs"/>
              </a:rPr>
              <a:t>le </a:t>
            </a:r>
            <a:r>
              <a:rPr lang="fr-FR" dirty="0">
                <a:latin typeface="+mn-lt"/>
                <a:cs typeface="+mn-cs"/>
              </a:rPr>
              <a:t>troisième est celui destiné à la création des certificats des plates-formes d’accès bancaires.</a:t>
            </a:r>
            <a:endParaRPr lang="fr-FR" dirty="0">
              <a:latin typeface="+mn-lt"/>
              <a:cs typeface="+mn-cs"/>
            </a:endParaRPr>
          </a:p>
          <a:p>
            <a:pPr marL="1406525" lvl="2" indent="-342900" algn="l" rtl="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fr-FR" dirty="0">
                <a:latin typeface="+mn-lt"/>
                <a:cs typeface="+mn-cs"/>
              </a:rPr>
              <a:t> </a:t>
            </a:r>
          </a:p>
          <a:p>
            <a:pPr marL="1406525" lvl="2" indent="-342900" algn="l" rtl="0"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728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4414" y="142852"/>
            <a:ext cx="7710518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CERTIFICATION ELECRONIQUE</a:t>
            </a:r>
            <a:b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 niveau de Système A.T.C.I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5357826"/>
            <a:ext cx="80772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fr-FR" sz="2000" dirty="0" smtClean="0"/>
              <a:t>Société d’Automatisation des Transactions Interbancaires et de Monétique</a:t>
            </a:r>
            <a:endParaRPr lang="fr-FR" sz="2000" dirty="0"/>
          </a:p>
          <a:p>
            <a:pPr algn="ctr" rtl="0">
              <a:spcBef>
                <a:spcPct val="50000"/>
              </a:spcBef>
            </a:pPr>
            <a:r>
              <a:rPr lang="fr-FR" sz="2000" dirty="0" smtClean="0"/>
              <a:t>46, </a:t>
            </a:r>
            <a:r>
              <a:rPr lang="fr-FR" sz="2000" dirty="0"/>
              <a:t>Rue </a:t>
            </a:r>
            <a:r>
              <a:rPr lang="fr-FR" sz="2000" dirty="0" smtClean="0"/>
              <a:t>des Frères </a:t>
            </a:r>
            <a:r>
              <a:rPr lang="fr-FR" sz="2000" dirty="0" err="1" smtClean="0"/>
              <a:t>Bouadou</a:t>
            </a:r>
            <a:r>
              <a:rPr lang="fr-FR" sz="2000" dirty="0" smtClean="0"/>
              <a:t>, </a:t>
            </a:r>
            <a:r>
              <a:rPr lang="fr-FR" sz="2000" dirty="0" err="1" smtClean="0"/>
              <a:t>Bir</a:t>
            </a:r>
            <a:r>
              <a:rPr lang="fr-FR" sz="2000" dirty="0" smtClean="0"/>
              <a:t> Mourad Rais, </a:t>
            </a:r>
          </a:p>
          <a:p>
            <a:pPr algn="ctr" rtl="0">
              <a:spcBef>
                <a:spcPct val="50000"/>
              </a:spcBef>
            </a:pPr>
            <a:r>
              <a:rPr lang="fr-FR" sz="2000" dirty="0" smtClean="0"/>
              <a:t>Alger, </a:t>
            </a:r>
            <a:r>
              <a:rPr lang="fr-FR" sz="2000" b="1" dirty="0"/>
              <a:t>Tel</a:t>
            </a:r>
            <a:r>
              <a:rPr lang="fr-FR" sz="2000" dirty="0"/>
              <a:t> </a:t>
            </a:r>
            <a:r>
              <a:rPr lang="fr-FR" sz="2000" dirty="0" smtClean="0"/>
              <a:t>021 56 25 00 , </a:t>
            </a:r>
            <a:r>
              <a:rPr lang="fr-FR" sz="2000" b="1" dirty="0"/>
              <a:t>Fax</a:t>
            </a:r>
            <a:r>
              <a:rPr lang="fr-FR" sz="2000" dirty="0"/>
              <a:t> </a:t>
            </a:r>
            <a:r>
              <a:rPr lang="fr-FR" sz="2000" dirty="0" smtClean="0"/>
              <a:t>021 56 18 98</a:t>
            </a:r>
            <a:endParaRPr lang="fr-FR" sz="2000" dirty="0"/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3357554" y="3786190"/>
            <a:ext cx="3429024" cy="857256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rtl="0"/>
            <a:r>
              <a:rPr lang="fr-FR" sz="3600" kern="10" dirty="0">
                <a:ln w="12700" cap="sq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Merci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E3AB-3B09-4A7B-BE66-35F6CA7E813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143116"/>
            <a:ext cx="1184277" cy="115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3900502"/>
          </a:xfrm>
        </p:spPr>
        <p:txBody>
          <a:bodyPr/>
          <a:lstStyle/>
          <a:p>
            <a:pPr marL="609600" indent="-609600" algn="l" rtl="0">
              <a:lnSpc>
                <a:spcPct val="90000"/>
              </a:lnSpc>
              <a:buFont typeface="+mj-lt"/>
              <a:buAutoNum type="arabicPeriod"/>
            </a:pPr>
            <a:r>
              <a:rPr lang="fr-FR" dirty="0" smtClean="0"/>
              <a:t>Introduction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/>
            </a:pPr>
            <a:r>
              <a:rPr lang="fr-FR" dirty="0" smtClean="0"/>
              <a:t>Cadre juridique algérien de la certification électronique</a:t>
            </a:r>
            <a:endParaRPr lang="fr-FR" dirty="0"/>
          </a:p>
          <a:p>
            <a:pPr marL="609600" indent="-609600" algn="l" rtl="0">
              <a:lnSpc>
                <a:spcPct val="90000"/>
              </a:lnSpc>
              <a:buFontTx/>
              <a:buAutoNum type="arabicPeriod"/>
            </a:pPr>
            <a:r>
              <a:rPr lang="fr-FR" dirty="0" smtClean="0"/>
              <a:t>La certification électronique appliquée </a:t>
            </a:r>
            <a:r>
              <a:rPr lang="fr-FR" dirty="0" smtClean="0"/>
              <a:t>du Réseau Monétique Interbancaire</a:t>
            </a:r>
            <a:endParaRPr lang="fr-FR" dirty="0"/>
          </a:p>
          <a:p>
            <a:pPr marL="609600" indent="-609600" algn="l" rtl="0">
              <a:lnSpc>
                <a:spcPct val="90000"/>
              </a:lnSpc>
              <a:buFontTx/>
              <a:buAutoNum type="arabicPeriod"/>
            </a:pPr>
            <a:r>
              <a:rPr lang="fr-FR" dirty="0" smtClean="0"/>
              <a:t>La certification électronique </a:t>
            </a:r>
            <a:r>
              <a:rPr lang="fr-FR" dirty="0" smtClean="0"/>
              <a:t>au niveau du système A.T.C.I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00166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r-FR" sz="1800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Alger, Séminaire du 08 &amp; 09 Décembre 2009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95308"/>
          </a:xfrm>
        </p:spPr>
        <p:txBody>
          <a:bodyPr/>
          <a:lstStyle/>
          <a:p>
            <a:pPr algn="ctr" rtl="0"/>
            <a:r>
              <a:rPr lang="fr-FR" sz="3600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1600200"/>
            <a:ext cx="7567642" cy="4495800"/>
          </a:xfrm>
        </p:spPr>
        <p:txBody>
          <a:bodyPr/>
          <a:lstStyle/>
          <a:p>
            <a:pPr algn="just" rtl="0"/>
            <a:r>
              <a:rPr lang="fr-FR" sz="2400" dirty="0" smtClean="0"/>
              <a:t>face à la dématérialisation croissante des échanges interbancaires, la reconnaissance légale de la signature électronique et le développement des portails e-</a:t>
            </a:r>
            <a:r>
              <a:rPr lang="fr-FR" sz="2400" dirty="0" err="1" smtClean="0"/>
              <a:t>banking</a:t>
            </a:r>
            <a:r>
              <a:rPr lang="fr-FR" sz="2400" dirty="0" smtClean="0"/>
              <a:t>, les banques et leurs partenaires doivent désormais  </a:t>
            </a:r>
            <a:r>
              <a:rPr lang="fr-FR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faire de leur espace de travail électronique un espace de confiance</a:t>
            </a:r>
          </a:p>
          <a:p>
            <a:pPr algn="just" rtl="0">
              <a:buNone/>
            </a:pPr>
            <a:endParaRPr lang="fr-FR" sz="24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just" rtl="0"/>
            <a:r>
              <a:rPr lang="fr-FR" sz="2400" dirty="0" smtClean="0"/>
              <a:t>L'enjeu n'est plus seulement de "sécuriser" le réseau bancaire ; il s'agit aussi désormais de « signer », « d'habiliter », de « certifier »...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00166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r-FR" sz="1800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Alger, Séminaire du 08 &amp; 09 Décembre 2009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1214422"/>
            <a:ext cx="7772400" cy="4881578"/>
          </a:xfrm>
        </p:spPr>
        <p:txBody>
          <a:bodyPr/>
          <a:lstStyle/>
          <a:p>
            <a:pPr algn="l" rtl="0"/>
            <a:r>
              <a:rPr lang="fr-FR" sz="2400" b="1" dirty="0" smtClean="0"/>
              <a:t>Les 5 piliers pour établir une relation de confiance</a:t>
            </a:r>
            <a:endParaRPr lang="fr-FR" sz="2400" dirty="0" smtClean="0"/>
          </a:p>
          <a:p>
            <a:pPr algn="l" rtl="0">
              <a:buNone/>
            </a:pPr>
            <a:endParaRPr lang="fr-FR" sz="1800" dirty="0" smtClean="0"/>
          </a:p>
          <a:p>
            <a:pPr algn="l" rtl="0"/>
            <a:r>
              <a:rPr lang="fr-FR" sz="1800" b="1" dirty="0" smtClean="0"/>
              <a:t>L’authentification</a:t>
            </a:r>
            <a:r>
              <a:rPr lang="fr-FR" sz="1800" dirty="0" smtClean="0"/>
              <a:t> : être sûr de l’identité de la partie avec laquelle vous communiquez</a:t>
            </a:r>
          </a:p>
          <a:p>
            <a:pPr algn="l" rtl="0"/>
            <a:r>
              <a:rPr lang="fr-FR" sz="1800" b="1" dirty="0" smtClean="0"/>
              <a:t> La confidentialité </a:t>
            </a:r>
            <a:r>
              <a:rPr lang="fr-FR" sz="1800" dirty="0" smtClean="0"/>
              <a:t>: chiffrer les données que vous transmettez</a:t>
            </a:r>
          </a:p>
          <a:p>
            <a:pPr algn="l" rtl="0"/>
            <a:r>
              <a:rPr lang="fr-FR" sz="1800" dirty="0" smtClean="0"/>
              <a:t> </a:t>
            </a:r>
            <a:r>
              <a:rPr lang="fr-FR" sz="1800" b="1" dirty="0" smtClean="0"/>
              <a:t>L’autorisation</a:t>
            </a:r>
            <a:r>
              <a:rPr lang="fr-FR" sz="1800" dirty="0" smtClean="0"/>
              <a:t>       : être sûr que votre interlocuteur est habilité et 			         réciproquement</a:t>
            </a:r>
          </a:p>
          <a:p>
            <a:pPr algn="l" rtl="0"/>
            <a:r>
              <a:rPr lang="fr-FR" sz="1800" dirty="0" smtClean="0"/>
              <a:t> </a:t>
            </a:r>
            <a:r>
              <a:rPr lang="fr-FR" sz="1800" b="1" dirty="0" smtClean="0"/>
              <a:t>L’intégrité 	       </a:t>
            </a:r>
            <a:r>
              <a:rPr lang="fr-FR" sz="1800" dirty="0" smtClean="0"/>
              <a:t>: être assuré que les données transmises ne sont pas    			         altérées</a:t>
            </a:r>
          </a:p>
          <a:p>
            <a:pPr algn="l" rtl="0"/>
            <a:r>
              <a:rPr lang="fr-FR" sz="1800" b="1" dirty="0" smtClean="0"/>
              <a:t>La non répudiation </a:t>
            </a:r>
            <a:r>
              <a:rPr lang="fr-FR" sz="1800" dirty="0" smtClean="0"/>
              <a:t>: avoir la preuve que votre interlocuteur a bien reçu votre 		          message et réciproquement</a:t>
            </a:r>
          </a:p>
          <a:p>
            <a:pPr algn="l" rtl="0">
              <a:buNone/>
            </a:pPr>
            <a:endParaRPr lang="fr-FR" sz="1050" dirty="0" smtClean="0"/>
          </a:p>
          <a:p>
            <a:pPr algn="l" rtl="0">
              <a:buNone/>
            </a:pPr>
            <a:r>
              <a:rPr lang="fr-FR" sz="1800" dirty="0" smtClean="0"/>
              <a:t>	</a:t>
            </a:r>
            <a:r>
              <a:rPr lang="fr-F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Seule une infrastructure de confiance, appelée communément Infrastructure à Clés Publiques (ICP) ou PKI (Public Key Infrastructure) répond à l’ensemble de ces besoins en même temps.</a:t>
            </a:r>
            <a:endParaRPr lang="fr-F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95308"/>
          </a:xfrm>
        </p:spPr>
        <p:txBody>
          <a:bodyPr/>
          <a:lstStyle/>
          <a:p>
            <a:pPr algn="ctr"/>
            <a:r>
              <a:rPr lang="fr-FR" sz="3600" b="1" dirty="0" smtClean="0"/>
              <a:t>INTRODUCTION </a:t>
            </a:r>
            <a:endParaRPr lang="fr-FR" sz="3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00166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r-FR" sz="1800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Alger, Séminaire du 08 &amp; 09 Décembre 2009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643050"/>
            <a:ext cx="7924800" cy="4495800"/>
          </a:xfrm>
        </p:spPr>
        <p:txBody>
          <a:bodyPr/>
          <a:lstStyle/>
          <a:p>
            <a:pPr algn="l" rtl="0"/>
            <a:r>
              <a:rPr lang="fr-FR" sz="2000" dirty="0" smtClean="0"/>
              <a:t>Le certificat électronique est aujourd’hui intégré dans la plupart des grandes initiatives mondiales de modernisation des états par les échanges électroniques pour antre autres les échanges financiers.</a:t>
            </a:r>
          </a:p>
          <a:p>
            <a:pPr algn="l" rtl="0">
              <a:buNone/>
            </a:pPr>
            <a:endParaRPr lang="fr-FR" sz="1800" dirty="0" smtClean="0"/>
          </a:p>
          <a:p>
            <a:pPr algn="l" rtl="0"/>
            <a:r>
              <a:rPr lang="fr-FR" sz="2000" dirty="0" smtClean="0"/>
              <a:t>L’Algérie a fait le choix de la dématérialisation des échanges interbancaires dans le cadre du paiement de masse impliquant                 la mise en place :</a:t>
            </a:r>
          </a:p>
          <a:p>
            <a:pPr lvl="1" algn="l" rtl="0"/>
            <a:r>
              <a:rPr lang="fr-FR" sz="1800" dirty="0" smtClean="0"/>
              <a:t>D’un centre de pré-compensation électronique (CPI) </a:t>
            </a:r>
          </a:p>
          <a:p>
            <a:pPr lvl="1" algn="l" rtl="0"/>
            <a:r>
              <a:rPr lang="fr-FR" sz="1800" dirty="0" smtClean="0"/>
              <a:t>D’un système de paiement électronique  (CIB)</a:t>
            </a:r>
          </a:p>
          <a:p>
            <a:pPr lvl="1" algn="l" rtl="0"/>
            <a:endParaRPr lang="fr-FR" sz="1800" dirty="0" smtClean="0"/>
          </a:p>
          <a:p>
            <a:pPr algn="l" rtl="0">
              <a:buNone/>
            </a:pPr>
            <a:r>
              <a:rPr lang="fr-FR" sz="2200" dirty="0" smtClean="0"/>
              <a:t>	</a:t>
            </a:r>
            <a:r>
              <a:rPr lang="fr-F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Dans ces applications, l’usage de la certification électronique est indispensable pour assurer la sécurité des échanges électroniques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endParaRPr lang="fr-FR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23870"/>
          </a:xfrm>
        </p:spPr>
        <p:txBody>
          <a:bodyPr/>
          <a:lstStyle/>
          <a:p>
            <a:pPr algn="ctr"/>
            <a:r>
              <a:rPr lang="fr-FR" sz="3600" b="1" dirty="0" smtClean="0"/>
              <a:t>INTRODUCTION </a:t>
            </a:r>
            <a:endParaRPr lang="fr-FR" sz="3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00166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r-FR" sz="1800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Alger, Séminaire du 08 &amp; 09 Décembre 2009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357298"/>
            <a:ext cx="7772400" cy="4495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tx1"/>
              </a:extrusionClr>
            </a:sp3d>
          </a:bodyPr>
          <a:lstStyle/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Font typeface="Symbol" pitchFamily="18" charset="2"/>
              <a:buAutoNum type="arabicPeriod"/>
            </a:pPr>
            <a:r>
              <a:rPr lang="fr-FR" altLang="zh-CN" sz="2400" dirty="0" smtClean="0"/>
              <a:t>LES MOYENS DE PREUVE ELECTRONIQUES</a:t>
            </a: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Gungsuh" pitchFamily="18" charset="-127"/>
                <a:hlinkClick r:id="rId2" action="ppaction://hlinkpres?slideindex=1&amp;slidetitle=L’ECRIT ELECTRONIQUE"/>
              </a:rPr>
              <a:t>L’écrit  électronique</a:t>
            </a:r>
            <a:endParaRPr lang="fr-FR" altLang="zh-CN" sz="20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solidFill>
                  <a:srgbClr val="FFFF00">
                    <a:alpha val="60000"/>
                  </a:srgbClr>
                </a:solidFill>
                <a:latin typeface="Times New Roman" pitchFamily="18" charset="0"/>
                <a:ea typeface="Gungsuh" pitchFamily="18" charset="-127"/>
                <a:hlinkClick r:id="rId3" action="ppaction://hlinkpres?slideindex=1&amp;slidetitle="/>
              </a:rPr>
              <a:t>La signature électronique</a:t>
            </a:r>
            <a:endParaRPr lang="fr-FR" altLang="zh-CN" sz="2000" b="1" dirty="0" smtClean="0">
              <a:solidFill>
                <a:srgbClr val="FFFF00">
                  <a:alpha val="60000"/>
                </a:srgbClr>
              </a:solidFill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solidFill>
                  <a:srgbClr val="FFFF00">
                    <a:alpha val="60000"/>
                  </a:srgbClr>
                </a:solidFill>
                <a:latin typeface="Times New Roman" pitchFamily="18" charset="0"/>
                <a:ea typeface="Gungsuh" pitchFamily="18" charset="-127"/>
                <a:hlinkClick r:id="rId4" action="ppaction://hlinkpres?slideindex=1&amp;slidetitle="/>
              </a:rPr>
              <a:t>La certification électronique</a:t>
            </a:r>
            <a:endParaRPr lang="fr-FR" altLang="zh-CN" sz="2000" b="1" dirty="0" smtClean="0">
              <a:solidFill>
                <a:srgbClr val="FFFF00">
                  <a:alpha val="60000"/>
                </a:srgbClr>
              </a:solidFill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None/>
            </a:pPr>
            <a:endParaRPr lang="fr-FR" altLang="zh-CN" sz="1100" b="1" dirty="0" smtClean="0">
              <a:latin typeface="Times New Roman" pitchFamily="18" charset="0"/>
              <a:ea typeface="Gungsuh" pitchFamily="18" charset="-127"/>
            </a:endParaRPr>
          </a:p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Font typeface="Symbol" pitchFamily="18" charset="2"/>
              <a:buAutoNum type="arabicPeriod"/>
            </a:pPr>
            <a:r>
              <a:rPr lang="fr-FR" altLang="zh-CN" sz="2400" dirty="0" smtClean="0"/>
              <a:t>LE CADRE JURIDIQUE DE LA MONETIQUE</a:t>
            </a: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latin typeface="Times New Roman" pitchFamily="18" charset="0"/>
                <a:ea typeface="Gungsuh" pitchFamily="18" charset="-127"/>
                <a:hlinkClick r:id="rId5" action="ppaction://hlinkpres?slideindex=1&amp;slidetitle="/>
              </a:rPr>
              <a:t>La loi relative à la monnaie et crédit</a:t>
            </a:r>
            <a:endParaRPr lang="fr-FR" altLang="zh-CN" sz="2000" b="1" dirty="0" smtClean="0"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latin typeface="Times New Roman" pitchFamily="18" charset="0"/>
                <a:ea typeface="Gungsuh" pitchFamily="18" charset="-127"/>
                <a:hlinkClick r:id="rId6" action="ppaction://hlinkpres?slideindex=1&amp;slidetitle="/>
              </a:rPr>
              <a:t>Les dispositions du code de commerce relatives à la  carte bancaire</a:t>
            </a:r>
            <a:endParaRPr lang="fr-FR" altLang="zh-CN" sz="2000" b="1" dirty="0" smtClean="0"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dirty="0" smtClean="0"/>
              <a:t> </a:t>
            </a:r>
            <a:r>
              <a:rPr lang="fr-FR" altLang="zh-CN" sz="2000" b="1" dirty="0" smtClean="0">
                <a:latin typeface="Times New Roman" pitchFamily="18" charset="0"/>
                <a:ea typeface="Gungsuh" pitchFamily="18" charset="-127"/>
                <a:hlinkClick r:id="rId7" action="ppaction://hlinkpres?slideindex=1&amp;slidetitle="/>
              </a:rPr>
              <a:t>la normalisation de la carte bancaire</a:t>
            </a:r>
            <a:endParaRPr lang="fr-FR" altLang="zh-CN" sz="2000" b="1" dirty="0" smtClean="0">
              <a:latin typeface="Times New Roman" pitchFamily="18" charset="0"/>
              <a:ea typeface="Gungsuh" pitchFamily="18" charset="-127"/>
            </a:endParaRPr>
          </a:p>
          <a:p>
            <a:pPr lvl="2" algn="l" rtl="0" eaLnBrk="0" hangingPunct="0">
              <a:buClr>
                <a:schemeClr val="tx2"/>
              </a:buClr>
              <a:buNone/>
            </a:pPr>
            <a:endParaRPr lang="fr-FR" altLang="zh-CN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71604" y="6357958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95308"/>
          </a:xfrm>
        </p:spPr>
        <p:txBody>
          <a:bodyPr/>
          <a:lstStyle/>
          <a:p>
            <a:pPr algn="ctr" rtl="0"/>
            <a:r>
              <a:rPr lang="fr-FR" sz="3600" b="1" dirty="0" smtClean="0"/>
              <a:t>CADRE JURIDIQUE ALGERIEN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57298"/>
            <a:ext cx="7772400" cy="4738702"/>
          </a:xfrm>
        </p:spPr>
        <p:txBody>
          <a:bodyPr/>
          <a:lstStyle/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fr-FR" altLang="zh-CN" sz="2400" dirty="0" smtClean="0"/>
              <a:t>LA PROTECTION PENALE DES ECHANGES ELECTRONIQUES</a:t>
            </a:r>
          </a:p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None/>
            </a:pPr>
            <a:endParaRPr lang="fr-FR" altLang="zh-CN" sz="1600" dirty="0" smtClean="0"/>
          </a:p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ea typeface="Gungsuh" pitchFamily="18" charset="-127"/>
                <a:hlinkClick r:id="rId2" action="ppaction://hlinkpres?slideindex=1&amp;slidetitle="/>
              </a:rPr>
              <a:t>Les infractions portant sur les systèmes de traitement automatisé des données</a:t>
            </a:r>
            <a:endParaRPr lang="fr-FR" altLang="zh-CN" sz="2000" b="1" dirty="0" smtClean="0">
              <a:ea typeface="Gungsuh" pitchFamily="18" charset="-127"/>
            </a:endParaRPr>
          </a:p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None/>
            </a:pPr>
            <a:endParaRPr lang="fr-FR" altLang="zh-CN" sz="1400" b="1" dirty="0" smtClean="0">
              <a:ea typeface="Gungsuh" pitchFamily="18" charset="-127"/>
            </a:endParaRPr>
          </a:p>
          <a:p>
            <a:pPr marL="990600" lvl="1" indent="-533400" algn="l" rtl="0" eaLnBrk="0" hangingPunct="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fr-FR" altLang="zh-CN" sz="2000" b="1" dirty="0" smtClean="0">
                <a:latin typeface="Times New Roman" pitchFamily="18" charset="0"/>
                <a:hlinkClick r:id="rId3" action="ppaction://hlinkpres?slideindex=1&amp;slidetitle="/>
              </a:rPr>
              <a:t>La prévention et la lutte contre les infractions liées aux technologies de l’information et de la communication</a:t>
            </a:r>
            <a:endParaRPr lang="fr-FR" sz="2000" dirty="0" smtClean="0"/>
          </a:p>
          <a:p>
            <a:pPr marL="1390650" lvl="2" indent="-533400" algn="l" rtl="0" eaLnBrk="0" hangingPunct="0">
              <a:lnSpc>
                <a:spcPct val="90000"/>
              </a:lnSpc>
              <a:buClr>
                <a:schemeClr val="tx2"/>
              </a:buClr>
              <a:buNone/>
            </a:pPr>
            <a:endParaRPr lang="fr-FR" altLang="zh-CN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57290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1219200" y="304800"/>
            <a:ext cx="7772400" cy="6953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CADRE JURIDIQUE ALGERIEN</a:t>
            </a:r>
            <a:endParaRPr kumimoji="0" lang="fr-FR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00100" y="6357958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10518" cy="1052498"/>
          </a:xfrm>
        </p:spPr>
        <p:txBody>
          <a:bodyPr/>
          <a:lstStyle/>
          <a:p>
            <a:pPr algn="ctr" rtl="0"/>
            <a:r>
              <a:rPr lang="fr-FR" sz="3200" b="1" dirty="0" smtClean="0"/>
              <a:t>LA CERTIFICATION ELECRONIQUE APPLIQUEE A LA MONETIQUE</a:t>
            </a:r>
            <a:endParaRPr lang="fr-FR" sz="3200" b="1" dirty="0"/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2357422" y="1357298"/>
            <a:ext cx="4714908" cy="5715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/>
            </a:r>
            <a:b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</a:br>
            <a:r>
              <a:rPr lang="fr-FR" sz="2000" b="1" i="1" kern="0" dirty="0" smtClean="0">
                <a:solidFill>
                  <a:srgbClr val="CC6600"/>
                </a:solidFill>
                <a:latin typeface="+mj-lt"/>
                <a:ea typeface="+mj-ea"/>
                <a:cs typeface="Times New Roman" pitchFamily="18" charset="0"/>
              </a:rPr>
              <a:t>S</a:t>
            </a:r>
            <a:r>
              <a:rPr kumimoji="0" lang="fr-FR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chéma</a:t>
            </a:r>
            <a:r>
              <a:rPr kumimoji="0" lang="fr-F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d’une transaction par carte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 </a:t>
            </a:r>
            <a:r>
              <a:rPr kumimoji="0" lang="fr-F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EMV</a:t>
            </a:r>
            <a: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/>
            </a:r>
            <a:br>
              <a:rPr kumimoji="0" lang="fr-FR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</a:br>
            <a:endParaRPr kumimoji="0" lang="fr-FR" sz="2800" b="1" i="1" u="none" strike="noStrike" kern="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843338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4205288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2" name="Line 6"/>
          <p:cNvSpPr>
            <a:spLocks noChangeShapeType="1"/>
          </p:cNvSpPr>
          <p:nvPr/>
        </p:nvSpPr>
        <p:spPr bwMode="auto">
          <a:xfrm>
            <a:off x="5000628" y="4500570"/>
            <a:ext cx="17462" cy="533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5568950" y="2133600"/>
            <a:ext cx="1817688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4" name="Line 58"/>
          <p:cNvSpPr>
            <a:spLocks noChangeShapeType="1"/>
          </p:cNvSpPr>
          <p:nvPr/>
        </p:nvSpPr>
        <p:spPr bwMode="auto">
          <a:xfrm flipH="1">
            <a:off x="2590800" y="4343400"/>
            <a:ext cx="1898650" cy="914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5" name="Line 59"/>
          <p:cNvSpPr>
            <a:spLocks noChangeShapeType="1"/>
          </p:cNvSpPr>
          <p:nvPr/>
        </p:nvSpPr>
        <p:spPr bwMode="auto">
          <a:xfrm>
            <a:off x="5638800" y="4343400"/>
            <a:ext cx="1631950" cy="990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8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71612"/>
            <a:ext cx="700111" cy="5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7" name="Line 8"/>
          <p:cNvSpPr>
            <a:spLocks noChangeShapeType="1"/>
          </p:cNvSpPr>
          <p:nvPr/>
        </p:nvSpPr>
        <p:spPr bwMode="auto">
          <a:xfrm flipV="1">
            <a:off x="2089150" y="2438400"/>
            <a:ext cx="1588" cy="2041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8" name="Line 9"/>
          <p:cNvSpPr>
            <a:spLocks noChangeShapeType="1"/>
          </p:cNvSpPr>
          <p:nvPr/>
        </p:nvSpPr>
        <p:spPr bwMode="auto">
          <a:xfrm flipV="1">
            <a:off x="7696200" y="2133600"/>
            <a:ext cx="9525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89" name="Object 60"/>
          <p:cNvGraphicFramePr>
            <a:graphicFrameLocks noChangeAspect="1"/>
          </p:cNvGraphicFramePr>
          <p:nvPr/>
        </p:nvGraphicFramePr>
        <p:xfrm>
          <a:off x="4224339" y="2928935"/>
          <a:ext cx="1490670" cy="1071569"/>
        </p:xfrm>
        <a:graphic>
          <a:graphicData uri="http://schemas.openxmlformats.org/presentationml/2006/ole">
            <p:oleObj spid="_x0000_s1030" r:id="rId4" imgW="1457143" imgH="1228571" progId="PBrush">
              <p:embed/>
            </p:oleObj>
          </a:graphicData>
        </a:graphic>
      </p:graphicFrame>
      <p:graphicFrame>
        <p:nvGraphicFramePr>
          <p:cNvPr id="91" name="Object 64"/>
          <p:cNvGraphicFramePr>
            <a:graphicFrameLocks noChangeAspect="1"/>
          </p:cNvGraphicFramePr>
          <p:nvPr/>
        </p:nvGraphicFramePr>
        <p:xfrm>
          <a:off x="4071934" y="5000636"/>
          <a:ext cx="1806583" cy="706438"/>
        </p:xfrm>
        <a:graphic>
          <a:graphicData uri="http://schemas.openxmlformats.org/presentationml/2006/ole">
            <p:oleObj spid="_x0000_s1032" r:id="rId5" imgW="2048161" imgH="762106" progId="PBrush">
              <p:embed/>
            </p:oleObj>
          </a:graphicData>
        </a:graphic>
      </p:graphicFrame>
      <p:graphicFrame>
        <p:nvGraphicFramePr>
          <p:cNvPr id="92" name="Object 66"/>
          <p:cNvGraphicFramePr>
            <a:graphicFrameLocks noChangeAspect="1"/>
          </p:cNvGraphicFramePr>
          <p:nvPr/>
        </p:nvGraphicFramePr>
        <p:xfrm>
          <a:off x="7358082" y="4643446"/>
          <a:ext cx="920381" cy="928694"/>
        </p:xfrm>
        <a:graphic>
          <a:graphicData uri="http://schemas.openxmlformats.org/presentationml/2006/ole">
            <p:oleObj spid="_x0000_s1033" r:id="rId6" imgW="733333" imgH="533474" progId="PBrush">
              <p:embed/>
            </p:oleObj>
          </a:graphicData>
        </a:graphic>
      </p:graphicFrame>
      <p:sp>
        <p:nvSpPr>
          <p:cNvPr id="93" name="Text Box 75"/>
          <p:cNvSpPr txBox="1">
            <a:spLocks noChangeArrowheads="1"/>
          </p:cNvSpPr>
          <p:nvPr/>
        </p:nvSpPr>
        <p:spPr bwMode="auto">
          <a:xfrm>
            <a:off x="1428727" y="5572140"/>
            <a:ext cx="12144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fr-FR" sz="1800" dirty="0"/>
              <a:t>Banque du porteur</a:t>
            </a:r>
          </a:p>
        </p:txBody>
      </p:sp>
      <p:sp>
        <p:nvSpPr>
          <p:cNvPr id="94" name="Text Box 76"/>
          <p:cNvSpPr txBox="1">
            <a:spLocks noChangeArrowheads="1"/>
          </p:cNvSpPr>
          <p:nvPr/>
        </p:nvSpPr>
        <p:spPr bwMode="auto">
          <a:xfrm>
            <a:off x="4065589" y="5715016"/>
            <a:ext cx="1649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fr-FR" sz="1800" dirty="0"/>
              <a:t>Organisme de compensation</a:t>
            </a:r>
          </a:p>
        </p:txBody>
      </p:sp>
      <p:sp>
        <p:nvSpPr>
          <p:cNvPr id="95" name="Text Box 77"/>
          <p:cNvSpPr txBox="1">
            <a:spLocks noChangeArrowheads="1"/>
          </p:cNvSpPr>
          <p:nvPr/>
        </p:nvSpPr>
        <p:spPr bwMode="auto">
          <a:xfrm>
            <a:off x="7215206" y="5786454"/>
            <a:ext cx="13589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fr-FR" sz="1800" dirty="0"/>
              <a:t>Banque du commerçant</a:t>
            </a:r>
          </a:p>
        </p:txBody>
      </p:sp>
      <p:sp>
        <p:nvSpPr>
          <p:cNvPr id="96" name="Text Box 78"/>
          <p:cNvSpPr txBox="1">
            <a:spLocks noChangeArrowheads="1"/>
          </p:cNvSpPr>
          <p:nvPr/>
        </p:nvSpPr>
        <p:spPr bwMode="auto">
          <a:xfrm>
            <a:off x="4429124" y="4071942"/>
            <a:ext cx="11430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fr-FR" dirty="0"/>
              <a:t>SATIM</a:t>
            </a:r>
          </a:p>
        </p:txBody>
      </p:sp>
      <p:sp>
        <p:nvSpPr>
          <p:cNvPr id="97" name="Line 79"/>
          <p:cNvSpPr>
            <a:spLocks noChangeShapeType="1"/>
          </p:cNvSpPr>
          <p:nvPr/>
        </p:nvSpPr>
        <p:spPr bwMode="auto">
          <a:xfrm>
            <a:off x="2484438" y="1981200"/>
            <a:ext cx="4665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8" name="Line 82"/>
          <p:cNvSpPr>
            <a:spLocks noChangeShapeType="1"/>
          </p:cNvSpPr>
          <p:nvPr/>
        </p:nvSpPr>
        <p:spPr bwMode="auto">
          <a:xfrm>
            <a:off x="2514600" y="5486400"/>
            <a:ext cx="1325563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9" name="Line 83"/>
          <p:cNvSpPr>
            <a:spLocks noChangeShapeType="1"/>
          </p:cNvSpPr>
          <p:nvPr/>
        </p:nvSpPr>
        <p:spPr bwMode="auto">
          <a:xfrm>
            <a:off x="6096000" y="5486400"/>
            <a:ext cx="1325563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100" name="Group 84"/>
          <p:cNvGrpSpPr>
            <a:grpSpLocks/>
          </p:cNvGrpSpPr>
          <p:nvPr/>
        </p:nvGrpSpPr>
        <p:grpSpPr bwMode="auto">
          <a:xfrm>
            <a:off x="1447800" y="1428736"/>
            <a:ext cx="981060" cy="1009664"/>
            <a:chOff x="349" y="1812"/>
            <a:chExt cx="888" cy="1512"/>
          </a:xfrm>
        </p:grpSpPr>
        <p:sp>
          <p:nvSpPr>
            <p:cNvPr id="101" name="Freeform 85"/>
            <p:cNvSpPr>
              <a:spLocks/>
            </p:cNvSpPr>
            <p:nvPr/>
          </p:nvSpPr>
          <p:spPr bwMode="ltGray">
            <a:xfrm>
              <a:off x="708" y="1871"/>
              <a:ext cx="269" cy="481"/>
            </a:xfrm>
            <a:custGeom>
              <a:avLst/>
              <a:gdLst>
                <a:gd name="T0" fmla="*/ 128 w 269"/>
                <a:gd name="T1" fmla="*/ 0 h 481"/>
                <a:gd name="T2" fmla="*/ 157 w 269"/>
                <a:gd name="T3" fmla="*/ 1 h 481"/>
                <a:gd name="T4" fmla="*/ 191 w 269"/>
                <a:gd name="T5" fmla="*/ 10 h 481"/>
                <a:gd name="T6" fmla="*/ 218 w 269"/>
                <a:gd name="T7" fmla="*/ 21 h 481"/>
                <a:gd name="T8" fmla="*/ 244 w 269"/>
                <a:gd name="T9" fmla="*/ 44 h 481"/>
                <a:gd name="T10" fmla="*/ 259 w 269"/>
                <a:gd name="T11" fmla="*/ 67 h 481"/>
                <a:gd name="T12" fmla="*/ 261 w 269"/>
                <a:gd name="T13" fmla="*/ 84 h 481"/>
                <a:gd name="T14" fmla="*/ 256 w 269"/>
                <a:gd name="T15" fmla="*/ 100 h 481"/>
                <a:gd name="T16" fmla="*/ 261 w 269"/>
                <a:gd name="T17" fmla="*/ 137 h 481"/>
                <a:gd name="T18" fmla="*/ 262 w 269"/>
                <a:gd name="T19" fmla="*/ 154 h 481"/>
                <a:gd name="T20" fmla="*/ 266 w 269"/>
                <a:gd name="T21" fmla="*/ 177 h 481"/>
                <a:gd name="T22" fmla="*/ 268 w 269"/>
                <a:gd name="T23" fmla="*/ 194 h 481"/>
                <a:gd name="T24" fmla="*/ 261 w 269"/>
                <a:gd name="T25" fmla="*/ 208 h 481"/>
                <a:gd name="T26" fmla="*/ 266 w 269"/>
                <a:gd name="T27" fmla="*/ 216 h 481"/>
                <a:gd name="T28" fmla="*/ 268 w 269"/>
                <a:gd name="T29" fmla="*/ 226 h 481"/>
                <a:gd name="T30" fmla="*/ 268 w 269"/>
                <a:gd name="T31" fmla="*/ 232 h 481"/>
                <a:gd name="T32" fmla="*/ 267 w 269"/>
                <a:gd name="T33" fmla="*/ 236 h 481"/>
                <a:gd name="T34" fmla="*/ 262 w 269"/>
                <a:gd name="T35" fmla="*/ 242 h 481"/>
                <a:gd name="T36" fmla="*/ 255 w 269"/>
                <a:gd name="T37" fmla="*/ 250 h 481"/>
                <a:gd name="T38" fmla="*/ 250 w 269"/>
                <a:gd name="T39" fmla="*/ 254 h 481"/>
                <a:gd name="T40" fmla="*/ 249 w 269"/>
                <a:gd name="T41" fmla="*/ 271 h 481"/>
                <a:gd name="T42" fmla="*/ 248 w 269"/>
                <a:gd name="T43" fmla="*/ 288 h 481"/>
                <a:gd name="T44" fmla="*/ 244 w 269"/>
                <a:gd name="T45" fmla="*/ 308 h 481"/>
                <a:gd name="T46" fmla="*/ 238 w 269"/>
                <a:gd name="T47" fmla="*/ 334 h 481"/>
                <a:gd name="T48" fmla="*/ 229 w 269"/>
                <a:gd name="T49" fmla="*/ 348 h 481"/>
                <a:gd name="T50" fmla="*/ 234 w 269"/>
                <a:gd name="T51" fmla="*/ 365 h 481"/>
                <a:gd name="T52" fmla="*/ 231 w 269"/>
                <a:gd name="T53" fmla="*/ 381 h 481"/>
                <a:gd name="T54" fmla="*/ 221 w 269"/>
                <a:gd name="T55" fmla="*/ 387 h 481"/>
                <a:gd name="T56" fmla="*/ 186 w 269"/>
                <a:gd name="T57" fmla="*/ 394 h 481"/>
                <a:gd name="T58" fmla="*/ 165 w 269"/>
                <a:gd name="T59" fmla="*/ 428 h 481"/>
                <a:gd name="T60" fmla="*/ 129 w 269"/>
                <a:gd name="T61" fmla="*/ 480 h 481"/>
                <a:gd name="T62" fmla="*/ 101 w 269"/>
                <a:gd name="T63" fmla="*/ 451 h 481"/>
                <a:gd name="T64" fmla="*/ 0 w 269"/>
                <a:gd name="T65" fmla="*/ 346 h 481"/>
                <a:gd name="T66" fmla="*/ 27 w 269"/>
                <a:gd name="T67" fmla="*/ 244 h 481"/>
                <a:gd name="T68" fmla="*/ 17 w 269"/>
                <a:gd name="T69" fmla="*/ 221 h 481"/>
                <a:gd name="T70" fmla="*/ 11 w 269"/>
                <a:gd name="T71" fmla="*/ 196 h 481"/>
                <a:gd name="T72" fmla="*/ 7 w 269"/>
                <a:gd name="T73" fmla="*/ 172 h 481"/>
                <a:gd name="T74" fmla="*/ 66 w 269"/>
                <a:gd name="T75" fmla="*/ 154 h 481"/>
                <a:gd name="T76" fmla="*/ 87 w 269"/>
                <a:gd name="T77" fmla="*/ 138 h 481"/>
                <a:gd name="T78" fmla="*/ 94 w 269"/>
                <a:gd name="T79" fmla="*/ 105 h 481"/>
                <a:gd name="T80" fmla="*/ 91 w 269"/>
                <a:gd name="T81" fmla="*/ 61 h 481"/>
                <a:gd name="T82" fmla="*/ 100 w 269"/>
                <a:gd name="T83" fmla="*/ 25 h 481"/>
                <a:gd name="T84" fmla="*/ 128 w 269"/>
                <a:gd name="T85" fmla="*/ 0 h 4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9"/>
                <a:gd name="T130" fmla="*/ 0 h 481"/>
                <a:gd name="T131" fmla="*/ 269 w 269"/>
                <a:gd name="T132" fmla="*/ 481 h 4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9" h="481">
                  <a:moveTo>
                    <a:pt x="128" y="0"/>
                  </a:moveTo>
                  <a:lnTo>
                    <a:pt x="157" y="1"/>
                  </a:lnTo>
                  <a:lnTo>
                    <a:pt x="191" y="10"/>
                  </a:lnTo>
                  <a:lnTo>
                    <a:pt x="218" y="21"/>
                  </a:lnTo>
                  <a:lnTo>
                    <a:pt x="244" y="44"/>
                  </a:lnTo>
                  <a:lnTo>
                    <a:pt x="259" y="67"/>
                  </a:lnTo>
                  <a:lnTo>
                    <a:pt x="261" y="84"/>
                  </a:lnTo>
                  <a:lnTo>
                    <a:pt x="256" y="100"/>
                  </a:lnTo>
                  <a:lnTo>
                    <a:pt x="261" y="137"/>
                  </a:lnTo>
                  <a:lnTo>
                    <a:pt x="262" y="154"/>
                  </a:lnTo>
                  <a:lnTo>
                    <a:pt x="266" y="177"/>
                  </a:lnTo>
                  <a:lnTo>
                    <a:pt x="268" y="194"/>
                  </a:lnTo>
                  <a:lnTo>
                    <a:pt x="261" y="208"/>
                  </a:lnTo>
                  <a:lnTo>
                    <a:pt x="266" y="216"/>
                  </a:lnTo>
                  <a:lnTo>
                    <a:pt x="268" y="226"/>
                  </a:lnTo>
                  <a:lnTo>
                    <a:pt x="268" y="232"/>
                  </a:lnTo>
                  <a:lnTo>
                    <a:pt x="267" y="236"/>
                  </a:lnTo>
                  <a:lnTo>
                    <a:pt x="262" y="242"/>
                  </a:lnTo>
                  <a:lnTo>
                    <a:pt x="255" y="250"/>
                  </a:lnTo>
                  <a:lnTo>
                    <a:pt x="250" y="254"/>
                  </a:lnTo>
                  <a:lnTo>
                    <a:pt x="249" y="271"/>
                  </a:lnTo>
                  <a:lnTo>
                    <a:pt x="248" y="288"/>
                  </a:lnTo>
                  <a:lnTo>
                    <a:pt x="244" y="308"/>
                  </a:lnTo>
                  <a:lnTo>
                    <a:pt x="238" y="334"/>
                  </a:lnTo>
                  <a:lnTo>
                    <a:pt x="229" y="348"/>
                  </a:lnTo>
                  <a:lnTo>
                    <a:pt x="234" y="365"/>
                  </a:lnTo>
                  <a:lnTo>
                    <a:pt x="231" y="381"/>
                  </a:lnTo>
                  <a:lnTo>
                    <a:pt x="221" y="387"/>
                  </a:lnTo>
                  <a:lnTo>
                    <a:pt x="186" y="394"/>
                  </a:lnTo>
                  <a:lnTo>
                    <a:pt x="165" y="428"/>
                  </a:lnTo>
                  <a:lnTo>
                    <a:pt x="129" y="480"/>
                  </a:lnTo>
                  <a:lnTo>
                    <a:pt x="101" y="451"/>
                  </a:lnTo>
                  <a:lnTo>
                    <a:pt x="0" y="346"/>
                  </a:lnTo>
                  <a:lnTo>
                    <a:pt x="27" y="244"/>
                  </a:lnTo>
                  <a:lnTo>
                    <a:pt x="17" y="221"/>
                  </a:lnTo>
                  <a:lnTo>
                    <a:pt x="11" y="196"/>
                  </a:lnTo>
                  <a:lnTo>
                    <a:pt x="7" y="172"/>
                  </a:lnTo>
                  <a:lnTo>
                    <a:pt x="66" y="154"/>
                  </a:lnTo>
                  <a:lnTo>
                    <a:pt x="87" y="138"/>
                  </a:lnTo>
                  <a:lnTo>
                    <a:pt x="94" y="105"/>
                  </a:lnTo>
                  <a:lnTo>
                    <a:pt x="91" y="61"/>
                  </a:lnTo>
                  <a:lnTo>
                    <a:pt x="100" y="25"/>
                  </a:lnTo>
                  <a:lnTo>
                    <a:pt x="128" y="0"/>
                  </a:lnTo>
                </a:path>
              </a:pathLst>
            </a:custGeom>
            <a:solidFill>
              <a:srgbClr val="FF9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86"/>
            <p:cNvSpPr>
              <a:spLocks/>
            </p:cNvSpPr>
            <p:nvPr/>
          </p:nvSpPr>
          <p:spPr bwMode="ltGray">
            <a:xfrm>
              <a:off x="873" y="1919"/>
              <a:ext cx="107" cy="159"/>
            </a:xfrm>
            <a:custGeom>
              <a:avLst/>
              <a:gdLst>
                <a:gd name="T0" fmla="*/ 72 w 107"/>
                <a:gd name="T1" fmla="*/ 0 h 159"/>
                <a:gd name="T2" fmla="*/ 77 w 107"/>
                <a:gd name="T3" fmla="*/ 22 h 159"/>
                <a:gd name="T4" fmla="*/ 79 w 107"/>
                <a:gd name="T5" fmla="*/ 36 h 159"/>
                <a:gd name="T6" fmla="*/ 79 w 107"/>
                <a:gd name="T7" fmla="*/ 45 h 159"/>
                <a:gd name="T8" fmla="*/ 77 w 107"/>
                <a:gd name="T9" fmla="*/ 52 h 159"/>
                <a:gd name="T10" fmla="*/ 73 w 107"/>
                <a:gd name="T11" fmla="*/ 56 h 159"/>
                <a:gd name="T12" fmla="*/ 77 w 107"/>
                <a:gd name="T13" fmla="*/ 67 h 159"/>
                <a:gd name="T14" fmla="*/ 78 w 107"/>
                <a:gd name="T15" fmla="*/ 81 h 159"/>
                <a:gd name="T16" fmla="*/ 79 w 107"/>
                <a:gd name="T17" fmla="*/ 94 h 159"/>
                <a:gd name="T18" fmla="*/ 81 w 107"/>
                <a:gd name="T19" fmla="*/ 102 h 159"/>
                <a:gd name="T20" fmla="*/ 64 w 107"/>
                <a:gd name="T21" fmla="*/ 90 h 159"/>
                <a:gd name="T22" fmla="*/ 44 w 107"/>
                <a:gd name="T23" fmla="*/ 78 h 159"/>
                <a:gd name="T24" fmla="*/ 27 w 107"/>
                <a:gd name="T25" fmla="*/ 73 h 159"/>
                <a:gd name="T26" fmla="*/ 13 w 107"/>
                <a:gd name="T27" fmla="*/ 73 h 159"/>
                <a:gd name="T28" fmla="*/ 4 w 107"/>
                <a:gd name="T29" fmla="*/ 77 h 159"/>
                <a:gd name="T30" fmla="*/ 0 w 107"/>
                <a:gd name="T31" fmla="*/ 79 h 159"/>
                <a:gd name="T32" fmla="*/ 0 w 107"/>
                <a:gd name="T33" fmla="*/ 85 h 159"/>
                <a:gd name="T34" fmla="*/ 1 w 107"/>
                <a:gd name="T35" fmla="*/ 97 h 159"/>
                <a:gd name="T36" fmla="*/ 4 w 107"/>
                <a:gd name="T37" fmla="*/ 106 h 159"/>
                <a:gd name="T38" fmla="*/ 12 w 107"/>
                <a:gd name="T39" fmla="*/ 112 h 159"/>
                <a:gd name="T40" fmla="*/ 21 w 107"/>
                <a:gd name="T41" fmla="*/ 119 h 159"/>
                <a:gd name="T42" fmla="*/ 27 w 107"/>
                <a:gd name="T43" fmla="*/ 127 h 159"/>
                <a:gd name="T44" fmla="*/ 35 w 107"/>
                <a:gd name="T45" fmla="*/ 133 h 159"/>
                <a:gd name="T46" fmla="*/ 28 w 107"/>
                <a:gd name="T47" fmla="*/ 135 h 159"/>
                <a:gd name="T48" fmla="*/ 24 w 107"/>
                <a:gd name="T49" fmla="*/ 138 h 159"/>
                <a:gd name="T50" fmla="*/ 19 w 107"/>
                <a:gd name="T51" fmla="*/ 141 h 159"/>
                <a:gd name="T52" fmla="*/ 29 w 107"/>
                <a:gd name="T53" fmla="*/ 138 h 159"/>
                <a:gd name="T54" fmla="*/ 38 w 107"/>
                <a:gd name="T55" fmla="*/ 138 h 159"/>
                <a:gd name="T56" fmla="*/ 45 w 107"/>
                <a:gd name="T57" fmla="*/ 140 h 159"/>
                <a:gd name="T58" fmla="*/ 45 w 107"/>
                <a:gd name="T59" fmla="*/ 136 h 159"/>
                <a:gd name="T60" fmla="*/ 47 w 107"/>
                <a:gd name="T61" fmla="*/ 129 h 159"/>
                <a:gd name="T62" fmla="*/ 49 w 107"/>
                <a:gd name="T63" fmla="*/ 115 h 159"/>
                <a:gd name="T64" fmla="*/ 53 w 107"/>
                <a:gd name="T65" fmla="*/ 115 h 159"/>
                <a:gd name="T66" fmla="*/ 62 w 107"/>
                <a:gd name="T67" fmla="*/ 117 h 159"/>
                <a:gd name="T68" fmla="*/ 71 w 107"/>
                <a:gd name="T69" fmla="*/ 118 h 159"/>
                <a:gd name="T70" fmla="*/ 78 w 107"/>
                <a:gd name="T71" fmla="*/ 118 h 159"/>
                <a:gd name="T72" fmla="*/ 81 w 107"/>
                <a:gd name="T73" fmla="*/ 123 h 159"/>
                <a:gd name="T74" fmla="*/ 84 w 107"/>
                <a:gd name="T75" fmla="*/ 130 h 159"/>
                <a:gd name="T76" fmla="*/ 87 w 107"/>
                <a:gd name="T77" fmla="*/ 140 h 159"/>
                <a:gd name="T78" fmla="*/ 93 w 107"/>
                <a:gd name="T79" fmla="*/ 152 h 159"/>
                <a:gd name="T80" fmla="*/ 95 w 107"/>
                <a:gd name="T81" fmla="*/ 158 h 159"/>
                <a:gd name="T82" fmla="*/ 100 w 107"/>
                <a:gd name="T83" fmla="*/ 153 h 159"/>
                <a:gd name="T84" fmla="*/ 105 w 107"/>
                <a:gd name="T85" fmla="*/ 148 h 159"/>
                <a:gd name="T86" fmla="*/ 106 w 107"/>
                <a:gd name="T87" fmla="*/ 142 h 159"/>
                <a:gd name="T88" fmla="*/ 106 w 107"/>
                <a:gd name="T89" fmla="*/ 134 h 159"/>
                <a:gd name="T90" fmla="*/ 105 w 107"/>
                <a:gd name="T91" fmla="*/ 124 h 159"/>
                <a:gd name="T92" fmla="*/ 101 w 107"/>
                <a:gd name="T93" fmla="*/ 118 h 159"/>
                <a:gd name="T94" fmla="*/ 101 w 107"/>
                <a:gd name="T95" fmla="*/ 106 h 159"/>
                <a:gd name="T96" fmla="*/ 100 w 107"/>
                <a:gd name="T97" fmla="*/ 90 h 159"/>
                <a:gd name="T98" fmla="*/ 97 w 107"/>
                <a:gd name="T99" fmla="*/ 74 h 159"/>
                <a:gd name="T100" fmla="*/ 94 w 107"/>
                <a:gd name="T101" fmla="*/ 56 h 159"/>
                <a:gd name="T102" fmla="*/ 94 w 107"/>
                <a:gd name="T103" fmla="*/ 36 h 159"/>
                <a:gd name="T104" fmla="*/ 72 w 107"/>
                <a:gd name="T105" fmla="*/ 0 h 1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7"/>
                <a:gd name="T160" fmla="*/ 0 h 159"/>
                <a:gd name="T161" fmla="*/ 107 w 107"/>
                <a:gd name="T162" fmla="*/ 159 h 15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7" h="159">
                  <a:moveTo>
                    <a:pt x="72" y="0"/>
                  </a:moveTo>
                  <a:lnTo>
                    <a:pt x="77" y="22"/>
                  </a:lnTo>
                  <a:lnTo>
                    <a:pt x="79" y="36"/>
                  </a:lnTo>
                  <a:lnTo>
                    <a:pt x="79" y="45"/>
                  </a:lnTo>
                  <a:lnTo>
                    <a:pt x="77" y="52"/>
                  </a:lnTo>
                  <a:lnTo>
                    <a:pt x="73" y="56"/>
                  </a:lnTo>
                  <a:lnTo>
                    <a:pt x="77" y="67"/>
                  </a:lnTo>
                  <a:lnTo>
                    <a:pt x="78" y="81"/>
                  </a:lnTo>
                  <a:lnTo>
                    <a:pt x="79" y="94"/>
                  </a:lnTo>
                  <a:lnTo>
                    <a:pt x="81" y="102"/>
                  </a:lnTo>
                  <a:lnTo>
                    <a:pt x="64" y="90"/>
                  </a:lnTo>
                  <a:lnTo>
                    <a:pt x="44" y="78"/>
                  </a:lnTo>
                  <a:lnTo>
                    <a:pt x="27" y="73"/>
                  </a:lnTo>
                  <a:lnTo>
                    <a:pt x="13" y="73"/>
                  </a:lnTo>
                  <a:lnTo>
                    <a:pt x="4" y="77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1" y="97"/>
                  </a:lnTo>
                  <a:lnTo>
                    <a:pt x="4" y="106"/>
                  </a:lnTo>
                  <a:lnTo>
                    <a:pt x="12" y="112"/>
                  </a:lnTo>
                  <a:lnTo>
                    <a:pt x="21" y="119"/>
                  </a:lnTo>
                  <a:lnTo>
                    <a:pt x="27" y="127"/>
                  </a:lnTo>
                  <a:lnTo>
                    <a:pt x="35" y="133"/>
                  </a:lnTo>
                  <a:lnTo>
                    <a:pt x="28" y="135"/>
                  </a:lnTo>
                  <a:lnTo>
                    <a:pt x="24" y="138"/>
                  </a:lnTo>
                  <a:lnTo>
                    <a:pt x="19" y="141"/>
                  </a:lnTo>
                  <a:lnTo>
                    <a:pt x="29" y="138"/>
                  </a:lnTo>
                  <a:lnTo>
                    <a:pt x="38" y="138"/>
                  </a:lnTo>
                  <a:lnTo>
                    <a:pt x="45" y="140"/>
                  </a:lnTo>
                  <a:lnTo>
                    <a:pt x="45" y="136"/>
                  </a:lnTo>
                  <a:lnTo>
                    <a:pt x="47" y="129"/>
                  </a:lnTo>
                  <a:lnTo>
                    <a:pt x="49" y="115"/>
                  </a:lnTo>
                  <a:lnTo>
                    <a:pt x="53" y="115"/>
                  </a:lnTo>
                  <a:lnTo>
                    <a:pt x="62" y="117"/>
                  </a:lnTo>
                  <a:lnTo>
                    <a:pt x="71" y="118"/>
                  </a:lnTo>
                  <a:lnTo>
                    <a:pt x="78" y="118"/>
                  </a:lnTo>
                  <a:lnTo>
                    <a:pt x="81" y="123"/>
                  </a:lnTo>
                  <a:lnTo>
                    <a:pt x="84" y="130"/>
                  </a:lnTo>
                  <a:lnTo>
                    <a:pt x="87" y="140"/>
                  </a:lnTo>
                  <a:lnTo>
                    <a:pt x="93" y="152"/>
                  </a:lnTo>
                  <a:lnTo>
                    <a:pt x="95" y="158"/>
                  </a:lnTo>
                  <a:lnTo>
                    <a:pt x="100" y="153"/>
                  </a:lnTo>
                  <a:lnTo>
                    <a:pt x="105" y="148"/>
                  </a:lnTo>
                  <a:lnTo>
                    <a:pt x="106" y="142"/>
                  </a:lnTo>
                  <a:lnTo>
                    <a:pt x="106" y="134"/>
                  </a:lnTo>
                  <a:lnTo>
                    <a:pt x="105" y="124"/>
                  </a:lnTo>
                  <a:lnTo>
                    <a:pt x="101" y="118"/>
                  </a:lnTo>
                  <a:lnTo>
                    <a:pt x="101" y="106"/>
                  </a:lnTo>
                  <a:lnTo>
                    <a:pt x="100" y="90"/>
                  </a:lnTo>
                  <a:lnTo>
                    <a:pt x="97" y="74"/>
                  </a:lnTo>
                  <a:lnTo>
                    <a:pt x="94" y="56"/>
                  </a:lnTo>
                  <a:lnTo>
                    <a:pt x="94" y="36"/>
                  </a:lnTo>
                  <a:lnTo>
                    <a:pt x="72" y="0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87"/>
            <p:cNvSpPr>
              <a:spLocks/>
            </p:cNvSpPr>
            <p:nvPr/>
          </p:nvSpPr>
          <p:spPr bwMode="ltGray">
            <a:xfrm>
              <a:off x="807" y="2098"/>
              <a:ext cx="169" cy="266"/>
            </a:xfrm>
            <a:custGeom>
              <a:avLst/>
              <a:gdLst>
                <a:gd name="T0" fmla="*/ 166 w 169"/>
                <a:gd name="T1" fmla="*/ 0 h 266"/>
                <a:gd name="T2" fmla="*/ 160 w 169"/>
                <a:gd name="T3" fmla="*/ 1 h 266"/>
                <a:gd name="T4" fmla="*/ 160 w 169"/>
                <a:gd name="T5" fmla="*/ 12 h 266"/>
                <a:gd name="T6" fmla="*/ 154 w 169"/>
                <a:gd name="T7" fmla="*/ 21 h 266"/>
                <a:gd name="T8" fmla="*/ 142 w 169"/>
                <a:gd name="T9" fmla="*/ 25 h 266"/>
                <a:gd name="T10" fmla="*/ 134 w 169"/>
                <a:gd name="T11" fmla="*/ 35 h 266"/>
                <a:gd name="T12" fmla="*/ 131 w 169"/>
                <a:gd name="T13" fmla="*/ 48 h 266"/>
                <a:gd name="T14" fmla="*/ 137 w 169"/>
                <a:gd name="T15" fmla="*/ 54 h 266"/>
                <a:gd name="T16" fmla="*/ 145 w 169"/>
                <a:gd name="T17" fmla="*/ 50 h 266"/>
                <a:gd name="T18" fmla="*/ 143 w 169"/>
                <a:gd name="T19" fmla="*/ 60 h 266"/>
                <a:gd name="T20" fmla="*/ 139 w 169"/>
                <a:gd name="T21" fmla="*/ 61 h 266"/>
                <a:gd name="T22" fmla="*/ 129 w 169"/>
                <a:gd name="T23" fmla="*/ 50 h 266"/>
                <a:gd name="T24" fmla="*/ 112 w 169"/>
                <a:gd name="T25" fmla="*/ 44 h 266"/>
                <a:gd name="T26" fmla="*/ 87 w 169"/>
                <a:gd name="T27" fmla="*/ 44 h 266"/>
                <a:gd name="T28" fmla="*/ 105 w 169"/>
                <a:gd name="T29" fmla="*/ 50 h 266"/>
                <a:gd name="T30" fmla="*/ 124 w 169"/>
                <a:gd name="T31" fmla="*/ 60 h 266"/>
                <a:gd name="T32" fmla="*/ 137 w 169"/>
                <a:gd name="T33" fmla="*/ 65 h 266"/>
                <a:gd name="T34" fmla="*/ 137 w 169"/>
                <a:gd name="T35" fmla="*/ 75 h 266"/>
                <a:gd name="T36" fmla="*/ 129 w 169"/>
                <a:gd name="T37" fmla="*/ 81 h 266"/>
                <a:gd name="T38" fmla="*/ 117 w 169"/>
                <a:gd name="T39" fmla="*/ 74 h 266"/>
                <a:gd name="T40" fmla="*/ 103 w 169"/>
                <a:gd name="T41" fmla="*/ 63 h 266"/>
                <a:gd name="T42" fmla="*/ 93 w 169"/>
                <a:gd name="T43" fmla="*/ 79 h 266"/>
                <a:gd name="T44" fmla="*/ 98 w 169"/>
                <a:gd name="T45" fmla="*/ 90 h 266"/>
                <a:gd name="T46" fmla="*/ 115 w 169"/>
                <a:gd name="T47" fmla="*/ 99 h 266"/>
                <a:gd name="T48" fmla="*/ 127 w 169"/>
                <a:gd name="T49" fmla="*/ 111 h 266"/>
                <a:gd name="T50" fmla="*/ 129 w 169"/>
                <a:gd name="T51" fmla="*/ 121 h 266"/>
                <a:gd name="T52" fmla="*/ 124 w 169"/>
                <a:gd name="T53" fmla="*/ 130 h 266"/>
                <a:gd name="T54" fmla="*/ 124 w 169"/>
                <a:gd name="T55" fmla="*/ 127 h 266"/>
                <a:gd name="T56" fmla="*/ 122 w 169"/>
                <a:gd name="T57" fmla="*/ 113 h 266"/>
                <a:gd name="T58" fmla="*/ 118 w 169"/>
                <a:gd name="T59" fmla="*/ 118 h 266"/>
                <a:gd name="T60" fmla="*/ 115 w 169"/>
                <a:gd name="T61" fmla="*/ 128 h 266"/>
                <a:gd name="T62" fmla="*/ 100 w 169"/>
                <a:gd name="T63" fmla="*/ 131 h 266"/>
                <a:gd name="T64" fmla="*/ 83 w 169"/>
                <a:gd name="T65" fmla="*/ 134 h 266"/>
                <a:gd name="T66" fmla="*/ 67 w 169"/>
                <a:gd name="T67" fmla="*/ 131 h 266"/>
                <a:gd name="T68" fmla="*/ 59 w 169"/>
                <a:gd name="T69" fmla="*/ 146 h 266"/>
                <a:gd name="T70" fmla="*/ 47 w 169"/>
                <a:gd name="T71" fmla="*/ 161 h 266"/>
                <a:gd name="T72" fmla="*/ 33 w 169"/>
                <a:gd name="T73" fmla="*/ 172 h 266"/>
                <a:gd name="T74" fmla="*/ 21 w 169"/>
                <a:gd name="T75" fmla="*/ 188 h 266"/>
                <a:gd name="T76" fmla="*/ 10 w 169"/>
                <a:gd name="T77" fmla="*/ 207 h 266"/>
                <a:gd name="T78" fmla="*/ 33 w 169"/>
                <a:gd name="T79" fmla="*/ 265 h 266"/>
                <a:gd name="T80" fmla="*/ 73 w 169"/>
                <a:gd name="T81" fmla="*/ 194 h 266"/>
                <a:gd name="T82" fmla="*/ 84 w 169"/>
                <a:gd name="T83" fmla="*/ 183 h 266"/>
                <a:gd name="T84" fmla="*/ 92 w 169"/>
                <a:gd name="T85" fmla="*/ 169 h 266"/>
                <a:gd name="T86" fmla="*/ 109 w 169"/>
                <a:gd name="T87" fmla="*/ 166 h 266"/>
                <a:gd name="T88" fmla="*/ 127 w 169"/>
                <a:gd name="T89" fmla="*/ 162 h 266"/>
                <a:gd name="T90" fmla="*/ 133 w 169"/>
                <a:gd name="T91" fmla="*/ 153 h 266"/>
                <a:gd name="T92" fmla="*/ 136 w 169"/>
                <a:gd name="T93" fmla="*/ 138 h 266"/>
                <a:gd name="T94" fmla="*/ 131 w 169"/>
                <a:gd name="T95" fmla="*/ 122 h 266"/>
                <a:gd name="T96" fmla="*/ 140 w 169"/>
                <a:gd name="T97" fmla="*/ 111 h 266"/>
                <a:gd name="T98" fmla="*/ 143 w 169"/>
                <a:gd name="T99" fmla="*/ 94 h 266"/>
                <a:gd name="T100" fmla="*/ 147 w 169"/>
                <a:gd name="T101" fmla="*/ 79 h 266"/>
                <a:gd name="T102" fmla="*/ 148 w 169"/>
                <a:gd name="T103" fmla="*/ 63 h 266"/>
                <a:gd name="T104" fmla="*/ 151 w 169"/>
                <a:gd name="T105" fmla="*/ 55 h 266"/>
                <a:gd name="T106" fmla="*/ 151 w 169"/>
                <a:gd name="T107" fmla="*/ 30 h 266"/>
                <a:gd name="T108" fmla="*/ 162 w 169"/>
                <a:gd name="T109" fmla="*/ 17 h 266"/>
                <a:gd name="T110" fmla="*/ 168 w 169"/>
                <a:gd name="T111" fmla="*/ 7 h 26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69"/>
                <a:gd name="T169" fmla="*/ 0 h 266"/>
                <a:gd name="T170" fmla="*/ 169 w 169"/>
                <a:gd name="T171" fmla="*/ 266 h 26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69" h="266">
                  <a:moveTo>
                    <a:pt x="168" y="1"/>
                  </a:moveTo>
                  <a:lnTo>
                    <a:pt x="166" y="0"/>
                  </a:lnTo>
                  <a:lnTo>
                    <a:pt x="162" y="0"/>
                  </a:lnTo>
                  <a:lnTo>
                    <a:pt x="160" y="1"/>
                  </a:lnTo>
                  <a:lnTo>
                    <a:pt x="159" y="7"/>
                  </a:lnTo>
                  <a:lnTo>
                    <a:pt x="160" y="12"/>
                  </a:lnTo>
                  <a:lnTo>
                    <a:pt x="159" y="17"/>
                  </a:lnTo>
                  <a:lnTo>
                    <a:pt x="154" y="21"/>
                  </a:lnTo>
                  <a:lnTo>
                    <a:pt x="148" y="24"/>
                  </a:lnTo>
                  <a:lnTo>
                    <a:pt x="142" y="25"/>
                  </a:lnTo>
                  <a:lnTo>
                    <a:pt x="137" y="30"/>
                  </a:lnTo>
                  <a:lnTo>
                    <a:pt x="134" y="35"/>
                  </a:lnTo>
                  <a:lnTo>
                    <a:pt x="133" y="40"/>
                  </a:lnTo>
                  <a:lnTo>
                    <a:pt x="131" y="48"/>
                  </a:lnTo>
                  <a:lnTo>
                    <a:pt x="133" y="50"/>
                  </a:lnTo>
                  <a:lnTo>
                    <a:pt x="137" y="54"/>
                  </a:lnTo>
                  <a:lnTo>
                    <a:pt x="140" y="51"/>
                  </a:lnTo>
                  <a:lnTo>
                    <a:pt x="145" y="50"/>
                  </a:lnTo>
                  <a:lnTo>
                    <a:pt x="143" y="55"/>
                  </a:lnTo>
                  <a:lnTo>
                    <a:pt x="143" y="60"/>
                  </a:lnTo>
                  <a:lnTo>
                    <a:pt x="142" y="62"/>
                  </a:lnTo>
                  <a:lnTo>
                    <a:pt x="139" y="61"/>
                  </a:lnTo>
                  <a:lnTo>
                    <a:pt x="136" y="55"/>
                  </a:lnTo>
                  <a:lnTo>
                    <a:pt x="129" y="50"/>
                  </a:lnTo>
                  <a:lnTo>
                    <a:pt x="122" y="48"/>
                  </a:lnTo>
                  <a:lnTo>
                    <a:pt x="112" y="44"/>
                  </a:lnTo>
                  <a:lnTo>
                    <a:pt x="100" y="44"/>
                  </a:lnTo>
                  <a:lnTo>
                    <a:pt x="87" y="44"/>
                  </a:lnTo>
                  <a:lnTo>
                    <a:pt x="97" y="48"/>
                  </a:lnTo>
                  <a:lnTo>
                    <a:pt x="105" y="50"/>
                  </a:lnTo>
                  <a:lnTo>
                    <a:pt x="118" y="55"/>
                  </a:lnTo>
                  <a:lnTo>
                    <a:pt x="124" y="60"/>
                  </a:lnTo>
                  <a:lnTo>
                    <a:pt x="133" y="62"/>
                  </a:lnTo>
                  <a:lnTo>
                    <a:pt x="137" y="65"/>
                  </a:lnTo>
                  <a:lnTo>
                    <a:pt x="139" y="71"/>
                  </a:lnTo>
                  <a:lnTo>
                    <a:pt x="137" y="75"/>
                  </a:lnTo>
                  <a:lnTo>
                    <a:pt x="136" y="80"/>
                  </a:lnTo>
                  <a:lnTo>
                    <a:pt x="129" y="81"/>
                  </a:lnTo>
                  <a:lnTo>
                    <a:pt x="123" y="80"/>
                  </a:lnTo>
                  <a:lnTo>
                    <a:pt x="117" y="74"/>
                  </a:lnTo>
                  <a:lnTo>
                    <a:pt x="110" y="69"/>
                  </a:lnTo>
                  <a:lnTo>
                    <a:pt x="103" y="63"/>
                  </a:lnTo>
                  <a:lnTo>
                    <a:pt x="97" y="71"/>
                  </a:lnTo>
                  <a:lnTo>
                    <a:pt x="93" y="79"/>
                  </a:lnTo>
                  <a:lnTo>
                    <a:pt x="92" y="86"/>
                  </a:lnTo>
                  <a:lnTo>
                    <a:pt x="98" y="90"/>
                  </a:lnTo>
                  <a:lnTo>
                    <a:pt x="105" y="94"/>
                  </a:lnTo>
                  <a:lnTo>
                    <a:pt x="115" y="99"/>
                  </a:lnTo>
                  <a:lnTo>
                    <a:pt x="122" y="105"/>
                  </a:lnTo>
                  <a:lnTo>
                    <a:pt x="127" y="111"/>
                  </a:lnTo>
                  <a:lnTo>
                    <a:pt x="128" y="117"/>
                  </a:lnTo>
                  <a:lnTo>
                    <a:pt x="129" y="121"/>
                  </a:lnTo>
                  <a:lnTo>
                    <a:pt x="129" y="127"/>
                  </a:lnTo>
                  <a:lnTo>
                    <a:pt x="124" y="130"/>
                  </a:lnTo>
                  <a:lnTo>
                    <a:pt x="123" y="131"/>
                  </a:lnTo>
                  <a:lnTo>
                    <a:pt x="124" y="127"/>
                  </a:lnTo>
                  <a:lnTo>
                    <a:pt x="123" y="119"/>
                  </a:lnTo>
                  <a:lnTo>
                    <a:pt x="122" y="113"/>
                  </a:lnTo>
                  <a:lnTo>
                    <a:pt x="118" y="109"/>
                  </a:lnTo>
                  <a:lnTo>
                    <a:pt x="118" y="118"/>
                  </a:lnTo>
                  <a:lnTo>
                    <a:pt x="116" y="122"/>
                  </a:lnTo>
                  <a:lnTo>
                    <a:pt x="115" y="128"/>
                  </a:lnTo>
                  <a:lnTo>
                    <a:pt x="109" y="130"/>
                  </a:lnTo>
                  <a:lnTo>
                    <a:pt x="100" y="131"/>
                  </a:lnTo>
                  <a:lnTo>
                    <a:pt x="93" y="133"/>
                  </a:lnTo>
                  <a:lnTo>
                    <a:pt x="83" y="134"/>
                  </a:lnTo>
                  <a:lnTo>
                    <a:pt x="77" y="134"/>
                  </a:lnTo>
                  <a:lnTo>
                    <a:pt x="67" y="131"/>
                  </a:lnTo>
                  <a:lnTo>
                    <a:pt x="62" y="139"/>
                  </a:lnTo>
                  <a:lnTo>
                    <a:pt x="59" y="146"/>
                  </a:lnTo>
                  <a:lnTo>
                    <a:pt x="54" y="155"/>
                  </a:lnTo>
                  <a:lnTo>
                    <a:pt x="47" y="161"/>
                  </a:lnTo>
                  <a:lnTo>
                    <a:pt x="39" y="166"/>
                  </a:lnTo>
                  <a:lnTo>
                    <a:pt x="33" y="172"/>
                  </a:lnTo>
                  <a:lnTo>
                    <a:pt x="23" y="180"/>
                  </a:lnTo>
                  <a:lnTo>
                    <a:pt x="21" y="188"/>
                  </a:lnTo>
                  <a:lnTo>
                    <a:pt x="15" y="199"/>
                  </a:lnTo>
                  <a:lnTo>
                    <a:pt x="10" y="207"/>
                  </a:lnTo>
                  <a:lnTo>
                    <a:pt x="0" y="221"/>
                  </a:lnTo>
                  <a:lnTo>
                    <a:pt x="33" y="265"/>
                  </a:lnTo>
                  <a:lnTo>
                    <a:pt x="67" y="203"/>
                  </a:lnTo>
                  <a:lnTo>
                    <a:pt x="73" y="194"/>
                  </a:lnTo>
                  <a:lnTo>
                    <a:pt x="79" y="189"/>
                  </a:lnTo>
                  <a:lnTo>
                    <a:pt x="84" y="183"/>
                  </a:lnTo>
                  <a:lnTo>
                    <a:pt x="87" y="175"/>
                  </a:lnTo>
                  <a:lnTo>
                    <a:pt x="92" y="169"/>
                  </a:lnTo>
                  <a:lnTo>
                    <a:pt x="99" y="166"/>
                  </a:lnTo>
                  <a:lnTo>
                    <a:pt x="109" y="166"/>
                  </a:lnTo>
                  <a:lnTo>
                    <a:pt x="118" y="165"/>
                  </a:lnTo>
                  <a:lnTo>
                    <a:pt x="127" y="162"/>
                  </a:lnTo>
                  <a:lnTo>
                    <a:pt x="131" y="159"/>
                  </a:lnTo>
                  <a:lnTo>
                    <a:pt x="133" y="153"/>
                  </a:lnTo>
                  <a:lnTo>
                    <a:pt x="136" y="145"/>
                  </a:lnTo>
                  <a:lnTo>
                    <a:pt x="136" y="138"/>
                  </a:lnTo>
                  <a:lnTo>
                    <a:pt x="134" y="130"/>
                  </a:lnTo>
                  <a:lnTo>
                    <a:pt x="131" y="122"/>
                  </a:lnTo>
                  <a:lnTo>
                    <a:pt x="136" y="118"/>
                  </a:lnTo>
                  <a:lnTo>
                    <a:pt x="140" y="111"/>
                  </a:lnTo>
                  <a:lnTo>
                    <a:pt x="143" y="101"/>
                  </a:lnTo>
                  <a:lnTo>
                    <a:pt x="143" y="94"/>
                  </a:lnTo>
                  <a:lnTo>
                    <a:pt x="145" y="86"/>
                  </a:lnTo>
                  <a:lnTo>
                    <a:pt x="147" y="79"/>
                  </a:lnTo>
                  <a:lnTo>
                    <a:pt x="147" y="71"/>
                  </a:lnTo>
                  <a:lnTo>
                    <a:pt x="148" y="63"/>
                  </a:lnTo>
                  <a:lnTo>
                    <a:pt x="149" y="57"/>
                  </a:lnTo>
                  <a:lnTo>
                    <a:pt x="151" y="55"/>
                  </a:lnTo>
                  <a:lnTo>
                    <a:pt x="153" y="43"/>
                  </a:lnTo>
                  <a:lnTo>
                    <a:pt x="151" y="30"/>
                  </a:lnTo>
                  <a:lnTo>
                    <a:pt x="156" y="23"/>
                  </a:lnTo>
                  <a:lnTo>
                    <a:pt x="162" y="17"/>
                  </a:lnTo>
                  <a:lnTo>
                    <a:pt x="167" y="12"/>
                  </a:lnTo>
                  <a:lnTo>
                    <a:pt x="168" y="7"/>
                  </a:lnTo>
                  <a:lnTo>
                    <a:pt x="168" y="1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88"/>
            <p:cNvSpPr>
              <a:spLocks/>
            </p:cNvSpPr>
            <p:nvPr/>
          </p:nvSpPr>
          <p:spPr bwMode="ltGray">
            <a:xfrm>
              <a:off x="874" y="2091"/>
              <a:ext cx="53" cy="67"/>
            </a:xfrm>
            <a:custGeom>
              <a:avLst/>
              <a:gdLst>
                <a:gd name="T0" fmla="*/ 52 w 53"/>
                <a:gd name="T1" fmla="*/ 0 h 67"/>
                <a:gd name="T2" fmla="*/ 45 w 53"/>
                <a:gd name="T3" fmla="*/ 5 h 67"/>
                <a:gd name="T4" fmla="*/ 43 w 53"/>
                <a:gd name="T5" fmla="*/ 8 h 67"/>
                <a:gd name="T6" fmla="*/ 37 w 53"/>
                <a:gd name="T7" fmla="*/ 13 h 67"/>
                <a:gd name="T8" fmla="*/ 33 w 53"/>
                <a:gd name="T9" fmla="*/ 20 h 67"/>
                <a:gd name="T10" fmla="*/ 32 w 53"/>
                <a:gd name="T11" fmla="*/ 26 h 67"/>
                <a:gd name="T12" fmla="*/ 27 w 53"/>
                <a:gd name="T13" fmla="*/ 29 h 67"/>
                <a:gd name="T14" fmla="*/ 22 w 53"/>
                <a:gd name="T15" fmla="*/ 32 h 67"/>
                <a:gd name="T16" fmla="*/ 20 w 53"/>
                <a:gd name="T17" fmla="*/ 38 h 67"/>
                <a:gd name="T18" fmla="*/ 17 w 53"/>
                <a:gd name="T19" fmla="*/ 45 h 67"/>
                <a:gd name="T20" fmla="*/ 13 w 53"/>
                <a:gd name="T21" fmla="*/ 49 h 67"/>
                <a:gd name="T22" fmla="*/ 8 w 53"/>
                <a:gd name="T23" fmla="*/ 52 h 67"/>
                <a:gd name="T24" fmla="*/ 5 w 53"/>
                <a:gd name="T25" fmla="*/ 54 h 67"/>
                <a:gd name="T26" fmla="*/ 0 w 53"/>
                <a:gd name="T27" fmla="*/ 55 h 67"/>
                <a:gd name="T28" fmla="*/ 2 w 53"/>
                <a:gd name="T29" fmla="*/ 57 h 67"/>
                <a:gd name="T30" fmla="*/ 5 w 53"/>
                <a:gd name="T31" fmla="*/ 61 h 67"/>
                <a:gd name="T32" fmla="*/ 6 w 53"/>
                <a:gd name="T33" fmla="*/ 66 h 67"/>
                <a:gd name="T34" fmla="*/ 7 w 53"/>
                <a:gd name="T35" fmla="*/ 60 h 67"/>
                <a:gd name="T36" fmla="*/ 11 w 53"/>
                <a:gd name="T37" fmla="*/ 55 h 67"/>
                <a:gd name="T38" fmla="*/ 17 w 53"/>
                <a:gd name="T39" fmla="*/ 51 h 67"/>
                <a:gd name="T40" fmla="*/ 21 w 53"/>
                <a:gd name="T41" fmla="*/ 47 h 67"/>
                <a:gd name="T42" fmla="*/ 26 w 53"/>
                <a:gd name="T43" fmla="*/ 42 h 67"/>
                <a:gd name="T44" fmla="*/ 28 w 53"/>
                <a:gd name="T45" fmla="*/ 35 h 67"/>
                <a:gd name="T46" fmla="*/ 33 w 53"/>
                <a:gd name="T47" fmla="*/ 29 h 67"/>
                <a:gd name="T48" fmla="*/ 37 w 53"/>
                <a:gd name="T49" fmla="*/ 25 h 67"/>
                <a:gd name="T50" fmla="*/ 40 w 53"/>
                <a:gd name="T51" fmla="*/ 24 h 67"/>
                <a:gd name="T52" fmla="*/ 44 w 53"/>
                <a:gd name="T53" fmla="*/ 25 h 67"/>
                <a:gd name="T54" fmla="*/ 46 w 53"/>
                <a:gd name="T55" fmla="*/ 26 h 67"/>
                <a:gd name="T56" fmla="*/ 46 w 53"/>
                <a:gd name="T57" fmla="*/ 20 h 67"/>
                <a:gd name="T58" fmla="*/ 46 w 53"/>
                <a:gd name="T59" fmla="*/ 14 h 67"/>
                <a:gd name="T60" fmla="*/ 48 w 53"/>
                <a:gd name="T61" fmla="*/ 7 h 67"/>
                <a:gd name="T62" fmla="*/ 52 w 53"/>
                <a:gd name="T63" fmla="*/ 0 h 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"/>
                <a:gd name="T97" fmla="*/ 0 h 67"/>
                <a:gd name="T98" fmla="*/ 53 w 53"/>
                <a:gd name="T99" fmla="*/ 67 h 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" h="67">
                  <a:moveTo>
                    <a:pt x="52" y="0"/>
                  </a:moveTo>
                  <a:lnTo>
                    <a:pt x="45" y="5"/>
                  </a:lnTo>
                  <a:lnTo>
                    <a:pt x="43" y="8"/>
                  </a:lnTo>
                  <a:lnTo>
                    <a:pt x="37" y="13"/>
                  </a:lnTo>
                  <a:lnTo>
                    <a:pt x="33" y="20"/>
                  </a:lnTo>
                  <a:lnTo>
                    <a:pt x="32" y="26"/>
                  </a:lnTo>
                  <a:lnTo>
                    <a:pt x="27" y="29"/>
                  </a:lnTo>
                  <a:lnTo>
                    <a:pt x="22" y="32"/>
                  </a:lnTo>
                  <a:lnTo>
                    <a:pt x="20" y="38"/>
                  </a:lnTo>
                  <a:lnTo>
                    <a:pt x="17" y="45"/>
                  </a:lnTo>
                  <a:lnTo>
                    <a:pt x="13" y="49"/>
                  </a:lnTo>
                  <a:lnTo>
                    <a:pt x="8" y="52"/>
                  </a:lnTo>
                  <a:lnTo>
                    <a:pt x="5" y="54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5" y="61"/>
                  </a:lnTo>
                  <a:lnTo>
                    <a:pt x="6" y="66"/>
                  </a:lnTo>
                  <a:lnTo>
                    <a:pt x="7" y="60"/>
                  </a:lnTo>
                  <a:lnTo>
                    <a:pt x="11" y="55"/>
                  </a:lnTo>
                  <a:lnTo>
                    <a:pt x="17" y="51"/>
                  </a:lnTo>
                  <a:lnTo>
                    <a:pt x="21" y="47"/>
                  </a:lnTo>
                  <a:lnTo>
                    <a:pt x="26" y="42"/>
                  </a:lnTo>
                  <a:lnTo>
                    <a:pt x="28" y="35"/>
                  </a:lnTo>
                  <a:lnTo>
                    <a:pt x="33" y="29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4" y="25"/>
                  </a:lnTo>
                  <a:lnTo>
                    <a:pt x="46" y="26"/>
                  </a:lnTo>
                  <a:lnTo>
                    <a:pt x="46" y="20"/>
                  </a:lnTo>
                  <a:lnTo>
                    <a:pt x="46" y="14"/>
                  </a:lnTo>
                  <a:lnTo>
                    <a:pt x="48" y="7"/>
                  </a:lnTo>
                  <a:lnTo>
                    <a:pt x="52" y="0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89"/>
            <p:cNvSpPr>
              <a:spLocks/>
            </p:cNvSpPr>
            <p:nvPr/>
          </p:nvSpPr>
          <p:spPr bwMode="ltGray">
            <a:xfrm>
              <a:off x="932" y="2105"/>
              <a:ext cx="29" cy="25"/>
            </a:xfrm>
            <a:custGeom>
              <a:avLst/>
              <a:gdLst>
                <a:gd name="T0" fmla="*/ 28 w 29"/>
                <a:gd name="T1" fmla="*/ 16 h 25"/>
                <a:gd name="T2" fmla="*/ 23 w 29"/>
                <a:gd name="T3" fmla="*/ 10 h 25"/>
                <a:gd name="T4" fmla="*/ 19 w 29"/>
                <a:gd name="T5" fmla="*/ 4 h 25"/>
                <a:gd name="T6" fmla="*/ 14 w 29"/>
                <a:gd name="T7" fmla="*/ 0 h 25"/>
                <a:gd name="T8" fmla="*/ 9 w 29"/>
                <a:gd name="T9" fmla="*/ 4 h 25"/>
                <a:gd name="T10" fmla="*/ 7 w 29"/>
                <a:gd name="T11" fmla="*/ 6 h 25"/>
                <a:gd name="T12" fmla="*/ 3 w 29"/>
                <a:gd name="T13" fmla="*/ 10 h 25"/>
                <a:gd name="T14" fmla="*/ 0 w 29"/>
                <a:gd name="T15" fmla="*/ 12 h 25"/>
                <a:gd name="T16" fmla="*/ 5 w 29"/>
                <a:gd name="T17" fmla="*/ 16 h 25"/>
                <a:gd name="T18" fmla="*/ 7 w 29"/>
                <a:gd name="T19" fmla="*/ 18 h 25"/>
                <a:gd name="T20" fmla="*/ 8 w 29"/>
                <a:gd name="T21" fmla="*/ 24 h 25"/>
                <a:gd name="T22" fmla="*/ 9 w 29"/>
                <a:gd name="T23" fmla="*/ 16 h 25"/>
                <a:gd name="T24" fmla="*/ 12 w 29"/>
                <a:gd name="T25" fmla="*/ 12 h 25"/>
                <a:gd name="T26" fmla="*/ 14 w 29"/>
                <a:gd name="T27" fmla="*/ 12 h 25"/>
                <a:gd name="T28" fmla="*/ 19 w 29"/>
                <a:gd name="T29" fmla="*/ 12 h 25"/>
                <a:gd name="T30" fmla="*/ 22 w 29"/>
                <a:gd name="T31" fmla="*/ 16 h 25"/>
                <a:gd name="T32" fmla="*/ 28 w 29"/>
                <a:gd name="T33" fmla="*/ 16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25"/>
                <a:gd name="T53" fmla="*/ 29 w 29"/>
                <a:gd name="T54" fmla="*/ 25 h 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25">
                  <a:moveTo>
                    <a:pt x="28" y="16"/>
                  </a:moveTo>
                  <a:lnTo>
                    <a:pt x="23" y="10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9" y="4"/>
                  </a:lnTo>
                  <a:lnTo>
                    <a:pt x="7" y="6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8" y="24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22" y="16"/>
                  </a:lnTo>
                  <a:lnTo>
                    <a:pt x="28" y="16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90"/>
            <p:cNvSpPr>
              <a:spLocks/>
            </p:cNvSpPr>
            <p:nvPr/>
          </p:nvSpPr>
          <p:spPr bwMode="ltGray">
            <a:xfrm>
              <a:off x="741" y="2099"/>
              <a:ext cx="127" cy="128"/>
            </a:xfrm>
            <a:custGeom>
              <a:avLst/>
              <a:gdLst>
                <a:gd name="T0" fmla="*/ 0 w 127"/>
                <a:gd name="T1" fmla="*/ 5 h 128"/>
                <a:gd name="T2" fmla="*/ 6 w 127"/>
                <a:gd name="T3" fmla="*/ 6 h 128"/>
                <a:gd name="T4" fmla="*/ 12 w 127"/>
                <a:gd name="T5" fmla="*/ 5 h 128"/>
                <a:gd name="T6" fmla="*/ 18 w 127"/>
                <a:gd name="T7" fmla="*/ 0 h 128"/>
                <a:gd name="T8" fmla="*/ 14 w 127"/>
                <a:gd name="T9" fmla="*/ 12 h 128"/>
                <a:gd name="T10" fmla="*/ 12 w 127"/>
                <a:gd name="T11" fmla="*/ 21 h 128"/>
                <a:gd name="T12" fmla="*/ 12 w 127"/>
                <a:gd name="T13" fmla="*/ 30 h 128"/>
                <a:gd name="T14" fmla="*/ 14 w 127"/>
                <a:gd name="T15" fmla="*/ 37 h 128"/>
                <a:gd name="T16" fmla="*/ 17 w 127"/>
                <a:gd name="T17" fmla="*/ 43 h 128"/>
                <a:gd name="T18" fmla="*/ 21 w 127"/>
                <a:gd name="T19" fmla="*/ 49 h 128"/>
                <a:gd name="T20" fmla="*/ 26 w 127"/>
                <a:gd name="T21" fmla="*/ 55 h 128"/>
                <a:gd name="T22" fmla="*/ 32 w 127"/>
                <a:gd name="T23" fmla="*/ 59 h 128"/>
                <a:gd name="T24" fmla="*/ 39 w 127"/>
                <a:gd name="T25" fmla="*/ 65 h 128"/>
                <a:gd name="T26" fmla="*/ 49 w 127"/>
                <a:gd name="T27" fmla="*/ 71 h 128"/>
                <a:gd name="T28" fmla="*/ 61 w 127"/>
                <a:gd name="T29" fmla="*/ 78 h 128"/>
                <a:gd name="T30" fmla="*/ 77 w 127"/>
                <a:gd name="T31" fmla="*/ 89 h 128"/>
                <a:gd name="T32" fmla="*/ 89 w 127"/>
                <a:gd name="T33" fmla="*/ 97 h 128"/>
                <a:gd name="T34" fmla="*/ 101 w 127"/>
                <a:gd name="T35" fmla="*/ 105 h 128"/>
                <a:gd name="T36" fmla="*/ 116 w 127"/>
                <a:gd name="T37" fmla="*/ 116 h 128"/>
                <a:gd name="T38" fmla="*/ 126 w 127"/>
                <a:gd name="T39" fmla="*/ 124 h 128"/>
                <a:gd name="T40" fmla="*/ 120 w 127"/>
                <a:gd name="T41" fmla="*/ 126 h 128"/>
                <a:gd name="T42" fmla="*/ 112 w 127"/>
                <a:gd name="T43" fmla="*/ 124 h 128"/>
                <a:gd name="T44" fmla="*/ 106 w 127"/>
                <a:gd name="T45" fmla="*/ 126 h 128"/>
                <a:gd name="T46" fmla="*/ 100 w 127"/>
                <a:gd name="T47" fmla="*/ 127 h 128"/>
                <a:gd name="T48" fmla="*/ 90 w 127"/>
                <a:gd name="T49" fmla="*/ 126 h 128"/>
                <a:gd name="T50" fmla="*/ 83 w 127"/>
                <a:gd name="T51" fmla="*/ 122 h 128"/>
                <a:gd name="T52" fmla="*/ 77 w 127"/>
                <a:gd name="T53" fmla="*/ 116 h 128"/>
                <a:gd name="T54" fmla="*/ 70 w 127"/>
                <a:gd name="T55" fmla="*/ 114 h 128"/>
                <a:gd name="T56" fmla="*/ 64 w 127"/>
                <a:gd name="T57" fmla="*/ 108 h 128"/>
                <a:gd name="T58" fmla="*/ 55 w 127"/>
                <a:gd name="T59" fmla="*/ 102 h 128"/>
                <a:gd name="T60" fmla="*/ 48 w 127"/>
                <a:gd name="T61" fmla="*/ 97 h 128"/>
                <a:gd name="T62" fmla="*/ 39 w 127"/>
                <a:gd name="T63" fmla="*/ 93 h 128"/>
                <a:gd name="T64" fmla="*/ 30 w 127"/>
                <a:gd name="T65" fmla="*/ 89 h 128"/>
                <a:gd name="T66" fmla="*/ 21 w 127"/>
                <a:gd name="T67" fmla="*/ 83 h 128"/>
                <a:gd name="T68" fmla="*/ 14 w 127"/>
                <a:gd name="T69" fmla="*/ 77 h 128"/>
                <a:gd name="T70" fmla="*/ 5 w 127"/>
                <a:gd name="T71" fmla="*/ 70 h 128"/>
                <a:gd name="T72" fmla="*/ 4 w 127"/>
                <a:gd name="T73" fmla="*/ 62 h 128"/>
                <a:gd name="T74" fmla="*/ 4 w 127"/>
                <a:gd name="T75" fmla="*/ 44 h 128"/>
                <a:gd name="T76" fmla="*/ 5 w 127"/>
                <a:gd name="T77" fmla="*/ 30 h 128"/>
                <a:gd name="T78" fmla="*/ 4 w 127"/>
                <a:gd name="T79" fmla="*/ 23 h 128"/>
                <a:gd name="T80" fmla="*/ 2 w 127"/>
                <a:gd name="T81" fmla="*/ 17 h 128"/>
                <a:gd name="T82" fmla="*/ 0 w 127"/>
                <a:gd name="T83" fmla="*/ 11 h 128"/>
                <a:gd name="T84" fmla="*/ 0 w 127"/>
                <a:gd name="T85" fmla="*/ 5 h 1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128"/>
                <a:gd name="T131" fmla="*/ 127 w 127"/>
                <a:gd name="T132" fmla="*/ 128 h 1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128">
                  <a:moveTo>
                    <a:pt x="0" y="5"/>
                  </a:moveTo>
                  <a:lnTo>
                    <a:pt x="6" y="6"/>
                  </a:lnTo>
                  <a:lnTo>
                    <a:pt x="12" y="5"/>
                  </a:lnTo>
                  <a:lnTo>
                    <a:pt x="18" y="0"/>
                  </a:lnTo>
                  <a:lnTo>
                    <a:pt x="14" y="12"/>
                  </a:lnTo>
                  <a:lnTo>
                    <a:pt x="12" y="21"/>
                  </a:lnTo>
                  <a:lnTo>
                    <a:pt x="12" y="30"/>
                  </a:lnTo>
                  <a:lnTo>
                    <a:pt x="14" y="37"/>
                  </a:lnTo>
                  <a:lnTo>
                    <a:pt x="17" y="43"/>
                  </a:lnTo>
                  <a:lnTo>
                    <a:pt x="21" y="49"/>
                  </a:lnTo>
                  <a:lnTo>
                    <a:pt x="26" y="55"/>
                  </a:lnTo>
                  <a:lnTo>
                    <a:pt x="32" y="59"/>
                  </a:lnTo>
                  <a:lnTo>
                    <a:pt x="39" y="65"/>
                  </a:lnTo>
                  <a:lnTo>
                    <a:pt x="49" y="71"/>
                  </a:lnTo>
                  <a:lnTo>
                    <a:pt x="61" y="78"/>
                  </a:lnTo>
                  <a:lnTo>
                    <a:pt x="77" y="89"/>
                  </a:lnTo>
                  <a:lnTo>
                    <a:pt x="89" y="97"/>
                  </a:lnTo>
                  <a:lnTo>
                    <a:pt x="101" y="105"/>
                  </a:lnTo>
                  <a:lnTo>
                    <a:pt x="116" y="116"/>
                  </a:lnTo>
                  <a:lnTo>
                    <a:pt x="126" y="124"/>
                  </a:lnTo>
                  <a:lnTo>
                    <a:pt x="120" y="126"/>
                  </a:lnTo>
                  <a:lnTo>
                    <a:pt x="112" y="124"/>
                  </a:lnTo>
                  <a:lnTo>
                    <a:pt x="106" y="126"/>
                  </a:lnTo>
                  <a:lnTo>
                    <a:pt x="100" y="127"/>
                  </a:lnTo>
                  <a:lnTo>
                    <a:pt x="90" y="126"/>
                  </a:lnTo>
                  <a:lnTo>
                    <a:pt x="83" y="122"/>
                  </a:lnTo>
                  <a:lnTo>
                    <a:pt x="77" y="116"/>
                  </a:lnTo>
                  <a:lnTo>
                    <a:pt x="70" y="114"/>
                  </a:lnTo>
                  <a:lnTo>
                    <a:pt x="64" y="108"/>
                  </a:lnTo>
                  <a:lnTo>
                    <a:pt x="55" y="102"/>
                  </a:lnTo>
                  <a:lnTo>
                    <a:pt x="48" y="97"/>
                  </a:lnTo>
                  <a:lnTo>
                    <a:pt x="39" y="93"/>
                  </a:lnTo>
                  <a:lnTo>
                    <a:pt x="30" y="89"/>
                  </a:lnTo>
                  <a:lnTo>
                    <a:pt x="21" y="83"/>
                  </a:lnTo>
                  <a:lnTo>
                    <a:pt x="14" y="77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4" y="44"/>
                  </a:lnTo>
                  <a:lnTo>
                    <a:pt x="5" y="30"/>
                  </a:lnTo>
                  <a:lnTo>
                    <a:pt x="4" y="23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91"/>
            <p:cNvSpPr>
              <a:spLocks/>
            </p:cNvSpPr>
            <p:nvPr/>
          </p:nvSpPr>
          <p:spPr bwMode="ltGray">
            <a:xfrm>
              <a:off x="727" y="2034"/>
              <a:ext cx="27" cy="39"/>
            </a:xfrm>
            <a:custGeom>
              <a:avLst/>
              <a:gdLst>
                <a:gd name="T0" fmla="*/ 17 w 27"/>
                <a:gd name="T1" fmla="*/ 15 h 39"/>
                <a:gd name="T2" fmla="*/ 20 w 27"/>
                <a:gd name="T3" fmla="*/ 19 h 39"/>
                <a:gd name="T4" fmla="*/ 24 w 27"/>
                <a:gd name="T5" fmla="*/ 21 h 39"/>
                <a:gd name="T6" fmla="*/ 25 w 27"/>
                <a:gd name="T7" fmla="*/ 27 h 39"/>
                <a:gd name="T8" fmla="*/ 26 w 27"/>
                <a:gd name="T9" fmla="*/ 31 h 39"/>
                <a:gd name="T10" fmla="*/ 25 w 27"/>
                <a:gd name="T11" fmla="*/ 36 h 39"/>
                <a:gd name="T12" fmla="*/ 20 w 27"/>
                <a:gd name="T13" fmla="*/ 38 h 39"/>
                <a:gd name="T14" fmla="*/ 18 w 27"/>
                <a:gd name="T15" fmla="*/ 38 h 39"/>
                <a:gd name="T16" fmla="*/ 13 w 27"/>
                <a:gd name="T17" fmla="*/ 38 h 39"/>
                <a:gd name="T18" fmla="*/ 9 w 27"/>
                <a:gd name="T19" fmla="*/ 36 h 39"/>
                <a:gd name="T20" fmla="*/ 7 w 27"/>
                <a:gd name="T21" fmla="*/ 30 h 39"/>
                <a:gd name="T22" fmla="*/ 4 w 27"/>
                <a:gd name="T23" fmla="*/ 21 h 39"/>
                <a:gd name="T24" fmla="*/ 2 w 27"/>
                <a:gd name="T25" fmla="*/ 14 h 39"/>
                <a:gd name="T26" fmla="*/ 0 w 27"/>
                <a:gd name="T27" fmla="*/ 0 h 39"/>
                <a:gd name="T28" fmla="*/ 5 w 27"/>
                <a:gd name="T29" fmla="*/ 2 h 39"/>
                <a:gd name="T30" fmla="*/ 7 w 27"/>
                <a:gd name="T31" fmla="*/ 8 h 39"/>
                <a:gd name="T32" fmla="*/ 8 w 27"/>
                <a:gd name="T33" fmla="*/ 18 h 39"/>
                <a:gd name="T34" fmla="*/ 9 w 27"/>
                <a:gd name="T35" fmla="*/ 24 h 39"/>
                <a:gd name="T36" fmla="*/ 12 w 27"/>
                <a:gd name="T37" fmla="*/ 27 h 39"/>
                <a:gd name="T38" fmla="*/ 12 w 27"/>
                <a:gd name="T39" fmla="*/ 20 h 39"/>
                <a:gd name="T40" fmla="*/ 12 w 27"/>
                <a:gd name="T41" fmla="*/ 18 h 39"/>
                <a:gd name="T42" fmla="*/ 17 w 27"/>
                <a:gd name="T43" fmla="*/ 15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"/>
                <a:gd name="T67" fmla="*/ 0 h 39"/>
                <a:gd name="T68" fmla="*/ 27 w 27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" h="39">
                  <a:moveTo>
                    <a:pt x="17" y="15"/>
                  </a:moveTo>
                  <a:lnTo>
                    <a:pt x="20" y="19"/>
                  </a:lnTo>
                  <a:lnTo>
                    <a:pt x="24" y="21"/>
                  </a:lnTo>
                  <a:lnTo>
                    <a:pt x="25" y="27"/>
                  </a:lnTo>
                  <a:lnTo>
                    <a:pt x="26" y="31"/>
                  </a:lnTo>
                  <a:lnTo>
                    <a:pt x="25" y="36"/>
                  </a:lnTo>
                  <a:lnTo>
                    <a:pt x="20" y="38"/>
                  </a:lnTo>
                  <a:lnTo>
                    <a:pt x="18" y="38"/>
                  </a:lnTo>
                  <a:lnTo>
                    <a:pt x="13" y="38"/>
                  </a:lnTo>
                  <a:lnTo>
                    <a:pt x="9" y="36"/>
                  </a:lnTo>
                  <a:lnTo>
                    <a:pt x="7" y="30"/>
                  </a:lnTo>
                  <a:lnTo>
                    <a:pt x="4" y="21"/>
                  </a:lnTo>
                  <a:lnTo>
                    <a:pt x="2" y="14"/>
                  </a:lnTo>
                  <a:lnTo>
                    <a:pt x="0" y="0"/>
                  </a:lnTo>
                  <a:lnTo>
                    <a:pt x="5" y="2"/>
                  </a:lnTo>
                  <a:lnTo>
                    <a:pt x="7" y="8"/>
                  </a:lnTo>
                  <a:lnTo>
                    <a:pt x="8" y="18"/>
                  </a:lnTo>
                  <a:lnTo>
                    <a:pt x="9" y="24"/>
                  </a:lnTo>
                  <a:lnTo>
                    <a:pt x="12" y="27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7" y="15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92"/>
            <p:cNvSpPr>
              <a:spLocks/>
            </p:cNvSpPr>
            <p:nvPr/>
          </p:nvSpPr>
          <p:spPr bwMode="ltGray">
            <a:xfrm>
              <a:off x="883" y="1988"/>
              <a:ext cx="69" cy="36"/>
            </a:xfrm>
            <a:custGeom>
              <a:avLst/>
              <a:gdLst>
                <a:gd name="T0" fmla="*/ 68 w 69"/>
                <a:gd name="T1" fmla="*/ 32 h 36"/>
                <a:gd name="T2" fmla="*/ 66 w 69"/>
                <a:gd name="T3" fmla="*/ 35 h 36"/>
                <a:gd name="T4" fmla="*/ 62 w 69"/>
                <a:gd name="T5" fmla="*/ 33 h 36"/>
                <a:gd name="T6" fmla="*/ 60 w 69"/>
                <a:gd name="T7" fmla="*/ 35 h 36"/>
                <a:gd name="T8" fmla="*/ 56 w 69"/>
                <a:gd name="T9" fmla="*/ 32 h 36"/>
                <a:gd name="T10" fmla="*/ 51 w 69"/>
                <a:gd name="T11" fmla="*/ 29 h 36"/>
                <a:gd name="T12" fmla="*/ 46 w 69"/>
                <a:gd name="T13" fmla="*/ 26 h 36"/>
                <a:gd name="T14" fmla="*/ 41 w 69"/>
                <a:gd name="T15" fmla="*/ 22 h 36"/>
                <a:gd name="T16" fmla="*/ 34 w 69"/>
                <a:gd name="T17" fmla="*/ 17 h 36"/>
                <a:gd name="T18" fmla="*/ 27 w 69"/>
                <a:gd name="T19" fmla="*/ 14 h 36"/>
                <a:gd name="T20" fmla="*/ 17 w 69"/>
                <a:gd name="T21" fmla="*/ 9 h 36"/>
                <a:gd name="T22" fmla="*/ 10 w 69"/>
                <a:gd name="T23" fmla="*/ 8 h 36"/>
                <a:gd name="T24" fmla="*/ 0 w 69"/>
                <a:gd name="T25" fmla="*/ 5 h 36"/>
                <a:gd name="T26" fmla="*/ 2 w 69"/>
                <a:gd name="T27" fmla="*/ 3 h 36"/>
                <a:gd name="T28" fmla="*/ 6 w 69"/>
                <a:gd name="T29" fmla="*/ 1 h 36"/>
                <a:gd name="T30" fmla="*/ 15 w 69"/>
                <a:gd name="T31" fmla="*/ 0 h 36"/>
                <a:gd name="T32" fmla="*/ 21 w 69"/>
                <a:gd name="T33" fmla="*/ 0 h 36"/>
                <a:gd name="T34" fmla="*/ 27 w 69"/>
                <a:gd name="T35" fmla="*/ 3 h 36"/>
                <a:gd name="T36" fmla="*/ 34 w 69"/>
                <a:gd name="T37" fmla="*/ 8 h 36"/>
                <a:gd name="T38" fmla="*/ 42 w 69"/>
                <a:gd name="T39" fmla="*/ 10 h 36"/>
                <a:gd name="T40" fmla="*/ 48 w 69"/>
                <a:gd name="T41" fmla="*/ 14 h 36"/>
                <a:gd name="T42" fmla="*/ 55 w 69"/>
                <a:gd name="T43" fmla="*/ 16 h 36"/>
                <a:gd name="T44" fmla="*/ 60 w 69"/>
                <a:gd name="T45" fmla="*/ 21 h 36"/>
                <a:gd name="T46" fmla="*/ 62 w 69"/>
                <a:gd name="T47" fmla="*/ 23 h 36"/>
                <a:gd name="T48" fmla="*/ 66 w 69"/>
                <a:gd name="T49" fmla="*/ 25 h 36"/>
                <a:gd name="T50" fmla="*/ 68 w 69"/>
                <a:gd name="T51" fmla="*/ 32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36"/>
                <a:gd name="T80" fmla="*/ 69 w 69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36">
                  <a:moveTo>
                    <a:pt x="68" y="32"/>
                  </a:moveTo>
                  <a:lnTo>
                    <a:pt x="66" y="35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6" y="32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1" y="22"/>
                  </a:lnTo>
                  <a:lnTo>
                    <a:pt x="34" y="17"/>
                  </a:lnTo>
                  <a:lnTo>
                    <a:pt x="27" y="14"/>
                  </a:lnTo>
                  <a:lnTo>
                    <a:pt x="17" y="9"/>
                  </a:lnTo>
                  <a:lnTo>
                    <a:pt x="1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3"/>
                  </a:lnTo>
                  <a:lnTo>
                    <a:pt x="34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55" y="16"/>
                  </a:lnTo>
                  <a:lnTo>
                    <a:pt x="60" y="21"/>
                  </a:lnTo>
                  <a:lnTo>
                    <a:pt x="62" y="23"/>
                  </a:lnTo>
                  <a:lnTo>
                    <a:pt x="66" y="25"/>
                  </a:lnTo>
                  <a:lnTo>
                    <a:pt x="68" y="32"/>
                  </a:lnTo>
                </a:path>
              </a:pathLst>
            </a:custGeom>
            <a:solidFill>
              <a:srgbClr val="7F3F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93"/>
            <p:cNvSpPr>
              <a:spLocks/>
            </p:cNvSpPr>
            <p:nvPr/>
          </p:nvSpPr>
          <p:spPr bwMode="ltGray">
            <a:xfrm>
              <a:off x="954" y="2033"/>
              <a:ext cx="25" cy="34"/>
            </a:xfrm>
            <a:custGeom>
              <a:avLst/>
              <a:gdLst>
                <a:gd name="T0" fmla="*/ 14 w 25"/>
                <a:gd name="T1" fmla="*/ 0 h 34"/>
                <a:gd name="T2" fmla="*/ 12 w 25"/>
                <a:gd name="T3" fmla="*/ 0 h 34"/>
                <a:gd name="T4" fmla="*/ 7 w 25"/>
                <a:gd name="T5" fmla="*/ 0 h 34"/>
                <a:gd name="T6" fmla="*/ 2 w 25"/>
                <a:gd name="T7" fmla="*/ 3 h 34"/>
                <a:gd name="T8" fmla="*/ 2 w 25"/>
                <a:gd name="T9" fmla="*/ 8 h 34"/>
                <a:gd name="T10" fmla="*/ 0 w 25"/>
                <a:gd name="T11" fmla="*/ 9 h 34"/>
                <a:gd name="T12" fmla="*/ 4 w 25"/>
                <a:gd name="T13" fmla="*/ 8 h 34"/>
                <a:gd name="T14" fmla="*/ 7 w 25"/>
                <a:gd name="T15" fmla="*/ 10 h 34"/>
                <a:gd name="T16" fmla="*/ 13 w 25"/>
                <a:gd name="T17" fmla="*/ 13 h 34"/>
                <a:gd name="T18" fmla="*/ 14 w 25"/>
                <a:gd name="T19" fmla="*/ 16 h 34"/>
                <a:gd name="T20" fmla="*/ 18 w 25"/>
                <a:gd name="T21" fmla="*/ 19 h 34"/>
                <a:gd name="T22" fmla="*/ 19 w 25"/>
                <a:gd name="T23" fmla="*/ 24 h 34"/>
                <a:gd name="T24" fmla="*/ 19 w 25"/>
                <a:gd name="T25" fmla="*/ 26 h 34"/>
                <a:gd name="T26" fmla="*/ 19 w 25"/>
                <a:gd name="T27" fmla="*/ 30 h 34"/>
                <a:gd name="T28" fmla="*/ 22 w 25"/>
                <a:gd name="T29" fmla="*/ 33 h 34"/>
                <a:gd name="T30" fmla="*/ 24 w 25"/>
                <a:gd name="T31" fmla="*/ 28 h 34"/>
                <a:gd name="T32" fmla="*/ 24 w 25"/>
                <a:gd name="T33" fmla="*/ 22 h 34"/>
                <a:gd name="T34" fmla="*/ 24 w 25"/>
                <a:gd name="T35" fmla="*/ 15 h 34"/>
                <a:gd name="T36" fmla="*/ 22 w 25"/>
                <a:gd name="T37" fmla="*/ 9 h 34"/>
                <a:gd name="T38" fmla="*/ 14 w 25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5"/>
                <a:gd name="T61" fmla="*/ 0 h 34"/>
                <a:gd name="T62" fmla="*/ 25 w 25"/>
                <a:gd name="T63" fmla="*/ 34 h 3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5" h="34">
                  <a:moveTo>
                    <a:pt x="14" y="0"/>
                  </a:moveTo>
                  <a:lnTo>
                    <a:pt x="12" y="0"/>
                  </a:lnTo>
                  <a:lnTo>
                    <a:pt x="7" y="0"/>
                  </a:lnTo>
                  <a:lnTo>
                    <a:pt x="2" y="3"/>
                  </a:lnTo>
                  <a:lnTo>
                    <a:pt x="2" y="8"/>
                  </a:lnTo>
                  <a:lnTo>
                    <a:pt x="0" y="9"/>
                  </a:lnTo>
                  <a:lnTo>
                    <a:pt x="4" y="8"/>
                  </a:lnTo>
                  <a:lnTo>
                    <a:pt x="7" y="10"/>
                  </a:lnTo>
                  <a:lnTo>
                    <a:pt x="13" y="13"/>
                  </a:lnTo>
                  <a:lnTo>
                    <a:pt x="14" y="16"/>
                  </a:lnTo>
                  <a:lnTo>
                    <a:pt x="18" y="19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30"/>
                  </a:lnTo>
                  <a:lnTo>
                    <a:pt x="22" y="33"/>
                  </a:lnTo>
                  <a:lnTo>
                    <a:pt x="24" y="28"/>
                  </a:lnTo>
                  <a:lnTo>
                    <a:pt x="24" y="22"/>
                  </a:lnTo>
                  <a:lnTo>
                    <a:pt x="24" y="15"/>
                  </a:lnTo>
                  <a:lnTo>
                    <a:pt x="22" y="9"/>
                  </a:lnTo>
                  <a:lnTo>
                    <a:pt x="14" y="0"/>
                  </a:lnTo>
                </a:path>
              </a:pathLst>
            </a:custGeom>
            <a:solidFill>
              <a:srgbClr val="7F3F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94"/>
            <p:cNvSpPr>
              <a:spLocks/>
            </p:cNvSpPr>
            <p:nvPr/>
          </p:nvSpPr>
          <p:spPr bwMode="ltGray">
            <a:xfrm>
              <a:off x="880" y="2022"/>
              <a:ext cx="43" cy="26"/>
            </a:xfrm>
            <a:custGeom>
              <a:avLst/>
              <a:gdLst>
                <a:gd name="T0" fmla="*/ 42 w 43"/>
                <a:gd name="T1" fmla="*/ 11 h 26"/>
                <a:gd name="T2" fmla="*/ 34 w 43"/>
                <a:gd name="T3" fmla="*/ 4 h 26"/>
                <a:gd name="T4" fmla="*/ 28 w 43"/>
                <a:gd name="T5" fmla="*/ 0 h 26"/>
                <a:gd name="T6" fmla="*/ 20 w 43"/>
                <a:gd name="T7" fmla="*/ 0 h 26"/>
                <a:gd name="T8" fmla="*/ 10 w 43"/>
                <a:gd name="T9" fmla="*/ 0 h 26"/>
                <a:gd name="T10" fmla="*/ 0 w 43"/>
                <a:gd name="T11" fmla="*/ 4 h 26"/>
                <a:gd name="T12" fmla="*/ 1 w 43"/>
                <a:gd name="T13" fmla="*/ 5 h 26"/>
                <a:gd name="T14" fmla="*/ 9 w 43"/>
                <a:gd name="T15" fmla="*/ 8 h 26"/>
                <a:gd name="T16" fmla="*/ 16 w 43"/>
                <a:gd name="T17" fmla="*/ 11 h 26"/>
                <a:gd name="T18" fmla="*/ 26 w 43"/>
                <a:gd name="T19" fmla="*/ 14 h 26"/>
                <a:gd name="T20" fmla="*/ 31 w 43"/>
                <a:gd name="T21" fmla="*/ 19 h 26"/>
                <a:gd name="T22" fmla="*/ 37 w 43"/>
                <a:gd name="T23" fmla="*/ 25 h 26"/>
                <a:gd name="T24" fmla="*/ 40 w 43"/>
                <a:gd name="T25" fmla="*/ 19 h 26"/>
                <a:gd name="T26" fmla="*/ 42 w 43"/>
                <a:gd name="T27" fmla="*/ 11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26"/>
                <a:gd name="T44" fmla="*/ 43 w 43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26">
                  <a:moveTo>
                    <a:pt x="42" y="11"/>
                  </a:moveTo>
                  <a:lnTo>
                    <a:pt x="34" y="4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6" y="14"/>
                  </a:lnTo>
                  <a:lnTo>
                    <a:pt x="31" y="19"/>
                  </a:lnTo>
                  <a:lnTo>
                    <a:pt x="37" y="25"/>
                  </a:lnTo>
                  <a:lnTo>
                    <a:pt x="40" y="19"/>
                  </a:lnTo>
                  <a:lnTo>
                    <a:pt x="42" y="1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95"/>
            <p:cNvSpPr>
              <a:spLocks/>
            </p:cNvSpPr>
            <p:nvPr/>
          </p:nvSpPr>
          <p:spPr bwMode="ltGray">
            <a:xfrm>
              <a:off x="899" y="2022"/>
              <a:ext cx="24" cy="26"/>
            </a:xfrm>
            <a:custGeom>
              <a:avLst/>
              <a:gdLst>
                <a:gd name="T0" fmla="*/ 9 w 24"/>
                <a:gd name="T1" fmla="*/ 0 h 26"/>
                <a:gd name="T2" fmla="*/ 7 w 24"/>
                <a:gd name="T3" fmla="*/ 1 h 26"/>
                <a:gd name="T4" fmla="*/ 3 w 24"/>
                <a:gd name="T5" fmla="*/ 5 h 26"/>
                <a:gd name="T6" fmla="*/ 0 w 24"/>
                <a:gd name="T7" fmla="*/ 10 h 26"/>
                <a:gd name="T8" fmla="*/ 0 w 24"/>
                <a:gd name="T9" fmla="*/ 14 h 26"/>
                <a:gd name="T10" fmla="*/ 9 w 24"/>
                <a:gd name="T11" fmla="*/ 20 h 26"/>
                <a:gd name="T12" fmla="*/ 15 w 24"/>
                <a:gd name="T13" fmla="*/ 25 h 26"/>
                <a:gd name="T14" fmla="*/ 19 w 24"/>
                <a:gd name="T15" fmla="*/ 24 h 26"/>
                <a:gd name="T16" fmla="*/ 20 w 24"/>
                <a:gd name="T17" fmla="*/ 20 h 26"/>
                <a:gd name="T18" fmla="*/ 23 w 24"/>
                <a:gd name="T19" fmla="*/ 17 h 26"/>
                <a:gd name="T20" fmla="*/ 23 w 24"/>
                <a:gd name="T21" fmla="*/ 11 h 26"/>
                <a:gd name="T22" fmla="*/ 19 w 24"/>
                <a:gd name="T23" fmla="*/ 5 h 26"/>
                <a:gd name="T24" fmla="*/ 9 w 24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26"/>
                <a:gd name="T41" fmla="*/ 24 w 24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26">
                  <a:moveTo>
                    <a:pt x="9" y="0"/>
                  </a:moveTo>
                  <a:lnTo>
                    <a:pt x="7" y="1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19" y="24"/>
                  </a:lnTo>
                  <a:lnTo>
                    <a:pt x="20" y="20"/>
                  </a:lnTo>
                  <a:lnTo>
                    <a:pt x="23" y="17"/>
                  </a:lnTo>
                  <a:lnTo>
                    <a:pt x="23" y="11"/>
                  </a:lnTo>
                  <a:lnTo>
                    <a:pt x="19" y="5"/>
                  </a:lnTo>
                  <a:lnTo>
                    <a:pt x="9" y="0"/>
                  </a:lnTo>
                </a:path>
              </a:pathLst>
            </a:custGeom>
            <a:solidFill>
              <a:srgbClr val="001F9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ltGray">
            <a:xfrm>
              <a:off x="889" y="2026"/>
              <a:ext cx="29" cy="28"/>
            </a:xfrm>
            <a:custGeom>
              <a:avLst/>
              <a:gdLst>
                <a:gd name="T0" fmla="*/ 0 w 29"/>
                <a:gd name="T1" fmla="*/ 14 h 28"/>
                <a:gd name="T2" fmla="*/ 0 w 29"/>
                <a:gd name="T3" fmla="*/ 15 h 28"/>
                <a:gd name="T4" fmla="*/ 0 w 29"/>
                <a:gd name="T5" fmla="*/ 17 h 28"/>
                <a:gd name="T6" fmla="*/ 2 w 29"/>
                <a:gd name="T7" fmla="*/ 18 h 28"/>
                <a:gd name="T8" fmla="*/ 2 w 29"/>
                <a:gd name="T9" fmla="*/ 20 h 28"/>
                <a:gd name="T10" fmla="*/ 2 w 29"/>
                <a:gd name="T11" fmla="*/ 20 h 28"/>
                <a:gd name="T12" fmla="*/ 3 w 29"/>
                <a:gd name="T13" fmla="*/ 21 h 28"/>
                <a:gd name="T14" fmla="*/ 4 w 29"/>
                <a:gd name="T15" fmla="*/ 22 h 28"/>
                <a:gd name="T16" fmla="*/ 5 w 29"/>
                <a:gd name="T17" fmla="*/ 24 h 28"/>
                <a:gd name="T18" fmla="*/ 6 w 29"/>
                <a:gd name="T19" fmla="*/ 25 h 28"/>
                <a:gd name="T20" fmla="*/ 6 w 29"/>
                <a:gd name="T21" fmla="*/ 25 h 28"/>
                <a:gd name="T22" fmla="*/ 9 w 29"/>
                <a:gd name="T23" fmla="*/ 26 h 28"/>
                <a:gd name="T24" fmla="*/ 10 w 29"/>
                <a:gd name="T25" fmla="*/ 26 h 28"/>
                <a:gd name="T26" fmla="*/ 11 w 29"/>
                <a:gd name="T27" fmla="*/ 26 h 28"/>
                <a:gd name="T28" fmla="*/ 13 w 29"/>
                <a:gd name="T29" fmla="*/ 27 h 28"/>
                <a:gd name="T30" fmla="*/ 14 w 29"/>
                <a:gd name="T31" fmla="*/ 27 h 28"/>
                <a:gd name="T32" fmla="*/ 15 w 29"/>
                <a:gd name="T33" fmla="*/ 27 h 28"/>
                <a:gd name="T34" fmla="*/ 16 w 29"/>
                <a:gd name="T35" fmla="*/ 27 h 28"/>
                <a:gd name="T36" fmla="*/ 17 w 29"/>
                <a:gd name="T37" fmla="*/ 26 h 28"/>
                <a:gd name="T38" fmla="*/ 20 w 29"/>
                <a:gd name="T39" fmla="*/ 26 h 28"/>
                <a:gd name="T40" fmla="*/ 21 w 29"/>
                <a:gd name="T41" fmla="*/ 26 h 28"/>
                <a:gd name="T42" fmla="*/ 22 w 29"/>
                <a:gd name="T43" fmla="*/ 25 h 28"/>
                <a:gd name="T44" fmla="*/ 24 w 29"/>
                <a:gd name="T45" fmla="*/ 24 h 28"/>
                <a:gd name="T46" fmla="*/ 25 w 29"/>
                <a:gd name="T47" fmla="*/ 22 h 28"/>
                <a:gd name="T48" fmla="*/ 26 w 29"/>
                <a:gd name="T49" fmla="*/ 21 h 28"/>
                <a:gd name="T50" fmla="*/ 26 w 29"/>
                <a:gd name="T51" fmla="*/ 20 h 28"/>
                <a:gd name="T52" fmla="*/ 27 w 29"/>
                <a:gd name="T53" fmla="*/ 19 h 28"/>
                <a:gd name="T54" fmla="*/ 27 w 29"/>
                <a:gd name="T55" fmla="*/ 18 h 28"/>
                <a:gd name="T56" fmla="*/ 27 w 29"/>
                <a:gd name="T57" fmla="*/ 17 h 28"/>
                <a:gd name="T58" fmla="*/ 28 w 29"/>
                <a:gd name="T59" fmla="*/ 15 h 28"/>
                <a:gd name="T60" fmla="*/ 28 w 29"/>
                <a:gd name="T61" fmla="*/ 13 h 28"/>
                <a:gd name="T62" fmla="*/ 28 w 29"/>
                <a:gd name="T63" fmla="*/ 12 h 28"/>
                <a:gd name="T64" fmla="*/ 27 w 29"/>
                <a:gd name="T65" fmla="*/ 11 h 28"/>
                <a:gd name="T66" fmla="*/ 27 w 29"/>
                <a:gd name="T67" fmla="*/ 9 h 28"/>
                <a:gd name="T68" fmla="*/ 27 w 29"/>
                <a:gd name="T69" fmla="*/ 8 h 28"/>
                <a:gd name="T70" fmla="*/ 26 w 29"/>
                <a:gd name="T71" fmla="*/ 7 h 28"/>
                <a:gd name="T72" fmla="*/ 26 w 29"/>
                <a:gd name="T73" fmla="*/ 6 h 28"/>
                <a:gd name="T74" fmla="*/ 25 w 29"/>
                <a:gd name="T75" fmla="*/ 5 h 28"/>
                <a:gd name="T76" fmla="*/ 24 w 29"/>
                <a:gd name="T77" fmla="*/ 4 h 28"/>
                <a:gd name="T78" fmla="*/ 22 w 29"/>
                <a:gd name="T79" fmla="*/ 2 h 28"/>
                <a:gd name="T80" fmla="*/ 21 w 29"/>
                <a:gd name="T81" fmla="*/ 2 h 28"/>
                <a:gd name="T82" fmla="*/ 20 w 29"/>
                <a:gd name="T83" fmla="*/ 1 h 28"/>
                <a:gd name="T84" fmla="*/ 20 w 29"/>
                <a:gd name="T85" fmla="*/ 1 h 28"/>
                <a:gd name="T86" fmla="*/ 17 w 29"/>
                <a:gd name="T87" fmla="*/ 0 h 28"/>
                <a:gd name="T88" fmla="*/ 16 w 29"/>
                <a:gd name="T89" fmla="*/ 0 h 28"/>
                <a:gd name="T90" fmla="*/ 15 w 29"/>
                <a:gd name="T91" fmla="*/ 0 h 28"/>
                <a:gd name="T92" fmla="*/ 14 w 29"/>
                <a:gd name="T93" fmla="*/ 0 h 28"/>
                <a:gd name="T94" fmla="*/ 13 w 29"/>
                <a:gd name="T95" fmla="*/ 0 h 28"/>
                <a:gd name="T96" fmla="*/ 11 w 29"/>
                <a:gd name="T97" fmla="*/ 0 h 28"/>
                <a:gd name="T98" fmla="*/ 10 w 29"/>
                <a:gd name="T99" fmla="*/ 1 h 28"/>
                <a:gd name="T100" fmla="*/ 9 w 29"/>
                <a:gd name="T101" fmla="*/ 1 h 28"/>
                <a:gd name="T102" fmla="*/ 6 w 29"/>
                <a:gd name="T103" fmla="*/ 2 h 28"/>
                <a:gd name="T104" fmla="*/ 6 w 29"/>
                <a:gd name="T105" fmla="*/ 2 h 28"/>
                <a:gd name="T106" fmla="*/ 5 w 29"/>
                <a:gd name="T107" fmla="*/ 4 h 28"/>
                <a:gd name="T108" fmla="*/ 4 w 29"/>
                <a:gd name="T109" fmla="*/ 5 h 28"/>
                <a:gd name="T110" fmla="*/ 2 w 29"/>
                <a:gd name="T111" fmla="*/ 6 h 28"/>
                <a:gd name="T112" fmla="*/ 2 w 29"/>
                <a:gd name="T113" fmla="*/ 7 h 28"/>
                <a:gd name="T114" fmla="*/ 2 w 29"/>
                <a:gd name="T115" fmla="*/ 8 h 28"/>
                <a:gd name="T116" fmla="*/ 0 w 29"/>
                <a:gd name="T117" fmla="*/ 11 h 28"/>
                <a:gd name="T118" fmla="*/ 0 w 29"/>
                <a:gd name="T119" fmla="*/ 12 h 28"/>
                <a:gd name="T120" fmla="*/ 0 w 29"/>
                <a:gd name="T121" fmla="*/ 13 h 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9"/>
                <a:gd name="T184" fmla="*/ 0 h 28"/>
                <a:gd name="T185" fmla="*/ 29 w 29"/>
                <a:gd name="T186" fmla="*/ 28 h 2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9" h="28">
                  <a:moveTo>
                    <a:pt x="0" y="13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1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6" y="25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1" y="25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3"/>
                  </a:lnTo>
                  <a:lnTo>
                    <a:pt x="28" y="12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</a:path>
              </a:pathLst>
            </a:custGeom>
            <a:solidFill>
              <a:srgbClr val="3F7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97"/>
            <p:cNvSpPr>
              <a:spLocks/>
            </p:cNvSpPr>
            <p:nvPr/>
          </p:nvSpPr>
          <p:spPr bwMode="ltGray">
            <a:xfrm>
              <a:off x="894" y="2028"/>
              <a:ext cx="27" cy="28"/>
            </a:xfrm>
            <a:custGeom>
              <a:avLst/>
              <a:gdLst>
                <a:gd name="T0" fmla="*/ 0 w 27"/>
                <a:gd name="T1" fmla="*/ 14 h 28"/>
                <a:gd name="T2" fmla="*/ 0 w 27"/>
                <a:gd name="T3" fmla="*/ 15 h 28"/>
                <a:gd name="T4" fmla="*/ 0 w 27"/>
                <a:gd name="T5" fmla="*/ 18 h 28"/>
                <a:gd name="T6" fmla="*/ 0 w 27"/>
                <a:gd name="T7" fmla="*/ 19 h 28"/>
                <a:gd name="T8" fmla="*/ 1 w 27"/>
                <a:gd name="T9" fmla="*/ 20 h 28"/>
                <a:gd name="T10" fmla="*/ 1 w 27"/>
                <a:gd name="T11" fmla="*/ 21 h 28"/>
                <a:gd name="T12" fmla="*/ 2 w 27"/>
                <a:gd name="T13" fmla="*/ 22 h 28"/>
                <a:gd name="T14" fmla="*/ 2 w 27"/>
                <a:gd name="T15" fmla="*/ 24 h 28"/>
                <a:gd name="T16" fmla="*/ 5 w 27"/>
                <a:gd name="T17" fmla="*/ 24 h 28"/>
                <a:gd name="T18" fmla="*/ 5 w 27"/>
                <a:gd name="T19" fmla="*/ 25 h 28"/>
                <a:gd name="T20" fmla="*/ 6 w 27"/>
                <a:gd name="T21" fmla="*/ 26 h 28"/>
                <a:gd name="T22" fmla="*/ 7 w 27"/>
                <a:gd name="T23" fmla="*/ 26 h 28"/>
                <a:gd name="T24" fmla="*/ 8 w 27"/>
                <a:gd name="T25" fmla="*/ 27 h 28"/>
                <a:gd name="T26" fmla="*/ 11 w 27"/>
                <a:gd name="T27" fmla="*/ 27 h 28"/>
                <a:gd name="T28" fmla="*/ 12 w 27"/>
                <a:gd name="T29" fmla="*/ 27 h 28"/>
                <a:gd name="T30" fmla="*/ 13 w 27"/>
                <a:gd name="T31" fmla="*/ 27 h 28"/>
                <a:gd name="T32" fmla="*/ 14 w 27"/>
                <a:gd name="T33" fmla="*/ 27 h 28"/>
                <a:gd name="T34" fmla="*/ 15 w 27"/>
                <a:gd name="T35" fmla="*/ 27 h 28"/>
                <a:gd name="T36" fmla="*/ 17 w 27"/>
                <a:gd name="T37" fmla="*/ 27 h 28"/>
                <a:gd name="T38" fmla="*/ 18 w 27"/>
                <a:gd name="T39" fmla="*/ 26 h 28"/>
                <a:gd name="T40" fmla="*/ 20 w 27"/>
                <a:gd name="T41" fmla="*/ 26 h 28"/>
                <a:gd name="T42" fmla="*/ 20 w 27"/>
                <a:gd name="T43" fmla="*/ 25 h 28"/>
                <a:gd name="T44" fmla="*/ 21 w 27"/>
                <a:gd name="T45" fmla="*/ 25 h 28"/>
                <a:gd name="T46" fmla="*/ 22 w 27"/>
                <a:gd name="T47" fmla="*/ 24 h 28"/>
                <a:gd name="T48" fmla="*/ 24 w 27"/>
                <a:gd name="T49" fmla="*/ 22 h 28"/>
                <a:gd name="T50" fmla="*/ 25 w 27"/>
                <a:gd name="T51" fmla="*/ 21 h 28"/>
                <a:gd name="T52" fmla="*/ 25 w 27"/>
                <a:gd name="T53" fmla="*/ 20 h 28"/>
                <a:gd name="T54" fmla="*/ 26 w 27"/>
                <a:gd name="T55" fmla="*/ 19 h 28"/>
                <a:gd name="T56" fmla="*/ 26 w 27"/>
                <a:gd name="T57" fmla="*/ 18 h 28"/>
                <a:gd name="T58" fmla="*/ 26 w 27"/>
                <a:gd name="T59" fmla="*/ 15 h 28"/>
                <a:gd name="T60" fmla="*/ 26 w 27"/>
                <a:gd name="T61" fmla="*/ 14 h 28"/>
                <a:gd name="T62" fmla="*/ 26 w 27"/>
                <a:gd name="T63" fmla="*/ 13 h 28"/>
                <a:gd name="T64" fmla="*/ 26 w 27"/>
                <a:gd name="T65" fmla="*/ 12 h 28"/>
                <a:gd name="T66" fmla="*/ 26 w 27"/>
                <a:gd name="T67" fmla="*/ 11 h 28"/>
                <a:gd name="T68" fmla="*/ 26 w 27"/>
                <a:gd name="T69" fmla="*/ 9 h 28"/>
                <a:gd name="T70" fmla="*/ 25 w 27"/>
                <a:gd name="T71" fmla="*/ 8 h 28"/>
                <a:gd name="T72" fmla="*/ 25 w 27"/>
                <a:gd name="T73" fmla="*/ 7 h 28"/>
                <a:gd name="T74" fmla="*/ 24 w 27"/>
                <a:gd name="T75" fmla="*/ 6 h 28"/>
                <a:gd name="T76" fmla="*/ 22 w 27"/>
                <a:gd name="T77" fmla="*/ 5 h 28"/>
                <a:gd name="T78" fmla="*/ 22 w 27"/>
                <a:gd name="T79" fmla="*/ 4 h 28"/>
                <a:gd name="T80" fmla="*/ 21 w 27"/>
                <a:gd name="T81" fmla="*/ 4 h 28"/>
                <a:gd name="T82" fmla="*/ 20 w 27"/>
                <a:gd name="T83" fmla="*/ 2 h 28"/>
                <a:gd name="T84" fmla="*/ 19 w 27"/>
                <a:gd name="T85" fmla="*/ 2 h 28"/>
                <a:gd name="T86" fmla="*/ 18 w 27"/>
                <a:gd name="T87" fmla="*/ 1 h 28"/>
                <a:gd name="T88" fmla="*/ 17 w 27"/>
                <a:gd name="T89" fmla="*/ 1 h 28"/>
                <a:gd name="T90" fmla="*/ 15 w 27"/>
                <a:gd name="T91" fmla="*/ 0 h 28"/>
                <a:gd name="T92" fmla="*/ 13 w 27"/>
                <a:gd name="T93" fmla="*/ 0 h 28"/>
                <a:gd name="T94" fmla="*/ 12 w 27"/>
                <a:gd name="T95" fmla="*/ 0 h 28"/>
                <a:gd name="T96" fmla="*/ 11 w 27"/>
                <a:gd name="T97" fmla="*/ 0 h 28"/>
                <a:gd name="T98" fmla="*/ 9 w 27"/>
                <a:gd name="T99" fmla="*/ 1 h 28"/>
                <a:gd name="T100" fmla="*/ 8 w 27"/>
                <a:gd name="T101" fmla="*/ 1 h 28"/>
                <a:gd name="T102" fmla="*/ 7 w 27"/>
                <a:gd name="T103" fmla="*/ 2 h 28"/>
                <a:gd name="T104" fmla="*/ 6 w 27"/>
                <a:gd name="T105" fmla="*/ 2 h 28"/>
                <a:gd name="T106" fmla="*/ 5 w 27"/>
                <a:gd name="T107" fmla="*/ 4 h 28"/>
                <a:gd name="T108" fmla="*/ 4 w 27"/>
                <a:gd name="T109" fmla="*/ 5 h 28"/>
                <a:gd name="T110" fmla="*/ 2 w 27"/>
                <a:gd name="T111" fmla="*/ 6 h 28"/>
                <a:gd name="T112" fmla="*/ 1 w 27"/>
                <a:gd name="T113" fmla="*/ 7 h 28"/>
                <a:gd name="T114" fmla="*/ 1 w 27"/>
                <a:gd name="T115" fmla="*/ 8 h 28"/>
                <a:gd name="T116" fmla="*/ 0 w 27"/>
                <a:gd name="T117" fmla="*/ 9 h 28"/>
                <a:gd name="T118" fmla="*/ 0 w 27"/>
                <a:gd name="T119" fmla="*/ 11 h 28"/>
                <a:gd name="T120" fmla="*/ 0 w 27"/>
                <a:gd name="T121" fmla="*/ 13 h 28"/>
                <a:gd name="T122" fmla="*/ 0 w 27"/>
                <a:gd name="T123" fmla="*/ 14 h 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7"/>
                <a:gd name="T187" fmla="*/ 0 h 28"/>
                <a:gd name="T188" fmla="*/ 27 w 27"/>
                <a:gd name="T189" fmla="*/ 28 h 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7" h="28">
                  <a:moveTo>
                    <a:pt x="0" y="14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9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</a:path>
              </a:pathLst>
            </a:custGeom>
            <a:solidFill>
              <a:srgbClr val="000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98"/>
            <p:cNvSpPr>
              <a:spLocks/>
            </p:cNvSpPr>
            <p:nvPr/>
          </p:nvSpPr>
          <p:spPr bwMode="ltGray">
            <a:xfrm>
              <a:off x="895" y="2031"/>
              <a:ext cx="28" cy="29"/>
            </a:xfrm>
            <a:custGeom>
              <a:avLst/>
              <a:gdLst>
                <a:gd name="T0" fmla="*/ 0 w 28"/>
                <a:gd name="T1" fmla="*/ 14 h 29"/>
                <a:gd name="T2" fmla="*/ 0 w 28"/>
                <a:gd name="T3" fmla="*/ 15 h 29"/>
                <a:gd name="T4" fmla="*/ 0 w 28"/>
                <a:gd name="T5" fmla="*/ 17 h 29"/>
                <a:gd name="T6" fmla="*/ 1 w 28"/>
                <a:gd name="T7" fmla="*/ 18 h 29"/>
                <a:gd name="T8" fmla="*/ 1 w 28"/>
                <a:gd name="T9" fmla="*/ 20 h 29"/>
                <a:gd name="T10" fmla="*/ 2 w 28"/>
                <a:gd name="T11" fmla="*/ 22 h 29"/>
                <a:gd name="T12" fmla="*/ 3 w 28"/>
                <a:gd name="T13" fmla="*/ 22 h 29"/>
                <a:gd name="T14" fmla="*/ 3 w 28"/>
                <a:gd name="T15" fmla="*/ 23 h 29"/>
                <a:gd name="T16" fmla="*/ 5 w 28"/>
                <a:gd name="T17" fmla="*/ 24 h 29"/>
                <a:gd name="T18" fmla="*/ 6 w 28"/>
                <a:gd name="T19" fmla="*/ 24 h 29"/>
                <a:gd name="T20" fmla="*/ 7 w 28"/>
                <a:gd name="T21" fmla="*/ 25 h 29"/>
                <a:gd name="T22" fmla="*/ 8 w 28"/>
                <a:gd name="T23" fmla="*/ 26 h 29"/>
                <a:gd name="T24" fmla="*/ 9 w 28"/>
                <a:gd name="T25" fmla="*/ 26 h 29"/>
                <a:gd name="T26" fmla="*/ 10 w 28"/>
                <a:gd name="T27" fmla="*/ 26 h 29"/>
                <a:gd name="T28" fmla="*/ 12 w 28"/>
                <a:gd name="T29" fmla="*/ 28 h 29"/>
                <a:gd name="T30" fmla="*/ 14 w 28"/>
                <a:gd name="T31" fmla="*/ 28 h 29"/>
                <a:gd name="T32" fmla="*/ 15 w 28"/>
                <a:gd name="T33" fmla="*/ 26 h 29"/>
                <a:gd name="T34" fmla="*/ 16 w 28"/>
                <a:gd name="T35" fmla="*/ 26 h 29"/>
                <a:gd name="T36" fmla="*/ 18 w 28"/>
                <a:gd name="T37" fmla="*/ 26 h 29"/>
                <a:gd name="T38" fmla="*/ 19 w 28"/>
                <a:gd name="T39" fmla="*/ 26 h 29"/>
                <a:gd name="T40" fmla="*/ 20 w 28"/>
                <a:gd name="T41" fmla="*/ 25 h 29"/>
                <a:gd name="T42" fmla="*/ 21 w 28"/>
                <a:gd name="T43" fmla="*/ 24 h 29"/>
                <a:gd name="T44" fmla="*/ 22 w 28"/>
                <a:gd name="T45" fmla="*/ 23 h 29"/>
                <a:gd name="T46" fmla="*/ 23 w 28"/>
                <a:gd name="T47" fmla="*/ 23 h 29"/>
                <a:gd name="T48" fmla="*/ 25 w 28"/>
                <a:gd name="T49" fmla="*/ 22 h 29"/>
                <a:gd name="T50" fmla="*/ 25 w 28"/>
                <a:gd name="T51" fmla="*/ 20 h 29"/>
                <a:gd name="T52" fmla="*/ 26 w 28"/>
                <a:gd name="T53" fmla="*/ 19 h 29"/>
                <a:gd name="T54" fmla="*/ 26 w 28"/>
                <a:gd name="T55" fmla="*/ 18 h 29"/>
                <a:gd name="T56" fmla="*/ 26 w 28"/>
                <a:gd name="T57" fmla="*/ 17 h 29"/>
                <a:gd name="T58" fmla="*/ 26 w 28"/>
                <a:gd name="T59" fmla="*/ 15 h 29"/>
                <a:gd name="T60" fmla="*/ 27 w 28"/>
                <a:gd name="T61" fmla="*/ 14 h 29"/>
                <a:gd name="T62" fmla="*/ 27 w 28"/>
                <a:gd name="T63" fmla="*/ 12 h 29"/>
                <a:gd name="T64" fmla="*/ 26 w 28"/>
                <a:gd name="T65" fmla="*/ 11 h 29"/>
                <a:gd name="T66" fmla="*/ 26 w 28"/>
                <a:gd name="T67" fmla="*/ 9 h 29"/>
                <a:gd name="T68" fmla="*/ 26 w 28"/>
                <a:gd name="T69" fmla="*/ 8 h 29"/>
                <a:gd name="T70" fmla="*/ 25 w 28"/>
                <a:gd name="T71" fmla="*/ 7 h 29"/>
                <a:gd name="T72" fmla="*/ 25 w 28"/>
                <a:gd name="T73" fmla="*/ 6 h 29"/>
                <a:gd name="T74" fmla="*/ 23 w 28"/>
                <a:gd name="T75" fmla="*/ 4 h 29"/>
                <a:gd name="T76" fmla="*/ 23 w 28"/>
                <a:gd name="T77" fmla="*/ 3 h 29"/>
                <a:gd name="T78" fmla="*/ 21 w 28"/>
                <a:gd name="T79" fmla="*/ 2 h 29"/>
                <a:gd name="T80" fmla="*/ 21 w 28"/>
                <a:gd name="T81" fmla="*/ 2 h 29"/>
                <a:gd name="T82" fmla="*/ 20 w 28"/>
                <a:gd name="T83" fmla="*/ 1 h 29"/>
                <a:gd name="T84" fmla="*/ 19 w 28"/>
                <a:gd name="T85" fmla="*/ 1 h 29"/>
                <a:gd name="T86" fmla="*/ 16 w 28"/>
                <a:gd name="T87" fmla="*/ 0 h 29"/>
                <a:gd name="T88" fmla="*/ 15 w 28"/>
                <a:gd name="T89" fmla="*/ 0 h 29"/>
                <a:gd name="T90" fmla="*/ 14 w 28"/>
                <a:gd name="T91" fmla="*/ 0 h 29"/>
                <a:gd name="T92" fmla="*/ 13 w 28"/>
                <a:gd name="T93" fmla="*/ 0 h 29"/>
                <a:gd name="T94" fmla="*/ 12 w 28"/>
                <a:gd name="T95" fmla="*/ 0 h 29"/>
                <a:gd name="T96" fmla="*/ 10 w 28"/>
                <a:gd name="T97" fmla="*/ 0 h 29"/>
                <a:gd name="T98" fmla="*/ 9 w 28"/>
                <a:gd name="T99" fmla="*/ 0 h 29"/>
                <a:gd name="T100" fmla="*/ 7 w 28"/>
                <a:gd name="T101" fmla="*/ 1 h 29"/>
                <a:gd name="T102" fmla="*/ 6 w 28"/>
                <a:gd name="T103" fmla="*/ 1 h 29"/>
                <a:gd name="T104" fmla="*/ 5 w 28"/>
                <a:gd name="T105" fmla="*/ 2 h 29"/>
                <a:gd name="T106" fmla="*/ 5 w 28"/>
                <a:gd name="T107" fmla="*/ 3 h 29"/>
                <a:gd name="T108" fmla="*/ 3 w 28"/>
                <a:gd name="T109" fmla="*/ 3 h 29"/>
                <a:gd name="T110" fmla="*/ 2 w 28"/>
                <a:gd name="T111" fmla="*/ 4 h 29"/>
                <a:gd name="T112" fmla="*/ 1 w 28"/>
                <a:gd name="T113" fmla="*/ 6 h 29"/>
                <a:gd name="T114" fmla="*/ 1 w 28"/>
                <a:gd name="T115" fmla="*/ 7 h 29"/>
                <a:gd name="T116" fmla="*/ 0 w 28"/>
                <a:gd name="T117" fmla="*/ 8 h 29"/>
                <a:gd name="T118" fmla="*/ 0 w 28"/>
                <a:gd name="T119" fmla="*/ 11 h 29"/>
                <a:gd name="T120" fmla="*/ 0 w 28"/>
                <a:gd name="T121" fmla="*/ 12 h 29"/>
                <a:gd name="T122" fmla="*/ 0 w 28"/>
                <a:gd name="T123" fmla="*/ 13 h 2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"/>
                <a:gd name="T187" fmla="*/ 0 h 29"/>
                <a:gd name="T188" fmla="*/ 28 w 28"/>
                <a:gd name="T189" fmla="*/ 29 h 2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" h="29">
                  <a:moveTo>
                    <a:pt x="0" y="13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14" y="28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5"/>
                  </a:lnTo>
                  <a:lnTo>
                    <a:pt x="21" y="24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3" y="22"/>
                  </a:lnTo>
                  <a:lnTo>
                    <a:pt x="25" y="22"/>
                  </a:lnTo>
                  <a:lnTo>
                    <a:pt x="25" y="20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99"/>
            <p:cNvSpPr>
              <a:spLocks/>
            </p:cNvSpPr>
            <p:nvPr/>
          </p:nvSpPr>
          <p:spPr bwMode="ltGray">
            <a:xfrm>
              <a:off x="878" y="2020"/>
              <a:ext cx="51" cy="25"/>
            </a:xfrm>
            <a:custGeom>
              <a:avLst/>
              <a:gdLst>
                <a:gd name="T0" fmla="*/ 46 w 51"/>
                <a:gd name="T1" fmla="*/ 24 h 25"/>
                <a:gd name="T2" fmla="*/ 44 w 51"/>
                <a:gd name="T3" fmla="*/ 19 h 25"/>
                <a:gd name="T4" fmla="*/ 40 w 51"/>
                <a:gd name="T5" fmla="*/ 12 h 25"/>
                <a:gd name="T6" fmla="*/ 38 w 51"/>
                <a:gd name="T7" fmla="*/ 11 h 25"/>
                <a:gd name="T8" fmla="*/ 33 w 51"/>
                <a:gd name="T9" fmla="*/ 6 h 25"/>
                <a:gd name="T10" fmla="*/ 29 w 51"/>
                <a:gd name="T11" fmla="*/ 4 h 25"/>
                <a:gd name="T12" fmla="*/ 23 w 51"/>
                <a:gd name="T13" fmla="*/ 4 h 25"/>
                <a:gd name="T14" fmla="*/ 17 w 51"/>
                <a:gd name="T15" fmla="*/ 4 h 25"/>
                <a:gd name="T16" fmla="*/ 11 w 51"/>
                <a:gd name="T17" fmla="*/ 6 h 25"/>
                <a:gd name="T18" fmla="*/ 4 w 51"/>
                <a:gd name="T19" fmla="*/ 8 h 25"/>
                <a:gd name="T20" fmla="*/ 2 w 51"/>
                <a:gd name="T21" fmla="*/ 8 h 25"/>
                <a:gd name="T22" fmla="*/ 0 w 51"/>
                <a:gd name="T23" fmla="*/ 6 h 25"/>
                <a:gd name="T24" fmla="*/ 4 w 51"/>
                <a:gd name="T25" fmla="*/ 4 h 25"/>
                <a:gd name="T26" fmla="*/ 11 w 51"/>
                <a:gd name="T27" fmla="*/ 1 h 25"/>
                <a:gd name="T28" fmla="*/ 15 w 51"/>
                <a:gd name="T29" fmla="*/ 0 h 25"/>
                <a:gd name="T30" fmla="*/ 23 w 51"/>
                <a:gd name="T31" fmla="*/ 0 h 25"/>
                <a:gd name="T32" fmla="*/ 29 w 51"/>
                <a:gd name="T33" fmla="*/ 1 h 25"/>
                <a:gd name="T34" fmla="*/ 35 w 51"/>
                <a:gd name="T35" fmla="*/ 4 h 25"/>
                <a:gd name="T36" fmla="*/ 40 w 51"/>
                <a:gd name="T37" fmla="*/ 8 h 25"/>
                <a:gd name="T38" fmla="*/ 45 w 51"/>
                <a:gd name="T39" fmla="*/ 14 h 25"/>
                <a:gd name="T40" fmla="*/ 50 w 51"/>
                <a:gd name="T41" fmla="*/ 14 h 25"/>
                <a:gd name="T42" fmla="*/ 46 w 51"/>
                <a:gd name="T43" fmla="*/ 19 h 25"/>
                <a:gd name="T44" fmla="*/ 46 w 51"/>
                <a:gd name="T45" fmla="*/ 24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5"/>
                <a:gd name="T71" fmla="*/ 51 w 51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5">
                  <a:moveTo>
                    <a:pt x="46" y="24"/>
                  </a:moveTo>
                  <a:lnTo>
                    <a:pt x="44" y="19"/>
                  </a:lnTo>
                  <a:lnTo>
                    <a:pt x="40" y="12"/>
                  </a:lnTo>
                  <a:lnTo>
                    <a:pt x="38" y="11"/>
                  </a:lnTo>
                  <a:lnTo>
                    <a:pt x="33" y="6"/>
                  </a:lnTo>
                  <a:lnTo>
                    <a:pt x="29" y="4"/>
                  </a:lnTo>
                  <a:lnTo>
                    <a:pt x="23" y="4"/>
                  </a:lnTo>
                  <a:lnTo>
                    <a:pt x="17" y="4"/>
                  </a:lnTo>
                  <a:lnTo>
                    <a:pt x="11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29" y="1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45" y="14"/>
                  </a:lnTo>
                  <a:lnTo>
                    <a:pt x="50" y="14"/>
                  </a:lnTo>
                  <a:lnTo>
                    <a:pt x="46" y="19"/>
                  </a:lnTo>
                  <a:lnTo>
                    <a:pt x="46" y="24"/>
                  </a:lnTo>
                </a:path>
              </a:pathLst>
            </a:custGeom>
            <a:solidFill>
              <a:srgbClr val="7F3F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00"/>
            <p:cNvSpPr>
              <a:spLocks/>
            </p:cNvSpPr>
            <p:nvPr/>
          </p:nvSpPr>
          <p:spPr bwMode="ltGray">
            <a:xfrm>
              <a:off x="880" y="2022"/>
              <a:ext cx="43" cy="30"/>
            </a:xfrm>
            <a:custGeom>
              <a:avLst/>
              <a:gdLst>
                <a:gd name="T0" fmla="*/ 42 w 43"/>
                <a:gd name="T1" fmla="*/ 29 h 30"/>
                <a:gd name="T2" fmla="*/ 38 w 43"/>
                <a:gd name="T3" fmla="*/ 21 h 30"/>
                <a:gd name="T4" fmla="*/ 34 w 43"/>
                <a:gd name="T5" fmla="*/ 19 h 30"/>
                <a:gd name="T6" fmla="*/ 30 w 43"/>
                <a:gd name="T7" fmla="*/ 14 h 30"/>
                <a:gd name="T8" fmla="*/ 24 w 43"/>
                <a:gd name="T9" fmla="*/ 10 h 30"/>
                <a:gd name="T10" fmla="*/ 16 w 43"/>
                <a:gd name="T11" fmla="*/ 8 h 30"/>
                <a:gd name="T12" fmla="*/ 9 w 43"/>
                <a:gd name="T13" fmla="*/ 4 h 30"/>
                <a:gd name="T14" fmla="*/ 5 w 43"/>
                <a:gd name="T15" fmla="*/ 3 h 30"/>
                <a:gd name="T16" fmla="*/ 0 w 43"/>
                <a:gd name="T17" fmla="*/ 0 h 30"/>
                <a:gd name="T18" fmla="*/ 2 w 43"/>
                <a:gd name="T19" fmla="*/ 5 h 30"/>
                <a:gd name="T20" fmla="*/ 6 w 43"/>
                <a:gd name="T21" fmla="*/ 5 h 30"/>
                <a:gd name="T22" fmla="*/ 9 w 43"/>
                <a:gd name="T23" fmla="*/ 8 h 30"/>
                <a:gd name="T24" fmla="*/ 14 w 43"/>
                <a:gd name="T25" fmla="*/ 9 h 30"/>
                <a:gd name="T26" fmla="*/ 20 w 43"/>
                <a:gd name="T27" fmla="*/ 11 h 30"/>
                <a:gd name="T28" fmla="*/ 27 w 43"/>
                <a:gd name="T29" fmla="*/ 15 h 30"/>
                <a:gd name="T30" fmla="*/ 31 w 43"/>
                <a:gd name="T31" fmla="*/ 19 h 30"/>
                <a:gd name="T32" fmla="*/ 37 w 43"/>
                <a:gd name="T33" fmla="*/ 23 h 30"/>
                <a:gd name="T34" fmla="*/ 42 w 43"/>
                <a:gd name="T35" fmla="*/ 29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30"/>
                <a:gd name="T56" fmla="*/ 43 w 43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30">
                  <a:moveTo>
                    <a:pt x="42" y="29"/>
                  </a:moveTo>
                  <a:lnTo>
                    <a:pt x="38" y="21"/>
                  </a:lnTo>
                  <a:lnTo>
                    <a:pt x="34" y="19"/>
                  </a:lnTo>
                  <a:lnTo>
                    <a:pt x="30" y="1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9" y="4"/>
                  </a:lnTo>
                  <a:lnTo>
                    <a:pt x="5" y="3"/>
                  </a:lnTo>
                  <a:lnTo>
                    <a:pt x="0" y="0"/>
                  </a:lnTo>
                  <a:lnTo>
                    <a:pt x="2" y="5"/>
                  </a:lnTo>
                  <a:lnTo>
                    <a:pt x="6" y="5"/>
                  </a:lnTo>
                  <a:lnTo>
                    <a:pt x="9" y="8"/>
                  </a:lnTo>
                  <a:lnTo>
                    <a:pt x="14" y="9"/>
                  </a:lnTo>
                  <a:lnTo>
                    <a:pt x="20" y="11"/>
                  </a:lnTo>
                  <a:lnTo>
                    <a:pt x="27" y="15"/>
                  </a:lnTo>
                  <a:lnTo>
                    <a:pt x="31" y="19"/>
                  </a:lnTo>
                  <a:lnTo>
                    <a:pt x="37" y="23"/>
                  </a:lnTo>
                  <a:lnTo>
                    <a:pt x="42" y="29"/>
                  </a:lnTo>
                </a:path>
              </a:pathLst>
            </a:custGeom>
            <a:solidFill>
              <a:srgbClr val="7F3F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01"/>
            <p:cNvSpPr>
              <a:spLocks/>
            </p:cNvSpPr>
            <p:nvPr/>
          </p:nvSpPr>
          <p:spPr bwMode="ltGray">
            <a:xfrm>
              <a:off x="654" y="1812"/>
              <a:ext cx="347" cy="425"/>
            </a:xfrm>
            <a:custGeom>
              <a:avLst/>
              <a:gdLst>
                <a:gd name="T0" fmla="*/ 325 w 347"/>
                <a:gd name="T1" fmla="*/ 180 h 425"/>
                <a:gd name="T2" fmla="*/ 335 w 347"/>
                <a:gd name="T3" fmla="*/ 163 h 425"/>
                <a:gd name="T4" fmla="*/ 340 w 347"/>
                <a:gd name="T5" fmla="*/ 141 h 425"/>
                <a:gd name="T6" fmla="*/ 342 w 347"/>
                <a:gd name="T7" fmla="*/ 125 h 425"/>
                <a:gd name="T8" fmla="*/ 343 w 347"/>
                <a:gd name="T9" fmla="*/ 104 h 425"/>
                <a:gd name="T10" fmla="*/ 342 w 347"/>
                <a:gd name="T11" fmla="*/ 88 h 425"/>
                <a:gd name="T12" fmla="*/ 336 w 347"/>
                <a:gd name="T13" fmla="*/ 75 h 425"/>
                <a:gd name="T14" fmla="*/ 326 w 347"/>
                <a:gd name="T15" fmla="*/ 69 h 425"/>
                <a:gd name="T16" fmla="*/ 327 w 347"/>
                <a:gd name="T17" fmla="*/ 54 h 425"/>
                <a:gd name="T18" fmla="*/ 318 w 347"/>
                <a:gd name="T19" fmla="*/ 39 h 425"/>
                <a:gd name="T20" fmla="*/ 304 w 347"/>
                <a:gd name="T21" fmla="*/ 21 h 425"/>
                <a:gd name="T22" fmla="*/ 287 w 347"/>
                <a:gd name="T23" fmla="*/ 16 h 425"/>
                <a:gd name="T24" fmla="*/ 270 w 347"/>
                <a:gd name="T25" fmla="*/ 14 h 425"/>
                <a:gd name="T26" fmla="*/ 251 w 347"/>
                <a:gd name="T27" fmla="*/ 5 h 425"/>
                <a:gd name="T28" fmla="*/ 225 w 347"/>
                <a:gd name="T29" fmla="*/ 8 h 425"/>
                <a:gd name="T30" fmla="*/ 207 w 347"/>
                <a:gd name="T31" fmla="*/ 5 h 425"/>
                <a:gd name="T32" fmla="*/ 194 w 347"/>
                <a:gd name="T33" fmla="*/ 15 h 425"/>
                <a:gd name="T34" fmla="*/ 175 w 347"/>
                <a:gd name="T35" fmla="*/ 15 h 425"/>
                <a:gd name="T36" fmla="*/ 154 w 347"/>
                <a:gd name="T37" fmla="*/ 3 h 425"/>
                <a:gd name="T38" fmla="*/ 134 w 347"/>
                <a:gd name="T39" fmla="*/ 0 h 425"/>
                <a:gd name="T40" fmla="*/ 109 w 347"/>
                <a:gd name="T41" fmla="*/ 8 h 425"/>
                <a:gd name="T42" fmla="*/ 81 w 347"/>
                <a:gd name="T43" fmla="*/ 23 h 425"/>
                <a:gd name="T44" fmla="*/ 66 w 347"/>
                <a:gd name="T45" fmla="*/ 46 h 425"/>
                <a:gd name="T46" fmla="*/ 50 w 347"/>
                <a:gd name="T47" fmla="*/ 81 h 425"/>
                <a:gd name="T48" fmla="*/ 29 w 347"/>
                <a:gd name="T49" fmla="*/ 113 h 425"/>
                <a:gd name="T50" fmla="*/ 21 w 347"/>
                <a:gd name="T51" fmla="*/ 130 h 425"/>
                <a:gd name="T52" fmla="*/ 16 w 347"/>
                <a:gd name="T53" fmla="*/ 153 h 425"/>
                <a:gd name="T54" fmla="*/ 15 w 347"/>
                <a:gd name="T55" fmla="*/ 179 h 425"/>
                <a:gd name="T56" fmla="*/ 15 w 347"/>
                <a:gd name="T57" fmla="*/ 214 h 425"/>
                <a:gd name="T58" fmla="*/ 12 w 347"/>
                <a:gd name="T59" fmla="*/ 249 h 425"/>
                <a:gd name="T60" fmla="*/ 4 w 347"/>
                <a:gd name="T61" fmla="*/ 287 h 425"/>
                <a:gd name="T62" fmla="*/ 2 w 347"/>
                <a:gd name="T63" fmla="*/ 321 h 425"/>
                <a:gd name="T64" fmla="*/ 9 w 347"/>
                <a:gd name="T65" fmla="*/ 365 h 425"/>
                <a:gd name="T66" fmla="*/ 21 w 347"/>
                <a:gd name="T67" fmla="*/ 401 h 425"/>
                <a:gd name="T68" fmla="*/ 44 w 347"/>
                <a:gd name="T69" fmla="*/ 424 h 425"/>
                <a:gd name="T70" fmla="*/ 54 w 347"/>
                <a:gd name="T71" fmla="*/ 403 h 425"/>
                <a:gd name="T72" fmla="*/ 66 w 347"/>
                <a:gd name="T73" fmla="*/ 375 h 425"/>
                <a:gd name="T74" fmla="*/ 74 w 347"/>
                <a:gd name="T75" fmla="*/ 337 h 425"/>
                <a:gd name="T76" fmla="*/ 81 w 347"/>
                <a:gd name="T77" fmla="*/ 302 h 425"/>
                <a:gd name="T78" fmla="*/ 81 w 347"/>
                <a:gd name="T79" fmla="*/ 289 h 425"/>
                <a:gd name="T80" fmla="*/ 69 w 347"/>
                <a:gd name="T81" fmla="*/ 267 h 425"/>
                <a:gd name="T82" fmla="*/ 63 w 347"/>
                <a:gd name="T83" fmla="*/ 241 h 425"/>
                <a:gd name="T84" fmla="*/ 81 w 347"/>
                <a:gd name="T85" fmla="*/ 233 h 425"/>
                <a:gd name="T86" fmla="*/ 112 w 347"/>
                <a:gd name="T87" fmla="*/ 224 h 425"/>
                <a:gd name="T88" fmla="*/ 151 w 347"/>
                <a:gd name="T89" fmla="*/ 211 h 425"/>
                <a:gd name="T90" fmla="*/ 168 w 347"/>
                <a:gd name="T91" fmla="*/ 195 h 425"/>
                <a:gd name="T92" fmla="*/ 181 w 347"/>
                <a:gd name="T93" fmla="*/ 166 h 425"/>
                <a:gd name="T94" fmla="*/ 191 w 347"/>
                <a:gd name="T95" fmla="*/ 124 h 425"/>
                <a:gd name="T96" fmla="*/ 181 w 347"/>
                <a:gd name="T97" fmla="*/ 99 h 425"/>
                <a:gd name="T98" fmla="*/ 181 w 347"/>
                <a:gd name="T99" fmla="*/ 78 h 425"/>
                <a:gd name="T100" fmla="*/ 201 w 347"/>
                <a:gd name="T101" fmla="*/ 74 h 425"/>
                <a:gd name="T102" fmla="*/ 231 w 347"/>
                <a:gd name="T103" fmla="*/ 81 h 425"/>
                <a:gd name="T104" fmla="*/ 258 w 347"/>
                <a:gd name="T105" fmla="*/ 94 h 425"/>
                <a:gd name="T106" fmla="*/ 277 w 347"/>
                <a:gd name="T107" fmla="*/ 109 h 425"/>
                <a:gd name="T108" fmla="*/ 296 w 347"/>
                <a:gd name="T109" fmla="*/ 129 h 425"/>
                <a:gd name="T110" fmla="*/ 308 w 347"/>
                <a:gd name="T111" fmla="*/ 157 h 425"/>
                <a:gd name="T112" fmla="*/ 313 w 347"/>
                <a:gd name="T113" fmla="*/ 188 h 4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7"/>
                <a:gd name="T172" fmla="*/ 0 h 425"/>
                <a:gd name="T173" fmla="*/ 347 w 347"/>
                <a:gd name="T174" fmla="*/ 425 h 4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7" h="425">
                  <a:moveTo>
                    <a:pt x="313" y="188"/>
                  </a:moveTo>
                  <a:lnTo>
                    <a:pt x="319" y="185"/>
                  </a:lnTo>
                  <a:lnTo>
                    <a:pt x="325" y="180"/>
                  </a:lnTo>
                  <a:lnTo>
                    <a:pt x="330" y="174"/>
                  </a:lnTo>
                  <a:lnTo>
                    <a:pt x="331" y="168"/>
                  </a:lnTo>
                  <a:lnTo>
                    <a:pt x="335" y="163"/>
                  </a:lnTo>
                  <a:lnTo>
                    <a:pt x="337" y="159"/>
                  </a:lnTo>
                  <a:lnTo>
                    <a:pt x="340" y="151"/>
                  </a:lnTo>
                  <a:lnTo>
                    <a:pt x="340" y="141"/>
                  </a:lnTo>
                  <a:lnTo>
                    <a:pt x="338" y="135"/>
                  </a:lnTo>
                  <a:lnTo>
                    <a:pt x="337" y="129"/>
                  </a:lnTo>
                  <a:lnTo>
                    <a:pt x="342" y="125"/>
                  </a:lnTo>
                  <a:lnTo>
                    <a:pt x="345" y="121"/>
                  </a:lnTo>
                  <a:lnTo>
                    <a:pt x="346" y="111"/>
                  </a:lnTo>
                  <a:lnTo>
                    <a:pt x="343" y="104"/>
                  </a:lnTo>
                  <a:lnTo>
                    <a:pt x="338" y="98"/>
                  </a:lnTo>
                  <a:lnTo>
                    <a:pt x="342" y="92"/>
                  </a:lnTo>
                  <a:lnTo>
                    <a:pt x="342" y="88"/>
                  </a:lnTo>
                  <a:lnTo>
                    <a:pt x="342" y="85"/>
                  </a:lnTo>
                  <a:lnTo>
                    <a:pt x="338" y="80"/>
                  </a:lnTo>
                  <a:lnTo>
                    <a:pt x="336" y="75"/>
                  </a:lnTo>
                  <a:lnTo>
                    <a:pt x="335" y="73"/>
                  </a:lnTo>
                  <a:lnTo>
                    <a:pt x="330" y="69"/>
                  </a:lnTo>
                  <a:lnTo>
                    <a:pt x="326" y="69"/>
                  </a:lnTo>
                  <a:lnTo>
                    <a:pt x="327" y="63"/>
                  </a:lnTo>
                  <a:lnTo>
                    <a:pt x="330" y="60"/>
                  </a:lnTo>
                  <a:lnTo>
                    <a:pt x="327" y="54"/>
                  </a:lnTo>
                  <a:lnTo>
                    <a:pt x="324" y="52"/>
                  </a:lnTo>
                  <a:lnTo>
                    <a:pt x="320" y="46"/>
                  </a:lnTo>
                  <a:lnTo>
                    <a:pt x="318" y="39"/>
                  </a:lnTo>
                  <a:lnTo>
                    <a:pt x="313" y="31"/>
                  </a:lnTo>
                  <a:lnTo>
                    <a:pt x="308" y="28"/>
                  </a:lnTo>
                  <a:lnTo>
                    <a:pt x="304" y="21"/>
                  </a:lnTo>
                  <a:lnTo>
                    <a:pt x="298" y="18"/>
                  </a:lnTo>
                  <a:lnTo>
                    <a:pt x="292" y="15"/>
                  </a:lnTo>
                  <a:lnTo>
                    <a:pt x="287" y="16"/>
                  </a:lnTo>
                  <a:lnTo>
                    <a:pt x="281" y="18"/>
                  </a:lnTo>
                  <a:lnTo>
                    <a:pt x="276" y="18"/>
                  </a:lnTo>
                  <a:lnTo>
                    <a:pt x="270" y="14"/>
                  </a:lnTo>
                  <a:lnTo>
                    <a:pt x="264" y="10"/>
                  </a:lnTo>
                  <a:lnTo>
                    <a:pt x="257" y="8"/>
                  </a:lnTo>
                  <a:lnTo>
                    <a:pt x="251" y="5"/>
                  </a:lnTo>
                  <a:lnTo>
                    <a:pt x="244" y="8"/>
                  </a:lnTo>
                  <a:lnTo>
                    <a:pt x="235" y="8"/>
                  </a:lnTo>
                  <a:lnTo>
                    <a:pt x="225" y="8"/>
                  </a:lnTo>
                  <a:lnTo>
                    <a:pt x="218" y="5"/>
                  </a:lnTo>
                  <a:lnTo>
                    <a:pt x="212" y="4"/>
                  </a:lnTo>
                  <a:lnTo>
                    <a:pt x="207" y="5"/>
                  </a:lnTo>
                  <a:lnTo>
                    <a:pt x="206" y="11"/>
                  </a:lnTo>
                  <a:lnTo>
                    <a:pt x="200" y="14"/>
                  </a:lnTo>
                  <a:lnTo>
                    <a:pt x="194" y="15"/>
                  </a:lnTo>
                  <a:lnTo>
                    <a:pt x="187" y="14"/>
                  </a:lnTo>
                  <a:lnTo>
                    <a:pt x="181" y="14"/>
                  </a:lnTo>
                  <a:lnTo>
                    <a:pt x="175" y="15"/>
                  </a:lnTo>
                  <a:lnTo>
                    <a:pt x="169" y="11"/>
                  </a:lnTo>
                  <a:lnTo>
                    <a:pt x="162" y="5"/>
                  </a:lnTo>
                  <a:lnTo>
                    <a:pt x="154" y="3"/>
                  </a:lnTo>
                  <a:lnTo>
                    <a:pt x="147" y="2"/>
                  </a:lnTo>
                  <a:lnTo>
                    <a:pt x="140" y="2"/>
                  </a:lnTo>
                  <a:lnTo>
                    <a:pt x="134" y="0"/>
                  </a:lnTo>
                  <a:lnTo>
                    <a:pt x="129" y="2"/>
                  </a:lnTo>
                  <a:lnTo>
                    <a:pt x="118" y="4"/>
                  </a:lnTo>
                  <a:lnTo>
                    <a:pt x="109" y="8"/>
                  </a:lnTo>
                  <a:lnTo>
                    <a:pt x="98" y="14"/>
                  </a:lnTo>
                  <a:lnTo>
                    <a:pt x="88" y="18"/>
                  </a:lnTo>
                  <a:lnTo>
                    <a:pt x="81" y="23"/>
                  </a:lnTo>
                  <a:lnTo>
                    <a:pt x="75" y="29"/>
                  </a:lnTo>
                  <a:lnTo>
                    <a:pt x="71" y="35"/>
                  </a:lnTo>
                  <a:lnTo>
                    <a:pt x="66" y="46"/>
                  </a:lnTo>
                  <a:lnTo>
                    <a:pt x="60" y="58"/>
                  </a:lnTo>
                  <a:lnTo>
                    <a:pt x="56" y="71"/>
                  </a:lnTo>
                  <a:lnTo>
                    <a:pt x="50" y="81"/>
                  </a:lnTo>
                  <a:lnTo>
                    <a:pt x="44" y="94"/>
                  </a:lnTo>
                  <a:lnTo>
                    <a:pt x="36" y="104"/>
                  </a:lnTo>
                  <a:lnTo>
                    <a:pt x="29" y="113"/>
                  </a:lnTo>
                  <a:lnTo>
                    <a:pt x="25" y="118"/>
                  </a:lnTo>
                  <a:lnTo>
                    <a:pt x="23" y="124"/>
                  </a:lnTo>
                  <a:lnTo>
                    <a:pt x="21" y="130"/>
                  </a:lnTo>
                  <a:lnTo>
                    <a:pt x="23" y="140"/>
                  </a:lnTo>
                  <a:lnTo>
                    <a:pt x="19" y="145"/>
                  </a:lnTo>
                  <a:lnTo>
                    <a:pt x="16" y="153"/>
                  </a:lnTo>
                  <a:lnTo>
                    <a:pt x="16" y="160"/>
                  </a:lnTo>
                  <a:lnTo>
                    <a:pt x="15" y="168"/>
                  </a:lnTo>
                  <a:lnTo>
                    <a:pt x="15" y="179"/>
                  </a:lnTo>
                  <a:lnTo>
                    <a:pt x="13" y="191"/>
                  </a:lnTo>
                  <a:lnTo>
                    <a:pt x="15" y="201"/>
                  </a:lnTo>
                  <a:lnTo>
                    <a:pt x="15" y="214"/>
                  </a:lnTo>
                  <a:lnTo>
                    <a:pt x="13" y="229"/>
                  </a:lnTo>
                  <a:lnTo>
                    <a:pt x="15" y="237"/>
                  </a:lnTo>
                  <a:lnTo>
                    <a:pt x="12" y="249"/>
                  </a:lnTo>
                  <a:lnTo>
                    <a:pt x="10" y="261"/>
                  </a:lnTo>
                  <a:lnTo>
                    <a:pt x="6" y="271"/>
                  </a:lnTo>
                  <a:lnTo>
                    <a:pt x="4" y="287"/>
                  </a:lnTo>
                  <a:lnTo>
                    <a:pt x="2" y="296"/>
                  </a:lnTo>
                  <a:lnTo>
                    <a:pt x="0" y="309"/>
                  </a:lnTo>
                  <a:lnTo>
                    <a:pt x="2" y="321"/>
                  </a:lnTo>
                  <a:lnTo>
                    <a:pt x="3" y="337"/>
                  </a:lnTo>
                  <a:lnTo>
                    <a:pt x="4" y="351"/>
                  </a:lnTo>
                  <a:lnTo>
                    <a:pt x="9" y="365"/>
                  </a:lnTo>
                  <a:lnTo>
                    <a:pt x="12" y="382"/>
                  </a:lnTo>
                  <a:lnTo>
                    <a:pt x="15" y="391"/>
                  </a:lnTo>
                  <a:lnTo>
                    <a:pt x="21" y="401"/>
                  </a:lnTo>
                  <a:lnTo>
                    <a:pt x="25" y="409"/>
                  </a:lnTo>
                  <a:lnTo>
                    <a:pt x="31" y="416"/>
                  </a:lnTo>
                  <a:lnTo>
                    <a:pt x="44" y="424"/>
                  </a:lnTo>
                  <a:lnTo>
                    <a:pt x="50" y="419"/>
                  </a:lnTo>
                  <a:lnTo>
                    <a:pt x="53" y="410"/>
                  </a:lnTo>
                  <a:lnTo>
                    <a:pt x="54" y="403"/>
                  </a:lnTo>
                  <a:lnTo>
                    <a:pt x="57" y="395"/>
                  </a:lnTo>
                  <a:lnTo>
                    <a:pt x="62" y="384"/>
                  </a:lnTo>
                  <a:lnTo>
                    <a:pt x="66" y="375"/>
                  </a:lnTo>
                  <a:lnTo>
                    <a:pt x="69" y="363"/>
                  </a:lnTo>
                  <a:lnTo>
                    <a:pt x="71" y="352"/>
                  </a:lnTo>
                  <a:lnTo>
                    <a:pt x="74" y="337"/>
                  </a:lnTo>
                  <a:lnTo>
                    <a:pt x="77" y="328"/>
                  </a:lnTo>
                  <a:lnTo>
                    <a:pt x="79" y="314"/>
                  </a:lnTo>
                  <a:lnTo>
                    <a:pt x="81" y="302"/>
                  </a:lnTo>
                  <a:lnTo>
                    <a:pt x="85" y="296"/>
                  </a:lnTo>
                  <a:lnTo>
                    <a:pt x="86" y="293"/>
                  </a:lnTo>
                  <a:lnTo>
                    <a:pt x="81" y="289"/>
                  </a:lnTo>
                  <a:lnTo>
                    <a:pt x="77" y="283"/>
                  </a:lnTo>
                  <a:lnTo>
                    <a:pt x="72" y="275"/>
                  </a:lnTo>
                  <a:lnTo>
                    <a:pt x="69" y="267"/>
                  </a:lnTo>
                  <a:lnTo>
                    <a:pt x="66" y="258"/>
                  </a:lnTo>
                  <a:lnTo>
                    <a:pt x="65" y="249"/>
                  </a:lnTo>
                  <a:lnTo>
                    <a:pt x="63" y="241"/>
                  </a:lnTo>
                  <a:lnTo>
                    <a:pt x="65" y="236"/>
                  </a:lnTo>
                  <a:lnTo>
                    <a:pt x="74" y="233"/>
                  </a:lnTo>
                  <a:lnTo>
                    <a:pt x="81" y="233"/>
                  </a:lnTo>
                  <a:lnTo>
                    <a:pt x="92" y="231"/>
                  </a:lnTo>
                  <a:lnTo>
                    <a:pt x="100" y="229"/>
                  </a:lnTo>
                  <a:lnTo>
                    <a:pt x="112" y="224"/>
                  </a:lnTo>
                  <a:lnTo>
                    <a:pt x="122" y="220"/>
                  </a:lnTo>
                  <a:lnTo>
                    <a:pt x="136" y="218"/>
                  </a:lnTo>
                  <a:lnTo>
                    <a:pt x="151" y="211"/>
                  </a:lnTo>
                  <a:lnTo>
                    <a:pt x="157" y="208"/>
                  </a:lnTo>
                  <a:lnTo>
                    <a:pt x="160" y="205"/>
                  </a:lnTo>
                  <a:lnTo>
                    <a:pt x="168" y="195"/>
                  </a:lnTo>
                  <a:lnTo>
                    <a:pt x="172" y="188"/>
                  </a:lnTo>
                  <a:lnTo>
                    <a:pt x="176" y="180"/>
                  </a:lnTo>
                  <a:lnTo>
                    <a:pt x="181" y="166"/>
                  </a:lnTo>
                  <a:lnTo>
                    <a:pt x="187" y="147"/>
                  </a:lnTo>
                  <a:lnTo>
                    <a:pt x="189" y="135"/>
                  </a:lnTo>
                  <a:lnTo>
                    <a:pt x="191" y="124"/>
                  </a:lnTo>
                  <a:lnTo>
                    <a:pt x="187" y="115"/>
                  </a:lnTo>
                  <a:lnTo>
                    <a:pt x="185" y="107"/>
                  </a:lnTo>
                  <a:lnTo>
                    <a:pt x="181" y="99"/>
                  </a:lnTo>
                  <a:lnTo>
                    <a:pt x="180" y="91"/>
                  </a:lnTo>
                  <a:lnTo>
                    <a:pt x="180" y="84"/>
                  </a:lnTo>
                  <a:lnTo>
                    <a:pt x="181" y="78"/>
                  </a:lnTo>
                  <a:lnTo>
                    <a:pt x="186" y="74"/>
                  </a:lnTo>
                  <a:lnTo>
                    <a:pt x="192" y="71"/>
                  </a:lnTo>
                  <a:lnTo>
                    <a:pt x="201" y="74"/>
                  </a:lnTo>
                  <a:lnTo>
                    <a:pt x="212" y="79"/>
                  </a:lnTo>
                  <a:lnTo>
                    <a:pt x="220" y="80"/>
                  </a:lnTo>
                  <a:lnTo>
                    <a:pt x="231" y="81"/>
                  </a:lnTo>
                  <a:lnTo>
                    <a:pt x="242" y="86"/>
                  </a:lnTo>
                  <a:lnTo>
                    <a:pt x="251" y="90"/>
                  </a:lnTo>
                  <a:lnTo>
                    <a:pt x="258" y="94"/>
                  </a:lnTo>
                  <a:lnTo>
                    <a:pt x="264" y="97"/>
                  </a:lnTo>
                  <a:lnTo>
                    <a:pt x="271" y="104"/>
                  </a:lnTo>
                  <a:lnTo>
                    <a:pt x="277" y="109"/>
                  </a:lnTo>
                  <a:lnTo>
                    <a:pt x="287" y="115"/>
                  </a:lnTo>
                  <a:lnTo>
                    <a:pt x="292" y="119"/>
                  </a:lnTo>
                  <a:lnTo>
                    <a:pt x="296" y="129"/>
                  </a:lnTo>
                  <a:lnTo>
                    <a:pt x="298" y="136"/>
                  </a:lnTo>
                  <a:lnTo>
                    <a:pt x="304" y="145"/>
                  </a:lnTo>
                  <a:lnTo>
                    <a:pt x="308" y="157"/>
                  </a:lnTo>
                  <a:lnTo>
                    <a:pt x="313" y="166"/>
                  </a:lnTo>
                  <a:lnTo>
                    <a:pt x="314" y="175"/>
                  </a:lnTo>
                  <a:lnTo>
                    <a:pt x="313" y="188"/>
                  </a:lnTo>
                </a:path>
              </a:pathLst>
            </a:custGeom>
            <a:solidFill>
              <a:srgbClr val="7F3F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02"/>
            <p:cNvSpPr>
              <a:spLocks/>
            </p:cNvSpPr>
            <p:nvPr/>
          </p:nvSpPr>
          <p:spPr bwMode="ltGray">
            <a:xfrm>
              <a:off x="767" y="2343"/>
              <a:ext cx="153" cy="479"/>
            </a:xfrm>
            <a:custGeom>
              <a:avLst/>
              <a:gdLst>
                <a:gd name="T0" fmla="*/ 94 w 153"/>
                <a:gd name="T1" fmla="*/ 0 h 479"/>
                <a:gd name="T2" fmla="*/ 68 w 153"/>
                <a:gd name="T3" fmla="*/ 14 h 479"/>
                <a:gd name="T4" fmla="*/ 40 w 153"/>
                <a:gd name="T5" fmla="*/ 76 h 479"/>
                <a:gd name="T6" fmla="*/ 0 w 153"/>
                <a:gd name="T7" fmla="*/ 34 h 479"/>
                <a:gd name="T8" fmla="*/ 28 w 153"/>
                <a:gd name="T9" fmla="*/ 95 h 479"/>
                <a:gd name="T10" fmla="*/ 56 w 153"/>
                <a:gd name="T11" fmla="*/ 163 h 479"/>
                <a:gd name="T12" fmla="*/ 80 w 153"/>
                <a:gd name="T13" fmla="*/ 253 h 479"/>
                <a:gd name="T14" fmla="*/ 102 w 153"/>
                <a:gd name="T15" fmla="*/ 323 h 479"/>
                <a:gd name="T16" fmla="*/ 135 w 153"/>
                <a:gd name="T17" fmla="*/ 478 h 479"/>
                <a:gd name="T18" fmla="*/ 150 w 153"/>
                <a:gd name="T19" fmla="*/ 320 h 479"/>
                <a:gd name="T20" fmla="*/ 152 w 153"/>
                <a:gd name="T21" fmla="*/ 260 h 479"/>
                <a:gd name="T22" fmla="*/ 145 w 153"/>
                <a:gd name="T23" fmla="*/ 193 h 479"/>
                <a:gd name="T24" fmla="*/ 134 w 153"/>
                <a:gd name="T25" fmla="*/ 127 h 479"/>
                <a:gd name="T26" fmla="*/ 114 w 153"/>
                <a:gd name="T27" fmla="*/ 61 h 479"/>
                <a:gd name="T28" fmla="*/ 94 w 153"/>
                <a:gd name="T29" fmla="*/ 0 h 4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3"/>
                <a:gd name="T46" fmla="*/ 0 h 479"/>
                <a:gd name="T47" fmla="*/ 153 w 153"/>
                <a:gd name="T48" fmla="*/ 479 h 4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3" h="479">
                  <a:moveTo>
                    <a:pt x="94" y="0"/>
                  </a:moveTo>
                  <a:lnTo>
                    <a:pt x="68" y="14"/>
                  </a:lnTo>
                  <a:lnTo>
                    <a:pt x="40" y="76"/>
                  </a:lnTo>
                  <a:lnTo>
                    <a:pt x="0" y="34"/>
                  </a:lnTo>
                  <a:lnTo>
                    <a:pt x="28" y="95"/>
                  </a:lnTo>
                  <a:lnTo>
                    <a:pt x="56" y="163"/>
                  </a:lnTo>
                  <a:lnTo>
                    <a:pt x="80" y="253"/>
                  </a:lnTo>
                  <a:lnTo>
                    <a:pt x="102" y="323"/>
                  </a:lnTo>
                  <a:lnTo>
                    <a:pt x="135" y="478"/>
                  </a:lnTo>
                  <a:lnTo>
                    <a:pt x="150" y="320"/>
                  </a:lnTo>
                  <a:lnTo>
                    <a:pt x="152" y="260"/>
                  </a:lnTo>
                  <a:lnTo>
                    <a:pt x="145" y="193"/>
                  </a:lnTo>
                  <a:lnTo>
                    <a:pt x="134" y="127"/>
                  </a:lnTo>
                  <a:lnTo>
                    <a:pt x="114" y="61"/>
                  </a:lnTo>
                  <a:lnTo>
                    <a:pt x="94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103"/>
            <p:cNvSpPr>
              <a:spLocks/>
            </p:cNvSpPr>
            <p:nvPr/>
          </p:nvSpPr>
          <p:spPr bwMode="ltGray">
            <a:xfrm>
              <a:off x="686" y="2216"/>
              <a:ext cx="155" cy="221"/>
            </a:xfrm>
            <a:custGeom>
              <a:avLst/>
              <a:gdLst>
                <a:gd name="T0" fmla="*/ 154 w 155"/>
                <a:gd name="T1" fmla="*/ 135 h 221"/>
                <a:gd name="T2" fmla="*/ 145 w 155"/>
                <a:gd name="T3" fmla="*/ 156 h 221"/>
                <a:gd name="T4" fmla="*/ 134 w 155"/>
                <a:gd name="T5" fmla="*/ 181 h 221"/>
                <a:gd name="T6" fmla="*/ 128 w 155"/>
                <a:gd name="T7" fmla="*/ 199 h 221"/>
                <a:gd name="T8" fmla="*/ 124 w 155"/>
                <a:gd name="T9" fmla="*/ 220 h 221"/>
                <a:gd name="T10" fmla="*/ 118 w 155"/>
                <a:gd name="T11" fmla="*/ 208 h 221"/>
                <a:gd name="T12" fmla="*/ 103 w 155"/>
                <a:gd name="T13" fmla="*/ 186 h 221"/>
                <a:gd name="T14" fmla="*/ 90 w 155"/>
                <a:gd name="T15" fmla="*/ 172 h 221"/>
                <a:gd name="T16" fmla="*/ 70 w 155"/>
                <a:gd name="T17" fmla="*/ 147 h 221"/>
                <a:gd name="T18" fmla="*/ 50 w 155"/>
                <a:gd name="T19" fmla="*/ 116 h 221"/>
                <a:gd name="T20" fmla="*/ 17 w 155"/>
                <a:gd name="T21" fmla="*/ 71 h 221"/>
                <a:gd name="T22" fmla="*/ 0 w 155"/>
                <a:gd name="T23" fmla="*/ 48 h 221"/>
                <a:gd name="T24" fmla="*/ 5 w 155"/>
                <a:gd name="T25" fmla="*/ 32 h 221"/>
                <a:gd name="T26" fmla="*/ 11 w 155"/>
                <a:gd name="T27" fmla="*/ 15 h 221"/>
                <a:gd name="T28" fmla="*/ 20 w 155"/>
                <a:gd name="T29" fmla="*/ 0 h 221"/>
                <a:gd name="T30" fmla="*/ 33 w 155"/>
                <a:gd name="T31" fmla="*/ 12 h 221"/>
                <a:gd name="T32" fmla="*/ 63 w 155"/>
                <a:gd name="T33" fmla="*/ 38 h 221"/>
                <a:gd name="T34" fmla="*/ 92 w 155"/>
                <a:gd name="T35" fmla="*/ 72 h 221"/>
                <a:gd name="T36" fmla="*/ 122 w 155"/>
                <a:gd name="T37" fmla="*/ 104 h 221"/>
                <a:gd name="T38" fmla="*/ 154 w 155"/>
                <a:gd name="T39" fmla="*/ 135 h 2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5"/>
                <a:gd name="T61" fmla="*/ 0 h 221"/>
                <a:gd name="T62" fmla="*/ 155 w 155"/>
                <a:gd name="T63" fmla="*/ 221 h 22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5" h="221">
                  <a:moveTo>
                    <a:pt x="154" y="135"/>
                  </a:moveTo>
                  <a:lnTo>
                    <a:pt x="145" y="156"/>
                  </a:lnTo>
                  <a:lnTo>
                    <a:pt x="134" y="181"/>
                  </a:lnTo>
                  <a:lnTo>
                    <a:pt x="128" y="199"/>
                  </a:lnTo>
                  <a:lnTo>
                    <a:pt x="124" y="220"/>
                  </a:lnTo>
                  <a:lnTo>
                    <a:pt x="118" y="208"/>
                  </a:lnTo>
                  <a:lnTo>
                    <a:pt x="103" y="186"/>
                  </a:lnTo>
                  <a:lnTo>
                    <a:pt x="90" y="172"/>
                  </a:lnTo>
                  <a:lnTo>
                    <a:pt x="70" y="147"/>
                  </a:lnTo>
                  <a:lnTo>
                    <a:pt x="50" y="116"/>
                  </a:lnTo>
                  <a:lnTo>
                    <a:pt x="17" y="71"/>
                  </a:lnTo>
                  <a:lnTo>
                    <a:pt x="0" y="48"/>
                  </a:lnTo>
                  <a:lnTo>
                    <a:pt x="5" y="32"/>
                  </a:lnTo>
                  <a:lnTo>
                    <a:pt x="11" y="15"/>
                  </a:lnTo>
                  <a:lnTo>
                    <a:pt x="20" y="0"/>
                  </a:lnTo>
                  <a:lnTo>
                    <a:pt x="33" y="12"/>
                  </a:lnTo>
                  <a:lnTo>
                    <a:pt x="63" y="38"/>
                  </a:lnTo>
                  <a:lnTo>
                    <a:pt x="92" y="72"/>
                  </a:lnTo>
                  <a:lnTo>
                    <a:pt x="122" y="104"/>
                  </a:lnTo>
                  <a:lnTo>
                    <a:pt x="154" y="13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ltGray">
            <a:xfrm>
              <a:off x="849" y="2306"/>
              <a:ext cx="28" cy="123"/>
            </a:xfrm>
            <a:custGeom>
              <a:avLst/>
              <a:gdLst>
                <a:gd name="T0" fmla="*/ 26 w 28"/>
                <a:gd name="T1" fmla="*/ 0 h 123"/>
                <a:gd name="T2" fmla="*/ 14 w 28"/>
                <a:gd name="T3" fmla="*/ 17 h 123"/>
                <a:gd name="T4" fmla="*/ 6 w 28"/>
                <a:gd name="T5" fmla="*/ 34 h 123"/>
                <a:gd name="T6" fmla="*/ 0 w 28"/>
                <a:gd name="T7" fmla="*/ 47 h 123"/>
                <a:gd name="T8" fmla="*/ 6 w 28"/>
                <a:gd name="T9" fmla="*/ 54 h 123"/>
                <a:gd name="T10" fmla="*/ 12 w 28"/>
                <a:gd name="T11" fmla="*/ 71 h 123"/>
                <a:gd name="T12" fmla="*/ 15 w 28"/>
                <a:gd name="T13" fmla="*/ 93 h 123"/>
                <a:gd name="T14" fmla="*/ 21 w 28"/>
                <a:gd name="T15" fmla="*/ 122 h 123"/>
                <a:gd name="T16" fmla="*/ 23 w 28"/>
                <a:gd name="T17" fmla="*/ 104 h 123"/>
                <a:gd name="T18" fmla="*/ 26 w 28"/>
                <a:gd name="T19" fmla="*/ 78 h 123"/>
                <a:gd name="T20" fmla="*/ 27 w 28"/>
                <a:gd name="T21" fmla="*/ 52 h 123"/>
                <a:gd name="T22" fmla="*/ 25 w 28"/>
                <a:gd name="T23" fmla="*/ 11 h 123"/>
                <a:gd name="T24" fmla="*/ 26 w 28"/>
                <a:gd name="T25" fmla="*/ 0 h 1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123"/>
                <a:gd name="T41" fmla="*/ 28 w 28"/>
                <a:gd name="T42" fmla="*/ 123 h 1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123">
                  <a:moveTo>
                    <a:pt x="26" y="0"/>
                  </a:moveTo>
                  <a:lnTo>
                    <a:pt x="14" y="17"/>
                  </a:lnTo>
                  <a:lnTo>
                    <a:pt x="6" y="34"/>
                  </a:lnTo>
                  <a:lnTo>
                    <a:pt x="0" y="47"/>
                  </a:lnTo>
                  <a:lnTo>
                    <a:pt x="6" y="54"/>
                  </a:lnTo>
                  <a:lnTo>
                    <a:pt x="12" y="71"/>
                  </a:lnTo>
                  <a:lnTo>
                    <a:pt x="15" y="93"/>
                  </a:lnTo>
                  <a:lnTo>
                    <a:pt x="21" y="122"/>
                  </a:lnTo>
                  <a:lnTo>
                    <a:pt x="23" y="104"/>
                  </a:lnTo>
                  <a:lnTo>
                    <a:pt x="26" y="78"/>
                  </a:lnTo>
                  <a:lnTo>
                    <a:pt x="27" y="52"/>
                  </a:lnTo>
                  <a:lnTo>
                    <a:pt x="25" y="11"/>
                  </a:ln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ltGray">
            <a:xfrm>
              <a:off x="819" y="2352"/>
              <a:ext cx="93" cy="452"/>
            </a:xfrm>
            <a:custGeom>
              <a:avLst/>
              <a:gdLst>
                <a:gd name="T0" fmla="*/ 37 w 93"/>
                <a:gd name="T1" fmla="*/ 5 h 452"/>
                <a:gd name="T2" fmla="*/ 30 w 93"/>
                <a:gd name="T3" fmla="*/ 2 h 452"/>
                <a:gd name="T4" fmla="*/ 22 w 93"/>
                <a:gd name="T5" fmla="*/ 0 h 452"/>
                <a:gd name="T6" fmla="*/ 16 w 93"/>
                <a:gd name="T7" fmla="*/ 5 h 452"/>
                <a:gd name="T8" fmla="*/ 10 w 93"/>
                <a:gd name="T9" fmla="*/ 16 h 452"/>
                <a:gd name="T10" fmla="*/ 5 w 93"/>
                <a:gd name="T11" fmla="*/ 26 h 452"/>
                <a:gd name="T12" fmla="*/ 3 w 93"/>
                <a:gd name="T13" fmla="*/ 40 h 452"/>
                <a:gd name="T14" fmla="*/ 3 w 93"/>
                <a:gd name="T15" fmla="*/ 45 h 452"/>
                <a:gd name="T16" fmla="*/ 6 w 93"/>
                <a:gd name="T17" fmla="*/ 52 h 452"/>
                <a:gd name="T18" fmla="*/ 14 w 93"/>
                <a:gd name="T19" fmla="*/ 64 h 452"/>
                <a:gd name="T20" fmla="*/ 15 w 93"/>
                <a:gd name="T21" fmla="*/ 68 h 452"/>
                <a:gd name="T22" fmla="*/ 9 w 93"/>
                <a:gd name="T23" fmla="*/ 84 h 452"/>
                <a:gd name="T24" fmla="*/ 5 w 93"/>
                <a:gd name="T25" fmla="*/ 98 h 452"/>
                <a:gd name="T26" fmla="*/ 4 w 93"/>
                <a:gd name="T27" fmla="*/ 116 h 452"/>
                <a:gd name="T28" fmla="*/ 3 w 93"/>
                <a:gd name="T29" fmla="*/ 131 h 452"/>
                <a:gd name="T30" fmla="*/ 0 w 93"/>
                <a:gd name="T31" fmla="*/ 156 h 452"/>
                <a:gd name="T32" fmla="*/ 53 w 93"/>
                <a:gd name="T33" fmla="*/ 331 h 452"/>
                <a:gd name="T34" fmla="*/ 82 w 93"/>
                <a:gd name="T35" fmla="*/ 451 h 452"/>
                <a:gd name="T36" fmla="*/ 91 w 93"/>
                <a:gd name="T37" fmla="*/ 329 h 452"/>
                <a:gd name="T38" fmla="*/ 92 w 93"/>
                <a:gd name="T39" fmla="*/ 283 h 452"/>
                <a:gd name="T40" fmla="*/ 89 w 93"/>
                <a:gd name="T41" fmla="*/ 249 h 452"/>
                <a:gd name="T42" fmla="*/ 85 w 93"/>
                <a:gd name="T43" fmla="*/ 218 h 452"/>
                <a:gd name="T44" fmla="*/ 79 w 93"/>
                <a:gd name="T45" fmla="*/ 188 h 452"/>
                <a:gd name="T46" fmla="*/ 74 w 93"/>
                <a:gd name="T47" fmla="*/ 166 h 452"/>
                <a:gd name="T48" fmla="*/ 67 w 93"/>
                <a:gd name="T49" fmla="*/ 150 h 452"/>
                <a:gd name="T50" fmla="*/ 63 w 93"/>
                <a:gd name="T51" fmla="*/ 135 h 452"/>
                <a:gd name="T52" fmla="*/ 57 w 93"/>
                <a:gd name="T53" fmla="*/ 113 h 452"/>
                <a:gd name="T54" fmla="*/ 53 w 93"/>
                <a:gd name="T55" fmla="*/ 91 h 452"/>
                <a:gd name="T56" fmla="*/ 48 w 93"/>
                <a:gd name="T57" fmla="*/ 61 h 452"/>
                <a:gd name="T58" fmla="*/ 47 w 93"/>
                <a:gd name="T59" fmla="*/ 55 h 452"/>
                <a:gd name="T60" fmla="*/ 48 w 93"/>
                <a:gd name="T61" fmla="*/ 48 h 452"/>
                <a:gd name="T62" fmla="*/ 48 w 93"/>
                <a:gd name="T63" fmla="*/ 34 h 452"/>
                <a:gd name="T64" fmla="*/ 45 w 93"/>
                <a:gd name="T65" fmla="*/ 20 h 452"/>
                <a:gd name="T66" fmla="*/ 37 w 93"/>
                <a:gd name="T67" fmla="*/ 5 h 4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3"/>
                <a:gd name="T103" fmla="*/ 0 h 452"/>
                <a:gd name="T104" fmla="*/ 93 w 93"/>
                <a:gd name="T105" fmla="*/ 452 h 4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3" h="452">
                  <a:moveTo>
                    <a:pt x="37" y="5"/>
                  </a:moveTo>
                  <a:lnTo>
                    <a:pt x="30" y="2"/>
                  </a:lnTo>
                  <a:lnTo>
                    <a:pt x="22" y="0"/>
                  </a:lnTo>
                  <a:lnTo>
                    <a:pt x="16" y="5"/>
                  </a:lnTo>
                  <a:lnTo>
                    <a:pt x="10" y="16"/>
                  </a:lnTo>
                  <a:lnTo>
                    <a:pt x="5" y="26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6" y="52"/>
                  </a:lnTo>
                  <a:lnTo>
                    <a:pt x="14" y="64"/>
                  </a:lnTo>
                  <a:lnTo>
                    <a:pt x="15" y="68"/>
                  </a:lnTo>
                  <a:lnTo>
                    <a:pt x="9" y="84"/>
                  </a:lnTo>
                  <a:lnTo>
                    <a:pt x="5" y="98"/>
                  </a:lnTo>
                  <a:lnTo>
                    <a:pt x="4" y="116"/>
                  </a:lnTo>
                  <a:lnTo>
                    <a:pt x="3" y="131"/>
                  </a:lnTo>
                  <a:lnTo>
                    <a:pt x="0" y="156"/>
                  </a:lnTo>
                  <a:lnTo>
                    <a:pt x="53" y="331"/>
                  </a:lnTo>
                  <a:lnTo>
                    <a:pt x="82" y="451"/>
                  </a:lnTo>
                  <a:lnTo>
                    <a:pt x="91" y="329"/>
                  </a:lnTo>
                  <a:lnTo>
                    <a:pt x="92" y="283"/>
                  </a:lnTo>
                  <a:lnTo>
                    <a:pt x="89" y="249"/>
                  </a:lnTo>
                  <a:lnTo>
                    <a:pt x="85" y="218"/>
                  </a:lnTo>
                  <a:lnTo>
                    <a:pt x="79" y="188"/>
                  </a:lnTo>
                  <a:lnTo>
                    <a:pt x="74" y="166"/>
                  </a:lnTo>
                  <a:lnTo>
                    <a:pt x="67" y="150"/>
                  </a:lnTo>
                  <a:lnTo>
                    <a:pt x="63" y="135"/>
                  </a:lnTo>
                  <a:lnTo>
                    <a:pt x="57" y="113"/>
                  </a:lnTo>
                  <a:lnTo>
                    <a:pt x="53" y="91"/>
                  </a:lnTo>
                  <a:lnTo>
                    <a:pt x="48" y="61"/>
                  </a:lnTo>
                  <a:lnTo>
                    <a:pt x="47" y="55"/>
                  </a:lnTo>
                  <a:lnTo>
                    <a:pt x="48" y="48"/>
                  </a:lnTo>
                  <a:lnTo>
                    <a:pt x="48" y="34"/>
                  </a:lnTo>
                  <a:lnTo>
                    <a:pt x="45" y="20"/>
                  </a:lnTo>
                  <a:lnTo>
                    <a:pt x="37" y="5"/>
                  </a:lnTo>
                </a:path>
              </a:pathLst>
            </a:custGeom>
            <a:solidFill>
              <a:srgbClr val="007F9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106"/>
            <p:cNvSpPr>
              <a:spLocks/>
            </p:cNvSpPr>
            <p:nvPr/>
          </p:nvSpPr>
          <p:spPr bwMode="ltGray">
            <a:xfrm>
              <a:off x="829" y="2361"/>
              <a:ext cx="35" cy="133"/>
            </a:xfrm>
            <a:custGeom>
              <a:avLst/>
              <a:gdLst>
                <a:gd name="T0" fmla="*/ 11 w 35"/>
                <a:gd name="T1" fmla="*/ 0 h 133"/>
                <a:gd name="T2" fmla="*/ 6 w 35"/>
                <a:gd name="T3" fmla="*/ 10 h 133"/>
                <a:gd name="T4" fmla="*/ 4 w 35"/>
                <a:gd name="T5" fmla="*/ 21 h 133"/>
                <a:gd name="T6" fmla="*/ 0 w 35"/>
                <a:gd name="T7" fmla="*/ 33 h 133"/>
                <a:gd name="T8" fmla="*/ 0 w 35"/>
                <a:gd name="T9" fmla="*/ 47 h 133"/>
                <a:gd name="T10" fmla="*/ 5 w 35"/>
                <a:gd name="T11" fmla="*/ 53 h 133"/>
                <a:gd name="T12" fmla="*/ 10 w 35"/>
                <a:gd name="T13" fmla="*/ 55 h 133"/>
                <a:gd name="T14" fmla="*/ 12 w 35"/>
                <a:gd name="T15" fmla="*/ 58 h 133"/>
                <a:gd name="T16" fmla="*/ 7 w 35"/>
                <a:gd name="T17" fmla="*/ 64 h 133"/>
                <a:gd name="T18" fmla="*/ 5 w 35"/>
                <a:gd name="T19" fmla="*/ 72 h 133"/>
                <a:gd name="T20" fmla="*/ 4 w 35"/>
                <a:gd name="T21" fmla="*/ 88 h 133"/>
                <a:gd name="T22" fmla="*/ 6 w 35"/>
                <a:gd name="T23" fmla="*/ 82 h 133"/>
                <a:gd name="T24" fmla="*/ 11 w 35"/>
                <a:gd name="T25" fmla="*/ 71 h 133"/>
                <a:gd name="T26" fmla="*/ 16 w 35"/>
                <a:gd name="T27" fmla="*/ 64 h 133"/>
                <a:gd name="T28" fmla="*/ 17 w 35"/>
                <a:gd name="T29" fmla="*/ 71 h 133"/>
                <a:gd name="T30" fmla="*/ 14 w 35"/>
                <a:gd name="T31" fmla="*/ 80 h 133"/>
                <a:gd name="T32" fmla="*/ 12 w 35"/>
                <a:gd name="T33" fmla="*/ 91 h 133"/>
                <a:gd name="T34" fmla="*/ 12 w 35"/>
                <a:gd name="T35" fmla="*/ 102 h 133"/>
                <a:gd name="T36" fmla="*/ 17 w 35"/>
                <a:gd name="T37" fmla="*/ 121 h 133"/>
                <a:gd name="T38" fmla="*/ 22 w 35"/>
                <a:gd name="T39" fmla="*/ 132 h 133"/>
                <a:gd name="T40" fmla="*/ 23 w 35"/>
                <a:gd name="T41" fmla="*/ 110 h 133"/>
                <a:gd name="T42" fmla="*/ 25 w 35"/>
                <a:gd name="T43" fmla="*/ 91 h 133"/>
                <a:gd name="T44" fmla="*/ 26 w 35"/>
                <a:gd name="T45" fmla="*/ 67 h 133"/>
                <a:gd name="T46" fmla="*/ 25 w 35"/>
                <a:gd name="T47" fmla="*/ 58 h 133"/>
                <a:gd name="T48" fmla="*/ 22 w 35"/>
                <a:gd name="T49" fmla="*/ 53 h 133"/>
                <a:gd name="T50" fmla="*/ 23 w 35"/>
                <a:gd name="T51" fmla="*/ 48 h 133"/>
                <a:gd name="T52" fmla="*/ 29 w 35"/>
                <a:gd name="T53" fmla="*/ 47 h 133"/>
                <a:gd name="T54" fmla="*/ 34 w 35"/>
                <a:gd name="T55" fmla="*/ 50 h 133"/>
                <a:gd name="T56" fmla="*/ 31 w 35"/>
                <a:gd name="T57" fmla="*/ 44 h 133"/>
                <a:gd name="T58" fmla="*/ 25 w 35"/>
                <a:gd name="T59" fmla="*/ 42 h 133"/>
                <a:gd name="T60" fmla="*/ 17 w 35"/>
                <a:gd name="T61" fmla="*/ 42 h 133"/>
                <a:gd name="T62" fmla="*/ 10 w 35"/>
                <a:gd name="T63" fmla="*/ 47 h 133"/>
                <a:gd name="T64" fmla="*/ 12 w 35"/>
                <a:gd name="T65" fmla="*/ 38 h 133"/>
                <a:gd name="T66" fmla="*/ 14 w 35"/>
                <a:gd name="T67" fmla="*/ 23 h 133"/>
                <a:gd name="T68" fmla="*/ 11 w 35"/>
                <a:gd name="T69" fmla="*/ 11 h 133"/>
                <a:gd name="T70" fmla="*/ 11 w 35"/>
                <a:gd name="T71" fmla="*/ 0 h 1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"/>
                <a:gd name="T109" fmla="*/ 0 h 133"/>
                <a:gd name="T110" fmla="*/ 35 w 35"/>
                <a:gd name="T111" fmla="*/ 133 h 1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" h="133">
                  <a:moveTo>
                    <a:pt x="11" y="0"/>
                  </a:moveTo>
                  <a:lnTo>
                    <a:pt x="6" y="10"/>
                  </a:lnTo>
                  <a:lnTo>
                    <a:pt x="4" y="21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5" y="53"/>
                  </a:lnTo>
                  <a:lnTo>
                    <a:pt x="10" y="55"/>
                  </a:lnTo>
                  <a:lnTo>
                    <a:pt x="12" y="58"/>
                  </a:lnTo>
                  <a:lnTo>
                    <a:pt x="7" y="64"/>
                  </a:lnTo>
                  <a:lnTo>
                    <a:pt x="5" y="72"/>
                  </a:lnTo>
                  <a:lnTo>
                    <a:pt x="4" y="88"/>
                  </a:lnTo>
                  <a:lnTo>
                    <a:pt x="6" y="82"/>
                  </a:lnTo>
                  <a:lnTo>
                    <a:pt x="11" y="71"/>
                  </a:lnTo>
                  <a:lnTo>
                    <a:pt x="16" y="64"/>
                  </a:lnTo>
                  <a:lnTo>
                    <a:pt x="17" y="71"/>
                  </a:lnTo>
                  <a:lnTo>
                    <a:pt x="14" y="80"/>
                  </a:lnTo>
                  <a:lnTo>
                    <a:pt x="12" y="91"/>
                  </a:lnTo>
                  <a:lnTo>
                    <a:pt x="12" y="102"/>
                  </a:lnTo>
                  <a:lnTo>
                    <a:pt x="17" y="121"/>
                  </a:lnTo>
                  <a:lnTo>
                    <a:pt x="22" y="132"/>
                  </a:lnTo>
                  <a:lnTo>
                    <a:pt x="23" y="110"/>
                  </a:lnTo>
                  <a:lnTo>
                    <a:pt x="25" y="91"/>
                  </a:lnTo>
                  <a:lnTo>
                    <a:pt x="26" y="67"/>
                  </a:lnTo>
                  <a:lnTo>
                    <a:pt x="25" y="58"/>
                  </a:lnTo>
                  <a:lnTo>
                    <a:pt x="22" y="53"/>
                  </a:lnTo>
                  <a:lnTo>
                    <a:pt x="23" y="48"/>
                  </a:lnTo>
                  <a:lnTo>
                    <a:pt x="29" y="47"/>
                  </a:lnTo>
                  <a:lnTo>
                    <a:pt x="34" y="50"/>
                  </a:lnTo>
                  <a:lnTo>
                    <a:pt x="31" y="44"/>
                  </a:lnTo>
                  <a:lnTo>
                    <a:pt x="25" y="42"/>
                  </a:lnTo>
                  <a:lnTo>
                    <a:pt x="17" y="42"/>
                  </a:lnTo>
                  <a:lnTo>
                    <a:pt x="10" y="47"/>
                  </a:lnTo>
                  <a:lnTo>
                    <a:pt x="12" y="38"/>
                  </a:lnTo>
                  <a:lnTo>
                    <a:pt x="14" y="23"/>
                  </a:lnTo>
                  <a:lnTo>
                    <a:pt x="11" y="11"/>
                  </a:lnTo>
                  <a:lnTo>
                    <a:pt x="11" y="0"/>
                  </a:lnTo>
                </a:path>
              </a:pathLst>
            </a:custGeom>
            <a:solidFill>
              <a:srgbClr val="005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107"/>
            <p:cNvSpPr>
              <a:spLocks/>
            </p:cNvSpPr>
            <p:nvPr/>
          </p:nvSpPr>
          <p:spPr bwMode="ltGray">
            <a:xfrm>
              <a:off x="354" y="2243"/>
              <a:ext cx="665" cy="1080"/>
            </a:xfrm>
            <a:custGeom>
              <a:avLst/>
              <a:gdLst>
                <a:gd name="T0" fmla="*/ 330 w 665"/>
                <a:gd name="T1" fmla="*/ 1 h 1080"/>
                <a:gd name="T2" fmla="*/ 307 w 665"/>
                <a:gd name="T3" fmla="*/ 20 h 1080"/>
                <a:gd name="T4" fmla="*/ 283 w 665"/>
                <a:gd name="T5" fmla="*/ 43 h 1080"/>
                <a:gd name="T6" fmla="*/ 240 w 665"/>
                <a:gd name="T7" fmla="*/ 61 h 1080"/>
                <a:gd name="T8" fmla="*/ 193 w 665"/>
                <a:gd name="T9" fmla="*/ 77 h 1080"/>
                <a:gd name="T10" fmla="*/ 142 w 665"/>
                <a:gd name="T11" fmla="*/ 91 h 1080"/>
                <a:gd name="T12" fmla="*/ 111 w 665"/>
                <a:gd name="T13" fmla="*/ 115 h 1080"/>
                <a:gd name="T14" fmla="*/ 71 w 665"/>
                <a:gd name="T15" fmla="*/ 208 h 1080"/>
                <a:gd name="T16" fmla="*/ 53 w 665"/>
                <a:gd name="T17" fmla="*/ 328 h 1080"/>
                <a:gd name="T18" fmla="*/ 19 w 665"/>
                <a:gd name="T19" fmla="*/ 477 h 1080"/>
                <a:gd name="T20" fmla="*/ 0 w 665"/>
                <a:gd name="T21" fmla="*/ 635 h 1080"/>
                <a:gd name="T22" fmla="*/ 0 w 665"/>
                <a:gd name="T23" fmla="*/ 723 h 1080"/>
                <a:gd name="T24" fmla="*/ 24 w 665"/>
                <a:gd name="T25" fmla="*/ 799 h 1080"/>
                <a:gd name="T26" fmla="*/ 98 w 665"/>
                <a:gd name="T27" fmla="*/ 839 h 1080"/>
                <a:gd name="T28" fmla="*/ 155 w 665"/>
                <a:gd name="T29" fmla="*/ 875 h 1080"/>
                <a:gd name="T30" fmla="*/ 148 w 665"/>
                <a:gd name="T31" fmla="*/ 939 h 1080"/>
                <a:gd name="T32" fmla="*/ 140 w 665"/>
                <a:gd name="T33" fmla="*/ 1011 h 1080"/>
                <a:gd name="T34" fmla="*/ 130 w 665"/>
                <a:gd name="T35" fmla="*/ 1079 h 1080"/>
                <a:gd name="T36" fmla="*/ 662 w 665"/>
                <a:gd name="T37" fmla="*/ 1024 h 1080"/>
                <a:gd name="T38" fmla="*/ 659 w 665"/>
                <a:gd name="T39" fmla="*/ 922 h 1080"/>
                <a:gd name="T40" fmla="*/ 650 w 665"/>
                <a:gd name="T41" fmla="*/ 839 h 1080"/>
                <a:gd name="T42" fmla="*/ 656 w 665"/>
                <a:gd name="T43" fmla="*/ 704 h 1080"/>
                <a:gd name="T44" fmla="*/ 647 w 665"/>
                <a:gd name="T45" fmla="*/ 594 h 1080"/>
                <a:gd name="T46" fmla="*/ 658 w 665"/>
                <a:gd name="T47" fmla="*/ 496 h 1080"/>
                <a:gd name="T48" fmla="*/ 658 w 665"/>
                <a:gd name="T49" fmla="*/ 370 h 1080"/>
                <a:gd name="T50" fmla="*/ 653 w 665"/>
                <a:gd name="T51" fmla="*/ 311 h 1080"/>
                <a:gd name="T52" fmla="*/ 643 w 665"/>
                <a:gd name="T53" fmla="*/ 272 h 1080"/>
                <a:gd name="T54" fmla="*/ 627 w 665"/>
                <a:gd name="T55" fmla="*/ 251 h 1080"/>
                <a:gd name="T56" fmla="*/ 604 w 665"/>
                <a:gd name="T57" fmla="*/ 226 h 1080"/>
                <a:gd name="T58" fmla="*/ 586 w 665"/>
                <a:gd name="T59" fmla="*/ 201 h 1080"/>
                <a:gd name="T60" fmla="*/ 563 w 665"/>
                <a:gd name="T61" fmla="*/ 184 h 1080"/>
                <a:gd name="T62" fmla="*/ 550 w 665"/>
                <a:gd name="T63" fmla="*/ 160 h 1080"/>
                <a:gd name="T64" fmla="*/ 536 w 665"/>
                <a:gd name="T65" fmla="*/ 126 h 1080"/>
                <a:gd name="T66" fmla="*/ 525 w 665"/>
                <a:gd name="T67" fmla="*/ 103 h 1080"/>
                <a:gd name="T68" fmla="*/ 526 w 665"/>
                <a:gd name="T69" fmla="*/ 170 h 1080"/>
                <a:gd name="T70" fmla="*/ 560 w 665"/>
                <a:gd name="T71" fmla="*/ 299 h 1080"/>
                <a:gd name="T72" fmla="*/ 557 w 665"/>
                <a:gd name="T73" fmla="*/ 455 h 1080"/>
                <a:gd name="T74" fmla="*/ 544 w 665"/>
                <a:gd name="T75" fmla="*/ 548 h 1080"/>
                <a:gd name="T76" fmla="*/ 536 w 665"/>
                <a:gd name="T77" fmla="*/ 505 h 1080"/>
                <a:gd name="T78" fmla="*/ 528 w 665"/>
                <a:gd name="T79" fmla="*/ 467 h 1080"/>
                <a:gd name="T80" fmla="*/ 519 w 665"/>
                <a:gd name="T81" fmla="*/ 429 h 1080"/>
                <a:gd name="T82" fmla="*/ 506 w 665"/>
                <a:gd name="T83" fmla="*/ 388 h 1080"/>
                <a:gd name="T84" fmla="*/ 492 w 665"/>
                <a:gd name="T85" fmla="*/ 346 h 1080"/>
                <a:gd name="T86" fmla="*/ 481 w 665"/>
                <a:gd name="T87" fmla="*/ 310 h 1080"/>
                <a:gd name="T88" fmla="*/ 470 w 665"/>
                <a:gd name="T89" fmla="*/ 266 h 1080"/>
                <a:gd name="T90" fmla="*/ 456 w 665"/>
                <a:gd name="T91" fmla="*/ 227 h 1080"/>
                <a:gd name="T92" fmla="*/ 440 w 665"/>
                <a:gd name="T93" fmla="*/ 190 h 1080"/>
                <a:gd name="T94" fmla="*/ 421 w 665"/>
                <a:gd name="T95" fmla="*/ 151 h 1080"/>
                <a:gd name="T96" fmla="*/ 407 w 665"/>
                <a:gd name="T97" fmla="*/ 118 h 1080"/>
                <a:gd name="T98" fmla="*/ 390 w 665"/>
                <a:gd name="T99" fmla="*/ 84 h 1080"/>
                <a:gd name="T100" fmla="*/ 371 w 665"/>
                <a:gd name="T101" fmla="*/ 59 h 1080"/>
                <a:gd name="T102" fmla="*/ 352 w 665"/>
                <a:gd name="T103" fmla="*/ 29 h 1080"/>
                <a:gd name="T104" fmla="*/ 336 w 665"/>
                <a:gd name="T105" fmla="*/ 0 h 10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65"/>
                <a:gd name="T160" fmla="*/ 0 h 1080"/>
                <a:gd name="T161" fmla="*/ 665 w 665"/>
                <a:gd name="T162" fmla="*/ 1080 h 108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65" h="1080">
                  <a:moveTo>
                    <a:pt x="336" y="0"/>
                  </a:moveTo>
                  <a:lnTo>
                    <a:pt x="330" y="1"/>
                  </a:lnTo>
                  <a:lnTo>
                    <a:pt x="321" y="8"/>
                  </a:lnTo>
                  <a:lnTo>
                    <a:pt x="307" y="20"/>
                  </a:lnTo>
                  <a:lnTo>
                    <a:pt x="292" y="33"/>
                  </a:lnTo>
                  <a:lnTo>
                    <a:pt x="283" y="43"/>
                  </a:lnTo>
                  <a:lnTo>
                    <a:pt x="263" y="50"/>
                  </a:lnTo>
                  <a:lnTo>
                    <a:pt x="240" y="61"/>
                  </a:lnTo>
                  <a:lnTo>
                    <a:pt x="218" y="70"/>
                  </a:lnTo>
                  <a:lnTo>
                    <a:pt x="193" y="77"/>
                  </a:lnTo>
                  <a:lnTo>
                    <a:pt x="170" y="84"/>
                  </a:lnTo>
                  <a:lnTo>
                    <a:pt x="142" y="91"/>
                  </a:lnTo>
                  <a:lnTo>
                    <a:pt x="130" y="99"/>
                  </a:lnTo>
                  <a:lnTo>
                    <a:pt x="111" y="115"/>
                  </a:lnTo>
                  <a:lnTo>
                    <a:pt x="90" y="148"/>
                  </a:lnTo>
                  <a:lnTo>
                    <a:pt x="71" y="208"/>
                  </a:lnTo>
                  <a:lnTo>
                    <a:pt x="69" y="283"/>
                  </a:lnTo>
                  <a:lnTo>
                    <a:pt x="53" y="328"/>
                  </a:lnTo>
                  <a:lnTo>
                    <a:pt x="33" y="406"/>
                  </a:lnTo>
                  <a:lnTo>
                    <a:pt x="19" y="477"/>
                  </a:lnTo>
                  <a:lnTo>
                    <a:pt x="6" y="554"/>
                  </a:lnTo>
                  <a:lnTo>
                    <a:pt x="0" y="635"/>
                  </a:lnTo>
                  <a:lnTo>
                    <a:pt x="2" y="672"/>
                  </a:lnTo>
                  <a:lnTo>
                    <a:pt x="0" y="723"/>
                  </a:lnTo>
                  <a:lnTo>
                    <a:pt x="5" y="767"/>
                  </a:lnTo>
                  <a:lnTo>
                    <a:pt x="24" y="799"/>
                  </a:lnTo>
                  <a:lnTo>
                    <a:pt x="58" y="826"/>
                  </a:lnTo>
                  <a:lnTo>
                    <a:pt x="98" y="839"/>
                  </a:lnTo>
                  <a:lnTo>
                    <a:pt x="160" y="854"/>
                  </a:lnTo>
                  <a:lnTo>
                    <a:pt x="155" y="875"/>
                  </a:lnTo>
                  <a:lnTo>
                    <a:pt x="153" y="905"/>
                  </a:lnTo>
                  <a:lnTo>
                    <a:pt x="148" y="939"/>
                  </a:lnTo>
                  <a:lnTo>
                    <a:pt x="142" y="978"/>
                  </a:lnTo>
                  <a:lnTo>
                    <a:pt x="140" y="1011"/>
                  </a:lnTo>
                  <a:lnTo>
                    <a:pt x="135" y="1049"/>
                  </a:lnTo>
                  <a:lnTo>
                    <a:pt x="130" y="1079"/>
                  </a:lnTo>
                  <a:lnTo>
                    <a:pt x="664" y="1079"/>
                  </a:lnTo>
                  <a:lnTo>
                    <a:pt x="662" y="1024"/>
                  </a:lnTo>
                  <a:lnTo>
                    <a:pt x="659" y="964"/>
                  </a:lnTo>
                  <a:lnTo>
                    <a:pt x="659" y="922"/>
                  </a:lnTo>
                  <a:lnTo>
                    <a:pt x="656" y="875"/>
                  </a:lnTo>
                  <a:lnTo>
                    <a:pt x="650" y="839"/>
                  </a:lnTo>
                  <a:lnTo>
                    <a:pt x="653" y="795"/>
                  </a:lnTo>
                  <a:lnTo>
                    <a:pt x="656" y="704"/>
                  </a:lnTo>
                  <a:lnTo>
                    <a:pt x="658" y="659"/>
                  </a:lnTo>
                  <a:lnTo>
                    <a:pt x="647" y="594"/>
                  </a:lnTo>
                  <a:lnTo>
                    <a:pt x="652" y="550"/>
                  </a:lnTo>
                  <a:lnTo>
                    <a:pt x="658" y="496"/>
                  </a:lnTo>
                  <a:lnTo>
                    <a:pt x="658" y="420"/>
                  </a:lnTo>
                  <a:lnTo>
                    <a:pt x="658" y="370"/>
                  </a:lnTo>
                  <a:lnTo>
                    <a:pt x="658" y="343"/>
                  </a:lnTo>
                  <a:lnTo>
                    <a:pt x="653" y="311"/>
                  </a:lnTo>
                  <a:lnTo>
                    <a:pt x="647" y="285"/>
                  </a:lnTo>
                  <a:lnTo>
                    <a:pt x="643" y="272"/>
                  </a:lnTo>
                  <a:lnTo>
                    <a:pt x="636" y="260"/>
                  </a:lnTo>
                  <a:lnTo>
                    <a:pt x="627" y="251"/>
                  </a:lnTo>
                  <a:lnTo>
                    <a:pt x="618" y="239"/>
                  </a:lnTo>
                  <a:lnTo>
                    <a:pt x="604" y="226"/>
                  </a:lnTo>
                  <a:lnTo>
                    <a:pt x="595" y="211"/>
                  </a:lnTo>
                  <a:lnTo>
                    <a:pt x="586" y="201"/>
                  </a:lnTo>
                  <a:lnTo>
                    <a:pt x="575" y="194"/>
                  </a:lnTo>
                  <a:lnTo>
                    <a:pt x="563" y="184"/>
                  </a:lnTo>
                  <a:lnTo>
                    <a:pt x="557" y="176"/>
                  </a:lnTo>
                  <a:lnTo>
                    <a:pt x="550" y="160"/>
                  </a:lnTo>
                  <a:lnTo>
                    <a:pt x="544" y="144"/>
                  </a:lnTo>
                  <a:lnTo>
                    <a:pt x="536" y="126"/>
                  </a:lnTo>
                  <a:lnTo>
                    <a:pt x="530" y="110"/>
                  </a:lnTo>
                  <a:lnTo>
                    <a:pt x="525" y="103"/>
                  </a:lnTo>
                  <a:lnTo>
                    <a:pt x="522" y="100"/>
                  </a:lnTo>
                  <a:lnTo>
                    <a:pt x="526" y="170"/>
                  </a:lnTo>
                  <a:lnTo>
                    <a:pt x="548" y="239"/>
                  </a:lnTo>
                  <a:lnTo>
                    <a:pt x="560" y="299"/>
                  </a:lnTo>
                  <a:lnTo>
                    <a:pt x="568" y="373"/>
                  </a:lnTo>
                  <a:lnTo>
                    <a:pt x="557" y="455"/>
                  </a:lnTo>
                  <a:lnTo>
                    <a:pt x="548" y="570"/>
                  </a:lnTo>
                  <a:lnTo>
                    <a:pt x="544" y="548"/>
                  </a:lnTo>
                  <a:lnTo>
                    <a:pt x="541" y="527"/>
                  </a:lnTo>
                  <a:lnTo>
                    <a:pt x="536" y="505"/>
                  </a:lnTo>
                  <a:lnTo>
                    <a:pt x="532" y="486"/>
                  </a:lnTo>
                  <a:lnTo>
                    <a:pt x="528" y="467"/>
                  </a:lnTo>
                  <a:lnTo>
                    <a:pt x="524" y="446"/>
                  </a:lnTo>
                  <a:lnTo>
                    <a:pt x="519" y="429"/>
                  </a:lnTo>
                  <a:lnTo>
                    <a:pt x="513" y="410"/>
                  </a:lnTo>
                  <a:lnTo>
                    <a:pt x="506" y="388"/>
                  </a:lnTo>
                  <a:lnTo>
                    <a:pt x="498" y="367"/>
                  </a:lnTo>
                  <a:lnTo>
                    <a:pt x="492" y="346"/>
                  </a:lnTo>
                  <a:lnTo>
                    <a:pt x="487" y="329"/>
                  </a:lnTo>
                  <a:lnTo>
                    <a:pt x="481" y="310"/>
                  </a:lnTo>
                  <a:lnTo>
                    <a:pt x="475" y="285"/>
                  </a:lnTo>
                  <a:lnTo>
                    <a:pt x="470" y="266"/>
                  </a:lnTo>
                  <a:lnTo>
                    <a:pt x="462" y="246"/>
                  </a:lnTo>
                  <a:lnTo>
                    <a:pt x="456" y="227"/>
                  </a:lnTo>
                  <a:lnTo>
                    <a:pt x="448" y="209"/>
                  </a:lnTo>
                  <a:lnTo>
                    <a:pt x="440" y="190"/>
                  </a:lnTo>
                  <a:lnTo>
                    <a:pt x="430" y="171"/>
                  </a:lnTo>
                  <a:lnTo>
                    <a:pt x="421" y="151"/>
                  </a:lnTo>
                  <a:lnTo>
                    <a:pt x="414" y="134"/>
                  </a:lnTo>
                  <a:lnTo>
                    <a:pt x="407" y="118"/>
                  </a:lnTo>
                  <a:lnTo>
                    <a:pt x="397" y="100"/>
                  </a:lnTo>
                  <a:lnTo>
                    <a:pt x="390" y="84"/>
                  </a:lnTo>
                  <a:lnTo>
                    <a:pt x="381" y="71"/>
                  </a:lnTo>
                  <a:lnTo>
                    <a:pt x="371" y="59"/>
                  </a:lnTo>
                  <a:lnTo>
                    <a:pt x="363" y="45"/>
                  </a:lnTo>
                  <a:lnTo>
                    <a:pt x="352" y="29"/>
                  </a:lnTo>
                  <a:lnTo>
                    <a:pt x="340" y="12"/>
                  </a:lnTo>
                  <a:lnTo>
                    <a:pt x="336" y="0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Freeform 108"/>
            <p:cNvSpPr>
              <a:spLocks/>
            </p:cNvSpPr>
            <p:nvPr/>
          </p:nvSpPr>
          <p:spPr bwMode="ltGray">
            <a:xfrm>
              <a:off x="985" y="2517"/>
              <a:ext cx="34" cy="807"/>
            </a:xfrm>
            <a:custGeom>
              <a:avLst/>
              <a:gdLst>
                <a:gd name="T0" fmla="*/ 21 w 34"/>
                <a:gd name="T1" fmla="*/ 13 h 807"/>
                <a:gd name="T2" fmla="*/ 26 w 34"/>
                <a:gd name="T3" fmla="*/ 41 h 807"/>
                <a:gd name="T4" fmla="*/ 31 w 34"/>
                <a:gd name="T5" fmla="*/ 66 h 807"/>
                <a:gd name="T6" fmla="*/ 31 w 34"/>
                <a:gd name="T7" fmla="*/ 106 h 807"/>
                <a:gd name="T8" fmla="*/ 32 w 34"/>
                <a:gd name="T9" fmla="*/ 143 h 807"/>
                <a:gd name="T10" fmla="*/ 32 w 34"/>
                <a:gd name="T11" fmla="*/ 192 h 807"/>
                <a:gd name="T12" fmla="*/ 32 w 34"/>
                <a:gd name="T13" fmla="*/ 246 h 807"/>
                <a:gd name="T14" fmla="*/ 26 w 34"/>
                <a:gd name="T15" fmla="*/ 288 h 807"/>
                <a:gd name="T16" fmla="*/ 29 w 34"/>
                <a:gd name="T17" fmla="*/ 332 h 807"/>
                <a:gd name="T18" fmla="*/ 25 w 34"/>
                <a:gd name="T19" fmla="*/ 394 h 807"/>
                <a:gd name="T20" fmla="*/ 31 w 34"/>
                <a:gd name="T21" fmla="*/ 446 h 807"/>
                <a:gd name="T22" fmla="*/ 31 w 34"/>
                <a:gd name="T23" fmla="*/ 498 h 807"/>
                <a:gd name="T24" fmla="*/ 29 w 34"/>
                <a:gd name="T25" fmla="*/ 537 h 807"/>
                <a:gd name="T26" fmla="*/ 26 w 34"/>
                <a:gd name="T27" fmla="*/ 573 h 807"/>
                <a:gd name="T28" fmla="*/ 31 w 34"/>
                <a:gd name="T29" fmla="*/ 620 h 807"/>
                <a:gd name="T30" fmla="*/ 33 w 34"/>
                <a:gd name="T31" fmla="*/ 664 h 807"/>
                <a:gd name="T32" fmla="*/ 33 w 34"/>
                <a:gd name="T33" fmla="*/ 714 h 807"/>
                <a:gd name="T34" fmla="*/ 33 w 34"/>
                <a:gd name="T35" fmla="*/ 770 h 807"/>
                <a:gd name="T36" fmla="*/ 33 w 34"/>
                <a:gd name="T37" fmla="*/ 806 h 807"/>
                <a:gd name="T38" fmla="*/ 4 w 34"/>
                <a:gd name="T39" fmla="*/ 795 h 807"/>
                <a:gd name="T40" fmla="*/ 2 w 34"/>
                <a:gd name="T41" fmla="*/ 752 h 807"/>
                <a:gd name="T42" fmla="*/ 4 w 34"/>
                <a:gd name="T43" fmla="*/ 712 h 807"/>
                <a:gd name="T44" fmla="*/ 4 w 34"/>
                <a:gd name="T45" fmla="*/ 658 h 807"/>
                <a:gd name="T46" fmla="*/ 2 w 34"/>
                <a:gd name="T47" fmla="*/ 601 h 807"/>
                <a:gd name="T48" fmla="*/ 2 w 34"/>
                <a:gd name="T49" fmla="*/ 542 h 807"/>
                <a:gd name="T50" fmla="*/ 0 w 34"/>
                <a:gd name="T51" fmla="*/ 402 h 807"/>
                <a:gd name="T52" fmla="*/ 0 w 34"/>
                <a:gd name="T53" fmla="*/ 312 h 807"/>
                <a:gd name="T54" fmla="*/ 2 w 34"/>
                <a:gd name="T55" fmla="*/ 275 h 807"/>
                <a:gd name="T56" fmla="*/ 2 w 34"/>
                <a:gd name="T57" fmla="*/ 225 h 807"/>
                <a:gd name="T58" fmla="*/ 5 w 34"/>
                <a:gd name="T59" fmla="*/ 167 h 807"/>
                <a:gd name="T60" fmla="*/ 8 w 34"/>
                <a:gd name="T61" fmla="*/ 119 h 807"/>
                <a:gd name="T62" fmla="*/ 11 w 34"/>
                <a:gd name="T63" fmla="*/ 71 h 807"/>
                <a:gd name="T64" fmla="*/ 15 w 34"/>
                <a:gd name="T65" fmla="*/ 22 h 8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807"/>
                <a:gd name="T101" fmla="*/ 34 w 34"/>
                <a:gd name="T102" fmla="*/ 807 h 8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807">
                  <a:moveTo>
                    <a:pt x="16" y="0"/>
                  </a:moveTo>
                  <a:lnTo>
                    <a:pt x="21" y="13"/>
                  </a:lnTo>
                  <a:lnTo>
                    <a:pt x="23" y="27"/>
                  </a:lnTo>
                  <a:lnTo>
                    <a:pt x="26" y="41"/>
                  </a:lnTo>
                  <a:lnTo>
                    <a:pt x="28" y="55"/>
                  </a:lnTo>
                  <a:lnTo>
                    <a:pt x="31" y="66"/>
                  </a:lnTo>
                  <a:lnTo>
                    <a:pt x="32" y="87"/>
                  </a:lnTo>
                  <a:lnTo>
                    <a:pt x="31" y="106"/>
                  </a:lnTo>
                  <a:lnTo>
                    <a:pt x="31" y="130"/>
                  </a:lnTo>
                  <a:lnTo>
                    <a:pt x="32" y="143"/>
                  </a:lnTo>
                  <a:lnTo>
                    <a:pt x="33" y="165"/>
                  </a:lnTo>
                  <a:lnTo>
                    <a:pt x="32" y="192"/>
                  </a:lnTo>
                  <a:lnTo>
                    <a:pt x="33" y="218"/>
                  </a:lnTo>
                  <a:lnTo>
                    <a:pt x="32" y="246"/>
                  </a:lnTo>
                  <a:lnTo>
                    <a:pt x="29" y="265"/>
                  </a:lnTo>
                  <a:lnTo>
                    <a:pt x="26" y="288"/>
                  </a:lnTo>
                  <a:lnTo>
                    <a:pt x="28" y="306"/>
                  </a:lnTo>
                  <a:lnTo>
                    <a:pt x="29" y="332"/>
                  </a:lnTo>
                  <a:lnTo>
                    <a:pt x="28" y="362"/>
                  </a:lnTo>
                  <a:lnTo>
                    <a:pt x="25" y="394"/>
                  </a:lnTo>
                  <a:lnTo>
                    <a:pt x="29" y="417"/>
                  </a:lnTo>
                  <a:lnTo>
                    <a:pt x="31" y="446"/>
                  </a:lnTo>
                  <a:lnTo>
                    <a:pt x="31" y="470"/>
                  </a:lnTo>
                  <a:lnTo>
                    <a:pt x="31" y="498"/>
                  </a:lnTo>
                  <a:lnTo>
                    <a:pt x="31" y="517"/>
                  </a:lnTo>
                  <a:lnTo>
                    <a:pt x="29" y="537"/>
                  </a:lnTo>
                  <a:lnTo>
                    <a:pt x="26" y="560"/>
                  </a:lnTo>
                  <a:lnTo>
                    <a:pt x="26" y="573"/>
                  </a:lnTo>
                  <a:lnTo>
                    <a:pt x="28" y="595"/>
                  </a:lnTo>
                  <a:lnTo>
                    <a:pt x="31" y="620"/>
                  </a:lnTo>
                  <a:lnTo>
                    <a:pt x="32" y="638"/>
                  </a:lnTo>
                  <a:lnTo>
                    <a:pt x="33" y="664"/>
                  </a:lnTo>
                  <a:lnTo>
                    <a:pt x="32" y="690"/>
                  </a:lnTo>
                  <a:lnTo>
                    <a:pt x="33" y="714"/>
                  </a:lnTo>
                  <a:lnTo>
                    <a:pt x="32" y="743"/>
                  </a:lnTo>
                  <a:lnTo>
                    <a:pt x="33" y="770"/>
                  </a:lnTo>
                  <a:lnTo>
                    <a:pt x="33" y="793"/>
                  </a:lnTo>
                  <a:lnTo>
                    <a:pt x="33" y="806"/>
                  </a:lnTo>
                  <a:lnTo>
                    <a:pt x="4" y="806"/>
                  </a:lnTo>
                  <a:lnTo>
                    <a:pt x="4" y="795"/>
                  </a:lnTo>
                  <a:lnTo>
                    <a:pt x="4" y="771"/>
                  </a:lnTo>
                  <a:lnTo>
                    <a:pt x="2" y="752"/>
                  </a:lnTo>
                  <a:lnTo>
                    <a:pt x="2" y="736"/>
                  </a:lnTo>
                  <a:lnTo>
                    <a:pt x="4" y="712"/>
                  </a:lnTo>
                  <a:lnTo>
                    <a:pt x="5" y="688"/>
                  </a:lnTo>
                  <a:lnTo>
                    <a:pt x="4" y="658"/>
                  </a:lnTo>
                  <a:lnTo>
                    <a:pt x="4" y="628"/>
                  </a:lnTo>
                  <a:lnTo>
                    <a:pt x="2" y="601"/>
                  </a:lnTo>
                  <a:lnTo>
                    <a:pt x="4" y="571"/>
                  </a:lnTo>
                  <a:lnTo>
                    <a:pt x="2" y="542"/>
                  </a:lnTo>
                  <a:lnTo>
                    <a:pt x="2" y="517"/>
                  </a:lnTo>
                  <a:lnTo>
                    <a:pt x="0" y="402"/>
                  </a:lnTo>
                  <a:lnTo>
                    <a:pt x="2" y="343"/>
                  </a:lnTo>
                  <a:lnTo>
                    <a:pt x="0" y="312"/>
                  </a:lnTo>
                  <a:lnTo>
                    <a:pt x="0" y="298"/>
                  </a:lnTo>
                  <a:lnTo>
                    <a:pt x="2" y="275"/>
                  </a:lnTo>
                  <a:lnTo>
                    <a:pt x="0" y="252"/>
                  </a:lnTo>
                  <a:lnTo>
                    <a:pt x="2" y="225"/>
                  </a:lnTo>
                  <a:lnTo>
                    <a:pt x="4" y="200"/>
                  </a:lnTo>
                  <a:lnTo>
                    <a:pt x="5" y="167"/>
                  </a:lnTo>
                  <a:lnTo>
                    <a:pt x="6" y="142"/>
                  </a:lnTo>
                  <a:lnTo>
                    <a:pt x="8" y="119"/>
                  </a:lnTo>
                  <a:lnTo>
                    <a:pt x="10" y="96"/>
                  </a:lnTo>
                  <a:lnTo>
                    <a:pt x="11" y="71"/>
                  </a:lnTo>
                  <a:lnTo>
                    <a:pt x="12" y="44"/>
                  </a:lnTo>
                  <a:lnTo>
                    <a:pt x="15" y="22"/>
                  </a:lnTo>
                  <a:lnTo>
                    <a:pt x="16" y="0"/>
                  </a:lnTo>
                </a:path>
              </a:pathLst>
            </a:custGeom>
            <a:solidFill>
              <a:srgbClr val="5F5F5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109"/>
            <p:cNvSpPr>
              <a:spLocks/>
            </p:cNvSpPr>
            <p:nvPr/>
          </p:nvSpPr>
          <p:spPr bwMode="ltGray">
            <a:xfrm>
              <a:off x="572" y="2493"/>
              <a:ext cx="128" cy="376"/>
            </a:xfrm>
            <a:custGeom>
              <a:avLst/>
              <a:gdLst>
                <a:gd name="T0" fmla="*/ 0 w 128"/>
                <a:gd name="T1" fmla="*/ 0 h 376"/>
                <a:gd name="T2" fmla="*/ 7 w 128"/>
                <a:gd name="T3" fmla="*/ 5 h 376"/>
                <a:gd name="T4" fmla="*/ 13 w 128"/>
                <a:gd name="T5" fmla="*/ 9 h 376"/>
                <a:gd name="T6" fmla="*/ 21 w 128"/>
                <a:gd name="T7" fmla="*/ 14 h 376"/>
                <a:gd name="T8" fmla="*/ 25 w 128"/>
                <a:gd name="T9" fmla="*/ 16 h 376"/>
                <a:gd name="T10" fmla="*/ 30 w 128"/>
                <a:gd name="T11" fmla="*/ 26 h 376"/>
                <a:gd name="T12" fmla="*/ 34 w 128"/>
                <a:gd name="T13" fmla="*/ 35 h 376"/>
                <a:gd name="T14" fmla="*/ 40 w 128"/>
                <a:gd name="T15" fmla="*/ 48 h 376"/>
                <a:gd name="T16" fmla="*/ 46 w 128"/>
                <a:gd name="T17" fmla="*/ 55 h 376"/>
                <a:gd name="T18" fmla="*/ 47 w 128"/>
                <a:gd name="T19" fmla="*/ 60 h 376"/>
                <a:gd name="T20" fmla="*/ 49 w 128"/>
                <a:gd name="T21" fmla="*/ 65 h 376"/>
                <a:gd name="T22" fmla="*/ 51 w 128"/>
                <a:gd name="T23" fmla="*/ 74 h 376"/>
                <a:gd name="T24" fmla="*/ 51 w 128"/>
                <a:gd name="T25" fmla="*/ 92 h 376"/>
                <a:gd name="T26" fmla="*/ 52 w 128"/>
                <a:gd name="T27" fmla="*/ 115 h 376"/>
                <a:gd name="T28" fmla="*/ 53 w 128"/>
                <a:gd name="T29" fmla="*/ 138 h 376"/>
                <a:gd name="T30" fmla="*/ 56 w 128"/>
                <a:gd name="T31" fmla="*/ 168 h 376"/>
                <a:gd name="T32" fmla="*/ 56 w 128"/>
                <a:gd name="T33" fmla="*/ 176 h 376"/>
                <a:gd name="T34" fmla="*/ 57 w 128"/>
                <a:gd name="T35" fmla="*/ 200 h 376"/>
                <a:gd name="T36" fmla="*/ 58 w 128"/>
                <a:gd name="T37" fmla="*/ 223 h 376"/>
                <a:gd name="T38" fmla="*/ 63 w 128"/>
                <a:gd name="T39" fmla="*/ 249 h 376"/>
                <a:gd name="T40" fmla="*/ 71 w 128"/>
                <a:gd name="T41" fmla="*/ 283 h 376"/>
                <a:gd name="T42" fmla="*/ 81 w 128"/>
                <a:gd name="T43" fmla="*/ 327 h 376"/>
                <a:gd name="T44" fmla="*/ 85 w 128"/>
                <a:gd name="T45" fmla="*/ 337 h 376"/>
                <a:gd name="T46" fmla="*/ 90 w 128"/>
                <a:gd name="T47" fmla="*/ 348 h 376"/>
                <a:gd name="T48" fmla="*/ 97 w 128"/>
                <a:gd name="T49" fmla="*/ 354 h 376"/>
                <a:gd name="T50" fmla="*/ 111 w 128"/>
                <a:gd name="T51" fmla="*/ 363 h 376"/>
                <a:gd name="T52" fmla="*/ 127 w 128"/>
                <a:gd name="T53" fmla="*/ 371 h 376"/>
                <a:gd name="T54" fmla="*/ 114 w 128"/>
                <a:gd name="T55" fmla="*/ 371 h 376"/>
                <a:gd name="T56" fmla="*/ 101 w 128"/>
                <a:gd name="T57" fmla="*/ 369 h 376"/>
                <a:gd name="T58" fmla="*/ 90 w 128"/>
                <a:gd name="T59" fmla="*/ 370 h 376"/>
                <a:gd name="T60" fmla="*/ 83 w 128"/>
                <a:gd name="T61" fmla="*/ 369 h 376"/>
                <a:gd name="T62" fmla="*/ 71 w 128"/>
                <a:gd name="T63" fmla="*/ 366 h 376"/>
                <a:gd name="T64" fmla="*/ 63 w 128"/>
                <a:gd name="T65" fmla="*/ 369 h 376"/>
                <a:gd name="T66" fmla="*/ 53 w 128"/>
                <a:gd name="T67" fmla="*/ 369 h 376"/>
                <a:gd name="T68" fmla="*/ 47 w 128"/>
                <a:gd name="T69" fmla="*/ 372 h 376"/>
                <a:gd name="T70" fmla="*/ 41 w 128"/>
                <a:gd name="T71" fmla="*/ 375 h 376"/>
                <a:gd name="T72" fmla="*/ 36 w 128"/>
                <a:gd name="T73" fmla="*/ 375 h 376"/>
                <a:gd name="T74" fmla="*/ 37 w 128"/>
                <a:gd name="T75" fmla="*/ 356 h 376"/>
                <a:gd name="T76" fmla="*/ 27 w 128"/>
                <a:gd name="T77" fmla="*/ 172 h 376"/>
                <a:gd name="T78" fmla="*/ 41 w 128"/>
                <a:gd name="T79" fmla="*/ 131 h 376"/>
                <a:gd name="T80" fmla="*/ 33 w 128"/>
                <a:gd name="T81" fmla="*/ 70 h 376"/>
                <a:gd name="T82" fmla="*/ 17 w 128"/>
                <a:gd name="T83" fmla="*/ 37 h 376"/>
                <a:gd name="T84" fmla="*/ 0 w 128"/>
                <a:gd name="T85" fmla="*/ 0 h 37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"/>
                <a:gd name="T130" fmla="*/ 0 h 376"/>
                <a:gd name="T131" fmla="*/ 128 w 128"/>
                <a:gd name="T132" fmla="*/ 376 h 37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" h="376">
                  <a:moveTo>
                    <a:pt x="0" y="0"/>
                  </a:moveTo>
                  <a:lnTo>
                    <a:pt x="7" y="5"/>
                  </a:lnTo>
                  <a:lnTo>
                    <a:pt x="13" y="9"/>
                  </a:lnTo>
                  <a:lnTo>
                    <a:pt x="21" y="14"/>
                  </a:lnTo>
                  <a:lnTo>
                    <a:pt x="25" y="16"/>
                  </a:lnTo>
                  <a:lnTo>
                    <a:pt x="30" y="26"/>
                  </a:lnTo>
                  <a:lnTo>
                    <a:pt x="34" y="35"/>
                  </a:lnTo>
                  <a:lnTo>
                    <a:pt x="40" y="48"/>
                  </a:lnTo>
                  <a:lnTo>
                    <a:pt x="46" y="55"/>
                  </a:lnTo>
                  <a:lnTo>
                    <a:pt x="47" y="60"/>
                  </a:lnTo>
                  <a:lnTo>
                    <a:pt x="49" y="65"/>
                  </a:lnTo>
                  <a:lnTo>
                    <a:pt x="51" y="74"/>
                  </a:lnTo>
                  <a:lnTo>
                    <a:pt x="51" y="92"/>
                  </a:lnTo>
                  <a:lnTo>
                    <a:pt x="52" y="115"/>
                  </a:lnTo>
                  <a:lnTo>
                    <a:pt x="53" y="138"/>
                  </a:lnTo>
                  <a:lnTo>
                    <a:pt x="56" y="168"/>
                  </a:lnTo>
                  <a:lnTo>
                    <a:pt x="56" y="176"/>
                  </a:lnTo>
                  <a:lnTo>
                    <a:pt x="57" y="200"/>
                  </a:lnTo>
                  <a:lnTo>
                    <a:pt x="58" y="223"/>
                  </a:lnTo>
                  <a:lnTo>
                    <a:pt x="63" y="249"/>
                  </a:lnTo>
                  <a:lnTo>
                    <a:pt x="71" y="283"/>
                  </a:lnTo>
                  <a:lnTo>
                    <a:pt x="81" y="327"/>
                  </a:lnTo>
                  <a:lnTo>
                    <a:pt x="85" y="337"/>
                  </a:lnTo>
                  <a:lnTo>
                    <a:pt x="90" y="348"/>
                  </a:lnTo>
                  <a:lnTo>
                    <a:pt x="97" y="354"/>
                  </a:lnTo>
                  <a:lnTo>
                    <a:pt x="111" y="363"/>
                  </a:lnTo>
                  <a:lnTo>
                    <a:pt x="127" y="371"/>
                  </a:lnTo>
                  <a:lnTo>
                    <a:pt x="114" y="371"/>
                  </a:lnTo>
                  <a:lnTo>
                    <a:pt x="101" y="369"/>
                  </a:lnTo>
                  <a:lnTo>
                    <a:pt x="90" y="370"/>
                  </a:lnTo>
                  <a:lnTo>
                    <a:pt x="83" y="369"/>
                  </a:lnTo>
                  <a:lnTo>
                    <a:pt x="71" y="366"/>
                  </a:lnTo>
                  <a:lnTo>
                    <a:pt x="63" y="369"/>
                  </a:lnTo>
                  <a:lnTo>
                    <a:pt x="53" y="369"/>
                  </a:lnTo>
                  <a:lnTo>
                    <a:pt x="47" y="372"/>
                  </a:lnTo>
                  <a:lnTo>
                    <a:pt x="41" y="375"/>
                  </a:lnTo>
                  <a:lnTo>
                    <a:pt x="36" y="375"/>
                  </a:lnTo>
                  <a:lnTo>
                    <a:pt x="37" y="356"/>
                  </a:lnTo>
                  <a:lnTo>
                    <a:pt x="27" y="172"/>
                  </a:lnTo>
                  <a:lnTo>
                    <a:pt x="41" y="131"/>
                  </a:lnTo>
                  <a:lnTo>
                    <a:pt x="33" y="70"/>
                  </a:lnTo>
                  <a:lnTo>
                    <a:pt x="17" y="37"/>
                  </a:lnTo>
                  <a:lnTo>
                    <a:pt x="0" y="0"/>
                  </a:lnTo>
                </a:path>
              </a:pathLst>
            </a:custGeom>
            <a:solidFill>
              <a:srgbClr val="5F5F5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ltGray">
            <a:xfrm>
              <a:off x="349" y="2338"/>
              <a:ext cx="472" cy="789"/>
            </a:xfrm>
            <a:custGeom>
              <a:avLst/>
              <a:gdLst>
                <a:gd name="T0" fmla="*/ 110 w 472"/>
                <a:gd name="T1" fmla="*/ 14 h 789"/>
                <a:gd name="T2" fmla="*/ 88 w 472"/>
                <a:gd name="T3" fmla="*/ 43 h 789"/>
                <a:gd name="T4" fmla="*/ 63 w 472"/>
                <a:gd name="T5" fmla="*/ 91 h 789"/>
                <a:gd name="T6" fmla="*/ 54 w 472"/>
                <a:gd name="T7" fmla="*/ 138 h 789"/>
                <a:gd name="T8" fmla="*/ 46 w 472"/>
                <a:gd name="T9" fmla="*/ 205 h 789"/>
                <a:gd name="T10" fmla="*/ 47 w 472"/>
                <a:gd name="T11" fmla="*/ 225 h 789"/>
                <a:gd name="T12" fmla="*/ 34 w 472"/>
                <a:gd name="T13" fmla="*/ 279 h 789"/>
                <a:gd name="T14" fmla="*/ 25 w 472"/>
                <a:gd name="T15" fmla="*/ 337 h 789"/>
                <a:gd name="T16" fmla="*/ 14 w 472"/>
                <a:gd name="T17" fmla="*/ 408 h 789"/>
                <a:gd name="T18" fmla="*/ 3 w 472"/>
                <a:gd name="T19" fmla="*/ 487 h 789"/>
                <a:gd name="T20" fmla="*/ 2 w 472"/>
                <a:gd name="T21" fmla="*/ 565 h 789"/>
                <a:gd name="T22" fmla="*/ 0 w 472"/>
                <a:gd name="T23" fmla="*/ 648 h 789"/>
                <a:gd name="T24" fmla="*/ 9 w 472"/>
                <a:gd name="T25" fmla="*/ 684 h 789"/>
                <a:gd name="T26" fmla="*/ 31 w 472"/>
                <a:gd name="T27" fmla="*/ 714 h 789"/>
                <a:gd name="T28" fmla="*/ 58 w 472"/>
                <a:gd name="T29" fmla="*/ 732 h 789"/>
                <a:gd name="T30" fmla="*/ 94 w 472"/>
                <a:gd name="T31" fmla="*/ 745 h 789"/>
                <a:gd name="T32" fmla="*/ 128 w 472"/>
                <a:gd name="T33" fmla="*/ 755 h 789"/>
                <a:gd name="T34" fmla="*/ 197 w 472"/>
                <a:gd name="T35" fmla="*/ 761 h 789"/>
                <a:gd name="T36" fmla="*/ 314 w 472"/>
                <a:gd name="T37" fmla="*/ 774 h 789"/>
                <a:gd name="T38" fmla="*/ 437 w 472"/>
                <a:gd name="T39" fmla="*/ 787 h 789"/>
                <a:gd name="T40" fmla="*/ 469 w 472"/>
                <a:gd name="T41" fmla="*/ 777 h 789"/>
                <a:gd name="T42" fmla="*/ 461 w 472"/>
                <a:gd name="T43" fmla="*/ 738 h 789"/>
                <a:gd name="T44" fmla="*/ 453 w 472"/>
                <a:gd name="T45" fmla="*/ 699 h 789"/>
                <a:gd name="T46" fmla="*/ 421 w 472"/>
                <a:gd name="T47" fmla="*/ 688 h 789"/>
                <a:gd name="T48" fmla="*/ 363 w 472"/>
                <a:gd name="T49" fmla="*/ 686 h 789"/>
                <a:gd name="T50" fmla="*/ 330 w 472"/>
                <a:gd name="T51" fmla="*/ 682 h 789"/>
                <a:gd name="T52" fmla="*/ 300 w 472"/>
                <a:gd name="T53" fmla="*/ 699 h 789"/>
                <a:gd name="T54" fmla="*/ 263 w 472"/>
                <a:gd name="T55" fmla="*/ 698 h 789"/>
                <a:gd name="T56" fmla="*/ 230 w 472"/>
                <a:gd name="T57" fmla="*/ 686 h 789"/>
                <a:gd name="T58" fmla="*/ 210 w 472"/>
                <a:gd name="T59" fmla="*/ 665 h 789"/>
                <a:gd name="T60" fmla="*/ 194 w 472"/>
                <a:gd name="T61" fmla="*/ 648 h 789"/>
                <a:gd name="T62" fmla="*/ 126 w 472"/>
                <a:gd name="T63" fmla="*/ 633 h 789"/>
                <a:gd name="T64" fmla="*/ 44 w 472"/>
                <a:gd name="T65" fmla="*/ 618 h 789"/>
                <a:gd name="T66" fmla="*/ 45 w 472"/>
                <a:gd name="T67" fmla="*/ 582 h 789"/>
                <a:gd name="T68" fmla="*/ 63 w 472"/>
                <a:gd name="T69" fmla="*/ 559 h 789"/>
                <a:gd name="T70" fmla="*/ 98 w 472"/>
                <a:gd name="T71" fmla="*/ 536 h 789"/>
                <a:gd name="T72" fmla="*/ 148 w 472"/>
                <a:gd name="T73" fmla="*/ 521 h 789"/>
                <a:gd name="T74" fmla="*/ 178 w 472"/>
                <a:gd name="T75" fmla="*/ 515 h 789"/>
                <a:gd name="T76" fmla="*/ 174 w 472"/>
                <a:gd name="T77" fmla="*/ 506 h 789"/>
                <a:gd name="T78" fmla="*/ 83 w 472"/>
                <a:gd name="T79" fmla="*/ 521 h 789"/>
                <a:gd name="T80" fmla="*/ 52 w 472"/>
                <a:gd name="T81" fmla="*/ 533 h 789"/>
                <a:gd name="T82" fmla="*/ 25 w 472"/>
                <a:gd name="T83" fmla="*/ 560 h 789"/>
                <a:gd name="T84" fmla="*/ 11 w 472"/>
                <a:gd name="T85" fmla="*/ 560 h 789"/>
                <a:gd name="T86" fmla="*/ 19 w 472"/>
                <a:gd name="T87" fmla="*/ 515 h 789"/>
                <a:gd name="T88" fmla="*/ 35 w 472"/>
                <a:gd name="T89" fmla="*/ 464 h 789"/>
                <a:gd name="T90" fmla="*/ 69 w 472"/>
                <a:gd name="T91" fmla="*/ 393 h 789"/>
                <a:gd name="T92" fmla="*/ 110 w 472"/>
                <a:gd name="T93" fmla="*/ 304 h 789"/>
                <a:gd name="T94" fmla="*/ 60 w 472"/>
                <a:gd name="T95" fmla="*/ 390 h 789"/>
                <a:gd name="T96" fmla="*/ 27 w 472"/>
                <a:gd name="T97" fmla="*/ 450 h 789"/>
                <a:gd name="T98" fmla="*/ 25 w 472"/>
                <a:gd name="T99" fmla="*/ 422 h 789"/>
                <a:gd name="T100" fmla="*/ 38 w 472"/>
                <a:gd name="T101" fmla="*/ 360 h 789"/>
                <a:gd name="T102" fmla="*/ 52 w 472"/>
                <a:gd name="T103" fmla="*/ 296 h 789"/>
                <a:gd name="T104" fmla="*/ 69 w 472"/>
                <a:gd name="T105" fmla="*/ 250 h 789"/>
                <a:gd name="T106" fmla="*/ 89 w 472"/>
                <a:gd name="T107" fmla="*/ 203 h 789"/>
                <a:gd name="T108" fmla="*/ 110 w 472"/>
                <a:gd name="T109" fmla="*/ 170 h 789"/>
                <a:gd name="T110" fmla="*/ 84 w 472"/>
                <a:gd name="T111" fmla="*/ 185 h 789"/>
                <a:gd name="T112" fmla="*/ 90 w 472"/>
                <a:gd name="T113" fmla="*/ 122 h 789"/>
                <a:gd name="T114" fmla="*/ 97 w 472"/>
                <a:gd name="T115" fmla="*/ 66 h 789"/>
                <a:gd name="T116" fmla="*/ 104 w 472"/>
                <a:gd name="T117" fmla="*/ 49 h 789"/>
                <a:gd name="T118" fmla="*/ 129 w 472"/>
                <a:gd name="T119" fmla="*/ 20 h 7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72"/>
                <a:gd name="T181" fmla="*/ 0 h 789"/>
                <a:gd name="T182" fmla="*/ 472 w 472"/>
                <a:gd name="T183" fmla="*/ 789 h 78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72" h="789">
                  <a:moveTo>
                    <a:pt x="140" y="0"/>
                  </a:moveTo>
                  <a:lnTo>
                    <a:pt x="124" y="8"/>
                  </a:lnTo>
                  <a:lnTo>
                    <a:pt x="110" y="14"/>
                  </a:lnTo>
                  <a:lnTo>
                    <a:pt x="102" y="21"/>
                  </a:lnTo>
                  <a:lnTo>
                    <a:pt x="96" y="28"/>
                  </a:lnTo>
                  <a:lnTo>
                    <a:pt x="88" y="43"/>
                  </a:lnTo>
                  <a:lnTo>
                    <a:pt x="75" y="64"/>
                  </a:lnTo>
                  <a:lnTo>
                    <a:pt x="68" y="78"/>
                  </a:lnTo>
                  <a:lnTo>
                    <a:pt x="63" y="91"/>
                  </a:lnTo>
                  <a:lnTo>
                    <a:pt x="60" y="109"/>
                  </a:lnTo>
                  <a:lnTo>
                    <a:pt x="57" y="120"/>
                  </a:lnTo>
                  <a:lnTo>
                    <a:pt x="54" y="138"/>
                  </a:lnTo>
                  <a:lnTo>
                    <a:pt x="52" y="180"/>
                  </a:lnTo>
                  <a:lnTo>
                    <a:pt x="51" y="193"/>
                  </a:lnTo>
                  <a:lnTo>
                    <a:pt x="46" y="205"/>
                  </a:lnTo>
                  <a:lnTo>
                    <a:pt x="45" y="211"/>
                  </a:lnTo>
                  <a:lnTo>
                    <a:pt x="46" y="216"/>
                  </a:lnTo>
                  <a:lnTo>
                    <a:pt x="47" y="225"/>
                  </a:lnTo>
                  <a:lnTo>
                    <a:pt x="46" y="235"/>
                  </a:lnTo>
                  <a:lnTo>
                    <a:pt x="41" y="255"/>
                  </a:lnTo>
                  <a:lnTo>
                    <a:pt x="34" y="279"/>
                  </a:lnTo>
                  <a:lnTo>
                    <a:pt x="31" y="296"/>
                  </a:lnTo>
                  <a:lnTo>
                    <a:pt x="28" y="314"/>
                  </a:lnTo>
                  <a:lnTo>
                    <a:pt x="25" y="337"/>
                  </a:lnTo>
                  <a:lnTo>
                    <a:pt x="20" y="358"/>
                  </a:lnTo>
                  <a:lnTo>
                    <a:pt x="19" y="379"/>
                  </a:lnTo>
                  <a:lnTo>
                    <a:pt x="14" y="408"/>
                  </a:lnTo>
                  <a:lnTo>
                    <a:pt x="9" y="438"/>
                  </a:lnTo>
                  <a:lnTo>
                    <a:pt x="5" y="464"/>
                  </a:lnTo>
                  <a:lnTo>
                    <a:pt x="3" y="487"/>
                  </a:lnTo>
                  <a:lnTo>
                    <a:pt x="2" y="509"/>
                  </a:lnTo>
                  <a:lnTo>
                    <a:pt x="0" y="534"/>
                  </a:lnTo>
                  <a:lnTo>
                    <a:pt x="2" y="565"/>
                  </a:lnTo>
                  <a:lnTo>
                    <a:pt x="0" y="582"/>
                  </a:lnTo>
                  <a:lnTo>
                    <a:pt x="0" y="618"/>
                  </a:lnTo>
                  <a:lnTo>
                    <a:pt x="0" y="648"/>
                  </a:lnTo>
                  <a:lnTo>
                    <a:pt x="1" y="661"/>
                  </a:lnTo>
                  <a:lnTo>
                    <a:pt x="5" y="674"/>
                  </a:lnTo>
                  <a:lnTo>
                    <a:pt x="9" y="684"/>
                  </a:lnTo>
                  <a:lnTo>
                    <a:pt x="14" y="693"/>
                  </a:lnTo>
                  <a:lnTo>
                    <a:pt x="22" y="704"/>
                  </a:lnTo>
                  <a:lnTo>
                    <a:pt x="31" y="714"/>
                  </a:lnTo>
                  <a:lnTo>
                    <a:pt x="40" y="722"/>
                  </a:lnTo>
                  <a:lnTo>
                    <a:pt x="47" y="727"/>
                  </a:lnTo>
                  <a:lnTo>
                    <a:pt x="58" y="732"/>
                  </a:lnTo>
                  <a:lnTo>
                    <a:pt x="70" y="737"/>
                  </a:lnTo>
                  <a:lnTo>
                    <a:pt x="83" y="743"/>
                  </a:lnTo>
                  <a:lnTo>
                    <a:pt x="94" y="745"/>
                  </a:lnTo>
                  <a:lnTo>
                    <a:pt x="103" y="750"/>
                  </a:lnTo>
                  <a:lnTo>
                    <a:pt x="113" y="754"/>
                  </a:lnTo>
                  <a:lnTo>
                    <a:pt x="128" y="755"/>
                  </a:lnTo>
                  <a:lnTo>
                    <a:pt x="151" y="756"/>
                  </a:lnTo>
                  <a:lnTo>
                    <a:pt x="175" y="760"/>
                  </a:lnTo>
                  <a:lnTo>
                    <a:pt x="197" y="761"/>
                  </a:lnTo>
                  <a:lnTo>
                    <a:pt x="213" y="763"/>
                  </a:lnTo>
                  <a:lnTo>
                    <a:pt x="263" y="769"/>
                  </a:lnTo>
                  <a:lnTo>
                    <a:pt x="314" y="774"/>
                  </a:lnTo>
                  <a:lnTo>
                    <a:pt x="394" y="781"/>
                  </a:lnTo>
                  <a:lnTo>
                    <a:pt x="419" y="783"/>
                  </a:lnTo>
                  <a:lnTo>
                    <a:pt x="437" y="787"/>
                  </a:lnTo>
                  <a:lnTo>
                    <a:pt x="455" y="786"/>
                  </a:lnTo>
                  <a:lnTo>
                    <a:pt x="471" y="788"/>
                  </a:lnTo>
                  <a:lnTo>
                    <a:pt x="469" y="777"/>
                  </a:lnTo>
                  <a:lnTo>
                    <a:pt x="464" y="764"/>
                  </a:lnTo>
                  <a:lnTo>
                    <a:pt x="461" y="751"/>
                  </a:lnTo>
                  <a:lnTo>
                    <a:pt x="461" y="738"/>
                  </a:lnTo>
                  <a:lnTo>
                    <a:pt x="459" y="725"/>
                  </a:lnTo>
                  <a:lnTo>
                    <a:pt x="457" y="713"/>
                  </a:lnTo>
                  <a:lnTo>
                    <a:pt x="453" y="699"/>
                  </a:lnTo>
                  <a:lnTo>
                    <a:pt x="452" y="688"/>
                  </a:lnTo>
                  <a:lnTo>
                    <a:pt x="440" y="690"/>
                  </a:lnTo>
                  <a:lnTo>
                    <a:pt x="421" y="688"/>
                  </a:lnTo>
                  <a:lnTo>
                    <a:pt x="407" y="687"/>
                  </a:lnTo>
                  <a:lnTo>
                    <a:pt x="391" y="687"/>
                  </a:lnTo>
                  <a:lnTo>
                    <a:pt x="363" y="686"/>
                  </a:lnTo>
                  <a:lnTo>
                    <a:pt x="348" y="684"/>
                  </a:lnTo>
                  <a:lnTo>
                    <a:pt x="339" y="682"/>
                  </a:lnTo>
                  <a:lnTo>
                    <a:pt x="330" y="682"/>
                  </a:lnTo>
                  <a:lnTo>
                    <a:pt x="320" y="687"/>
                  </a:lnTo>
                  <a:lnTo>
                    <a:pt x="308" y="692"/>
                  </a:lnTo>
                  <a:lnTo>
                    <a:pt x="300" y="699"/>
                  </a:lnTo>
                  <a:lnTo>
                    <a:pt x="291" y="695"/>
                  </a:lnTo>
                  <a:lnTo>
                    <a:pt x="279" y="695"/>
                  </a:lnTo>
                  <a:lnTo>
                    <a:pt x="263" y="698"/>
                  </a:lnTo>
                  <a:lnTo>
                    <a:pt x="251" y="699"/>
                  </a:lnTo>
                  <a:lnTo>
                    <a:pt x="241" y="692"/>
                  </a:lnTo>
                  <a:lnTo>
                    <a:pt x="230" y="686"/>
                  </a:lnTo>
                  <a:lnTo>
                    <a:pt x="223" y="680"/>
                  </a:lnTo>
                  <a:lnTo>
                    <a:pt x="218" y="675"/>
                  </a:lnTo>
                  <a:lnTo>
                    <a:pt x="210" y="665"/>
                  </a:lnTo>
                  <a:lnTo>
                    <a:pt x="206" y="654"/>
                  </a:lnTo>
                  <a:lnTo>
                    <a:pt x="203" y="649"/>
                  </a:lnTo>
                  <a:lnTo>
                    <a:pt x="194" y="648"/>
                  </a:lnTo>
                  <a:lnTo>
                    <a:pt x="184" y="646"/>
                  </a:lnTo>
                  <a:lnTo>
                    <a:pt x="158" y="638"/>
                  </a:lnTo>
                  <a:lnTo>
                    <a:pt x="126" y="633"/>
                  </a:lnTo>
                  <a:lnTo>
                    <a:pt x="97" y="628"/>
                  </a:lnTo>
                  <a:lnTo>
                    <a:pt x="72" y="625"/>
                  </a:lnTo>
                  <a:lnTo>
                    <a:pt x="44" y="618"/>
                  </a:lnTo>
                  <a:lnTo>
                    <a:pt x="40" y="605"/>
                  </a:lnTo>
                  <a:lnTo>
                    <a:pt x="35" y="596"/>
                  </a:lnTo>
                  <a:lnTo>
                    <a:pt x="45" y="582"/>
                  </a:lnTo>
                  <a:lnTo>
                    <a:pt x="51" y="571"/>
                  </a:lnTo>
                  <a:lnTo>
                    <a:pt x="57" y="564"/>
                  </a:lnTo>
                  <a:lnTo>
                    <a:pt x="63" y="559"/>
                  </a:lnTo>
                  <a:lnTo>
                    <a:pt x="70" y="551"/>
                  </a:lnTo>
                  <a:lnTo>
                    <a:pt x="85" y="542"/>
                  </a:lnTo>
                  <a:lnTo>
                    <a:pt x="98" y="536"/>
                  </a:lnTo>
                  <a:lnTo>
                    <a:pt x="119" y="532"/>
                  </a:lnTo>
                  <a:lnTo>
                    <a:pt x="135" y="526"/>
                  </a:lnTo>
                  <a:lnTo>
                    <a:pt x="148" y="521"/>
                  </a:lnTo>
                  <a:lnTo>
                    <a:pt x="162" y="520"/>
                  </a:lnTo>
                  <a:lnTo>
                    <a:pt x="171" y="519"/>
                  </a:lnTo>
                  <a:lnTo>
                    <a:pt x="178" y="515"/>
                  </a:lnTo>
                  <a:lnTo>
                    <a:pt x="184" y="509"/>
                  </a:lnTo>
                  <a:lnTo>
                    <a:pt x="190" y="501"/>
                  </a:lnTo>
                  <a:lnTo>
                    <a:pt x="174" y="506"/>
                  </a:lnTo>
                  <a:lnTo>
                    <a:pt x="135" y="511"/>
                  </a:lnTo>
                  <a:lnTo>
                    <a:pt x="98" y="520"/>
                  </a:lnTo>
                  <a:lnTo>
                    <a:pt x="83" y="521"/>
                  </a:lnTo>
                  <a:lnTo>
                    <a:pt x="65" y="522"/>
                  </a:lnTo>
                  <a:lnTo>
                    <a:pt x="60" y="525"/>
                  </a:lnTo>
                  <a:lnTo>
                    <a:pt x="52" y="533"/>
                  </a:lnTo>
                  <a:lnTo>
                    <a:pt x="40" y="544"/>
                  </a:lnTo>
                  <a:lnTo>
                    <a:pt x="31" y="553"/>
                  </a:lnTo>
                  <a:lnTo>
                    <a:pt x="25" y="560"/>
                  </a:lnTo>
                  <a:lnTo>
                    <a:pt x="19" y="571"/>
                  </a:lnTo>
                  <a:lnTo>
                    <a:pt x="15" y="565"/>
                  </a:lnTo>
                  <a:lnTo>
                    <a:pt x="11" y="560"/>
                  </a:lnTo>
                  <a:lnTo>
                    <a:pt x="14" y="544"/>
                  </a:lnTo>
                  <a:lnTo>
                    <a:pt x="14" y="530"/>
                  </a:lnTo>
                  <a:lnTo>
                    <a:pt x="19" y="515"/>
                  </a:lnTo>
                  <a:lnTo>
                    <a:pt x="25" y="494"/>
                  </a:lnTo>
                  <a:lnTo>
                    <a:pt x="31" y="476"/>
                  </a:lnTo>
                  <a:lnTo>
                    <a:pt x="35" y="464"/>
                  </a:lnTo>
                  <a:lnTo>
                    <a:pt x="47" y="439"/>
                  </a:lnTo>
                  <a:lnTo>
                    <a:pt x="58" y="419"/>
                  </a:lnTo>
                  <a:lnTo>
                    <a:pt x="69" y="393"/>
                  </a:lnTo>
                  <a:lnTo>
                    <a:pt x="81" y="369"/>
                  </a:lnTo>
                  <a:lnTo>
                    <a:pt x="90" y="347"/>
                  </a:lnTo>
                  <a:lnTo>
                    <a:pt x="110" y="304"/>
                  </a:lnTo>
                  <a:lnTo>
                    <a:pt x="85" y="347"/>
                  </a:lnTo>
                  <a:lnTo>
                    <a:pt x="73" y="370"/>
                  </a:lnTo>
                  <a:lnTo>
                    <a:pt x="60" y="390"/>
                  </a:lnTo>
                  <a:lnTo>
                    <a:pt x="46" y="415"/>
                  </a:lnTo>
                  <a:lnTo>
                    <a:pt x="35" y="433"/>
                  </a:lnTo>
                  <a:lnTo>
                    <a:pt x="27" y="450"/>
                  </a:lnTo>
                  <a:lnTo>
                    <a:pt x="19" y="464"/>
                  </a:lnTo>
                  <a:lnTo>
                    <a:pt x="24" y="438"/>
                  </a:lnTo>
                  <a:lnTo>
                    <a:pt x="25" y="422"/>
                  </a:lnTo>
                  <a:lnTo>
                    <a:pt x="30" y="396"/>
                  </a:lnTo>
                  <a:lnTo>
                    <a:pt x="33" y="379"/>
                  </a:lnTo>
                  <a:lnTo>
                    <a:pt x="38" y="360"/>
                  </a:lnTo>
                  <a:lnTo>
                    <a:pt x="44" y="337"/>
                  </a:lnTo>
                  <a:lnTo>
                    <a:pt x="47" y="318"/>
                  </a:lnTo>
                  <a:lnTo>
                    <a:pt x="52" y="296"/>
                  </a:lnTo>
                  <a:lnTo>
                    <a:pt x="54" y="284"/>
                  </a:lnTo>
                  <a:lnTo>
                    <a:pt x="60" y="268"/>
                  </a:lnTo>
                  <a:lnTo>
                    <a:pt x="69" y="250"/>
                  </a:lnTo>
                  <a:lnTo>
                    <a:pt x="73" y="237"/>
                  </a:lnTo>
                  <a:lnTo>
                    <a:pt x="81" y="214"/>
                  </a:lnTo>
                  <a:lnTo>
                    <a:pt x="89" y="203"/>
                  </a:lnTo>
                  <a:lnTo>
                    <a:pt x="97" y="190"/>
                  </a:lnTo>
                  <a:lnTo>
                    <a:pt x="104" y="178"/>
                  </a:lnTo>
                  <a:lnTo>
                    <a:pt x="110" y="170"/>
                  </a:lnTo>
                  <a:lnTo>
                    <a:pt x="102" y="174"/>
                  </a:lnTo>
                  <a:lnTo>
                    <a:pt x="91" y="180"/>
                  </a:lnTo>
                  <a:lnTo>
                    <a:pt x="84" y="185"/>
                  </a:lnTo>
                  <a:lnTo>
                    <a:pt x="88" y="170"/>
                  </a:lnTo>
                  <a:lnTo>
                    <a:pt x="88" y="153"/>
                  </a:lnTo>
                  <a:lnTo>
                    <a:pt x="90" y="122"/>
                  </a:lnTo>
                  <a:lnTo>
                    <a:pt x="94" y="94"/>
                  </a:lnTo>
                  <a:lnTo>
                    <a:pt x="95" y="83"/>
                  </a:lnTo>
                  <a:lnTo>
                    <a:pt x="97" y="66"/>
                  </a:lnTo>
                  <a:lnTo>
                    <a:pt x="98" y="55"/>
                  </a:lnTo>
                  <a:lnTo>
                    <a:pt x="101" y="51"/>
                  </a:lnTo>
                  <a:lnTo>
                    <a:pt x="104" y="49"/>
                  </a:lnTo>
                  <a:lnTo>
                    <a:pt x="113" y="39"/>
                  </a:lnTo>
                  <a:lnTo>
                    <a:pt x="120" y="32"/>
                  </a:lnTo>
                  <a:lnTo>
                    <a:pt x="129" y="20"/>
                  </a:lnTo>
                  <a:lnTo>
                    <a:pt x="140" y="0"/>
                  </a:lnTo>
                </a:path>
              </a:pathLst>
            </a:custGeom>
            <a:solidFill>
              <a:srgbClr val="5F5F5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ltGray">
            <a:xfrm>
              <a:off x="640" y="2282"/>
              <a:ext cx="82" cy="141"/>
            </a:xfrm>
            <a:custGeom>
              <a:avLst/>
              <a:gdLst>
                <a:gd name="T0" fmla="*/ 0 w 82"/>
                <a:gd name="T1" fmla="*/ 0 h 141"/>
                <a:gd name="T2" fmla="*/ 6 w 82"/>
                <a:gd name="T3" fmla="*/ 17 h 141"/>
                <a:gd name="T4" fmla="*/ 12 w 82"/>
                <a:gd name="T5" fmla="*/ 37 h 141"/>
                <a:gd name="T6" fmla="*/ 18 w 82"/>
                <a:gd name="T7" fmla="*/ 59 h 141"/>
                <a:gd name="T8" fmla="*/ 20 w 82"/>
                <a:gd name="T9" fmla="*/ 84 h 141"/>
                <a:gd name="T10" fmla="*/ 17 w 82"/>
                <a:gd name="T11" fmla="*/ 104 h 141"/>
                <a:gd name="T12" fmla="*/ 16 w 82"/>
                <a:gd name="T13" fmla="*/ 121 h 141"/>
                <a:gd name="T14" fmla="*/ 40 w 82"/>
                <a:gd name="T15" fmla="*/ 125 h 141"/>
                <a:gd name="T16" fmla="*/ 66 w 82"/>
                <a:gd name="T17" fmla="*/ 128 h 141"/>
                <a:gd name="T18" fmla="*/ 81 w 82"/>
                <a:gd name="T19" fmla="*/ 134 h 141"/>
                <a:gd name="T20" fmla="*/ 52 w 82"/>
                <a:gd name="T21" fmla="*/ 140 h 141"/>
                <a:gd name="T22" fmla="*/ 40 w 82"/>
                <a:gd name="T23" fmla="*/ 134 h 141"/>
                <a:gd name="T24" fmla="*/ 20 w 82"/>
                <a:gd name="T25" fmla="*/ 128 h 141"/>
                <a:gd name="T26" fmla="*/ 6 w 82"/>
                <a:gd name="T27" fmla="*/ 126 h 141"/>
                <a:gd name="T28" fmla="*/ 11 w 82"/>
                <a:gd name="T29" fmla="*/ 107 h 141"/>
                <a:gd name="T30" fmla="*/ 12 w 82"/>
                <a:gd name="T31" fmla="*/ 84 h 141"/>
                <a:gd name="T32" fmla="*/ 10 w 82"/>
                <a:gd name="T33" fmla="*/ 59 h 141"/>
                <a:gd name="T34" fmla="*/ 5 w 82"/>
                <a:gd name="T35" fmla="*/ 33 h 141"/>
                <a:gd name="T36" fmla="*/ 0 w 82"/>
                <a:gd name="T37" fmla="*/ 15 h 141"/>
                <a:gd name="T38" fmla="*/ 0 w 82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"/>
                <a:gd name="T61" fmla="*/ 0 h 141"/>
                <a:gd name="T62" fmla="*/ 82 w 82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" h="141">
                  <a:moveTo>
                    <a:pt x="0" y="0"/>
                  </a:moveTo>
                  <a:lnTo>
                    <a:pt x="6" y="17"/>
                  </a:lnTo>
                  <a:lnTo>
                    <a:pt x="12" y="37"/>
                  </a:lnTo>
                  <a:lnTo>
                    <a:pt x="18" y="59"/>
                  </a:lnTo>
                  <a:lnTo>
                    <a:pt x="20" y="84"/>
                  </a:lnTo>
                  <a:lnTo>
                    <a:pt x="17" y="104"/>
                  </a:lnTo>
                  <a:lnTo>
                    <a:pt x="16" y="121"/>
                  </a:lnTo>
                  <a:lnTo>
                    <a:pt x="40" y="125"/>
                  </a:lnTo>
                  <a:lnTo>
                    <a:pt x="66" y="128"/>
                  </a:lnTo>
                  <a:lnTo>
                    <a:pt x="81" y="134"/>
                  </a:lnTo>
                  <a:lnTo>
                    <a:pt x="52" y="140"/>
                  </a:lnTo>
                  <a:lnTo>
                    <a:pt x="40" y="134"/>
                  </a:lnTo>
                  <a:lnTo>
                    <a:pt x="20" y="128"/>
                  </a:lnTo>
                  <a:lnTo>
                    <a:pt x="6" y="126"/>
                  </a:lnTo>
                  <a:lnTo>
                    <a:pt x="11" y="107"/>
                  </a:lnTo>
                  <a:lnTo>
                    <a:pt x="12" y="84"/>
                  </a:lnTo>
                  <a:lnTo>
                    <a:pt x="10" y="59"/>
                  </a:lnTo>
                  <a:lnTo>
                    <a:pt x="5" y="33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112"/>
            <p:cNvSpPr>
              <a:spLocks/>
            </p:cNvSpPr>
            <p:nvPr/>
          </p:nvSpPr>
          <p:spPr bwMode="ltGray">
            <a:xfrm>
              <a:off x="633" y="2427"/>
              <a:ext cx="231" cy="473"/>
            </a:xfrm>
            <a:custGeom>
              <a:avLst/>
              <a:gdLst>
                <a:gd name="T0" fmla="*/ 230 w 231"/>
                <a:gd name="T1" fmla="*/ 472 h 473"/>
                <a:gd name="T2" fmla="*/ 143 w 231"/>
                <a:gd name="T3" fmla="*/ 262 h 473"/>
                <a:gd name="T4" fmla="*/ 107 w 231"/>
                <a:gd name="T5" fmla="*/ 179 h 473"/>
                <a:gd name="T6" fmla="*/ 82 w 231"/>
                <a:gd name="T7" fmla="*/ 130 h 473"/>
                <a:gd name="T8" fmla="*/ 51 w 231"/>
                <a:gd name="T9" fmla="*/ 77 h 473"/>
                <a:gd name="T10" fmla="*/ 14 w 231"/>
                <a:gd name="T11" fmla="*/ 15 h 473"/>
                <a:gd name="T12" fmla="*/ 6 w 231"/>
                <a:gd name="T13" fmla="*/ 0 h 473"/>
                <a:gd name="T14" fmla="*/ 5 w 231"/>
                <a:gd name="T15" fmla="*/ 11 h 473"/>
                <a:gd name="T16" fmla="*/ 0 w 231"/>
                <a:gd name="T17" fmla="*/ 20 h 473"/>
                <a:gd name="T18" fmla="*/ 20 w 231"/>
                <a:gd name="T19" fmla="*/ 49 h 473"/>
                <a:gd name="T20" fmla="*/ 40 w 231"/>
                <a:gd name="T21" fmla="*/ 83 h 473"/>
                <a:gd name="T22" fmla="*/ 69 w 231"/>
                <a:gd name="T23" fmla="*/ 130 h 473"/>
                <a:gd name="T24" fmla="*/ 85 w 231"/>
                <a:gd name="T25" fmla="*/ 157 h 473"/>
                <a:gd name="T26" fmla="*/ 96 w 231"/>
                <a:gd name="T27" fmla="*/ 185 h 473"/>
                <a:gd name="T28" fmla="*/ 102 w 231"/>
                <a:gd name="T29" fmla="*/ 200 h 473"/>
                <a:gd name="T30" fmla="*/ 120 w 231"/>
                <a:gd name="T31" fmla="*/ 236 h 473"/>
                <a:gd name="T32" fmla="*/ 140 w 231"/>
                <a:gd name="T33" fmla="*/ 280 h 473"/>
                <a:gd name="T34" fmla="*/ 164 w 231"/>
                <a:gd name="T35" fmla="*/ 332 h 473"/>
                <a:gd name="T36" fmla="*/ 219 w 231"/>
                <a:gd name="T37" fmla="*/ 457 h 473"/>
                <a:gd name="T38" fmla="*/ 230 w 231"/>
                <a:gd name="T39" fmla="*/ 472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1"/>
                <a:gd name="T61" fmla="*/ 0 h 473"/>
                <a:gd name="T62" fmla="*/ 231 w 231"/>
                <a:gd name="T63" fmla="*/ 473 h 4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1" h="473">
                  <a:moveTo>
                    <a:pt x="230" y="472"/>
                  </a:moveTo>
                  <a:lnTo>
                    <a:pt x="143" y="262"/>
                  </a:lnTo>
                  <a:lnTo>
                    <a:pt x="107" y="179"/>
                  </a:lnTo>
                  <a:lnTo>
                    <a:pt x="82" y="130"/>
                  </a:lnTo>
                  <a:lnTo>
                    <a:pt x="51" y="77"/>
                  </a:lnTo>
                  <a:lnTo>
                    <a:pt x="14" y="15"/>
                  </a:lnTo>
                  <a:lnTo>
                    <a:pt x="6" y="0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20" y="49"/>
                  </a:lnTo>
                  <a:lnTo>
                    <a:pt x="40" y="83"/>
                  </a:lnTo>
                  <a:lnTo>
                    <a:pt x="69" y="130"/>
                  </a:lnTo>
                  <a:lnTo>
                    <a:pt x="85" y="157"/>
                  </a:lnTo>
                  <a:lnTo>
                    <a:pt x="96" y="185"/>
                  </a:lnTo>
                  <a:lnTo>
                    <a:pt x="102" y="200"/>
                  </a:lnTo>
                  <a:lnTo>
                    <a:pt x="120" y="236"/>
                  </a:lnTo>
                  <a:lnTo>
                    <a:pt x="140" y="280"/>
                  </a:lnTo>
                  <a:lnTo>
                    <a:pt x="164" y="332"/>
                  </a:lnTo>
                  <a:lnTo>
                    <a:pt x="219" y="457"/>
                  </a:lnTo>
                  <a:lnTo>
                    <a:pt x="230" y="472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113"/>
            <p:cNvSpPr>
              <a:spLocks/>
            </p:cNvSpPr>
            <p:nvPr/>
          </p:nvSpPr>
          <p:spPr bwMode="ltGray">
            <a:xfrm>
              <a:off x="818" y="3031"/>
              <a:ext cx="53" cy="292"/>
            </a:xfrm>
            <a:custGeom>
              <a:avLst/>
              <a:gdLst>
                <a:gd name="T0" fmla="*/ 52 w 53"/>
                <a:gd name="T1" fmla="*/ 1 h 292"/>
                <a:gd name="T2" fmla="*/ 46 w 53"/>
                <a:gd name="T3" fmla="*/ 20 h 292"/>
                <a:gd name="T4" fmla="*/ 40 w 53"/>
                <a:gd name="T5" fmla="*/ 56 h 292"/>
                <a:gd name="T6" fmla="*/ 31 w 53"/>
                <a:gd name="T7" fmla="*/ 99 h 292"/>
                <a:gd name="T8" fmla="*/ 22 w 53"/>
                <a:gd name="T9" fmla="*/ 143 h 292"/>
                <a:gd name="T10" fmla="*/ 13 w 53"/>
                <a:gd name="T11" fmla="*/ 174 h 292"/>
                <a:gd name="T12" fmla="*/ 12 w 53"/>
                <a:gd name="T13" fmla="*/ 214 h 292"/>
                <a:gd name="T14" fmla="*/ 6 w 53"/>
                <a:gd name="T15" fmla="*/ 291 h 292"/>
                <a:gd name="T16" fmla="*/ 0 w 53"/>
                <a:gd name="T17" fmla="*/ 291 h 292"/>
                <a:gd name="T18" fmla="*/ 2 w 53"/>
                <a:gd name="T19" fmla="*/ 231 h 292"/>
                <a:gd name="T20" fmla="*/ 7 w 53"/>
                <a:gd name="T21" fmla="*/ 171 h 292"/>
                <a:gd name="T22" fmla="*/ 18 w 53"/>
                <a:gd name="T23" fmla="*/ 124 h 292"/>
                <a:gd name="T24" fmla="*/ 27 w 53"/>
                <a:gd name="T25" fmla="*/ 87 h 292"/>
                <a:gd name="T26" fmla="*/ 33 w 53"/>
                <a:gd name="T27" fmla="*/ 51 h 292"/>
                <a:gd name="T28" fmla="*/ 44 w 53"/>
                <a:gd name="T29" fmla="*/ 0 h 292"/>
                <a:gd name="T30" fmla="*/ 52 w 53"/>
                <a:gd name="T31" fmla="*/ 1 h 2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292"/>
                <a:gd name="T50" fmla="*/ 53 w 53"/>
                <a:gd name="T51" fmla="*/ 292 h 2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292">
                  <a:moveTo>
                    <a:pt x="52" y="1"/>
                  </a:moveTo>
                  <a:lnTo>
                    <a:pt x="46" y="20"/>
                  </a:lnTo>
                  <a:lnTo>
                    <a:pt x="40" y="56"/>
                  </a:lnTo>
                  <a:lnTo>
                    <a:pt x="31" y="99"/>
                  </a:lnTo>
                  <a:lnTo>
                    <a:pt x="22" y="143"/>
                  </a:lnTo>
                  <a:lnTo>
                    <a:pt x="13" y="174"/>
                  </a:lnTo>
                  <a:lnTo>
                    <a:pt x="12" y="214"/>
                  </a:lnTo>
                  <a:lnTo>
                    <a:pt x="6" y="291"/>
                  </a:lnTo>
                  <a:lnTo>
                    <a:pt x="0" y="291"/>
                  </a:lnTo>
                  <a:lnTo>
                    <a:pt x="2" y="231"/>
                  </a:lnTo>
                  <a:lnTo>
                    <a:pt x="7" y="171"/>
                  </a:lnTo>
                  <a:lnTo>
                    <a:pt x="18" y="124"/>
                  </a:lnTo>
                  <a:lnTo>
                    <a:pt x="27" y="87"/>
                  </a:lnTo>
                  <a:lnTo>
                    <a:pt x="33" y="51"/>
                  </a:lnTo>
                  <a:lnTo>
                    <a:pt x="44" y="0"/>
                  </a:lnTo>
                  <a:lnTo>
                    <a:pt x="52" y="1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114"/>
            <p:cNvSpPr>
              <a:spLocks/>
            </p:cNvSpPr>
            <p:nvPr/>
          </p:nvSpPr>
          <p:spPr bwMode="ltGray">
            <a:xfrm>
              <a:off x="880" y="2339"/>
              <a:ext cx="46" cy="350"/>
            </a:xfrm>
            <a:custGeom>
              <a:avLst/>
              <a:gdLst>
                <a:gd name="T0" fmla="*/ 2 w 46"/>
                <a:gd name="T1" fmla="*/ 0 h 350"/>
                <a:gd name="T2" fmla="*/ 5 w 46"/>
                <a:gd name="T3" fmla="*/ 15 h 350"/>
                <a:gd name="T4" fmla="*/ 8 w 46"/>
                <a:gd name="T5" fmla="*/ 29 h 350"/>
                <a:gd name="T6" fmla="*/ 12 w 46"/>
                <a:gd name="T7" fmla="*/ 48 h 350"/>
                <a:gd name="T8" fmla="*/ 17 w 46"/>
                <a:gd name="T9" fmla="*/ 70 h 350"/>
                <a:gd name="T10" fmla="*/ 22 w 46"/>
                <a:gd name="T11" fmla="*/ 98 h 350"/>
                <a:gd name="T12" fmla="*/ 27 w 46"/>
                <a:gd name="T13" fmla="*/ 124 h 350"/>
                <a:gd name="T14" fmla="*/ 29 w 46"/>
                <a:gd name="T15" fmla="*/ 138 h 350"/>
                <a:gd name="T16" fmla="*/ 32 w 46"/>
                <a:gd name="T17" fmla="*/ 156 h 350"/>
                <a:gd name="T18" fmla="*/ 35 w 46"/>
                <a:gd name="T19" fmla="*/ 179 h 350"/>
                <a:gd name="T20" fmla="*/ 40 w 46"/>
                <a:gd name="T21" fmla="*/ 204 h 350"/>
                <a:gd name="T22" fmla="*/ 41 w 46"/>
                <a:gd name="T23" fmla="*/ 237 h 350"/>
                <a:gd name="T24" fmla="*/ 44 w 46"/>
                <a:gd name="T25" fmla="*/ 259 h 350"/>
                <a:gd name="T26" fmla="*/ 45 w 46"/>
                <a:gd name="T27" fmla="*/ 280 h 350"/>
                <a:gd name="T28" fmla="*/ 43 w 46"/>
                <a:gd name="T29" fmla="*/ 299 h 350"/>
                <a:gd name="T30" fmla="*/ 40 w 46"/>
                <a:gd name="T31" fmla="*/ 330 h 350"/>
                <a:gd name="T32" fmla="*/ 35 w 46"/>
                <a:gd name="T33" fmla="*/ 349 h 350"/>
                <a:gd name="T34" fmla="*/ 38 w 46"/>
                <a:gd name="T35" fmla="*/ 312 h 350"/>
                <a:gd name="T36" fmla="*/ 40 w 46"/>
                <a:gd name="T37" fmla="*/ 289 h 350"/>
                <a:gd name="T38" fmla="*/ 41 w 46"/>
                <a:gd name="T39" fmla="*/ 267 h 350"/>
                <a:gd name="T40" fmla="*/ 38 w 46"/>
                <a:gd name="T41" fmla="*/ 239 h 350"/>
                <a:gd name="T42" fmla="*/ 37 w 46"/>
                <a:gd name="T43" fmla="*/ 214 h 350"/>
                <a:gd name="T44" fmla="*/ 32 w 46"/>
                <a:gd name="T45" fmla="*/ 182 h 350"/>
                <a:gd name="T46" fmla="*/ 29 w 46"/>
                <a:gd name="T47" fmla="*/ 160 h 350"/>
                <a:gd name="T48" fmla="*/ 25 w 46"/>
                <a:gd name="T49" fmla="*/ 138 h 350"/>
                <a:gd name="T50" fmla="*/ 17 w 46"/>
                <a:gd name="T51" fmla="*/ 109 h 350"/>
                <a:gd name="T52" fmla="*/ 10 w 46"/>
                <a:gd name="T53" fmla="*/ 83 h 350"/>
                <a:gd name="T54" fmla="*/ 0 w 46"/>
                <a:gd name="T55" fmla="*/ 54 h 350"/>
                <a:gd name="T56" fmla="*/ 0 w 46"/>
                <a:gd name="T57" fmla="*/ 39 h 350"/>
                <a:gd name="T58" fmla="*/ 0 w 46"/>
                <a:gd name="T59" fmla="*/ 26 h 350"/>
                <a:gd name="T60" fmla="*/ 0 w 46"/>
                <a:gd name="T61" fmla="*/ 15 h 350"/>
                <a:gd name="T62" fmla="*/ 2 w 46"/>
                <a:gd name="T63" fmla="*/ 0 h 3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6"/>
                <a:gd name="T97" fmla="*/ 0 h 350"/>
                <a:gd name="T98" fmla="*/ 46 w 46"/>
                <a:gd name="T99" fmla="*/ 350 h 3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6" h="350">
                  <a:moveTo>
                    <a:pt x="2" y="0"/>
                  </a:moveTo>
                  <a:lnTo>
                    <a:pt x="5" y="15"/>
                  </a:lnTo>
                  <a:lnTo>
                    <a:pt x="8" y="29"/>
                  </a:lnTo>
                  <a:lnTo>
                    <a:pt x="12" y="48"/>
                  </a:lnTo>
                  <a:lnTo>
                    <a:pt x="17" y="70"/>
                  </a:lnTo>
                  <a:lnTo>
                    <a:pt x="22" y="98"/>
                  </a:lnTo>
                  <a:lnTo>
                    <a:pt x="27" y="124"/>
                  </a:lnTo>
                  <a:lnTo>
                    <a:pt x="29" y="138"/>
                  </a:lnTo>
                  <a:lnTo>
                    <a:pt x="32" y="156"/>
                  </a:lnTo>
                  <a:lnTo>
                    <a:pt x="35" y="179"/>
                  </a:lnTo>
                  <a:lnTo>
                    <a:pt x="40" y="204"/>
                  </a:lnTo>
                  <a:lnTo>
                    <a:pt x="41" y="237"/>
                  </a:lnTo>
                  <a:lnTo>
                    <a:pt x="44" y="259"/>
                  </a:lnTo>
                  <a:lnTo>
                    <a:pt x="45" y="280"/>
                  </a:lnTo>
                  <a:lnTo>
                    <a:pt x="43" y="299"/>
                  </a:lnTo>
                  <a:lnTo>
                    <a:pt x="40" y="330"/>
                  </a:lnTo>
                  <a:lnTo>
                    <a:pt x="35" y="349"/>
                  </a:lnTo>
                  <a:lnTo>
                    <a:pt x="38" y="312"/>
                  </a:lnTo>
                  <a:lnTo>
                    <a:pt x="40" y="289"/>
                  </a:lnTo>
                  <a:lnTo>
                    <a:pt x="41" y="267"/>
                  </a:lnTo>
                  <a:lnTo>
                    <a:pt x="38" y="239"/>
                  </a:lnTo>
                  <a:lnTo>
                    <a:pt x="37" y="214"/>
                  </a:lnTo>
                  <a:lnTo>
                    <a:pt x="32" y="182"/>
                  </a:lnTo>
                  <a:lnTo>
                    <a:pt x="29" y="160"/>
                  </a:lnTo>
                  <a:lnTo>
                    <a:pt x="25" y="138"/>
                  </a:lnTo>
                  <a:lnTo>
                    <a:pt x="17" y="109"/>
                  </a:lnTo>
                  <a:lnTo>
                    <a:pt x="10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0" y="26"/>
                  </a:lnTo>
                  <a:lnTo>
                    <a:pt x="0" y="15"/>
                  </a:lnTo>
                  <a:lnTo>
                    <a:pt x="2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115"/>
            <p:cNvSpPr>
              <a:spLocks/>
            </p:cNvSpPr>
            <p:nvPr/>
          </p:nvSpPr>
          <p:spPr bwMode="ltGray">
            <a:xfrm>
              <a:off x="920" y="2499"/>
              <a:ext cx="63" cy="25"/>
            </a:xfrm>
            <a:custGeom>
              <a:avLst/>
              <a:gdLst>
                <a:gd name="T0" fmla="*/ 62 w 63"/>
                <a:gd name="T1" fmla="*/ 0 h 25"/>
                <a:gd name="T2" fmla="*/ 50 w 63"/>
                <a:gd name="T3" fmla="*/ 4 h 25"/>
                <a:gd name="T4" fmla="*/ 35 w 63"/>
                <a:gd name="T5" fmla="*/ 10 h 25"/>
                <a:gd name="T6" fmla="*/ 21 w 63"/>
                <a:gd name="T7" fmla="*/ 14 h 25"/>
                <a:gd name="T8" fmla="*/ 6 w 63"/>
                <a:gd name="T9" fmla="*/ 20 h 25"/>
                <a:gd name="T10" fmla="*/ 0 w 63"/>
                <a:gd name="T11" fmla="*/ 24 h 25"/>
                <a:gd name="T12" fmla="*/ 12 w 63"/>
                <a:gd name="T13" fmla="*/ 19 h 25"/>
                <a:gd name="T14" fmla="*/ 27 w 63"/>
                <a:gd name="T15" fmla="*/ 14 h 25"/>
                <a:gd name="T16" fmla="*/ 44 w 63"/>
                <a:gd name="T17" fmla="*/ 10 h 25"/>
                <a:gd name="T18" fmla="*/ 55 w 63"/>
                <a:gd name="T19" fmla="*/ 7 h 25"/>
                <a:gd name="T20" fmla="*/ 61 w 63"/>
                <a:gd name="T21" fmla="*/ 8 h 25"/>
                <a:gd name="T22" fmla="*/ 62 w 63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3"/>
                <a:gd name="T37" fmla="*/ 0 h 25"/>
                <a:gd name="T38" fmla="*/ 63 w 63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3" h="25">
                  <a:moveTo>
                    <a:pt x="62" y="0"/>
                  </a:moveTo>
                  <a:lnTo>
                    <a:pt x="50" y="4"/>
                  </a:lnTo>
                  <a:lnTo>
                    <a:pt x="35" y="10"/>
                  </a:lnTo>
                  <a:lnTo>
                    <a:pt x="21" y="14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27" y="14"/>
                  </a:lnTo>
                  <a:lnTo>
                    <a:pt x="44" y="10"/>
                  </a:lnTo>
                  <a:lnTo>
                    <a:pt x="55" y="7"/>
                  </a:lnTo>
                  <a:lnTo>
                    <a:pt x="61" y="8"/>
                  </a:lnTo>
                  <a:lnTo>
                    <a:pt x="62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Freeform 116"/>
            <p:cNvSpPr>
              <a:spLocks/>
            </p:cNvSpPr>
            <p:nvPr/>
          </p:nvSpPr>
          <p:spPr bwMode="ltGray">
            <a:xfrm>
              <a:off x="866" y="2541"/>
              <a:ext cx="123" cy="348"/>
            </a:xfrm>
            <a:custGeom>
              <a:avLst/>
              <a:gdLst>
                <a:gd name="T0" fmla="*/ 120 w 123"/>
                <a:gd name="T1" fmla="*/ 0 h 348"/>
                <a:gd name="T2" fmla="*/ 109 w 123"/>
                <a:gd name="T3" fmla="*/ 30 h 348"/>
                <a:gd name="T4" fmla="*/ 96 w 123"/>
                <a:gd name="T5" fmla="*/ 71 h 348"/>
                <a:gd name="T6" fmla="*/ 81 w 123"/>
                <a:gd name="T7" fmla="*/ 117 h 348"/>
                <a:gd name="T8" fmla="*/ 69 w 123"/>
                <a:gd name="T9" fmla="*/ 162 h 348"/>
                <a:gd name="T10" fmla="*/ 64 w 123"/>
                <a:gd name="T11" fmla="*/ 181 h 348"/>
                <a:gd name="T12" fmla="*/ 57 w 123"/>
                <a:gd name="T13" fmla="*/ 218 h 348"/>
                <a:gd name="T14" fmla="*/ 48 w 123"/>
                <a:gd name="T15" fmla="*/ 248 h 348"/>
                <a:gd name="T16" fmla="*/ 38 w 123"/>
                <a:gd name="T17" fmla="*/ 268 h 348"/>
                <a:gd name="T18" fmla="*/ 23 w 123"/>
                <a:gd name="T19" fmla="*/ 300 h 348"/>
                <a:gd name="T20" fmla="*/ 12 w 123"/>
                <a:gd name="T21" fmla="*/ 321 h 348"/>
                <a:gd name="T22" fmla="*/ 0 w 123"/>
                <a:gd name="T23" fmla="*/ 347 h 348"/>
                <a:gd name="T24" fmla="*/ 30 w 123"/>
                <a:gd name="T25" fmla="*/ 292 h 348"/>
                <a:gd name="T26" fmla="*/ 44 w 123"/>
                <a:gd name="T27" fmla="*/ 268 h 348"/>
                <a:gd name="T28" fmla="*/ 54 w 123"/>
                <a:gd name="T29" fmla="*/ 245 h 348"/>
                <a:gd name="T30" fmla="*/ 62 w 123"/>
                <a:gd name="T31" fmla="*/ 216 h 348"/>
                <a:gd name="T32" fmla="*/ 70 w 123"/>
                <a:gd name="T33" fmla="*/ 179 h 348"/>
                <a:gd name="T34" fmla="*/ 77 w 123"/>
                <a:gd name="T35" fmla="*/ 143 h 348"/>
                <a:gd name="T36" fmla="*/ 89 w 123"/>
                <a:gd name="T37" fmla="*/ 106 h 348"/>
                <a:gd name="T38" fmla="*/ 100 w 123"/>
                <a:gd name="T39" fmla="*/ 74 h 348"/>
                <a:gd name="T40" fmla="*/ 113 w 123"/>
                <a:gd name="T41" fmla="*/ 36 h 348"/>
                <a:gd name="T42" fmla="*/ 122 w 123"/>
                <a:gd name="T43" fmla="*/ 16 h 348"/>
                <a:gd name="T44" fmla="*/ 120 w 123"/>
                <a:gd name="T45" fmla="*/ 10 h 348"/>
                <a:gd name="T46" fmla="*/ 120 w 123"/>
                <a:gd name="T47" fmla="*/ 0 h 3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3"/>
                <a:gd name="T73" fmla="*/ 0 h 348"/>
                <a:gd name="T74" fmla="*/ 123 w 123"/>
                <a:gd name="T75" fmla="*/ 348 h 34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3" h="348">
                  <a:moveTo>
                    <a:pt x="120" y="0"/>
                  </a:moveTo>
                  <a:lnTo>
                    <a:pt x="109" y="30"/>
                  </a:lnTo>
                  <a:lnTo>
                    <a:pt x="96" y="71"/>
                  </a:lnTo>
                  <a:lnTo>
                    <a:pt x="81" y="117"/>
                  </a:lnTo>
                  <a:lnTo>
                    <a:pt x="69" y="162"/>
                  </a:lnTo>
                  <a:lnTo>
                    <a:pt x="64" y="181"/>
                  </a:lnTo>
                  <a:lnTo>
                    <a:pt x="57" y="218"/>
                  </a:lnTo>
                  <a:lnTo>
                    <a:pt x="48" y="248"/>
                  </a:lnTo>
                  <a:lnTo>
                    <a:pt x="38" y="268"/>
                  </a:lnTo>
                  <a:lnTo>
                    <a:pt x="23" y="300"/>
                  </a:lnTo>
                  <a:lnTo>
                    <a:pt x="12" y="321"/>
                  </a:lnTo>
                  <a:lnTo>
                    <a:pt x="0" y="347"/>
                  </a:lnTo>
                  <a:lnTo>
                    <a:pt x="30" y="292"/>
                  </a:lnTo>
                  <a:lnTo>
                    <a:pt x="44" y="268"/>
                  </a:lnTo>
                  <a:lnTo>
                    <a:pt x="54" y="245"/>
                  </a:lnTo>
                  <a:lnTo>
                    <a:pt x="62" y="216"/>
                  </a:lnTo>
                  <a:lnTo>
                    <a:pt x="70" y="179"/>
                  </a:lnTo>
                  <a:lnTo>
                    <a:pt x="77" y="143"/>
                  </a:lnTo>
                  <a:lnTo>
                    <a:pt x="89" y="106"/>
                  </a:lnTo>
                  <a:lnTo>
                    <a:pt x="100" y="74"/>
                  </a:lnTo>
                  <a:lnTo>
                    <a:pt x="113" y="36"/>
                  </a:lnTo>
                  <a:lnTo>
                    <a:pt x="122" y="16"/>
                  </a:lnTo>
                  <a:lnTo>
                    <a:pt x="120" y="10"/>
                  </a:lnTo>
                  <a:lnTo>
                    <a:pt x="120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Freeform 117"/>
            <p:cNvSpPr>
              <a:spLocks/>
            </p:cNvSpPr>
            <p:nvPr/>
          </p:nvSpPr>
          <p:spPr bwMode="ltGray">
            <a:xfrm>
              <a:off x="515" y="2389"/>
              <a:ext cx="262" cy="482"/>
            </a:xfrm>
            <a:custGeom>
              <a:avLst/>
              <a:gdLst>
                <a:gd name="T0" fmla="*/ 15 w 262"/>
                <a:gd name="T1" fmla="*/ 21 h 482"/>
                <a:gd name="T2" fmla="*/ 42 w 262"/>
                <a:gd name="T3" fmla="*/ 70 h 482"/>
                <a:gd name="T4" fmla="*/ 65 w 262"/>
                <a:gd name="T5" fmla="*/ 115 h 482"/>
                <a:gd name="T6" fmla="*/ 85 w 262"/>
                <a:gd name="T7" fmla="*/ 145 h 482"/>
                <a:gd name="T8" fmla="*/ 97 w 262"/>
                <a:gd name="T9" fmla="*/ 171 h 482"/>
                <a:gd name="T10" fmla="*/ 104 w 262"/>
                <a:gd name="T11" fmla="*/ 219 h 482"/>
                <a:gd name="T12" fmla="*/ 105 w 262"/>
                <a:gd name="T13" fmla="*/ 238 h 482"/>
                <a:gd name="T14" fmla="*/ 92 w 262"/>
                <a:gd name="T15" fmla="*/ 267 h 482"/>
                <a:gd name="T16" fmla="*/ 94 w 262"/>
                <a:gd name="T17" fmla="*/ 308 h 482"/>
                <a:gd name="T18" fmla="*/ 98 w 262"/>
                <a:gd name="T19" fmla="*/ 380 h 482"/>
                <a:gd name="T20" fmla="*/ 100 w 262"/>
                <a:gd name="T21" fmla="*/ 438 h 482"/>
                <a:gd name="T22" fmla="*/ 100 w 262"/>
                <a:gd name="T23" fmla="*/ 474 h 482"/>
                <a:gd name="T24" fmla="*/ 118 w 262"/>
                <a:gd name="T25" fmla="*/ 470 h 482"/>
                <a:gd name="T26" fmla="*/ 137 w 262"/>
                <a:gd name="T27" fmla="*/ 469 h 482"/>
                <a:gd name="T28" fmla="*/ 154 w 262"/>
                <a:gd name="T29" fmla="*/ 474 h 482"/>
                <a:gd name="T30" fmla="*/ 180 w 262"/>
                <a:gd name="T31" fmla="*/ 472 h 482"/>
                <a:gd name="T32" fmla="*/ 199 w 262"/>
                <a:gd name="T33" fmla="*/ 474 h 482"/>
                <a:gd name="T34" fmla="*/ 247 w 262"/>
                <a:gd name="T35" fmla="*/ 476 h 482"/>
                <a:gd name="T36" fmla="*/ 231 w 262"/>
                <a:gd name="T37" fmla="*/ 481 h 482"/>
                <a:gd name="T38" fmla="*/ 199 w 262"/>
                <a:gd name="T39" fmla="*/ 481 h 482"/>
                <a:gd name="T40" fmla="*/ 165 w 262"/>
                <a:gd name="T41" fmla="*/ 478 h 482"/>
                <a:gd name="T42" fmla="*/ 135 w 262"/>
                <a:gd name="T43" fmla="*/ 475 h 482"/>
                <a:gd name="T44" fmla="*/ 108 w 262"/>
                <a:gd name="T45" fmla="*/ 476 h 482"/>
                <a:gd name="T46" fmla="*/ 91 w 262"/>
                <a:gd name="T47" fmla="*/ 476 h 482"/>
                <a:gd name="T48" fmla="*/ 73 w 262"/>
                <a:gd name="T49" fmla="*/ 469 h 482"/>
                <a:gd name="T50" fmla="*/ 59 w 262"/>
                <a:gd name="T51" fmla="*/ 475 h 482"/>
                <a:gd name="T52" fmla="*/ 60 w 262"/>
                <a:gd name="T53" fmla="*/ 466 h 482"/>
                <a:gd name="T54" fmla="*/ 57 w 262"/>
                <a:gd name="T55" fmla="*/ 445 h 482"/>
                <a:gd name="T56" fmla="*/ 50 w 262"/>
                <a:gd name="T57" fmla="*/ 424 h 482"/>
                <a:gd name="T58" fmla="*/ 47 w 262"/>
                <a:gd name="T59" fmla="*/ 413 h 482"/>
                <a:gd name="T60" fmla="*/ 55 w 262"/>
                <a:gd name="T61" fmla="*/ 384 h 482"/>
                <a:gd name="T62" fmla="*/ 63 w 262"/>
                <a:gd name="T63" fmla="*/ 358 h 482"/>
                <a:gd name="T64" fmla="*/ 63 w 262"/>
                <a:gd name="T65" fmla="*/ 322 h 482"/>
                <a:gd name="T66" fmla="*/ 63 w 262"/>
                <a:gd name="T67" fmla="*/ 295 h 482"/>
                <a:gd name="T68" fmla="*/ 61 w 262"/>
                <a:gd name="T69" fmla="*/ 280 h 482"/>
                <a:gd name="T70" fmla="*/ 60 w 262"/>
                <a:gd name="T71" fmla="*/ 267 h 482"/>
                <a:gd name="T72" fmla="*/ 65 w 262"/>
                <a:gd name="T73" fmla="*/ 251 h 482"/>
                <a:gd name="T74" fmla="*/ 61 w 262"/>
                <a:gd name="T75" fmla="*/ 202 h 482"/>
                <a:gd name="T76" fmla="*/ 59 w 262"/>
                <a:gd name="T77" fmla="*/ 153 h 482"/>
                <a:gd name="T78" fmla="*/ 55 w 262"/>
                <a:gd name="T79" fmla="*/ 125 h 482"/>
                <a:gd name="T80" fmla="*/ 47 w 262"/>
                <a:gd name="T81" fmla="*/ 87 h 482"/>
                <a:gd name="T82" fmla="*/ 21 w 262"/>
                <a:gd name="T83" fmla="*/ 38 h 482"/>
                <a:gd name="T84" fmla="*/ 3 w 262"/>
                <a:gd name="T85" fmla="*/ 8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2"/>
                <a:gd name="T130" fmla="*/ 0 h 482"/>
                <a:gd name="T131" fmla="*/ 262 w 262"/>
                <a:gd name="T132" fmla="*/ 482 h 4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2" h="482">
                  <a:moveTo>
                    <a:pt x="0" y="0"/>
                  </a:moveTo>
                  <a:lnTo>
                    <a:pt x="15" y="21"/>
                  </a:lnTo>
                  <a:lnTo>
                    <a:pt x="29" y="45"/>
                  </a:lnTo>
                  <a:lnTo>
                    <a:pt x="42" y="70"/>
                  </a:lnTo>
                  <a:lnTo>
                    <a:pt x="54" y="93"/>
                  </a:lnTo>
                  <a:lnTo>
                    <a:pt x="65" y="115"/>
                  </a:lnTo>
                  <a:lnTo>
                    <a:pt x="78" y="132"/>
                  </a:lnTo>
                  <a:lnTo>
                    <a:pt x="85" y="145"/>
                  </a:lnTo>
                  <a:lnTo>
                    <a:pt x="92" y="159"/>
                  </a:lnTo>
                  <a:lnTo>
                    <a:pt x="97" y="171"/>
                  </a:lnTo>
                  <a:lnTo>
                    <a:pt x="99" y="194"/>
                  </a:lnTo>
                  <a:lnTo>
                    <a:pt x="104" y="219"/>
                  </a:lnTo>
                  <a:lnTo>
                    <a:pt x="106" y="233"/>
                  </a:lnTo>
                  <a:lnTo>
                    <a:pt x="105" y="238"/>
                  </a:lnTo>
                  <a:lnTo>
                    <a:pt x="99" y="253"/>
                  </a:lnTo>
                  <a:lnTo>
                    <a:pt x="92" y="267"/>
                  </a:lnTo>
                  <a:lnTo>
                    <a:pt x="93" y="282"/>
                  </a:lnTo>
                  <a:lnTo>
                    <a:pt x="94" y="308"/>
                  </a:lnTo>
                  <a:lnTo>
                    <a:pt x="97" y="346"/>
                  </a:lnTo>
                  <a:lnTo>
                    <a:pt x="98" y="380"/>
                  </a:lnTo>
                  <a:lnTo>
                    <a:pt x="99" y="418"/>
                  </a:lnTo>
                  <a:lnTo>
                    <a:pt x="100" y="438"/>
                  </a:lnTo>
                  <a:lnTo>
                    <a:pt x="103" y="461"/>
                  </a:lnTo>
                  <a:lnTo>
                    <a:pt x="100" y="474"/>
                  </a:lnTo>
                  <a:lnTo>
                    <a:pt x="106" y="472"/>
                  </a:lnTo>
                  <a:lnTo>
                    <a:pt x="118" y="470"/>
                  </a:lnTo>
                  <a:lnTo>
                    <a:pt x="125" y="470"/>
                  </a:lnTo>
                  <a:lnTo>
                    <a:pt x="137" y="469"/>
                  </a:lnTo>
                  <a:lnTo>
                    <a:pt x="146" y="470"/>
                  </a:lnTo>
                  <a:lnTo>
                    <a:pt x="154" y="474"/>
                  </a:lnTo>
                  <a:lnTo>
                    <a:pt x="169" y="474"/>
                  </a:lnTo>
                  <a:lnTo>
                    <a:pt x="180" y="472"/>
                  </a:lnTo>
                  <a:lnTo>
                    <a:pt x="188" y="475"/>
                  </a:lnTo>
                  <a:lnTo>
                    <a:pt x="199" y="474"/>
                  </a:lnTo>
                  <a:lnTo>
                    <a:pt x="220" y="475"/>
                  </a:lnTo>
                  <a:lnTo>
                    <a:pt x="247" y="476"/>
                  </a:lnTo>
                  <a:lnTo>
                    <a:pt x="261" y="480"/>
                  </a:lnTo>
                  <a:lnTo>
                    <a:pt x="231" y="481"/>
                  </a:lnTo>
                  <a:lnTo>
                    <a:pt x="210" y="480"/>
                  </a:lnTo>
                  <a:lnTo>
                    <a:pt x="199" y="481"/>
                  </a:lnTo>
                  <a:lnTo>
                    <a:pt x="178" y="476"/>
                  </a:lnTo>
                  <a:lnTo>
                    <a:pt x="165" y="478"/>
                  </a:lnTo>
                  <a:lnTo>
                    <a:pt x="155" y="476"/>
                  </a:lnTo>
                  <a:lnTo>
                    <a:pt x="135" y="475"/>
                  </a:lnTo>
                  <a:lnTo>
                    <a:pt x="119" y="475"/>
                  </a:lnTo>
                  <a:lnTo>
                    <a:pt x="108" y="476"/>
                  </a:lnTo>
                  <a:lnTo>
                    <a:pt x="98" y="481"/>
                  </a:lnTo>
                  <a:lnTo>
                    <a:pt x="91" y="476"/>
                  </a:lnTo>
                  <a:lnTo>
                    <a:pt x="81" y="472"/>
                  </a:lnTo>
                  <a:lnTo>
                    <a:pt x="73" y="469"/>
                  </a:lnTo>
                  <a:lnTo>
                    <a:pt x="65" y="469"/>
                  </a:lnTo>
                  <a:lnTo>
                    <a:pt x="59" y="475"/>
                  </a:lnTo>
                  <a:lnTo>
                    <a:pt x="49" y="480"/>
                  </a:lnTo>
                  <a:lnTo>
                    <a:pt x="60" y="466"/>
                  </a:lnTo>
                  <a:lnTo>
                    <a:pt x="60" y="457"/>
                  </a:lnTo>
                  <a:lnTo>
                    <a:pt x="57" y="445"/>
                  </a:lnTo>
                  <a:lnTo>
                    <a:pt x="55" y="436"/>
                  </a:lnTo>
                  <a:lnTo>
                    <a:pt x="50" y="424"/>
                  </a:lnTo>
                  <a:lnTo>
                    <a:pt x="48" y="419"/>
                  </a:lnTo>
                  <a:lnTo>
                    <a:pt x="47" y="413"/>
                  </a:lnTo>
                  <a:lnTo>
                    <a:pt x="50" y="400"/>
                  </a:lnTo>
                  <a:lnTo>
                    <a:pt x="55" y="384"/>
                  </a:lnTo>
                  <a:lnTo>
                    <a:pt x="61" y="372"/>
                  </a:lnTo>
                  <a:lnTo>
                    <a:pt x="63" y="358"/>
                  </a:lnTo>
                  <a:lnTo>
                    <a:pt x="65" y="342"/>
                  </a:lnTo>
                  <a:lnTo>
                    <a:pt x="63" y="322"/>
                  </a:lnTo>
                  <a:lnTo>
                    <a:pt x="63" y="308"/>
                  </a:lnTo>
                  <a:lnTo>
                    <a:pt x="63" y="295"/>
                  </a:lnTo>
                  <a:lnTo>
                    <a:pt x="65" y="286"/>
                  </a:lnTo>
                  <a:lnTo>
                    <a:pt x="61" y="280"/>
                  </a:lnTo>
                  <a:lnTo>
                    <a:pt x="59" y="273"/>
                  </a:lnTo>
                  <a:lnTo>
                    <a:pt x="60" y="267"/>
                  </a:lnTo>
                  <a:lnTo>
                    <a:pt x="63" y="259"/>
                  </a:lnTo>
                  <a:lnTo>
                    <a:pt x="65" y="251"/>
                  </a:lnTo>
                  <a:lnTo>
                    <a:pt x="63" y="226"/>
                  </a:lnTo>
                  <a:lnTo>
                    <a:pt x="61" y="202"/>
                  </a:lnTo>
                  <a:lnTo>
                    <a:pt x="60" y="175"/>
                  </a:lnTo>
                  <a:lnTo>
                    <a:pt x="59" y="153"/>
                  </a:lnTo>
                  <a:lnTo>
                    <a:pt x="59" y="137"/>
                  </a:lnTo>
                  <a:lnTo>
                    <a:pt x="55" y="125"/>
                  </a:lnTo>
                  <a:lnTo>
                    <a:pt x="49" y="97"/>
                  </a:lnTo>
                  <a:lnTo>
                    <a:pt x="47" y="87"/>
                  </a:lnTo>
                  <a:lnTo>
                    <a:pt x="31" y="62"/>
                  </a:lnTo>
                  <a:lnTo>
                    <a:pt x="21" y="38"/>
                  </a:lnTo>
                  <a:lnTo>
                    <a:pt x="14" y="26"/>
                  </a:ln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118"/>
            <p:cNvSpPr>
              <a:spLocks/>
            </p:cNvSpPr>
            <p:nvPr/>
          </p:nvSpPr>
          <p:spPr bwMode="ltGray">
            <a:xfrm>
              <a:off x="807" y="3043"/>
              <a:ext cx="38" cy="85"/>
            </a:xfrm>
            <a:custGeom>
              <a:avLst/>
              <a:gdLst>
                <a:gd name="T0" fmla="*/ 37 w 38"/>
                <a:gd name="T1" fmla="*/ 0 h 85"/>
                <a:gd name="T2" fmla="*/ 35 w 38"/>
                <a:gd name="T3" fmla="*/ 14 h 85"/>
                <a:gd name="T4" fmla="*/ 33 w 38"/>
                <a:gd name="T5" fmla="*/ 32 h 85"/>
                <a:gd name="T6" fmla="*/ 30 w 38"/>
                <a:gd name="T7" fmla="*/ 50 h 85"/>
                <a:gd name="T8" fmla="*/ 27 w 38"/>
                <a:gd name="T9" fmla="*/ 65 h 85"/>
                <a:gd name="T10" fmla="*/ 23 w 38"/>
                <a:gd name="T11" fmla="*/ 75 h 85"/>
                <a:gd name="T12" fmla="*/ 18 w 38"/>
                <a:gd name="T13" fmla="*/ 84 h 85"/>
                <a:gd name="T14" fmla="*/ 17 w 38"/>
                <a:gd name="T15" fmla="*/ 84 h 85"/>
                <a:gd name="T16" fmla="*/ 15 w 38"/>
                <a:gd name="T17" fmla="*/ 82 h 85"/>
                <a:gd name="T18" fmla="*/ 12 w 38"/>
                <a:gd name="T19" fmla="*/ 67 h 85"/>
                <a:gd name="T20" fmla="*/ 9 w 38"/>
                <a:gd name="T21" fmla="*/ 56 h 85"/>
                <a:gd name="T22" fmla="*/ 7 w 38"/>
                <a:gd name="T23" fmla="*/ 47 h 85"/>
                <a:gd name="T24" fmla="*/ 7 w 38"/>
                <a:gd name="T25" fmla="*/ 40 h 85"/>
                <a:gd name="T26" fmla="*/ 6 w 38"/>
                <a:gd name="T27" fmla="*/ 23 h 85"/>
                <a:gd name="T28" fmla="*/ 1 w 38"/>
                <a:gd name="T29" fmla="*/ 9 h 85"/>
                <a:gd name="T30" fmla="*/ 0 w 38"/>
                <a:gd name="T31" fmla="*/ 0 h 85"/>
                <a:gd name="T32" fmla="*/ 5 w 38"/>
                <a:gd name="T33" fmla="*/ 4 h 85"/>
                <a:gd name="T34" fmla="*/ 7 w 38"/>
                <a:gd name="T35" fmla="*/ 4 h 85"/>
                <a:gd name="T36" fmla="*/ 19 w 38"/>
                <a:gd name="T37" fmla="*/ 2 h 85"/>
                <a:gd name="T38" fmla="*/ 37 w 38"/>
                <a:gd name="T39" fmla="*/ 0 h 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85"/>
                <a:gd name="T62" fmla="*/ 38 w 38"/>
                <a:gd name="T63" fmla="*/ 85 h 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85">
                  <a:moveTo>
                    <a:pt x="37" y="0"/>
                  </a:moveTo>
                  <a:lnTo>
                    <a:pt x="35" y="14"/>
                  </a:lnTo>
                  <a:lnTo>
                    <a:pt x="33" y="32"/>
                  </a:lnTo>
                  <a:lnTo>
                    <a:pt x="30" y="50"/>
                  </a:lnTo>
                  <a:lnTo>
                    <a:pt x="27" y="65"/>
                  </a:lnTo>
                  <a:lnTo>
                    <a:pt x="23" y="75"/>
                  </a:lnTo>
                  <a:lnTo>
                    <a:pt x="18" y="84"/>
                  </a:lnTo>
                  <a:lnTo>
                    <a:pt x="17" y="84"/>
                  </a:lnTo>
                  <a:lnTo>
                    <a:pt x="15" y="82"/>
                  </a:lnTo>
                  <a:lnTo>
                    <a:pt x="12" y="67"/>
                  </a:lnTo>
                  <a:lnTo>
                    <a:pt x="9" y="56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6" y="23"/>
                  </a:lnTo>
                  <a:lnTo>
                    <a:pt x="1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7" y="4"/>
                  </a:lnTo>
                  <a:lnTo>
                    <a:pt x="19" y="2"/>
                  </a:lnTo>
                  <a:lnTo>
                    <a:pt x="37" y="0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Freeform 119"/>
            <p:cNvSpPr>
              <a:spLocks/>
            </p:cNvSpPr>
            <p:nvPr/>
          </p:nvSpPr>
          <p:spPr bwMode="ltGray">
            <a:xfrm>
              <a:off x="790" y="2872"/>
              <a:ext cx="32" cy="91"/>
            </a:xfrm>
            <a:custGeom>
              <a:avLst/>
              <a:gdLst>
                <a:gd name="T0" fmla="*/ 0 w 32"/>
                <a:gd name="T1" fmla="*/ 2 h 91"/>
                <a:gd name="T2" fmla="*/ 10 w 32"/>
                <a:gd name="T3" fmla="*/ 0 h 91"/>
                <a:gd name="T4" fmla="*/ 19 w 32"/>
                <a:gd name="T5" fmla="*/ 4 h 91"/>
                <a:gd name="T6" fmla="*/ 25 w 32"/>
                <a:gd name="T7" fmla="*/ 6 h 91"/>
                <a:gd name="T8" fmla="*/ 31 w 32"/>
                <a:gd name="T9" fmla="*/ 8 h 91"/>
                <a:gd name="T10" fmla="*/ 29 w 32"/>
                <a:gd name="T11" fmla="*/ 11 h 91"/>
                <a:gd name="T12" fmla="*/ 28 w 32"/>
                <a:gd name="T13" fmla="*/ 19 h 91"/>
                <a:gd name="T14" fmla="*/ 27 w 32"/>
                <a:gd name="T15" fmla="*/ 30 h 91"/>
                <a:gd name="T16" fmla="*/ 23 w 32"/>
                <a:gd name="T17" fmla="*/ 46 h 91"/>
                <a:gd name="T18" fmla="*/ 19 w 32"/>
                <a:gd name="T19" fmla="*/ 65 h 91"/>
                <a:gd name="T20" fmla="*/ 13 w 32"/>
                <a:gd name="T21" fmla="*/ 90 h 91"/>
                <a:gd name="T22" fmla="*/ 15 w 32"/>
                <a:gd name="T23" fmla="*/ 75 h 91"/>
                <a:gd name="T24" fmla="*/ 15 w 32"/>
                <a:gd name="T25" fmla="*/ 65 h 91"/>
                <a:gd name="T26" fmla="*/ 13 w 32"/>
                <a:gd name="T27" fmla="*/ 54 h 91"/>
                <a:gd name="T28" fmla="*/ 15 w 32"/>
                <a:gd name="T29" fmla="*/ 49 h 91"/>
                <a:gd name="T30" fmla="*/ 17 w 32"/>
                <a:gd name="T31" fmla="*/ 43 h 91"/>
                <a:gd name="T32" fmla="*/ 21 w 32"/>
                <a:gd name="T33" fmla="*/ 37 h 91"/>
                <a:gd name="T34" fmla="*/ 23 w 32"/>
                <a:gd name="T35" fmla="*/ 30 h 91"/>
                <a:gd name="T36" fmla="*/ 23 w 32"/>
                <a:gd name="T37" fmla="*/ 23 h 91"/>
                <a:gd name="T38" fmla="*/ 23 w 32"/>
                <a:gd name="T39" fmla="*/ 14 h 91"/>
                <a:gd name="T40" fmla="*/ 22 w 32"/>
                <a:gd name="T41" fmla="*/ 9 h 91"/>
                <a:gd name="T42" fmla="*/ 19 w 32"/>
                <a:gd name="T43" fmla="*/ 6 h 91"/>
                <a:gd name="T44" fmla="*/ 15 w 32"/>
                <a:gd name="T45" fmla="*/ 5 h 91"/>
                <a:gd name="T46" fmla="*/ 7 w 32"/>
                <a:gd name="T47" fmla="*/ 4 h 91"/>
                <a:gd name="T48" fmla="*/ 0 w 32"/>
                <a:gd name="T49" fmla="*/ 2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91"/>
                <a:gd name="T77" fmla="*/ 32 w 32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91">
                  <a:moveTo>
                    <a:pt x="0" y="2"/>
                  </a:moveTo>
                  <a:lnTo>
                    <a:pt x="10" y="0"/>
                  </a:lnTo>
                  <a:lnTo>
                    <a:pt x="19" y="4"/>
                  </a:lnTo>
                  <a:lnTo>
                    <a:pt x="25" y="6"/>
                  </a:lnTo>
                  <a:lnTo>
                    <a:pt x="31" y="8"/>
                  </a:lnTo>
                  <a:lnTo>
                    <a:pt x="29" y="11"/>
                  </a:lnTo>
                  <a:lnTo>
                    <a:pt x="28" y="19"/>
                  </a:lnTo>
                  <a:lnTo>
                    <a:pt x="27" y="30"/>
                  </a:lnTo>
                  <a:lnTo>
                    <a:pt x="23" y="46"/>
                  </a:lnTo>
                  <a:lnTo>
                    <a:pt x="19" y="65"/>
                  </a:lnTo>
                  <a:lnTo>
                    <a:pt x="13" y="90"/>
                  </a:lnTo>
                  <a:lnTo>
                    <a:pt x="15" y="75"/>
                  </a:lnTo>
                  <a:lnTo>
                    <a:pt x="15" y="65"/>
                  </a:lnTo>
                  <a:lnTo>
                    <a:pt x="13" y="54"/>
                  </a:lnTo>
                  <a:lnTo>
                    <a:pt x="15" y="49"/>
                  </a:lnTo>
                  <a:lnTo>
                    <a:pt x="17" y="43"/>
                  </a:lnTo>
                  <a:lnTo>
                    <a:pt x="21" y="37"/>
                  </a:lnTo>
                  <a:lnTo>
                    <a:pt x="23" y="30"/>
                  </a:lnTo>
                  <a:lnTo>
                    <a:pt x="23" y="23"/>
                  </a:lnTo>
                  <a:lnTo>
                    <a:pt x="23" y="14"/>
                  </a:lnTo>
                  <a:lnTo>
                    <a:pt x="22" y="9"/>
                  </a:lnTo>
                  <a:lnTo>
                    <a:pt x="19" y="6"/>
                  </a:lnTo>
                  <a:lnTo>
                    <a:pt x="15" y="5"/>
                  </a:lnTo>
                  <a:lnTo>
                    <a:pt x="7" y="4"/>
                  </a:lnTo>
                  <a:lnTo>
                    <a:pt x="0" y="2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120"/>
            <p:cNvSpPr>
              <a:spLocks/>
            </p:cNvSpPr>
            <p:nvPr/>
          </p:nvSpPr>
          <p:spPr bwMode="ltGray">
            <a:xfrm>
              <a:off x="970" y="2846"/>
              <a:ext cx="267" cy="67"/>
            </a:xfrm>
            <a:custGeom>
              <a:avLst/>
              <a:gdLst>
                <a:gd name="T0" fmla="*/ 191 w 267"/>
                <a:gd name="T1" fmla="*/ 0 h 67"/>
                <a:gd name="T2" fmla="*/ 204 w 267"/>
                <a:gd name="T3" fmla="*/ 0 h 67"/>
                <a:gd name="T4" fmla="*/ 217 w 267"/>
                <a:gd name="T5" fmla="*/ 2 h 67"/>
                <a:gd name="T6" fmla="*/ 223 w 267"/>
                <a:gd name="T7" fmla="*/ 6 h 67"/>
                <a:gd name="T8" fmla="*/ 233 w 267"/>
                <a:gd name="T9" fmla="*/ 17 h 67"/>
                <a:gd name="T10" fmla="*/ 266 w 267"/>
                <a:gd name="T11" fmla="*/ 55 h 67"/>
                <a:gd name="T12" fmla="*/ 266 w 267"/>
                <a:gd name="T13" fmla="*/ 60 h 67"/>
                <a:gd name="T14" fmla="*/ 262 w 267"/>
                <a:gd name="T15" fmla="*/ 62 h 67"/>
                <a:gd name="T16" fmla="*/ 255 w 267"/>
                <a:gd name="T17" fmla="*/ 65 h 67"/>
                <a:gd name="T18" fmla="*/ 59 w 267"/>
                <a:gd name="T19" fmla="*/ 66 h 67"/>
                <a:gd name="T20" fmla="*/ 49 w 267"/>
                <a:gd name="T21" fmla="*/ 66 h 67"/>
                <a:gd name="T22" fmla="*/ 43 w 267"/>
                <a:gd name="T23" fmla="*/ 65 h 67"/>
                <a:gd name="T24" fmla="*/ 36 w 267"/>
                <a:gd name="T25" fmla="*/ 60 h 67"/>
                <a:gd name="T26" fmla="*/ 2 w 267"/>
                <a:gd name="T27" fmla="*/ 12 h 67"/>
                <a:gd name="T28" fmla="*/ 0 w 267"/>
                <a:gd name="T29" fmla="*/ 7 h 67"/>
                <a:gd name="T30" fmla="*/ 4 w 267"/>
                <a:gd name="T31" fmla="*/ 4 h 67"/>
                <a:gd name="T32" fmla="*/ 9 w 267"/>
                <a:gd name="T33" fmla="*/ 2 h 67"/>
                <a:gd name="T34" fmla="*/ 191 w 267"/>
                <a:gd name="T35" fmla="*/ 0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7"/>
                <a:gd name="T55" fmla="*/ 0 h 67"/>
                <a:gd name="T56" fmla="*/ 267 w 267"/>
                <a:gd name="T57" fmla="*/ 67 h 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7" h="67">
                  <a:moveTo>
                    <a:pt x="191" y="0"/>
                  </a:moveTo>
                  <a:lnTo>
                    <a:pt x="204" y="0"/>
                  </a:lnTo>
                  <a:lnTo>
                    <a:pt x="217" y="2"/>
                  </a:lnTo>
                  <a:lnTo>
                    <a:pt x="223" y="6"/>
                  </a:lnTo>
                  <a:lnTo>
                    <a:pt x="233" y="17"/>
                  </a:lnTo>
                  <a:lnTo>
                    <a:pt x="266" y="55"/>
                  </a:lnTo>
                  <a:lnTo>
                    <a:pt x="266" y="60"/>
                  </a:lnTo>
                  <a:lnTo>
                    <a:pt x="262" y="62"/>
                  </a:lnTo>
                  <a:lnTo>
                    <a:pt x="255" y="65"/>
                  </a:lnTo>
                  <a:lnTo>
                    <a:pt x="59" y="66"/>
                  </a:lnTo>
                  <a:lnTo>
                    <a:pt x="49" y="66"/>
                  </a:lnTo>
                  <a:lnTo>
                    <a:pt x="43" y="65"/>
                  </a:lnTo>
                  <a:lnTo>
                    <a:pt x="36" y="60"/>
                  </a:lnTo>
                  <a:lnTo>
                    <a:pt x="2" y="12"/>
                  </a:lnTo>
                  <a:lnTo>
                    <a:pt x="0" y="7"/>
                  </a:lnTo>
                  <a:lnTo>
                    <a:pt x="4" y="4"/>
                  </a:lnTo>
                  <a:lnTo>
                    <a:pt x="9" y="2"/>
                  </a:lnTo>
                  <a:lnTo>
                    <a:pt x="191" y="0"/>
                  </a:lnTo>
                </a:path>
              </a:pathLst>
            </a:custGeom>
            <a:solidFill>
              <a:srgbClr val="3F7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Freeform 121"/>
            <p:cNvSpPr>
              <a:spLocks/>
            </p:cNvSpPr>
            <p:nvPr/>
          </p:nvSpPr>
          <p:spPr bwMode="ltGray">
            <a:xfrm>
              <a:off x="996" y="2874"/>
              <a:ext cx="233" cy="25"/>
            </a:xfrm>
            <a:custGeom>
              <a:avLst/>
              <a:gdLst>
                <a:gd name="T0" fmla="*/ 211 w 233"/>
                <a:gd name="T1" fmla="*/ 0 h 25"/>
                <a:gd name="T2" fmla="*/ 0 w 233"/>
                <a:gd name="T3" fmla="*/ 0 h 25"/>
                <a:gd name="T4" fmla="*/ 16 w 233"/>
                <a:gd name="T5" fmla="*/ 24 h 25"/>
                <a:gd name="T6" fmla="*/ 232 w 233"/>
                <a:gd name="T7" fmla="*/ 24 h 25"/>
                <a:gd name="T8" fmla="*/ 211 w 23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5"/>
                <a:gd name="T17" fmla="*/ 233 w 23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5">
                  <a:moveTo>
                    <a:pt x="211" y="0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232" y="24"/>
                  </a:lnTo>
                  <a:lnTo>
                    <a:pt x="211" y="0"/>
                  </a:lnTo>
                </a:path>
              </a:pathLst>
            </a:custGeom>
            <a:solidFill>
              <a:srgbClr val="0000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Freeform 122"/>
            <p:cNvSpPr>
              <a:spLocks/>
            </p:cNvSpPr>
            <p:nvPr/>
          </p:nvSpPr>
          <p:spPr bwMode="ltGray">
            <a:xfrm>
              <a:off x="1068" y="2910"/>
              <a:ext cx="62" cy="25"/>
            </a:xfrm>
            <a:custGeom>
              <a:avLst/>
              <a:gdLst>
                <a:gd name="T0" fmla="*/ 60 w 62"/>
                <a:gd name="T1" fmla="*/ 0 h 25"/>
                <a:gd name="T2" fmla="*/ 0 w 62"/>
                <a:gd name="T3" fmla="*/ 0 h 25"/>
                <a:gd name="T4" fmla="*/ 3 w 62"/>
                <a:gd name="T5" fmla="*/ 24 h 25"/>
                <a:gd name="T6" fmla="*/ 61 w 62"/>
                <a:gd name="T7" fmla="*/ 24 h 25"/>
                <a:gd name="T8" fmla="*/ 60 w 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25"/>
                <a:gd name="T17" fmla="*/ 62 w 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25">
                  <a:moveTo>
                    <a:pt x="60" y="0"/>
                  </a:moveTo>
                  <a:lnTo>
                    <a:pt x="0" y="0"/>
                  </a:lnTo>
                  <a:lnTo>
                    <a:pt x="3" y="24"/>
                  </a:lnTo>
                  <a:lnTo>
                    <a:pt x="61" y="24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Freeform 123"/>
            <p:cNvSpPr>
              <a:spLocks/>
            </p:cNvSpPr>
            <p:nvPr/>
          </p:nvSpPr>
          <p:spPr bwMode="ltGray">
            <a:xfrm>
              <a:off x="1020" y="2859"/>
              <a:ext cx="91" cy="20"/>
            </a:xfrm>
            <a:custGeom>
              <a:avLst/>
              <a:gdLst>
                <a:gd name="T0" fmla="*/ 0 w 91"/>
                <a:gd name="T1" fmla="*/ 9 h 20"/>
                <a:gd name="T2" fmla="*/ 0 w 91"/>
                <a:gd name="T3" fmla="*/ 0 h 20"/>
                <a:gd name="T4" fmla="*/ 90 w 91"/>
                <a:gd name="T5" fmla="*/ 0 h 20"/>
                <a:gd name="T6" fmla="*/ 90 w 91"/>
                <a:gd name="T7" fmla="*/ 19 h 20"/>
                <a:gd name="T8" fmla="*/ 0 w 91"/>
                <a:gd name="T9" fmla="*/ 19 h 20"/>
                <a:gd name="T10" fmla="*/ 0 w 91"/>
                <a:gd name="T11" fmla="*/ 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20"/>
                <a:gd name="T20" fmla="*/ 91 w 91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20">
                  <a:moveTo>
                    <a:pt x="0" y="9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19"/>
                  </a:lnTo>
                  <a:lnTo>
                    <a:pt x="0" y="19"/>
                  </a:lnTo>
                  <a:lnTo>
                    <a:pt x="0" y="9"/>
                  </a:lnTo>
                </a:path>
              </a:pathLst>
            </a:custGeom>
            <a:solidFill>
              <a:srgbClr val="000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Freeform 124"/>
            <p:cNvSpPr>
              <a:spLocks/>
            </p:cNvSpPr>
            <p:nvPr/>
          </p:nvSpPr>
          <p:spPr bwMode="ltGray">
            <a:xfrm>
              <a:off x="840" y="2834"/>
              <a:ext cx="286" cy="216"/>
            </a:xfrm>
            <a:custGeom>
              <a:avLst/>
              <a:gdLst>
                <a:gd name="T0" fmla="*/ 285 w 286"/>
                <a:gd name="T1" fmla="*/ 42 h 216"/>
                <a:gd name="T2" fmla="*/ 284 w 286"/>
                <a:gd name="T3" fmla="*/ 30 h 216"/>
                <a:gd name="T4" fmla="*/ 271 w 286"/>
                <a:gd name="T5" fmla="*/ 20 h 216"/>
                <a:gd name="T6" fmla="*/ 251 w 286"/>
                <a:gd name="T7" fmla="*/ 12 h 216"/>
                <a:gd name="T8" fmla="*/ 220 w 286"/>
                <a:gd name="T9" fmla="*/ 5 h 216"/>
                <a:gd name="T10" fmla="*/ 198 w 286"/>
                <a:gd name="T11" fmla="*/ 0 h 216"/>
                <a:gd name="T12" fmla="*/ 176 w 286"/>
                <a:gd name="T13" fmla="*/ 7 h 216"/>
                <a:gd name="T14" fmla="*/ 152 w 286"/>
                <a:gd name="T15" fmla="*/ 10 h 216"/>
                <a:gd name="T16" fmla="*/ 129 w 286"/>
                <a:gd name="T17" fmla="*/ 16 h 216"/>
                <a:gd name="T18" fmla="*/ 114 w 286"/>
                <a:gd name="T19" fmla="*/ 10 h 216"/>
                <a:gd name="T20" fmla="*/ 91 w 286"/>
                <a:gd name="T21" fmla="*/ 13 h 216"/>
                <a:gd name="T22" fmla="*/ 76 w 286"/>
                <a:gd name="T23" fmla="*/ 12 h 216"/>
                <a:gd name="T24" fmla="*/ 61 w 286"/>
                <a:gd name="T25" fmla="*/ 23 h 216"/>
                <a:gd name="T26" fmla="*/ 36 w 286"/>
                <a:gd name="T27" fmla="*/ 35 h 216"/>
                <a:gd name="T28" fmla="*/ 12 w 286"/>
                <a:gd name="T29" fmla="*/ 49 h 216"/>
                <a:gd name="T30" fmla="*/ 9 w 286"/>
                <a:gd name="T31" fmla="*/ 191 h 216"/>
                <a:gd name="T32" fmla="*/ 38 w 286"/>
                <a:gd name="T33" fmla="*/ 202 h 216"/>
                <a:gd name="T34" fmla="*/ 59 w 286"/>
                <a:gd name="T35" fmla="*/ 209 h 216"/>
                <a:gd name="T36" fmla="*/ 76 w 286"/>
                <a:gd name="T37" fmla="*/ 210 h 216"/>
                <a:gd name="T38" fmla="*/ 92 w 286"/>
                <a:gd name="T39" fmla="*/ 209 h 216"/>
                <a:gd name="T40" fmla="*/ 104 w 286"/>
                <a:gd name="T41" fmla="*/ 214 h 216"/>
                <a:gd name="T42" fmla="*/ 114 w 286"/>
                <a:gd name="T43" fmla="*/ 214 h 216"/>
                <a:gd name="T44" fmla="*/ 128 w 286"/>
                <a:gd name="T45" fmla="*/ 206 h 216"/>
                <a:gd name="T46" fmla="*/ 151 w 286"/>
                <a:gd name="T47" fmla="*/ 194 h 216"/>
                <a:gd name="T48" fmla="*/ 171 w 286"/>
                <a:gd name="T49" fmla="*/ 184 h 216"/>
                <a:gd name="T50" fmla="*/ 183 w 286"/>
                <a:gd name="T51" fmla="*/ 172 h 216"/>
                <a:gd name="T52" fmla="*/ 183 w 286"/>
                <a:gd name="T53" fmla="*/ 158 h 216"/>
                <a:gd name="T54" fmla="*/ 202 w 286"/>
                <a:gd name="T55" fmla="*/ 150 h 216"/>
                <a:gd name="T56" fmla="*/ 212 w 286"/>
                <a:gd name="T57" fmla="*/ 141 h 216"/>
                <a:gd name="T58" fmla="*/ 212 w 286"/>
                <a:gd name="T59" fmla="*/ 128 h 216"/>
                <a:gd name="T60" fmla="*/ 220 w 286"/>
                <a:gd name="T61" fmla="*/ 119 h 216"/>
                <a:gd name="T62" fmla="*/ 234 w 286"/>
                <a:gd name="T63" fmla="*/ 103 h 216"/>
                <a:gd name="T64" fmla="*/ 240 w 286"/>
                <a:gd name="T65" fmla="*/ 92 h 216"/>
                <a:gd name="T66" fmla="*/ 238 w 286"/>
                <a:gd name="T67" fmla="*/ 80 h 216"/>
                <a:gd name="T68" fmla="*/ 232 w 286"/>
                <a:gd name="T69" fmla="*/ 75 h 216"/>
                <a:gd name="T70" fmla="*/ 205 w 286"/>
                <a:gd name="T71" fmla="*/ 73 h 216"/>
                <a:gd name="T72" fmla="*/ 176 w 286"/>
                <a:gd name="T73" fmla="*/ 75 h 216"/>
                <a:gd name="T74" fmla="*/ 157 w 286"/>
                <a:gd name="T75" fmla="*/ 65 h 216"/>
                <a:gd name="T76" fmla="*/ 236 w 286"/>
                <a:gd name="T77" fmla="*/ 49 h 216"/>
                <a:gd name="T78" fmla="*/ 284 w 286"/>
                <a:gd name="T79" fmla="*/ 48 h 2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6"/>
                <a:gd name="T121" fmla="*/ 0 h 216"/>
                <a:gd name="T122" fmla="*/ 286 w 286"/>
                <a:gd name="T123" fmla="*/ 216 h 21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6" h="216">
                  <a:moveTo>
                    <a:pt x="284" y="48"/>
                  </a:moveTo>
                  <a:lnTo>
                    <a:pt x="285" y="42"/>
                  </a:lnTo>
                  <a:lnTo>
                    <a:pt x="285" y="35"/>
                  </a:lnTo>
                  <a:lnTo>
                    <a:pt x="284" y="30"/>
                  </a:lnTo>
                  <a:lnTo>
                    <a:pt x="280" y="25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0" y="5"/>
                  </a:lnTo>
                  <a:lnTo>
                    <a:pt x="206" y="2"/>
                  </a:lnTo>
                  <a:lnTo>
                    <a:pt x="198" y="0"/>
                  </a:lnTo>
                  <a:lnTo>
                    <a:pt x="190" y="2"/>
                  </a:lnTo>
                  <a:lnTo>
                    <a:pt x="176" y="7"/>
                  </a:lnTo>
                  <a:lnTo>
                    <a:pt x="162" y="10"/>
                  </a:lnTo>
                  <a:lnTo>
                    <a:pt x="152" y="10"/>
                  </a:lnTo>
                  <a:lnTo>
                    <a:pt x="142" y="12"/>
                  </a:lnTo>
                  <a:lnTo>
                    <a:pt x="129" y="16"/>
                  </a:lnTo>
                  <a:lnTo>
                    <a:pt x="122" y="12"/>
                  </a:lnTo>
                  <a:lnTo>
                    <a:pt x="114" y="10"/>
                  </a:lnTo>
                  <a:lnTo>
                    <a:pt x="100" y="12"/>
                  </a:lnTo>
                  <a:lnTo>
                    <a:pt x="91" y="13"/>
                  </a:lnTo>
                  <a:lnTo>
                    <a:pt x="84" y="13"/>
                  </a:lnTo>
                  <a:lnTo>
                    <a:pt x="76" y="12"/>
                  </a:lnTo>
                  <a:lnTo>
                    <a:pt x="68" y="14"/>
                  </a:lnTo>
                  <a:lnTo>
                    <a:pt x="61" y="23"/>
                  </a:lnTo>
                  <a:lnTo>
                    <a:pt x="49" y="30"/>
                  </a:lnTo>
                  <a:lnTo>
                    <a:pt x="36" y="35"/>
                  </a:lnTo>
                  <a:lnTo>
                    <a:pt x="28" y="40"/>
                  </a:lnTo>
                  <a:lnTo>
                    <a:pt x="12" y="49"/>
                  </a:lnTo>
                  <a:lnTo>
                    <a:pt x="0" y="181"/>
                  </a:lnTo>
                  <a:lnTo>
                    <a:pt x="9" y="191"/>
                  </a:lnTo>
                  <a:lnTo>
                    <a:pt x="27" y="198"/>
                  </a:lnTo>
                  <a:lnTo>
                    <a:pt x="38" y="202"/>
                  </a:lnTo>
                  <a:lnTo>
                    <a:pt x="49" y="206"/>
                  </a:lnTo>
                  <a:lnTo>
                    <a:pt x="59" y="209"/>
                  </a:lnTo>
                  <a:lnTo>
                    <a:pt x="68" y="210"/>
                  </a:lnTo>
                  <a:lnTo>
                    <a:pt x="76" y="210"/>
                  </a:lnTo>
                  <a:lnTo>
                    <a:pt x="85" y="209"/>
                  </a:lnTo>
                  <a:lnTo>
                    <a:pt x="92" y="209"/>
                  </a:lnTo>
                  <a:lnTo>
                    <a:pt x="100" y="213"/>
                  </a:lnTo>
                  <a:lnTo>
                    <a:pt x="104" y="214"/>
                  </a:lnTo>
                  <a:lnTo>
                    <a:pt x="110" y="215"/>
                  </a:lnTo>
                  <a:lnTo>
                    <a:pt x="114" y="214"/>
                  </a:lnTo>
                  <a:lnTo>
                    <a:pt x="117" y="209"/>
                  </a:lnTo>
                  <a:lnTo>
                    <a:pt x="128" y="206"/>
                  </a:lnTo>
                  <a:lnTo>
                    <a:pt x="138" y="200"/>
                  </a:lnTo>
                  <a:lnTo>
                    <a:pt x="151" y="194"/>
                  </a:lnTo>
                  <a:lnTo>
                    <a:pt x="164" y="188"/>
                  </a:lnTo>
                  <a:lnTo>
                    <a:pt x="171" y="184"/>
                  </a:lnTo>
                  <a:lnTo>
                    <a:pt x="177" y="179"/>
                  </a:lnTo>
                  <a:lnTo>
                    <a:pt x="183" y="172"/>
                  </a:lnTo>
                  <a:lnTo>
                    <a:pt x="185" y="164"/>
                  </a:lnTo>
                  <a:lnTo>
                    <a:pt x="183" y="158"/>
                  </a:lnTo>
                  <a:lnTo>
                    <a:pt x="195" y="153"/>
                  </a:lnTo>
                  <a:lnTo>
                    <a:pt x="202" y="150"/>
                  </a:lnTo>
                  <a:lnTo>
                    <a:pt x="209" y="146"/>
                  </a:lnTo>
                  <a:lnTo>
                    <a:pt x="212" y="141"/>
                  </a:lnTo>
                  <a:lnTo>
                    <a:pt x="212" y="136"/>
                  </a:lnTo>
                  <a:lnTo>
                    <a:pt x="212" y="128"/>
                  </a:lnTo>
                  <a:lnTo>
                    <a:pt x="209" y="124"/>
                  </a:lnTo>
                  <a:lnTo>
                    <a:pt x="220" y="119"/>
                  </a:lnTo>
                  <a:lnTo>
                    <a:pt x="228" y="111"/>
                  </a:lnTo>
                  <a:lnTo>
                    <a:pt x="234" y="103"/>
                  </a:lnTo>
                  <a:lnTo>
                    <a:pt x="239" y="97"/>
                  </a:lnTo>
                  <a:lnTo>
                    <a:pt x="240" y="92"/>
                  </a:lnTo>
                  <a:lnTo>
                    <a:pt x="240" y="86"/>
                  </a:lnTo>
                  <a:lnTo>
                    <a:pt x="238" y="80"/>
                  </a:lnTo>
                  <a:lnTo>
                    <a:pt x="236" y="76"/>
                  </a:lnTo>
                  <a:lnTo>
                    <a:pt x="232" y="75"/>
                  </a:lnTo>
                  <a:lnTo>
                    <a:pt x="220" y="74"/>
                  </a:lnTo>
                  <a:lnTo>
                    <a:pt x="205" y="73"/>
                  </a:lnTo>
                  <a:lnTo>
                    <a:pt x="186" y="74"/>
                  </a:lnTo>
                  <a:lnTo>
                    <a:pt x="176" y="75"/>
                  </a:lnTo>
                  <a:lnTo>
                    <a:pt x="168" y="73"/>
                  </a:lnTo>
                  <a:lnTo>
                    <a:pt x="157" y="65"/>
                  </a:lnTo>
                  <a:lnTo>
                    <a:pt x="195" y="46"/>
                  </a:lnTo>
                  <a:lnTo>
                    <a:pt x="236" y="49"/>
                  </a:lnTo>
                  <a:lnTo>
                    <a:pt x="265" y="57"/>
                  </a:lnTo>
                  <a:lnTo>
                    <a:pt x="284" y="48"/>
                  </a:lnTo>
                </a:path>
              </a:pathLst>
            </a:custGeom>
            <a:solidFill>
              <a:srgbClr val="FF9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Freeform 125"/>
            <p:cNvSpPr>
              <a:spLocks/>
            </p:cNvSpPr>
            <p:nvPr/>
          </p:nvSpPr>
          <p:spPr bwMode="ltGray">
            <a:xfrm>
              <a:off x="938" y="2860"/>
              <a:ext cx="187" cy="40"/>
            </a:xfrm>
            <a:custGeom>
              <a:avLst/>
              <a:gdLst>
                <a:gd name="T0" fmla="*/ 186 w 187"/>
                <a:gd name="T1" fmla="*/ 20 h 40"/>
                <a:gd name="T2" fmla="*/ 184 w 187"/>
                <a:gd name="T3" fmla="*/ 24 h 40"/>
                <a:gd name="T4" fmla="*/ 179 w 187"/>
                <a:gd name="T5" fmla="*/ 26 h 40"/>
                <a:gd name="T6" fmla="*/ 175 w 187"/>
                <a:gd name="T7" fmla="*/ 28 h 40"/>
                <a:gd name="T8" fmla="*/ 167 w 187"/>
                <a:gd name="T9" fmla="*/ 31 h 40"/>
                <a:gd name="T10" fmla="*/ 159 w 187"/>
                <a:gd name="T11" fmla="*/ 28 h 40"/>
                <a:gd name="T12" fmla="*/ 151 w 187"/>
                <a:gd name="T13" fmla="*/ 27 h 40"/>
                <a:gd name="T14" fmla="*/ 135 w 187"/>
                <a:gd name="T15" fmla="*/ 26 h 40"/>
                <a:gd name="T16" fmla="*/ 125 w 187"/>
                <a:gd name="T17" fmla="*/ 24 h 40"/>
                <a:gd name="T18" fmla="*/ 115 w 187"/>
                <a:gd name="T19" fmla="*/ 23 h 40"/>
                <a:gd name="T20" fmla="*/ 107 w 187"/>
                <a:gd name="T21" fmla="*/ 23 h 40"/>
                <a:gd name="T22" fmla="*/ 101 w 187"/>
                <a:gd name="T23" fmla="*/ 23 h 40"/>
                <a:gd name="T24" fmla="*/ 95 w 187"/>
                <a:gd name="T25" fmla="*/ 26 h 40"/>
                <a:gd name="T26" fmla="*/ 86 w 187"/>
                <a:gd name="T27" fmla="*/ 32 h 40"/>
                <a:gd name="T28" fmla="*/ 75 w 187"/>
                <a:gd name="T29" fmla="*/ 37 h 40"/>
                <a:gd name="T30" fmla="*/ 68 w 187"/>
                <a:gd name="T31" fmla="*/ 39 h 40"/>
                <a:gd name="T32" fmla="*/ 61 w 187"/>
                <a:gd name="T33" fmla="*/ 37 h 40"/>
                <a:gd name="T34" fmla="*/ 51 w 187"/>
                <a:gd name="T35" fmla="*/ 34 h 40"/>
                <a:gd name="T36" fmla="*/ 40 w 187"/>
                <a:gd name="T37" fmla="*/ 33 h 40"/>
                <a:gd name="T38" fmla="*/ 31 w 187"/>
                <a:gd name="T39" fmla="*/ 33 h 40"/>
                <a:gd name="T40" fmla="*/ 23 w 187"/>
                <a:gd name="T41" fmla="*/ 33 h 40"/>
                <a:gd name="T42" fmla="*/ 0 w 187"/>
                <a:gd name="T43" fmla="*/ 32 h 40"/>
                <a:gd name="T44" fmla="*/ 13 w 187"/>
                <a:gd name="T45" fmla="*/ 31 h 40"/>
                <a:gd name="T46" fmla="*/ 23 w 187"/>
                <a:gd name="T47" fmla="*/ 28 h 40"/>
                <a:gd name="T48" fmla="*/ 28 w 187"/>
                <a:gd name="T49" fmla="*/ 26 h 40"/>
                <a:gd name="T50" fmla="*/ 34 w 187"/>
                <a:gd name="T51" fmla="*/ 21 h 40"/>
                <a:gd name="T52" fmla="*/ 37 w 187"/>
                <a:gd name="T53" fmla="*/ 17 h 40"/>
                <a:gd name="T54" fmla="*/ 42 w 187"/>
                <a:gd name="T55" fmla="*/ 17 h 40"/>
                <a:gd name="T56" fmla="*/ 48 w 187"/>
                <a:gd name="T57" fmla="*/ 18 h 40"/>
                <a:gd name="T58" fmla="*/ 54 w 187"/>
                <a:gd name="T59" fmla="*/ 20 h 40"/>
                <a:gd name="T60" fmla="*/ 62 w 187"/>
                <a:gd name="T61" fmla="*/ 18 h 40"/>
                <a:gd name="T62" fmla="*/ 75 w 187"/>
                <a:gd name="T63" fmla="*/ 15 h 40"/>
                <a:gd name="T64" fmla="*/ 86 w 187"/>
                <a:gd name="T65" fmla="*/ 14 h 40"/>
                <a:gd name="T66" fmla="*/ 96 w 187"/>
                <a:gd name="T67" fmla="*/ 15 h 40"/>
                <a:gd name="T68" fmla="*/ 103 w 187"/>
                <a:gd name="T69" fmla="*/ 14 h 40"/>
                <a:gd name="T70" fmla="*/ 112 w 187"/>
                <a:gd name="T71" fmla="*/ 12 h 40"/>
                <a:gd name="T72" fmla="*/ 119 w 187"/>
                <a:gd name="T73" fmla="*/ 11 h 40"/>
                <a:gd name="T74" fmla="*/ 127 w 187"/>
                <a:gd name="T75" fmla="*/ 12 h 40"/>
                <a:gd name="T76" fmla="*/ 137 w 187"/>
                <a:gd name="T77" fmla="*/ 14 h 40"/>
                <a:gd name="T78" fmla="*/ 147 w 187"/>
                <a:gd name="T79" fmla="*/ 15 h 40"/>
                <a:gd name="T80" fmla="*/ 156 w 187"/>
                <a:gd name="T81" fmla="*/ 17 h 40"/>
                <a:gd name="T82" fmla="*/ 162 w 187"/>
                <a:gd name="T83" fmla="*/ 15 h 40"/>
                <a:gd name="T84" fmla="*/ 162 w 187"/>
                <a:gd name="T85" fmla="*/ 11 h 40"/>
                <a:gd name="T86" fmla="*/ 162 w 187"/>
                <a:gd name="T87" fmla="*/ 5 h 40"/>
                <a:gd name="T88" fmla="*/ 164 w 187"/>
                <a:gd name="T89" fmla="*/ 0 h 40"/>
                <a:gd name="T90" fmla="*/ 164 w 187"/>
                <a:gd name="T91" fmla="*/ 6 h 40"/>
                <a:gd name="T92" fmla="*/ 164 w 187"/>
                <a:gd name="T93" fmla="*/ 11 h 40"/>
                <a:gd name="T94" fmla="*/ 166 w 187"/>
                <a:gd name="T95" fmla="*/ 15 h 40"/>
                <a:gd name="T96" fmla="*/ 167 w 187"/>
                <a:gd name="T97" fmla="*/ 18 h 40"/>
                <a:gd name="T98" fmla="*/ 172 w 187"/>
                <a:gd name="T99" fmla="*/ 20 h 40"/>
                <a:gd name="T100" fmla="*/ 179 w 187"/>
                <a:gd name="T101" fmla="*/ 21 h 40"/>
                <a:gd name="T102" fmla="*/ 186 w 187"/>
                <a:gd name="T103" fmla="*/ 20 h 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7"/>
                <a:gd name="T157" fmla="*/ 0 h 40"/>
                <a:gd name="T158" fmla="*/ 187 w 187"/>
                <a:gd name="T159" fmla="*/ 40 h 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7" h="40">
                  <a:moveTo>
                    <a:pt x="186" y="20"/>
                  </a:moveTo>
                  <a:lnTo>
                    <a:pt x="184" y="24"/>
                  </a:lnTo>
                  <a:lnTo>
                    <a:pt x="179" y="26"/>
                  </a:lnTo>
                  <a:lnTo>
                    <a:pt x="175" y="28"/>
                  </a:lnTo>
                  <a:lnTo>
                    <a:pt x="167" y="31"/>
                  </a:lnTo>
                  <a:lnTo>
                    <a:pt x="159" y="28"/>
                  </a:lnTo>
                  <a:lnTo>
                    <a:pt x="151" y="27"/>
                  </a:lnTo>
                  <a:lnTo>
                    <a:pt x="135" y="26"/>
                  </a:lnTo>
                  <a:lnTo>
                    <a:pt x="125" y="24"/>
                  </a:lnTo>
                  <a:lnTo>
                    <a:pt x="115" y="23"/>
                  </a:lnTo>
                  <a:lnTo>
                    <a:pt x="107" y="23"/>
                  </a:lnTo>
                  <a:lnTo>
                    <a:pt x="101" y="23"/>
                  </a:lnTo>
                  <a:lnTo>
                    <a:pt x="95" y="26"/>
                  </a:lnTo>
                  <a:lnTo>
                    <a:pt x="86" y="32"/>
                  </a:lnTo>
                  <a:lnTo>
                    <a:pt x="75" y="37"/>
                  </a:lnTo>
                  <a:lnTo>
                    <a:pt x="68" y="39"/>
                  </a:lnTo>
                  <a:lnTo>
                    <a:pt x="61" y="37"/>
                  </a:lnTo>
                  <a:lnTo>
                    <a:pt x="51" y="34"/>
                  </a:lnTo>
                  <a:lnTo>
                    <a:pt x="40" y="33"/>
                  </a:lnTo>
                  <a:lnTo>
                    <a:pt x="31" y="33"/>
                  </a:lnTo>
                  <a:lnTo>
                    <a:pt x="23" y="33"/>
                  </a:lnTo>
                  <a:lnTo>
                    <a:pt x="0" y="32"/>
                  </a:lnTo>
                  <a:lnTo>
                    <a:pt x="13" y="31"/>
                  </a:lnTo>
                  <a:lnTo>
                    <a:pt x="23" y="28"/>
                  </a:lnTo>
                  <a:lnTo>
                    <a:pt x="28" y="26"/>
                  </a:lnTo>
                  <a:lnTo>
                    <a:pt x="34" y="21"/>
                  </a:lnTo>
                  <a:lnTo>
                    <a:pt x="37" y="17"/>
                  </a:lnTo>
                  <a:lnTo>
                    <a:pt x="42" y="17"/>
                  </a:lnTo>
                  <a:lnTo>
                    <a:pt x="48" y="18"/>
                  </a:lnTo>
                  <a:lnTo>
                    <a:pt x="54" y="20"/>
                  </a:lnTo>
                  <a:lnTo>
                    <a:pt x="62" y="18"/>
                  </a:lnTo>
                  <a:lnTo>
                    <a:pt x="75" y="15"/>
                  </a:lnTo>
                  <a:lnTo>
                    <a:pt x="86" y="14"/>
                  </a:lnTo>
                  <a:lnTo>
                    <a:pt x="96" y="15"/>
                  </a:lnTo>
                  <a:lnTo>
                    <a:pt x="103" y="14"/>
                  </a:lnTo>
                  <a:lnTo>
                    <a:pt x="112" y="12"/>
                  </a:lnTo>
                  <a:lnTo>
                    <a:pt x="119" y="11"/>
                  </a:lnTo>
                  <a:lnTo>
                    <a:pt x="127" y="12"/>
                  </a:lnTo>
                  <a:lnTo>
                    <a:pt x="137" y="14"/>
                  </a:lnTo>
                  <a:lnTo>
                    <a:pt x="147" y="15"/>
                  </a:lnTo>
                  <a:lnTo>
                    <a:pt x="156" y="17"/>
                  </a:lnTo>
                  <a:lnTo>
                    <a:pt x="162" y="15"/>
                  </a:lnTo>
                  <a:lnTo>
                    <a:pt x="162" y="11"/>
                  </a:lnTo>
                  <a:lnTo>
                    <a:pt x="162" y="5"/>
                  </a:lnTo>
                  <a:lnTo>
                    <a:pt x="164" y="0"/>
                  </a:lnTo>
                  <a:lnTo>
                    <a:pt x="164" y="6"/>
                  </a:lnTo>
                  <a:lnTo>
                    <a:pt x="164" y="11"/>
                  </a:lnTo>
                  <a:lnTo>
                    <a:pt x="166" y="15"/>
                  </a:lnTo>
                  <a:lnTo>
                    <a:pt x="167" y="18"/>
                  </a:lnTo>
                  <a:lnTo>
                    <a:pt x="172" y="20"/>
                  </a:lnTo>
                  <a:lnTo>
                    <a:pt x="179" y="21"/>
                  </a:lnTo>
                  <a:lnTo>
                    <a:pt x="186" y="20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ltGray">
            <a:xfrm>
              <a:off x="862" y="2944"/>
              <a:ext cx="187" cy="26"/>
            </a:xfrm>
            <a:custGeom>
              <a:avLst/>
              <a:gdLst>
                <a:gd name="T0" fmla="*/ 186 w 187"/>
                <a:gd name="T1" fmla="*/ 13 h 26"/>
                <a:gd name="T2" fmla="*/ 178 w 187"/>
                <a:gd name="T3" fmla="*/ 18 h 26"/>
                <a:gd name="T4" fmla="*/ 171 w 187"/>
                <a:gd name="T5" fmla="*/ 19 h 26"/>
                <a:gd name="T6" fmla="*/ 162 w 187"/>
                <a:gd name="T7" fmla="*/ 20 h 26"/>
                <a:gd name="T8" fmla="*/ 153 w 187"/>
                <a:gd name="T9" fmla="*/ 24 h 26"/>
                <a:gd name="T10" fmla="*/ 139 w 187"/>
                <a:gd name="T11" fmla="*/ 25 h 26"/>
                <a:gd name="T12" fmla="*/ 132 w 187"/>
                <a:gd name="T13" fmla="*/ 22 h 26"/>
                <a:gd name="T14" fmla="*/ 119 w 187"/>
                <a:gd name="T15" fmla="*/ 22 h 26"/>
                <a:gd name="T16" fmla="*/ 107 w 187"/>
                <a:gd name="T17" fmla="*/ 22 h 26"/>
                <a:gd name="T18" fmla="*/ 93 w 187"/>
                <a:gd name="T19" fmla="*/ 24 h 26"/>
                <a:gd name="T20" fmla="*/ 73 w 187"/>
                <a:gd name="T21" fmla="*/ 24 h 26"/>
                <a:gd name="T22" fmla="*/ 60 w 187"/>
                <a:gd name="T23" fmla="*/ 22 h 26"/>
                <a:gd name="T24" fmla="*/ 48 w 187"/>
                <a:gd name="T25" fmla="*/ 24 h 26"/>
                <a:gd name="T26" fmla="*/ 32 w 187"/>
                <a:gd name="T27" fmla="*/ 22 h 26"/>
                <a:gd name="T28" fmla="*/ 16 w 187"/>
                <a:gd name="T29" fmla="*/ 19 h 26"/>
                <a:gd name="T30" fmla="*/ 0 w 187"/>
                <a:gd name="T31" fmla="*/ 13 h 26"/>
                <a:gd name="T32" fmla="*/ 11 w 187"/>
                <a:gd name="T33" fmla="*/ 13 h 26"/>
                <a:gd name="T34" fmla="*/ 22 w 187"/>
                <a:gd name="T35" fmla="*/ 12 h 26"/>
                <a:gd name="T36" fmla="*/ 32 w 187"/>
                <a:gd name="T37" fmla="*/ 7 h 26"/>
                <a:gd name="T38" fmla="*/ 42 w 187"/>
                <a:gd name="T39" fmla="*/ 4 h 26"/>
                <a:gd name="T40" fmla="*/ 51 w 187"/>
                <a:gd name="T41" fmla="*/ 0 h 26"/>
                <a:gd name="T42" fmla="*/ 61 w 187"/>
                <a:gd name="T43" fmla="*/ 2 h 26"/>
                <a:gd name="T44" fmla="*/ 73 w 187"/>
                <a:gd name="T45" fmla="*/ 5 h 26"/>
                <a:gd name="T46" fmla="*/ 82 w 187"/>
                <a:gd name="T47" fmla="*/ 8 h 26"/>
                <a:gd name="T48" fmla="*/ 89 w 187"/>
                <a:gd name="T49" fmla="*/ 12 h 26"/>
                <a:gd name="T50" fmla="*/ 101 w 187"/>
                <a:gd name="T51" fmla="*/ 13 h 26"/>
                <a:gd name="T52" fmla="*/ 113 w 187"/>
                <a:gd name="T53" fmla="*/ 14 h 26"/>
                <a:gd name="T54" fmla="*/ 124 w 187"/>
                <a:gd name="T55" fmla="*/ 16 h 26"/>
                <a:gd name="T56" fmla="*/ 132 w 187"/>
                <a:gd name="T57" fmla="*/ 16 h 26"/>
                <a:gd name="T58" fmla="*/ 139 w 187"/>
                <a:gd name="T59" fmla="*/ 14 h 26"/>
                <a:gd name="T60" fmla="*/ 151 w 187"/>
                <a:gd name="T61" fmla="*/ 14 h 26"/>
                <a:gd name="T62" fmla="*/ 162 w 187"/>
                <a:gd name="T63" fmla="*/ 16 h 26"/>
                <a:gd name="T64" fmla="*/ 171 w 187"/>
                <a:gd name="T65" fmla="*/ 14 h 26"/>
                <a:gd name="T66" fmla="*/ 186 w 187"/>
                <a:gd name="T67" fmla="*/ 13 h 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7"/>
                <a:gd name="T103" fmla="*/ 0 h 26"/>
                <a:gd name="T104" fmla="*/ 187 w 187"/>
                <a:gd name="T105" fmla="*/ 26 h 2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7" h="26">
                  <a:moveTo>
                    <a:pt x="186" y="13"/>
                  </a:moveTo>
                  <a:lnTo>
                    <a:pt x="178" y="18"/>
                  </a:lnTo>
                  <a:lnTo>
                    <a:pt x="171" y="19"/>
                  </a:lnTo>
                  <a:lnTo>
                    <a:pt x="162" y="20"/>
                  </a:lnTo>
                  <a:lnTo>
                    <a:pt x="153" y="24"/>
                  </a:lnTo>
                  <a:lnTo>
                    <a:pt x="139" y="25"/>
                  </a:lnTo>
                  <a:lnTo>
                    <a:pt x="132" y="22"/>
                  </a:lnTo>
                  <a:lnTo>
                    <a:pt x="119" y="22"/>
                  </a:lnTo>
                  <a:lnTo>
                    <a:pt x="107" y="22"/>
                  </a:lnTo>
                  <a:lnTo>
                    <a:pt x="93" y="24"/>
                  </a:lnTo>
                  <a:lnTo>
                    <a:pt x="73" y="24"/>
                  </a:lnTo>
                  <a:lnTo>
                    <a:pt x="60" y="22"/>
                  </a:lnTo>
                  <a:lnTo>
                    <a:pt x="48" y="24"/>
                  </a:lnTo>
                  <a:lnTo>
                    <a:pt x="32" y="22"/>
                  </a:lnTo>
                  <a:lnTo>
                    <a:pt x="16" y="19"/>
                  </a:lnTo>
                  <a:lnTo>
                    <a:pt x="0" y="13"/>
                  </a:lnTo>
                  <a:lnTo>
                    <a:pt x="11" y="13"/>
                  </a:lnTo>
                  <a:lnTo>
                    <a:pt x="22" y="12"/>
                  </a:lnTo>
                  <a:lnTo>
                    <a:pt x="32" y="7"/>
                  </a:lnTo>
                  <a:lnTo>
                    <a:pt x="42" y="4"/>
                  </a:lnTo>
                  <a:lnTo>
                    <a:pt x="51" y="0"/>
                  </a:lnTo>
                  <a:lnTo>
                    <a:pt x="61" y="2"/>
                  </a:lnTo>
                  <a:lnTo>
                    <a:pt x="73" y="5"/>
                  </a:lnTo>
                  <a:lnTo>
                    <a:pt x="82" y="8"/>
                  </a:lnTo>
                  <a:lnTo>
                    <a:pt x="89" y="12"/>
                  </a:lnTo>
                  <a:lnTo>
                    <a:pt x="101" y="13"/>
                  </a:lnTo>
                  <a:lnTo>
                    <a:pt x="113" y="14"/>
                  </a:lnTo>
                  <a:lnTo>
                    <a:pt x="124" y="16"/>
                  </a:lnTo>
                  <a:lnTo>
                    <a:pt x="132" y="16"/>
                  </a:lnTo>
                  <a:lnTo>
                    <a:pt x="139" y="14"/>
                  </a:lnTo>
                  <a:lnTo>
                    <a:pt x="151" y="14"/>
                  </a:lnTo>
                  <a:lnTo>
                    <a:pt x="162" y="16"/>
                  </a:lnTo>
                  <a:lnTo>
                    <a:pt x="171" y="14"/>
                  </a:lnTo>
                  <a:lnTo>
                    <a:pt x="186" y="13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127"/>
            <p:cNvSpPr>
              <a:spLocks/>
            </p:cNvSpPr>
            <p:nvPr/>
          </p:nvSpPr>
          <p:spPr bwMode="ltGray">
            <a:xfrm>
              <a:off x="844" y="2963"/>
              <a:ext cx="179" cy="82"/>
            </a:xfrm>
            <a:custGeom>
              <a:avLst/>
              <a:gdLst>
                <a:gd name="T0" fmla="*/ 93 w 179"/>
                <a:gd name="T1" fmla="*/ 19 h 82"/>
                <a:gd name="T2" fmla="*/ 85 w 179"/>
                <a:gd name="T3" fmla="*/ 19 h 82"/>
                <a:gd name="T4" fmla="*/ 78 w 179"/>
                <a:gd name="T5" fmla="*/ 19 h 82"/>
                <a:gd name="T6" fmla="*/ 74 w 179"/>
                <a:gd name="T7" fmla="*/ 20 h 82"/>
                <a:gd name="T8" fmla="*/ 62 w 179"/>
                <a:gd name="T9" fmla="*/ 19 h 82"/>
                <a:gd name="T10" fmla="*/ 46 w 179"/>
                <a:gd name="T11" fmla="*/ 16 h 82"/>
                <a:gd name="T12" fmla="*/ 34 w 179"/>
                <a:gd name="T13" fmla="*/ 13 h 82"/>
                <a:gd name="T14" fmla="*/ 19 w 179"/>
                <a:gd name="T15" fmla="*/ 10 h 82"/>
                <a:gd name="T16" fmla="*/ 11 w 179"/>
                <a:gd name="T17" fmla="*/ 4 h 82"/>
                <a:gd name="T18" fmla="*/ 1 w 179"/>
                <a:gd name="T19" fmla="*/ 0 h 82"/>
                <a:gd name="T20" fmla="*/ 0 w 179"/>
                <a:gd name="T21" fmla="*/ 20 h 82"/>
                <a:gd name="T22" fmla="*/ 12 w 179"/>
                <a:gd name="T23" fmla="*/ 22 h 82"/>
                <a:gd name="T24" fmla="*/ 24 w 179"/>
                <a:gd name="T25" fmla="*/ 26 h 82"/>
                <a:gd name="T26" fmla="*/ 40 w 179"/>
                <a:gd name="T27" fmla="*/ 33 h 82"/>
                <a:gd name="T28" fmla="*/ 52 w 179"/>
                <a:gd name="T29" fmla="*/ 38 h 82"/>
                <a:gd name="T30" fmla="*/ 34 w 179"/>
                <a:gd name="T31" fmla="*/ 34 h 82"/>
                <a:gd name="T32" fmla="*/ 20 w 179"/>
                <a:gd name="T33" fmla="*/ 33 h 82"/>
                <a:gd name="T34" fmla="*/ 0 w 179"/>
                <a:gd name="T35" fmla="*/ 30 h 82"/>
                <a:gd name="T36" fmla="*/ 1 w 179"/>
                <a:gd name="T37" fmla="*/ 58 h 82"/>
                <a:gd name="T38" fmla="*/ 23 w 179"/>
                <a:gd name="T39" fmla="*/ 69 h 82"/>
                <a:gd name="T40" fmla="*/ 34 w 179"/>
                <a:gd name="T41" fmla="*/ 69 h 82"/>
                <a:gd name="T42" fmla="*/ 45 w 179"/>
                <a:gd name="T43" fmla="*/ 72 h 82"/>
                <a:gd name="T44" fmla="*/ 57 w 179"/>
                <a:gd name="T45" fmla="*/ 76 h 82"/>
                <a:gd name="T46" fmla="*/ 66 w 179"/>
                <a:gd name="T47" fmla="*/ 79 h 82"/>
                <a:gd name="T48" fmla="*/ 74 w 179"/>
                <a:gd name="T49" fmla="*/ 78 h 82"/>
                <a:gd name="T50" fmla="*/ 82 w 179"/>
                <a:gd name="T51" fmla="*/ 76 h 82"/>
                <a:gd name="T52" fmla="*/ 91 w 179"/>
                <a:gd name="T53" fmla="*/ 76 h 82"/>
                <a:gd name="T54" fmla="*/ 101 w 179"/>
                <a:gd name="T55" fmla="*/ 81 h 82"/>
                <a:gd name="T56" fmla="*/ 106 w 179"/>
                <a:gd name="T57" fmla="*/ 81 h 82"/>
                <a:gd name="T58" fmla="*/ 112 w 179"/>
                <a:gd name="T59" fmla="*/ 79 h 82"/>
                <a:gd name="T60" fmla="*/ 122 w 179"/>
                <a:gd name="T61" fmla="*/ 73 h 82"/>
                <a:gd name="T62" fmla="*/ 129 w 179"/>
                <a:gd name="T63" fmla="*/ 70 h 82"/>
                <a:gd name="T64" fmla="*/ 146 w 179"/>
                <a:gd name="T65" fmla="*/ 61 h 82"/>
                <a:gd name="T66" fmla="*/ 157 w 179"/>
                <a:gd name="T67" fmla="*/ 57 h 82"/>
                <a:gd name="T68" fmla="*/ 166 w 179"/>
                <a:gd name="T69" fmla="*/ 52 h 82"/>
                <a:gd name="T70" fmla="*/ 173 w 179"/>
                <a:gd name="T71" fmla="*/ 48 h 82"/>
                <a:gd name="T72" fmla="*/ 178 w 179"/>
                <a:gd name="T73" fmla="*/ 40 h 82"/>
                <a:gd name="T74" fmla="*/ 176 w 179"/>
                <a:gd name="T75" fmla="*/ 34 h 82"/>
                <a:gd name="T76" fmla="*/ 173 w 179"/>
                <a:gd name="T77" fmla="*/ 33 h 82"/>
                <a:gd name="T78" fmla="*/ 153 w 179"/>
                <a:gd name="T79" fmla="*/ 35 h 82"/>
                <a:gd name="T80" fmla="*/ 145 w 179"/>
                <a:gd name="T81" fmla="*/ 38 h 82"/>
                <a:gd name="T82" fmla="*/ 135 w 179"/>
                <a:gd name="T83" fmla="*/ 40 h 82"/>
                <a:gd name="T84" fmla="*/ 129 w 179"/>
                <a:gd name="T85" fmla="*/ 44 h 82"/>
                <a:gd name="T86" fmla="*/ 120 w 179"/>
                <a:gd name="T87" fmla="*/ 40 h 82"/>
                <a:gd name="T88" fmla="*/ 108 w 179"/>
                <a:gd name="T89" fmla="*/ 38 h 82"/>
                <a:gd name="T90" fmla="*/ 97 w 179"/>
                <a:gd name="T91" fmla="*/ 34 h 82"/>
                <a:gd name="T92" fmla="*/ 97 w 179"/>
                <a:gd name="T93" fmla="*/ 26 h 82"/>
                <a:gd name="T94" fmla="*/ 93 w 179"/>
                <a:gd name="T95" fmla="*/ 19 h 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9"/>
                <a:gd name="T145" fmla="*/ 0 h 82"/>
                <a:gd name="T146" fmla="*/ 179 w 179"/>
                <a:gd name="T147" fmla="*/ 82 h 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9" h="82">
                  <a:moveTo>
                    <a:pt x="93" y="19"/>
                  </a:moveTo>
                  <a:lnTo>
                    <a:pt x="85" y="19"/>
                  </a:lnTo>
                  <a:lnTo>
                    <a:pt x="78" y="19"/>
                  </a:lnTo>
                  <a:lnTo>
                    <a:pt x="74" y="20"/>
                  </a:lnTo>
                  <a:lnTo>
                    <a:pt x="62" y="19"/>
                  </a:lnTo>
                  <a:lnTo>
                    <a:pt x="46" y="16"/>
                  </a:lnTo>
                  <a:lnTo>
                    <a:pt x="34" y="13"/>
                  </a:lnTo>
                  <a:lnTo>
                    <a:pt x="19" y="10"/>
                  </a:lnTo>
                  <a:lnTo>
                    <a:pt x="11" y="4"/>
                  </a:lnTo>
                  <a:lnTo>
                    <a:pt x="1" y="0"/>
                  </a:lnTo>
                  <a:lnTo>
                    <a:pt x="0" y="20"/>
                  </a:lnTo>
                  <a:lnTo>
                    <a:pt x="12" y="22"/>
                  </a:lnTo>
                  <a:lnTo>
                    <a:pt x="24" y="26"/>
                  </a:lnTo>
                  <a:lnTo>
                    <a:pt x="40" y="33"/>
                  </a:lnTo>
                  <a:lnTo>
                    <a:pt x="52" y="38"/>
                  </a:lnTo>
                  <a:lnTo>
                    <a:pt x="34" y="34"/>
                  </a:lnTo>
                  <a:lnTo>
                    <a:pt x="20" y="33"/>
                  </a:lnTo>
                  <a:lnTo>
                    <a:pt x="0" y="30"/>
                  </a:lnTo>
                  <a:lnTo>
                    <a:pt x="1" y="58"/>
                  </a:lnTo>
                  <a:lnTo>
                    <a:pt x="23" y="69"/>
                  </a:lnTo>
                  <a:lnTo>
                    <a:pt x="34" y="69"/>
                  </a:lnTo>
                  <a:lnTo>
                    <a:pt x="45" y="72"/>
                  </a:lnTo>
                  <a:lnTo>
                    <a:pt x="57" y="76"/>
                  </a:lnTo>
                  <a:lnTo>
                    <a:pt x="66" y="79"/>
                  </a:lnTo>
                  <a:lnTo>
                    <a:pt x="74" y="78"/>
                  </a:lnTo>
                  <a:lnTo>
                    <a:pt x="82" y="76"/>
                  </a:lnTo>
                  <a:lnTo>
                    <a:pt x="91" y="76"/>
                  </a:lnTo>
                  <a:lnTo>
                    <a:pt x="101" y="81"/>
                  </a:lnTo>
                  <a:lnTo>
                    <a:pt x="106" y="81"/>
                  </a:lnTo>
                  <a:lnTo>
                    <a:pt x="112" y="79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46" y="61"/>
                  </a:lnTo>
                  <a:lnTo>
                    <a:pt x="157" y="57"/>
                  </a:lnTo>
                  <a:lnTo>
                    <a:pt x="166" y="52"/>
                  </a:lnTo>
                  <a:lnTo>
                    <a:pt x="173" y="48"/>
                  </a:lnTo>
                  <a:lnTo>
                    <a:pt x="178" y="40"/>
                  </a:lnTo>
                  <a:lnTo>
                    <a:pt x="176" y="34"/>
                  </a:lnTo>
                  <a:lnTo>
                    <a:pt x="173" y="33"/>
                  </a:lnTo>
                  <a:lnTo>
                    <a:pt x="153" y="35"/>
                  </a:lnTo>
                  <a:lnTo>
                    <a:pt x="145" y="38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0" y="40"/>
                  </a:lnTo>
                  <a:lnTo>
                    <a:pt x="108" y="38"/>
                  </a:lnTo>
                  <a:lnTo>
                    <a:pt x="97" y="34"/>
                  </a:lnTo>
                  <a:lnTo>
                    <a:pt x="97" y="26"/>
                  </a:lnTo>
                  <a:lnTo>
                    <a:pt x="93" y="19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ltGray">
            <a:xfrm>
              <a:off x="795" y="2880"/>
              <a:ext cx="63" cy="124"/>
            </a:xfrm>
            <a:custGeom>
              <a:avLst/>
              <a:gdLst>
                <a:gd name="T0" fmla="*/ 62 w 63"/>
                <a:gd name="T1" fmla="*/ 0 h 124"/>
                <a:gd name="T2" fmla="*/ 61 w 63"/>
                <a:gd name="T3" fmla="*/ 8 h 124"/>
                <a:gd name="T4" fmla="*/ 56 w 63"/>
                <a:gd name="T5" fmla="*/ 14 h 124"/>
                <a:gd name="T6" fmla="*/ 54 w 63"/>
                <a:gd name="T7" fmla="*/ 28 h 124"/>
                <a:gd name="T8" fmla="*/ 54 w 63"/>
                <a:gd name="T9" fmla="*/ 47 h 124"/>
                <a:gd name="T10" fmla="*/ 51 w 63"/>
                <a:gd name="T11" fmla="*/ 72 h 124"/>
                <a:gd name="T12" fmla="*/ 50 w 63"/>
                <a:gd name="T13" fmla="*/ 100 h 124"/>
                <a:gd name="T14" fmla="*/ 46 w 63"/>
                <a:gd name="T15" fmla="*/ 123 h 124"/>
                <a:gd name="T16" fmla="*/ 0 w 63"/>
                <a:gd name="T17" fmla="*/ 123 h 124"/>
                <a:gd name="T18" fmla="*/ 7 w 63"/>
                <a:gd name="T19" fmla="*/ 88 h 124"/>
                <a:gd name="T20" fmla="*/ 19 w 63"/>
                <a:gd name="T21" fmla="*/ 38 h 124"/>
                <a:gd name="T22" fmla="*/ 25 w 63"/>
                <a:gd name="T23" fmla="*/ 4 h 124"/>
                <a:gd name="T24" fmla="*/ 27 w 63"/>
                <a:gd name="T25" fmla="*/ 2 h 124"/>
                <a:gd name="T26" fmla="*/ 31 w 63"/>
                <a:gd name="T27" fmla="*/ 1 h 124"/>
                <a:gd name="T28" fmla="*/ 45 w 63"/>
                <a:gd name="T29" fmla="*/ 0 h 124"/>
                <a:gd name="T30" fmla="*/ 62 w 63"/>
                <a:gd name="T31" fmla="*/ 0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124"/>
                <a:gd name="T50" fmla="*/ 63 w 63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124">
                  <a:moveTo>
                    <a:pt x="62" y="0"/>
                  </a:moveTo>
                  <a:lnTo>
                    <a:pt x="61" y="8"/>
                  </a:lnTo>
                  <a:lnTo>
                    <a:pt x="56" y="14"/>
                  </a:lnTo>
                  <a:lnTo>
                    <a:pt x="54" y="28"/>
                  </a:lnTo>
                  <a:lnTo>
                    <a:pt x="54" y="47"/>
                  </a:lnTo>
                  <a:lnTo>
                    <a:pt x="51" y="72"/>
                  </a:lnTo>
                  <a:lnTo>
                    <a:pt x="50" y="100"/>
                  </a:lnTo>
                  <a:lnTo>
                    <a:pt x="46" y="123"/>
                  </a:lnTo>
                  <a:lnTo>
                    <a:pt x="0" y="123"/>
                  </a:lnTo>
                  <a:lnTo>
                    <a:pt x="7" y="88"/>
                  </a:lnTo>
                  <a:lnTo>
                    <a:pt x="19" y="38"/>
                  </a:lnTo>
                  <a:lnTo>
                    <a:pt x="25" y="4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45" y="0"/>
                  </a:lnTo>
                  <a:lnTo>
                    <a:pt x="6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129"/>
            <p:cNvSpPr>
              <a:spLocks/>
            </p:cNvSpPr>
            <p:nvPr/>
          </p:nvSpPr>
          <p:spPr bwMode="ltGray">
            <a:xfrm>
              <a:off x="795" y="3007"/>
              <a:ext cx="70" cy="36"/>
            </a:xfrm>
            <a:custGeom>
              <a:avLst/>
              <a:gdLst>
                <a:gd name="T0" fmla="*/ 47 w 70"/>
                <a:gd name="T1" fmla="*/ 0 h 36"/>
                <a:gd name="T2" fmla="*/ 0 w 70"/>
                <a:gd name="T3" fmla="*/ 0 h 36"/>
                <a:gd name="T4" fmla="*/ 2 w 70"/>
                <a:gd name="T5" fmla="*/ 5 h 36"/>
                <a:gd name="T6" fmla="*/ 5 w 70"/>
                <a:gd name="T7" fmla="*/ 15 h 36"/>
                <a:gd name="T8" fmla="*/ 8 w 70"/>
                <a:gd name="T9" fmla="*/ 24 h 36"/>
                <a:gd name="T10" fmla="*/ 12 w 70"/>
                <a:gd name="T11" fmla="*/ 31 h 36"/>
                <a:gd name="T12" fmla="*/ 17 w 70"/>
                <a:gd name="T13" fmla="*/ 35 h 36"/>
                <a:gd name="T14" fmla="*/ 23 w 70"/>
                <a:gd name="T15" fmla="*/ 35 h 36"/>
                <a:gd name="T16" fmla="*/ 30 w 70"/>
                <a:gd name="T17" fmla="*/ 31 h 36"/>
                <a:gd name="T18" fmla="*/ 41 w 70"/>
                <a:gd name="T19" fmla="*/ 31 h 36"/>
                <a:gd name="T20" fmla="*/ 54 w 70"/>
                <a:gd name="T21" fmla="*/ 31 h 36"/>
                <a:gd name="T22" fmla="*/ 61 w 70"/>
                <a:gd name="T23" fmla="*/ 29 h 36"/>
                <a:gd name="T24" fmla="*/ 69 w 70"/>
                <a:gd name="T25" fmla="*/ 25 h 36"/>
                <a:gd name="T26" fmla="*/ 62 w 70"/>
                <a:gd name="T27" fmla="*/ 24 h 36"/>
                <a:gd name="T28" fmla="*/ 54 w 70"/>
                <a:gd name="T29" fmla="*/ 19 h 36"/>
                <a:gd name="T30" fmla="*/ 49 w 70"/>
                <a:gd name="T31" fmla="*/ 15 h 36"/>
                <a:gd name="T32" fmla="*/ 49 w 70"/>
                <a:gd name="T33" fmla="*/ 6 h 36"/>
                <a:gd name="T34" fmla="*/ 47 w 70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0"/>
                <a:gd name="T55" fmla="*/ 0 h 36"/>
                <a:gd name="T56" fmla="*/ 70 w 70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0" h="36">
                  <a:moveTo>
                    <a:pt x="47" y="0"/>
                  </a:moveTo>
                  <a:lnTo>
                    <a:pt x="0" y="0"/>
                  </a:lnTo>
                  <a:lnTo>
                    <a:pt x="2" y="5"/>
                  </a:lnTo>
                  <a:lnTo>
                    <a:pt x="5" y="15"/>
                  </a:lnTo>
                  <a:lnTo>
                    <a:pt x="8" y="24"/>
                  </a:lnTo>
                  <a:lnTo>
                    <a:pt x="12" y="31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30" y="31"/>
                  </a:lnTo>
                  <a:lnTo>
                    <a:pt x="41" y="31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9" y="25"/>
                  </a:lnTo>
                  <a:lnTo>
                    <a:pt x="62" y="24"/>
                  </a:lnTo>
                  <a:lnTo>
                    <a:pt x="54" y="19"/>
                  </a:lnTo>
                  <a:lnTo>
                    <a:pt x="49" y="15"/>
                  </a:lnTo>
                  <a:lnTo>
                    <a:pt x="49" y="6"/>
                  </a:lnTo>
                  <a:lnTo>
                    <a:pt x="47" y="0"/>
                  </a:lnTo>
                </a:path>
              </a:pathLst>
            </a:custGeom>
            <a:solidFill>
              <a:srgbClr val="CCCCC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130"/>
            <p:cNvSpPr>
              <a:spLocks/>
            </p:cNvSpPr>
            <p:nvPr/>
          </p:nvSpPr>
          <p:spPr bwMode="ltGray">
            <a:xfrm>
              <a:off x="881" y="2029"/>
              <a:ext cx="41" cy="31"/>
            </a:xfrm>
            <a:custGeom>
              <a:avLst/>
              <a:gdLst>
                <a:gd name="T0" fmla="*/ 2 w 41"/>
                <a:gd name="T1" fmla="*/ 0 h 31"/>
                <a:gd name="T2" fmla="*/ 5 w 41"/>
                <a:gd name="T3" fmla="*/ 1 h 31"/>
                <a:gd name="T4" fmla="*/ 7 w 41"/>
                <a:gd name="T5" fmla="*/ 2 h 31"/>
                <a:gd name="T6" fmla="*/ 9 w 41"/>
                <a:gd name="T7" fmla="*/ 2 h 31"/>
                <a:gd name="T8" fmla="*/ 12 w 41"/>
                <a:gd name="T9" fmla="*/ 2 h 31"/>
                <a:gd name="T10" fmla="*/ 13 w 41"/>
                <a:gd name="T11" fmla="*/ 3 h 31"/>
                <a:gd name="T12" fmla="*/ 15 w 41"/>
                <a:gd name="T13" fmla="*/ 4 h 31"/>
                <a:gd name="T14" fmla="*/ 16 w 41"/>
                <a:gd name="T15" fmla="*/ 6 h 31"/>
                <a:gd name="T16" fmla="*/ 19 w 41"/>
                <a:gd name="T17" fmla="*/ 6 h 31"/>
                <a:gd name="T18" fmla="*/ 21 w 41"/>
                <a:gd name="T19" fmla="*/ 7 h 31"/>
                <a:gd name="T20" fmla="*/ 24 w 41"/>
                <a:gd name="T21" fmla="*/ 8 h 31"/>
                <a:gd name="T22" fmla="*/ 25 w 41"/>
                <a:gd name="T23" fmla="*/ 9 h 31"/>
                <a:gd name="T24" fmla="*/ 26 w 41"/>
                <a:gd name="T25" fmla="*/ 9 h 31"/>
                <a:gd name="T26" fmla="*/ 28 w 41"/>
                <a:gd name="T27" fmla="*/ 10 h 31"/>
                <a:gd name="T28" fmla="*/ 29 w 41"/>
                <a:gd name="T29" fmla="*/ 13 h 31"/>
                <a:gd name="T30" fmla="*/ 32 w 41"/>
                <a:gd name="T31" fmla="*/ 13 h 31"/>
                <a:gd name="T32" fmla="*/ 33 w 41"/>
                <a:gd name="T33" fmla="*/ 14 h 31"/>
                <a:gd name="T34" fmla="*/ 34 w 41"/>
                <a:gd name="T35" fmla="*/ 15 h 31"/>
                <a:gd name="T36" fmla="*/ 35 w 41"/>
                <a:gd name="T37" fmla="*/ 18 h 31"/>
                <a:gd name="T38" fmla="*/ 38 w 41"/>
                <a:gd name="T39" fmla="*/ 19 h 31"/>
                <a:gd name="T40" fmla="*/ 39 w 41"/>
                <a:gd name="T41" fmla="*/ 20 h 31"/>
                <a:gd name="T42" fmla="*/ 40 w 41"/>
                <a:gd name="T43" fmla="*/ 22 h 31"/>
                <a:gd name="T44" fmla="*/ 39 w 41"/>
                <a:gd name="T45" fmla="*/ 24 h 31"/>
                <a:gd name="T46" fmla="*/ 38 w 41"/>
                <a:gd name="T47" fmla="*/ 25 h 31"/>
                <a:gd name="T48" fmla="*/ 35 w 41"/>
                <a:gd name="T49" fmla="*/ 26 h 31"/>
                <a:gd name="T50" fmla="*/ 34 w 41"/>
                <a:gd name="T51" fmla="*/ 28 h 31"/>
                <a:gd name="T52" fmla="*/ 33 w 41"/>
                <a:gd name="T53" fmla="*/ 28 h 31"/>
                <a:gd name="T54" fmla="*/ 31 w 41"/>
                <a:gd name="T55" fmla="*/ 30 h 31"/>
                <a:gd name="T56" fmla="*/ 28 w 41"/>
                <a:gd name="T57" fmla="*/ 30 h 31"/>
                <a:gd name="T58" fmla="*/ 25 w 41"/>
                <a:gd name="T59" fmla="*/ 30 h 31"/>
                <a:gd name="T60" fmla="*/ 24 w 41"/>
                <a:gd name="T61" fmla="*/ 30 h 31"/>
                <a:gd name="T62" fmla="*/ 20 w 41"/>
                <a:gd name="T63" fmla="*/ 30 h 31"/>
                <a:gd name="T64" fmla="*/ 18 w 41"/>
                <a:gd name="T65" fmla="*/ 30 h 31"/>
                <a:gd name="T66" fmla="*/ 16 w 41"/>
                <a:gd name="T67" fmla="*/ 28 h 31"/>
                <a:gd name="T68" fmla="*/ 16 w 41"/>
                <a:gd name="T69" fmla="*/ 26 h 31"/>
                <a:gd name="T70" fmla="*/ 15 w 41"/>
                <a:gd name="T71" fmla="*/ 24 h 31"/>
                <a:gd name="T72" fmla="*/ 14 w 41"/>
                <a:gd name="T73" fmla="*/ 22 h 31"/>
                <a:gd name="T74" fmla="*/ 13 w 41"/>
                <a:gd name="T75" fmla="*/ 21 h 31"/>
                <a:gd name="T76" fmla="*/ 11 w 41"/>
                <a:gd name="T77" fmla="*/ 20 h 31"/>
                <a:gd name="T78" fmla="*/ 9 w 41"/>
                <a:gd name="T79" fmla="*/ 18 h 31"/>
                <a:gd name="T80" fmla="*/ 8 w 41"/>
                <a:gd name="T81" fmla="*/ 15 h 31"/>
                <a:gd name="T82" fmla="*/ 8 w 41"/>
                <a:gd name="T83" fmla="*/ 13 h 31"/>
                <a:gd name="T84" fmla="*/ 8 w 41"/>
                <a:gd name="T85" fmla="*/ 9 h 31"/>
                <a:gd name="T86" fmla="*/ 8 w 41"/>
                <a:gd name="T87" fmla="*/ 8 h 31"/>
                <a:gd name="T88" fmla="*/ 7 w 41"/>
                <a:gd name="T89" fmla="*/ 6 h 31"/>
                <a:gd name="T90" fmla="*/ 6 w 41"/>
                <a:gd name="T91" fmla="*/ 4 h 31"/>
                <a:gd name="T92" fmla="*/ 4 w 41"/>
                <a:gd name="T93" fmla="*/ 3 h 31"/>
                <a:gd name="T94" fmla="*/ 1 w 41"/>
                <a:gd name="T95" fmla="*/ 2 h 31"/>
                <a:gd name="T96" fmla="*/ 0 w 41"/>
                <a:gd name="T97" fmla="*/ 1 h 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1"/>
                <a:gd name="T148" fmla="*/ 0 h 31"/>
                <a:gd name="T149" fmla="*/ 41 w 41"/>
                <a:gd name="T150" fmla="*/ 31 h 3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1" h="31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8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2" y="14"/>
                  </a:lnTo>
                  <a:lnTo>
                    <a:pt x="33" y="14"/>
                  </a:lnTo>
                  <a:lnTo>
                    <a:pt x="33" y="15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5" y="16"/>
                  </a:lnTo>
                  <a:lnTo>
                    <a:pt x="35" y="18"/>
                  </a:lnTo>
                  <a:lnTo>
                    <a:pt x="36" y="18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9" y="24"/>
                  </a:lnTo>
                  <a:lnTo>
                    <a:pt x="38" y="24"/>
                  </a:lnTo>
                  <a:lnTo>
                    <a:pt x="38" y="25"/>
                  </a:lnTo>
                  <a:lnTo>
                    <a:pt x="36" y="25"/>
                  </a:lnTo>
                  <a:lnTo>
                    <a:pt x="36" y="26"/>
                  </a:lnTo>
                  <a:lnTo>
                    <a:pt x="35" y="26"/>
                  </a:lnTo>
                  <a:lnTo>
                    <a:pt x="35" y="27"/>
                  </a:lnTo>
                  <a:lnTo>
                    <a:pt x="35" y="28"/>
                  </a:lnTo>
                  <a:lnTo>
                    <a:pt x="34" y="28"/>
                  </a:lnTo>
                  <a:lnTo>
                    <a:pt x="33" y="28"/>
                  </a:lnTo>
                  <a:lnTo>
                    <a:pt x="32" y="28"/>
                  </a:lnTo>
                  <a:lnTo>
                    <a:pt x="31" y="28"/>
                  </a:lnTo>
                  <a:lnTo>
                    <a:pt x="31" y="30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9" y="30"/>
                  </a:lnTo>
                  <a:lnTo>
                    <a:pt x="18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4" y="2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FF7F3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131"/>
            <p:cNvSpPr>
              <a:spLocks/>
            </p:cNvSpPr>
            <p:nvPr/>
          </p:nvSpPr>
          <p:spPr bwMode="ltGray">
            <a:xfrm>
              <a:off x="890" y="2031"/>
              <a:ext cx="20" cy="20"/>
            </a:xfrm>
            <a:custGeom>
              <a:avLst/>
              <a:gdLst>
                <a:gd name="T0" fmla="*/ 8 w 20"/>
                <a:gd name="T1" fmla="*/ 0 h 20"/>
                <a:gd name="T2" fmla="*/ 8 w 20"/>
                <a:gd name="T3" fmla="*/ 0 h 20"/>
                <a:gd name="T4" fmla="*/ 8 w 20"/>
                <a:gd name="T5" fmla="*/ 0 h 20"/>
                <a:gd name="T6" fmla="*/ 0 w 20"/>
                <a:gd name="T7" fmla="*/ 0 h 20"/>
                <a:gd name="T8" fmla="*/ 0 w 20"/>
                <a:gd name="T9" fmla="*/ 5 h 20"/>
                <a:gd name="T10" fmla="*/ 0 w 20"/>
                <a:gd name="T11" fmla="*/ 5 h 20"/>
                <a:gd name="T12" fmla="*/ 0 w 20"/>
                <a:gd name="T13" fmla="*/ 5 h 20"/>
                <a:gd name="T14" fmla="*/ 0 w 20"/>
                <a:gd name="T15" fmla="*/ 10 h 20"/>
                <a:gd name="T16" fmla="*/ 0 w 20"/>
                <a:gd name="T17" fmla="*/ 10 h 20"/>
                <a:gd name="T18" fmla="*/ 0 w 20"/>
                <a:gd name="T19" fmla="*/ 15 h 20"/>
                <a:gd name="T20" fmla="*/ 0 w 20"/>
                <a:gd name="T21" fmla="*/ 15 h 20"/>
                <a:gd name="T22" fmla="*/ 8 w 20"/>
                <a:gd name="T23" fmla="*/ 15 h 20"/>
                <a:gd name="T24" fmla="*/ 8 w 20"/>
                <a:gd name="T25" fmla="*/ 19 h 20"/>
                <a:gd name="T26" fmla="*/ 8 w 20"/>
                <a:gd name="T27" fmla="*/ 19 h 20"/>
                <a:gd name="T28" fmla="*/ 14 w 20"/>
                <a:gd name="T29" fmla="*/ 19 h 20"/>
                <a:gd name="T30" fmla="*/ 14 w 20"/>
                <a:gd name="T31" fmla="*/ 15 h 20"/>
                <a:gd name="T32" fmla="*/ 14 w 20"/>
                <a:gd name="T33" fmla="*/ 15 h 20"/>
                <a:gd name="T34" fmla="*/ 19 w 20"/>
                <a:gd name="T35" fmla="*/ 15 h 20"/>
                <a:gd name="T36" fmla="*/ 19 w 20"/>
                <a:gd name="T37" fmla="*/ 10 h 20"/>
                <a:gd name="T38" fmla="*/ 19 w 20"/>
                <a:gd name="T39" fmla="*/ 10 h 20"/>
                <a:gd name="T40" fmla="*/ 19 w 20"/>
                <a:gd name="T41" fmla="*/ 5 h 20"/>
                <a:gd name="T42" fmla="*/ 19 w 20"/>
                <a:gd name="T43" fmla="*/ 5 h 20"/>
                <a:gd name="T44" fmla="*/ 14 w 20"/>
                <a:gd name="T45" fmla="*/ 0 h 20"/>
                <a:gd name="T46" fmla="*/ 14 w 20"/>
                <a:gd name="T47" fmla="*/ 0 h 20"/>
                <a:gd name="T48" fmla="*/ 14 w 20"/>
                <a:gd name="T49" fmla="*/ 0 h 20"/>
                <a:gd name="T50" fmla="*/ 8 w 20"/>
                <a:gd name="T51" fmla="*/ 0 h 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0"/>
                <a:gd name="T80" fmla="*/ 20 w 20"/>
                <a:gd name="T81" fmla="*/ 20 h 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14" y="19"/>
                  </a:lnTo>
                  <a:lnTo>
                    <a:pt x="14" y="15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572008"/>
            <a:ext cx="920750" cy="92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285860"/>
            <a:ext cx="8001024" cy="4857784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fr-FR" sz="2400" dirty="0" smtClean="0"/>
              <a:t>La transaction par carte fait intervenir 05 acteurs,</a:t>
            </a:r>
          </a:p>
          <a:p>
            <a:pPr algn="l" rtl="0">
              <a:lnSpc>
                <a:spcPct val="90000"/>
              </a:lnSpc>
              <a:buClr>
                <a:srgbClr val="FFC000"/>
              </a:buClr>
              <a:buNone/>
            </a:pPr>
            <a:r>
              <a:rPr lang="fr-FR" sz="2200" dirty="0" smtClean="0"/>
              <a:t>D’où :</a:t>
            </a:r>
          </a:p>
          <a:p>
            <a:pPr algn="l" rtl="0">
              <a:lnSpc>
                <a:spcPct val="90000"/>
              </a:lnSpc>
              <a:buClr>
                <a:srgbClr val="FFC000"/>
              </a:buClr>
            </a:pPr>
            <a:r>
              <a:rPr lang="fr-FR" sz="2200" dirty="0" smtClean="0"/>
              <a:t>un fort besoin d’authentification de la carte pour garantir le paiement sans risque de fraude,</a:t>
            </a:r>
          </a:p>
          <a:p>
            <a:pPr algn="l" rtl="0">
              <a:lnSpc>
                <a:spcPct val="90000"/>
              </a:lnSpc>
              <a:buClr>
                <a:srgbClr val="FFC000"/>
              </a:buClr>
            </a:pPr>
            <a:r>
              <a:rPr lang="fr-FR" sz="2200" dirty="0" smtClean="0"/>
              <a:t>EMV a défini trois méthodes s’appuyant sur l’algorithme à clés publiques RSA :</a:t>
            </a:r>
          </a:p>
          <a:p>
            <a:pPr lvl="1" algn="l" rtl="0">
              <a:lnSpc>
                <a:spcPct val="90000"/>
              </a:lnSpc>
              <a:buClr>
                <a:srgbClr val="FFC000"/>
              </a:buClr>
            </a:pPr>
            <a:r>
              <a:rPr lang="fr-FR" sz="1800" dirty="0" err="1" smtClean="0"/>
              <a:t>Static</a:t>
            </a:r>
            <a:r>
              <a:rPr lang="fr-FR" sz="1800" dirty="0" smtClean="0"/>
              <a:t> Data </a:t>
            </a:r>
            <a:r>
              <a:rPr lang="fr-FR" sz="1800" dirty="0" err="1" smtClean="0"/>
              <a:t>Authentication</a:t>
            </a:r>
            <a:r>
              <a:rPr lang="fr-FR" sz="1800" dirty="0" smtClean="0"/>
              <a:t> (SDA)</a:t>
            </a:r>
          </a:p>
          <a:p>
            <a:pPr lvl="1" algn="l" rtl="0">
              <a:lnSpc>
                <a:spcPct val="90000"/>
              </a:lnSpc>
              <a:buClr>
                <a:srgbClr val="FFC000"/>
              </a:buClr>
            </a:pPr>
            <a:r>
              <a:rPr lang="fr-FR" sz="1800" dirty="0" err="1" smtClean="0"/>
              <a:t>Dynamic</a:t>
            </a:r>
            <a:r>
              <a:rPr lang="fr-FR" sz="1800" dirty="0" smtClean="0"/>
              <a:t> Data </a:t>
            </a:r>
            <a:r>
              <a:rPr lang="fr-FR" sz="1800" dirty="0" err="1" smtClean="0"/>
              <a:t>Authentication</a:t>
            </a:r>
            <a:r>
              <a:rPr lang="fr-FR" sz="1800" dirty="0" smtClean="0"/>
              <a:t> (DDA)</a:t>
            </a:r>
          </a:p>
          <a:p>
            <a:pPr lvl="1" algn="l" rtl="0">
              <a:lnSpc>
                <a:spcPct val="90000"/>
              </a:lnSpc>
              <a:buClr>
                <a:srgbClr val="FFC000"/>
              </a:buClr>
            </a:pPr>
            <a:r>
              <a:rPr lang="fr-FR" sz="1800" dirty="0" err="1" smtClean="0"/>
              <a:t>Combined</a:t>
            </a:r>
            <a:r>
              <a:rPr lang="fr-FR" sz="1800" dirty="0" smtClean="0"/>
              <a:t> Data </a:t>
            </a:r>
            <a:r>
              <a:rPr lang="fr-FR" sz="1800" dirty="0" err="1" smtClean="0"/>
              <a:t>Authentication</a:t>
            </a:r>
            <a:r>
              <a:rPr lang="fr-FR" sz="1800" dirty="0" smtClean="0"/>
              <a:t> (CDA)</a:t>
            </a:r>
          </a:p>
          <a:p>
            <a:pPr lvl="1" algn="l" rtl="0">
              <a:lnSpc>
                <a:spcPct val="90000"/>
              </a:lnSpc>
              <a:buClr>
                <a:srgbClr val="FFC000"/>
              </a:buClr>
              <a:buNone/>
            </a:pPr>
            <a:endParaRPr lang="fr-FR" sz="1000" dirty="0" smtClean="0"/>
          </a:p>
          <a:p>
            <a:pPr algn="l" rtl="0"/>
            <a:r>
              <a:rPr lang="fr-FR" sz="2200" dirty="0" smtClean="0"/>
              <a:t>Le Réseau Monétique Interbancaire Algérien utilise la méthode SDA qui consiste </a:t>
            </a:r>
            <a:r>
              <a:rPr lang="fr-FR" sz="1800" dirty="0" smtClean="0"/>
              <a:t>pour le terminal à vérifier une donnée signée mise dans la carte durant sa personnalisation.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905B-9A65-4094-82CF-56E7C01481F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5852" y="6286520"/>
            <a:ext cx="5257792" cy="4286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Alger,</a:t>
            </a: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Séminaire du 08 &amp; 09 Décembre 2009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710518" cy="1052498"/>
          </a:xfrm>
        </p:spPr>
        <p:txBody>
          <a:bodyPr/>
          <a:lstStyle/>
          <a:p>
            <a:pPr algn="ctr" rtl="0"/>
            <a:r>
              <a:rPr lang="fr-FR" sz="3200" b="1" dirty="0" smtClean="0"/>
              <a:t>LA CERTIFICATION ELECRONIQUE APPLIQUEE A LA MONETIQUE</a:t>
            </a:r>
            <a:endParaRPr lang="fr-F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 And Key">
  <a:themeElements>
    <a:clrScheme name="Personnalisé 3">
      <a:dk1>
        <a:srgbClr val="330000"/>
      </a:dk1>
      <a:lt1>
        <a:srgbClr val="FFFFCC"/>
      </a:lt1>
      <a:dk2>
        <a:srgbClr val="000000"/>
      </a:dk2>
      <a:lt2>
        <a:srgbClr val="FFCC00"/>
      </a:lt2>
      <a:accent1>
        <a:srgbClr val="FF9900"/>
      </a:accent1>
      <a:accent2>
        <a:srgbClr val="330099"/>
      </a:accent2>
      <a:accent3>
        <a:srgbClr val="AAAAAA"/>
      </a:accent3>
      <a:accent4>
        <a:srgbClr val="DADAAE"/>
      </a:accent4>
      <a:accent5>
        <a:srgbClr val="FFCAAA"/>
      </a:accent5>
      <a:accent6>
        <a:srgbClr val="2D008A"/>
      </a:accent6>
      <a:hlink>
        <a:srgbClr val="FFF3EF"/>
      </a:hlink>
      <a:folHlink>
        <a:srgbClr val="FFC000"/>
      </a:folHlink>
    </a:clrScheme>
    <a:fontScheme name="Lock And Key">
      <a:majorFont>
        <a:latin typeface="Times New Roman"/>
        <a:ea typeface=""/>
        <a:cs typeface="Times New Roman (Arabic)"/>
      </a:majorFont>
      <a:minorFont>
        <a:latin typeface="Times New Roman"/>
        <a:ea typeface=""/>
        <a:cs typeface="Times New Roman (Arabic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Arabic)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Arabic)" charset="-78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1265</Words>
  <Application>Microsoft PowerPoint</Application>
  <PresentationFormat>Affichage à l'écran (4:3)</PresentationFormat>
  <Paragraphs>208</Paragraphs>
  <Slides>18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Lock And Key</vt:lpstr>
      <vt:lpstr>Image Paintbrush</vt:lpstr>
      <vt:lpstr>LA CERTIFICATION  ELECTRONIQUE APPLIQUEE  AU SYSTÈME DE PAIEMENT    ALGERIEN</vt:lpstr>
      <vt:lpstr>PLAN</vt:lpstr>
      <vt:lpstr>INTRODUCTION</vt:lpstr>
      <vt:lpstr>INTRODUCTION </vt:lpstr>
      <vt:lpstr>INTRODUCTION </vt:lpstr>
      <vt:lpstr>CADRE JURIDIQUE ALGERIEN</vt:lpstr>
      <vt:lpstr>Diapositive 7</vt:lpstr>
      <vt:lpstr>LA CERTIFICATION ELECRONIQUE APPLIQUEE A LA MONETIQUE</vt:lpstr>
      <vt:lpstr>LA CERTIFICATION ELECRONIQUE APPLIQUEE A LA MONETIQUE</vt:lpstr>
      <vt:lpstr>Diapositive 10</vt:lpstr>
      <vt:lpstr>Diapositive 11</vt:lpstr>
      <vt:lpstr>Diapositive 12</vt:lpstr>
      <vt:lpstr>Diapositive 13</vt:lpstr>
      <vt:lpstr>LA CERTIFICATION ELECRONIQUE APPLIQUEE A LA MONETIQUE</vt:lpstr>
      <vt:lpstr>LA CERTIFICATION ELECRONIQUE  au niveau de Système A.T.C.I</vt:lpstr>
      <vt:lpstr>Diapositive 16</vt:lpstr>
      <vt:lpstr>Diapositive 17</vt:lpstr>
      <vt:lpstr>Diapositive 18</vt:lpstr>
    </vt:vector>
  </TitlesOfParts>
  <Company>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CERTIFICATION ELECTRONIQUE: Agence nationale de Certification Électronique</dc:title>
  <dc:creator>pc4</dc:creator>
  <cp:lastModifiedBy> </cp:lastModifiedBy>
  <cp:revision>198</cp:revision>
  <dcterms:created xsi:type="dcterms:W3CDTF">2001-05-14T08:50:11Z</dcterms:created>
  <dcterms:modified xsi:type="dcterms:W3CDTF">2009-12-03T16:46:30Z</dcterms:modified>
</cp:coreProperties>
</file>