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75" r:id="rId6"/>
    <p:sldId id="27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man Enrique Jiménez Ramírez" initials="GEJR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1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D113-9C95-4F1A-871E-CB5B41FB496D}" type="datetimeFigureOut">
              <a:rPr lang="es-MX" smtClean="0"/>
              <a:t>27/11/2014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1502-9FA9-4FF3-86E5-8CA3A3875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95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0945-59F0-49D1-9DDD-74806BD26695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710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00945-59F0-49D1-9DDD-74806BD26695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710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FBD5-D9F9-4A73-9F68-3E077AE75E48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66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FBD5-D9F9-4A73-9F68-3E077AE75E48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66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9E48-59D5-466E-AA3B-CC1FDA420EC3}" type="datetime1">
              <a:rPr lang="es-MX" smtClean="0"/>
              <a:t>27/11/2014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13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F875-6452-4516-AB6A-40986B9200B5}" type="datetime1">
              <a:rPr lang="es-MX" smtClean="0"/>
              <a:t>27/11/2014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2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13B0-F782-4303-BF1D-C4C916F398FA}" type="datetime1">
              <a:rPr lang="es-MX" smtClean="0"/>
              <a:t>27/11/2014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97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lnSpc>
                <a:spcPct val="120000"/>
              </a:lnSpc>
              <a:spcBef>
                <a:spcPts val="0"/>
              </a:spcBef>
              <a:defRPr sz="1500"/>
            </a:lvl2pPr>
            <a:lvl3pPr>
              <a:lnSpc>
                <a:spcPct val="120000"/>
              </a:lnSpc>
              <a:spcBef>
                <a:spcPts val="0"/>
              </a:spcBef>
              <a:defRPr sz="1500"/>
            </a:lvl3pPr>
            <a:lvl4pPr>
              <a:lnSpc>
                <a:spcPct val="120000"/>
              </a:lnSpc>
              <a:spcBef>
                <a:spcPts val="0"/>
              </a:spcBef>
              <a:defRPr sz="1500"/>
            </a:lvl4pPr>
            <a:lvl5pPr>
              <a:lnSpc>
                <a:spcPct val="120000"/>
              </a:lnSpc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478" y="660860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</a:lstStyle>
          <a:p>
            <a:fld id="{2066355A-084C-D24E-9AD2-7E4FC41EA62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5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1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81CF-29D1-4A0E-BF6A-CABDAF75B1E3}" type="datetime1">
              <a:rPr lang="es-MX" smtClean="0"/>
              <a:t>27/11/2014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8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58E3-C7E0-48F2-9498-BEEEECB347F3}" type="datetime1">
              <a:rPr lang="es-MX" smtClean="0"/>
              <a:t>27/11/2014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70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CC08-8451-45E0-B142-68B7675AFBF7}" type="datetime1">
              <a:rPr lang="es-MX" smtClean="0"/>
              <a:t>27/11/2014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39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95C9-9065-4FD6-A8CE-A4A13BDA0319}" type="datetime1">
              <a:rPr lang="es-MX" smtClean="0"/>
              <a:t>27/11/2014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36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FF76-9DCF-41F4-98EF-0E47C135A3DF}" type="datetime1">
              <a:rPr lang="es-MX" smtClean="0"/>
              <a:t>27/11/2014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66E-5D04-4968-BB6B-1846D11B6142}" type="datetime1">
              <a:rPr lang="es-MX" smtClean="0"/>
              <a:t>27/11/2014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71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ACB-E1E1-49B1-8211-E27C904ABCBE}" type="datetime1">
              <a:rPr lang="es-MX" smtClean="0"/>
              <a:t>27/11/2014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0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9BC8-0A19-4F17-B46E-12CB78E2A84D}" type="datetime1">
              <a:rPr lang="es-MX" smtClean="0"/>
              <a:t>27/11/2014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43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A0E1-82DC-4DE1-85D2-43F30DC133E2}" type="datetime1">
              <a:rPr lang="es-MX" smtClean="0"/>
              <a:t>27/11/2014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A4F7-5BA6-4CDB-B63B-135874212D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20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758057"/>
          </a:xfrm>
        </p:spPr>
        <p:txBody>
          <a:bodyPr>
            <a:normAutofit fontScale="90000"/>
          </a:bodyPr>
          <a:lstStyle/>
          <a:p>
            <a:r>
              <a:rPr lang="es-MX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3200" dirty="0" smtClean="0">
                <a:latin typeface="Arial" pitchFamily="34" charset="0"/>
                <a:cs typeface="Arial" pitchFamily="34" charset="0"/>
              </a:rPr>
            </a:br>
            <a:r>
              <a:rPr lang="es-MX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3200" dirty="0" smtClean="0">
                <a:latin typeface="Arial" pitchFamily="34" charset="0"/>
                <a:cs typeface="Arial" pitchFamily="34" charset="0"/>
              </a:rPr>
            </a:br>
            <a:r>
              <a:rPr lang="es-MX" sz="3200" dirty="0" smtClean="0">
                <a:latin typeface="Arial" pitchFamily="34" charset="0"/>
                <a:cs typeface="Arial" pitchFamily="34" charset="0"/>
              </a:rPr>
              <a:t>Decreto de Beneficios para el Régimen de Incorporación Fiscal </a:t>
            </a:r>
            <a:br>
              <a:rPr lang="es-MX" sz="3200" dirty="0" smtClean="0">
                <a:latin typeface="Arial" pitchFamily="34" charset="0"/>
                <a:cs typeface="Arial" pitchFamily="34" charset="0"/>
              </a:rPr>
            </a:br>
            <a:endParaRPr lang="es-MX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Mayo 2014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A4F7-5BA6-4CDB-B63B-135874212D8C}" type="slidenum">
              <a:rPr lang="es-MX" smtClean="0"/>
              <a:t>1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835968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80000" y="751583"/>
            <a:ext cx="8784000" cy="604704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s-MX" sz="1600" dirty="0" smtClean="0"/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Con fecha 8 de abril del 2014, el Ejecutivo Federal emitió un decreto que entrará en vigor el 1 de julio del 2014, el cual tiene </a:t>
            </a:r>
            <a:r>
              <a:rPr lang="es-MX" sz="1600" dirty="0"/>
              <a:t>por </a:t>
            </a:r>
            <a:r>
              <a:rPr lang="es-MX" sz="1600" dirty="0" smtClean="0"/>
              <a:t>objeto otorgar los </a:t>
            </a:r>
            <a:r>
              <a:rPr lang="es-MX" sz="1600" dirty="0"/>
              <a:t>siguientes beneficios: </a:t>
            </a:r>
          </a:p>
          <a:p>
            <a:pPr lvl="1" algn="just">
              <a:lnSpc>
                <a:spcPct val="100000"/>
              </a:lnSpc>
            </a:pPr>
            <a:r>
              <a:rPr lang="es-MX" sz="1600" dirty="0" smtClean="0"/>
              <a:t>Subsidio, hasta por 10 años, para </a:t>
            </a:r>
            <a:r>
              <a:rPr lang="es-MX" sz="1600" dirty="0"/>
              <a:t>el pago de las cuotas obrero patronales al Seguro Social y las aportaciones al Fondo Nacional de la Vivienda para los Trabajadores, a las personas físicas que </a:t>
            </a:r>
            <a:r>
              <a:rPr lang="es-MX" sz="1600" dirty="0" smtClean="0"/>
              <a:t>tributan </a:t>
            </a:r>
            <a:r>
              <a:rPr lang="es-MX" sz="1600" dirty="0"/>
              <a:t>en el régimen de incorporación fiscal </a:t>
            </a:r>
            <a:r>
              <a:rPr lang="es-MX" sz="1600" dirty="0" smtClean="0"/>
              <a:t>(RIF) previsto </a:t>
            </a:r>
            <a:r>
              <a:rPr lang="es-MX" sz="1600" dirty="0"/>
              <a:t>en la Ley del Impuesto sobre la </a:t>
            </a:r>
            <a:r>
              <a:rPr lang="es-MX" sz="1600" dirty="0" smtClean="0"/>
              <a:t>Renta, así como a sus trabajadores.</a:t>
            </a:r>
          </a:p>
          <a:p>
            <a:pPr lvl="1" algn="just">
              <a:lnSpc>
                <a:spcPct val="100000"/>
              </a:lnSpc>
            </a:pPr>
            <a:r>
              <a:rPr lang="es-MX" sz="1600" dirty="0" smtClean="0"/>
              <a:t>Facilidades para el pago de las cuotas de Seguridad Social, modificando los plazos de pago de mensual a bimestral en el régimen obligatorio y de anual a bimestral en el aseguramiento voluntario al régimen obligatorio.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MX" sz="1600" b="1" dirty="0" smtClean="0"/>
          </a:p>
          <a:p>
            <a:pPr algn="just">
              <a:lnSpc>
                <a:spcPct val="100000"/>
              </a:lnSpc>
            </a:pPr>
            <a:r>
              <a:rPr lang="es-MX" sz="1600" b="1" dirty="0" smtClean="0"/>
              <a:t>Sujetos del beneficio.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s-MX" sz="1600" dirty="0" smtClean="0"/>
              <a:t>Como aseguramiento voluntario al régimen obligatorio:</a:t>
            </a:r>
          </a:p>
          <a:p>
            <a:pPr lvl="1" algn="just">
              <a:lnSpc>
                <a:spcPct val="100000"/>
              </a:lnSpc>
            </a:pPr>
            <a:r>
              <a:rPr lang="es-MX" sz="1600" dirty="0" smtClean="0"/>
              <a:t>Trabajadores en industrias familiares y los independientes, ejidatarios, comuneros, colonos y pequeños propietarios y patrones personas físicas con trabajadores a su servicio, que tributen en el RIF. (Art. 13 fracciones I, III y IV de la LSS)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s-MX" sz="1600" dirty="0" smtClean="0"/>
              <a:t>Como aseguramiento obligatorio:</a:t>
            </a:r>
          </a:p>
          <a:p>
            <a:pPr lvl="1" algn="just">
              <a:lnSpc>
                <a:spcPct val="100000"/>
              </a:lnSpc>
            </a:pPr>
            <a:r>
              <a:rPr lang="es-MX" sz="1600" dirty="0"/>
              <a:t>T</a:t>
            </a:r>
            <a:r>
              <a:rPr lang="es-MX" sz="1600" dirty="0" smtClean="0"/>
              <a:t>rabajadores de los patrones personas físicas que tributan en el RIF. (Art. 12, fracción I de la LSS)</a:t>
            </a:r>
          </a:p>
          <a:p>
            <a:pPr algn="just">
              <a:lnSpc>
                <a:spcPct val="100000"/>
              </a:lnSpc>
              <a:buFont typeface="+mj-lt"/>
              <a:buAutoNum type="alphaUcPeriod"/>
            </a:pPr>
            <a:endParaRPr lang="es-MX" sz="1600" dirty="0" smtClean="0"/>
          </a:p>
          <a:p>
            <a:pPr algn="just">
              <a:lnSpc>
                <a:spcPct val="100000"/>
              </a:lnSpc>
            </a:pPr>
            <a:r>
              <a:rPr lang="es-MX" sz="1600" b="1" dirty="0" smtClean="0"/>
              <a:t>Requisitos para otorgar el subsidio</a:t>
            </a:r>
          </a:p>
          <a:p>
            <a:pPr lvl="1" algn="just">
              <a:lnSpc>
                <a:spcPct val="100000"/>
              </a:lnSpc>
            </a:pPr>
            <a:r>
              <a:rPr lang="es-MX" sz="1600" dirty="0" smtClean="0"/>
              <a:t>Que tributen en el RIF.</a:t>
            </a:r>
          </a:p>
          <a:p>
            <a:pPr lvl="1" algn="just">
              <a:lnSpc>
                <a:spcPct val="100000"/>
              </a:lnSpc>
            </a:pPr>
            <a:r>
              <a:rPr lang="es-MX" sz="1600" dirty="0" smtClean="0"/>
              <a:t>Que no hayan cotizado al IMSS o aportado al INFONAVIT, durante alguno de los 24 meses previos a la fecha de solicitud de aplicación del subsidio*.</a:t>
            </a:r>
          </a:p>
          <a:p>
            <a:pPr marL="0" lvl="1" indent="0" algn="just">
              <a:lnSpc>
                <a:spcPct val="100000"/>
              </a:lnSpc>
              <a:buNone/>
            </a:pPr>
            <a:endParaRPr lang="es-MX" sz="1600" dirty="0" smtClean="0"/>
          </a:p>
          <a:p>
            <a:pPr marL="0" lvl="1" indent="0" algn="just">
              <a:lnSpc>
                <a:spcPct val="100000"/>
              </a:lnSpc>
              <a:buNone/>
            </a:pPr>
            <a:endParaRPr lang="es-MX" sz="1600" dirty="0"/>
          </a:p>
          <a:p>
            <a:pPr marL="0" lvl="1" indent="0" algn="just">
              <a:lnSpc>
                <a:spcPct val="100000"/>
              </a:lnSpc>
              <a:buNone/>
            </a:pPr>
            <a:endParaRPr lang="es-MX" sz="1600" dirty="0" smtClean="0"/>
          </a:p>
          <a:p>
            <a:pPr marL="0" lvl="1" indent="0" algn="just">
              <a:lnSpc>
                <a:spcPct val="100000"/>
              </a:lnSpc>
              <a:buNone/>
            </a:pPr>
            <a:r>
              <a:rPr lang="es-MX" sz="1200" dirty="0" smtClean="0"/>
              <a:t>* Salvo que se trate de REPECOS </a:t>
            </a:r>
            <a:r>
              <a:rPr lang="es-MX" sz="1200" dirty="0"/>
              <a:t>que hayan cumplido a más tardar el 15 de febrero de 2014 con la </a:t>
            </a:r>
            <a:r>
              <a:rPr lang="es-MX" sz="1200" dirty="0" smtClean="0"/>
              <a:t>presentación de la Declaración </a:t>
            </a:r>
            <a:r>
              <a:rPr lang="es-MX" sz="1200" dirty="0"/>
              <a:t>Informativa </a:t>
            </a:r>
            <a:r>
              <a:rPr lang="es-MX" sz="1200" dirty="0" smtClean="0"/>
              <a:t>ante el SAT que establece el Decreto. </a:t>
            </a:r>
          </a:p>
          <a:p>
            <a:pPr marL="0" indent="0">
              <a:buNone/>
            </a:pPr>
            <a:r>
              <a:rPr lang="es-MX" sz="1200" dirty="0" smtClean="0"/>
              <a:t>** Este beneficio no tiene un impacto financiero para el IMSS, dado que las cuotas serán cubiertas de manera integral . En cuanto al alcance del número de beneficiarios éste está dado por el universo de sujetos que tributan en el RIF y los trabajadores a ellos asociados, siempre y cuando cumplan con los requisitos del Decreto.</a:t>
            </a:r>
          </a:p>
          <a:p>
            <a:pPr marL="0" lvl="1" indent="0" algn="just">
              <a:lnSpc>
                <a:spcPct val="100000"/>
              </a:lnSpc>
              <a:buNone/>
            </a:pPr>
            <a:endParaRPr lang="es-MX" sz="1200" dirty="0"/>
          </a:p>
          <a:p>
            <a:pPr marL="0" lvl="1" indent="0" algn="just">
              <a:lnSpc>
                <a:spcPct val="100000"/>
              </a:lnSpc>
              <a:buNone/>
            </a:pPr>
            <a:endParaRPr lang="es-MX" sz="1600" dirty="0" smtClean="0"/>
          </a:p>
          <a:p>
            <a:pPr algn="just">
              <a:lnSpc>
                <a:spcPct val="100000"/>
              </a:lnSpc>
              <a:buFontTx/>
              <a:buChar char="-"/>
            </a:pPr>
            <a:endParaRPr lang="es-MX" sz="1600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s-MX" sz="16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/>
              <a:t>I</a:t>
            </a:r>
            <a:r>
              <a:rPr lang="es-MX" sz="2400" dirty="0"/>
              <a:t>. Régimen de Incorporación </a:t>
            </a:r>
            <a:r>
              <a:rPr lang="es-MX" sz="2400" dirty="0" smtClean="0"/>
              <a:t>a </a:t>
            </a:r>
            <a:r>
              <a:rPr lang="es-MX" sz="2400" dirty="0"/>
              <a:t>la Seguridad Social (RISS)</a:t>
            </a:r>
          </a:p>
        </p:txBody>
      </p:sp>
    </p:spTree>
    <p:extLst>
      <p:ext uri="{BB962C8B-B14F-4D97-AF65-F5344CB8AC3E}">
        <p14:creationId xmlns:p14="http://schemas.microsoft.com/office/powerpoint/2010/main" val="8516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80000" y="751583"/>
            <a:ext cx="8784000" cy="59579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MX" sz="1600" b="1" dirty="0" smtClean="0"/>
              <a:t>Subsidio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endParaRPr lang="es-MX" sz="1600" dirty="0"/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Consiste en un </a:t>
            </a:r>
            <a:r>
              <a:rPr lang="es-MX" sz="1600" dirty="0"/>
              <a:t>porcentaje </a:t>
            </a:r>
            <a:r>
              <a:rPr lang="es-MX" sz="1600" dirty="0" smtClean="0"/>
              <a:t>de descuento sobre las cuotas de </a:t>
            </a:r>
            <a:r>
              <a:rPr lang="es-MX" sz="1600" dirty="0"/>
              <a:t>seguridad social </a:t>
            </a:r>
            <a:r>
              <a:rPr lang="es-MX" sz="1600" dirty="0" smtClean="0"/>
              <a:t>y aportaciones al INFONAVIT, hasta por 10 años conforme a la siguiente tabla, en función del año en el que el patrón se inscriba en el RIF.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endParaRPr lang="es-MX" sz="1600" dirty="0" smtClean="0"/>
          </a:p>
          <a:p>
            <a:pPr algn="just">
              <a:lnSpc>
                <a:spcPct val="100000"/>
              </a:lnSpc>
              <a:buFontTx/>
              <a:buChar char="-"/>
            </a:pPr>
            <a:endParaRPr lang="es-MX" sz="1600" dirty="0"/>
          </a:p>
          <a:p>
            <a:pPr algn="just">
              <a:lnSpc>
                <a:spcPct val="100000"/>
              </a:lnSpc>
              <a:buFontTx/>
              <a:buChar char="-"/>
            </a:pPr>
            <a:endParaRPr lang="es-MX" sz="1600" dirty="0" smtClean="0"/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En función de los esquemas de aseguramiento, el subsidio se determina de la siguiente forma:</a:t>
            </a:r>
          </a:p>
          <a:p>
            <a:pPr lvl="1" algn="just">
              <a:lnSpc>
                <a:spcPct val="100000"/>
              </a:lnSpc>
            </a:pPr>
            <a:r>
              <a:rPr lang="es-MX" sz="1600" dirty="0" smtClean="0"/>
              <a:t>Aseguramiento voluntario al régimen obligatorio.</a:t>
            </a:r>
          </a:p>
          <a:p>
            <a:pPr lvl="2" algn="just">
              <a:lnSpc>
                <a:spcPct val="100000"/>
              </a:lnSpc>
            </a:pPr>
            <a:r>
              <a:rPr lang="es-MX" sz="1600" dirty="0" smtClean="0"/>
              <a:t>El porcentaje de subsidio se determina tomando como base de cálculo de las cuotas de seguridad social, un salario mínimo del D.F</a:t>
            </a:r>
            <a:r>
              <a:rPr lang="es-MX" sz="1600" dirty="0"/>
              <a:t>. (además para el PPF se incluye una prima de riesgo de trabajo)</a:t>
            </a:r>
            <a:endParaRPr lang="es-MX" sz="1600" dirty="0" smtClean="0"/>
          </a:p>
          <a:p>
            <a:pPr lvl="1" algn="just">
              <a:lnSpc>
                <a:spcPct val="100000"/>
              </a:lnSpc>
            </a:pPr>
            <a:r>
              <a:rPr lang="es-MX" sz="1600" dirty="0" smtClean="0"/>
              <a:t>Régimen obligatorio.</a:t>
            </a:r>
          </a:p>
          <a:p>
            <a:pPr lvl="2" algn="just">
              <a:lnSpc>
                <a:spcPct val="100000"/>
              </a:lnSpc>
            </a:pPr>
            <a:r>
              <a:rPr lang="es-MX" sz="1600" dirty="0" smtClean="0"/>
              <a:t>El porcentaje del subsidio se determinará en función del salario real de los trabajadores, hasta un tope de 3 salarios mínimos para el D.F.</a:t>
            </a:r>
          </a:p>
          <a:p>
            <a:pPr lvl="2" algn="just">
              <a:lnSpc>
                <a:spcPct val="100000"/>
              </a:lnSpc>
            </a:pPr>
            <a:endParaRPr lang="es-MX" sz="16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MX" sz="1600" b="1" dirty="0" smtClean="0"/>
              <a:t>Causas de terminación del beneficio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MX" sz="1600" b="1" dirty="0"/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Cuando los sujetos del beneficio dejen de tributar en el RIF.</a:t>
            </a:r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Cuando los patrones realicen un ajuste al salario de los trabajadores a la baja o incurra en alguna simulación u omisión que impacte el cumplimiento de las obligaciones</a:t>
            </a:r>
            <a:r>
              <a:rPr lang="es-MX" sz="1600" dirty="0"/>
              <a:t>.</a:t>
            </a:r>
            <a:endParaRPr lang="es-MX" sz="1600" dirty="0" smtClean="0"/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Cuando el patrón deje de cubrir los pagos de las contribuciones dentro de los periodos establecidos </a:t>
            </a:r>
            <a:r>
              <a:rPr lang="es-MX" sz="1600" dirty="0"/>
              <a:t>o</a:t>
            </a:r>
            <a:r>
              <a:rPr lang="es-MX" sz="1600" dirty="0" smtClean="0"/>
              <a:t> dejen de cubrirlas.</a:t>
            </a:r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Por el transcurso de los 10 años de su incorporación al RIF.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MX" sz="16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s-MX" sz="1600" b="1" dirty="0" smtClean="0"/>
              <a:t>Consecuencias de la terminación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MX" sz="1600" b="1" dirty="0" smtClean="0"/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Dejarán de ser sujetos del subsidio.</a:t>
            </a:r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Deberán cubrir las cuotas y aportaciones correspondientes de manera integral, dentro de los periodos de pago que prevé la LSS.</a:t>
            </a:r>
          </a:p>
          <a:p>
            <a:pPr algn="just">
              <a:lnSpc>
                <a:spcPct val="100000"/>
              </a:lnSpc>
            </a:pPr>
            <a:r>
              <a:rPr lang="es-MX" sz="1600" dirty="0" smtClean="0"/>
              <a:t>No podrán volver a ser sujetos del beneficio.</a:t>
            </a:r>
            <a:endParaRPr lang="es-MX" sz="1600" dirty="0"/>
          </a:p>
          <a:p>
            <a:pPr algn="just">
              <a:lnSpc>
                <a:spcPct val="100000"/>
              </a:lnSpc>
            </a:pPr>
            <a:endParaRPr lang="es-MX" sz="1600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s-MX" sz="1600" dirty="0" smtClean="0"/>
          </a:p>
          <a:p>
            <a:pPr algn="just">
              <a:lnSpc>
                <a:spcPct val="100000"/>
              </a:lnSpc>
              <a:buFontTx/>
              <a:buChar char="-"/>
            </a:pPr>
            <a:endParaRPr lang="es-MX" sz="1600" i="1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s-MX" sz="1600" b="1" dirty="0" smtClean="0"/>
          </a:p>
          <a:p>
            <a:pPr algn="just">
              <a:lnSpc>
                <a:spcPct val="100000"/>
              </a:lnSpc>
              <a:buFontTx/>
              <a:buChar char="-"/>
            </a:pPr>
            <a:endParaRPr lang="es-MX" sz="1600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/>
              <a:t>I</a:t>
            </a:r>
            <a:r>
              <a:rPr lang="es-MX" sz="2400" dirty="0"/>
              <a:t>. Régimen de Incorporación </a:t>
            </a:r>
            <a:r>
              <a:rPr lang="es-MX" sz="2400" dirty="0" smtClean="0"/>
              <a:t>a </a:t>
            </a:r>
            <a:r>
              <a:rPr lang="es-MX" sz="2400" dirty="0"/>
              <a:t>la Seguridad Social (RISS)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12813"/>
              </p:ext>
            </p:extLst>
          </p:nvPr>
        </p:nvGraphicFramePr>
        <p:xfrm>
          <a:off x="1475656" y="1700808"/>
          <a:ext cx="5961852" cy="38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5654"/>
                <a:gridCol w="595654"/>
                <a:gridCol w="596318"/>
                <a:gridCol w="596318"/>
                <a:gridCol w="596318"/>
                <a:gridCol w="596318"/>
                <a:gridCol w="596318"/>
                <a:gridCol w="596318"/>
                <a:gridCol w="596318"/>
                <a:gridCol w="59631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1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2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3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4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5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6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7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8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9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Año 10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Garamond" pitchFamily="18" charset="0"/>
                        </a:rPr>
                        <a:t>50%</a:t>
                      </a:r>
                      <a:endParaRPr lang="es-MX" sz="1100" dirty="0"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50%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40%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40%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30%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30%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20%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20%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10%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  <a:latin typeface="Garamond" pitchFamily="18" charset="0"/>
                        </a:rPr>
                        <a:t>10%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1325" y="210658"/>
            <a:ext cx="8229600" cy="410030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MX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DE LA SEGURIDAD SOCIAL</a:t>
            </a:r>
            <a:endParaRPr lang="es-ES" sz="1800" b="1" dirty="0">
              <a:latin typeface="Arial" panose="020B0604020202020204" pitchFamily="34" charset="0"/>
              <a:ea typeface="Trajan Pro" pitchFamily="18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0000" y="727536"/>
            <a:ext cx="878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defRPr/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FINALIDAD DE LA SEGURIDAD </a:t>
            </a:r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</a:p>
          <a:p>
            <a:pPr marL="0" lvl="1" algn="just">
              <a:defRPr/>
            </a:pPr>
            <a:endParaRPr lang="es-MX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defRPr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Garantizar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derecho a la salud, asistencia médica, la protección de los medios de subsistencia y los servicios sociales necesarios para el bienestar individual y colectivo, así como el otorgamiento de una pensión que, en su caso y previo cumplimiento de los requisitos legales, será garantizada por el Estado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" algn="just">
              <a:tabLst>
                <a:tab pos="85725" algn="l"/>
              </a:tabLst>
            </a:pPr>
            <a:endParaRPr lang="es-MX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80000" y="4077072"/>
            <a:ext cx="878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>
              <a:spcBef>
                <a:spcPts val="1200"/>
              </a:spcBef>
              <a:buNone/>
            </a:pPr>
            <a:r>
              <a:rPr lang="es-MX" sz="1200" baseline="30000" dirty="0">
                <a:latin typeface="Adobe Caslon Pro" pitchFamily="18" charset="0"/>
              </a:rPr>
              <a:t>1</a:t>
            </a:r>
            <a:r>
              <a:rPr lang="es-MX" sz="1200" dirty="0">
                <a:latin typeface="Adobe Caslon Pro" pitchFamily="18" charset="0"/>
              </a:rPr>
              <a:t>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Los sujetos que podrán tener acceso a las prestaciones de seguridad social son el asegurado y sus beneficiarios: Esposa/esposo; concubina/concubinario; hijos menores de 16 años; hijos de hasta 25 años cuando son estudiantes; hijos que no puedan mantenerse por su propio trabajo debido a una enfermedad crónica o discapacidad; el padre y la madre del asegurado que sean sus dependientes económicos.</a:t>
            </a:r>
          </a:p>
          <a:p>
            <a:pPr marL="0" lvl="1" indent="0" algn="just">
              <a:spcBef>
                <a:spcPts val="1200"/>
              </a:spcBef>
              <a:buNone/>
            </a:pPr>
            <a:r>
              <a:rPr lang="es-MX" sz="1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En la modalidad de incorporación voluntaria al régimen obligatorio del seguro social, únicamente los patrones personas físicas con trabajadores a su servicio deberán cubrir el seguro de riesgos de trabajo, lo que les da derecho a recibir las prestaciones correspondientes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spcBef>
                <a:spcPts val="1200"/>
              </a:spcBef>
              <a:buNone/>
            </a:pPr>
            <a:r>
              <a:rPr lang="es-MX" sz="1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Son sujetos de aseguramiento voluntario al régimen obligatorio del seguro social y sus cuotas se calculan tomando como base de cotización un salario mínimo vigente del D.F..</a:t>
            </a:r>
          </a:p>
          <a:p>
            <a:pPr marL="0" lvl="1" indent="0" algn="just">
              <a:spcBef>
                <a:spcPts val="1200"/>
              </a:spcBef>
              <a:buNone/>
            </a:pPr>
            <a:r>
              <a:rPr lang="es-MX" sz="1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Son sujetos de aseguramiento obligatorio al régimen del seguro social, y sus cuotas se calculan tomando como base de cotización el salario real.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46429"/>
              </p:ext>
            </p:extLst>
          </p:nvPr>
        </p:nvGraphicFramePr>
        <p:xfrm>
          <a:off x="400078" y="1988840"/>
          <a:ext cx="8229596" cy="1765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02"/>
                <a:gridCol w="682954"/>
                <a:gridCol w="682954"/>
                <a:gridCol w="682954"/>
                <a:gridCol w="682954"/>
                <a:gridCol w="682954"/>
                <a:gridCol w="682954"/>
                <a:gridCol w="682954"/>
                <a:gridCol w="682954"/>
                <a:gridCol w="682954"/>
                <a:gridCol w="682954"/>
                <a:gridCol w="682954"/>
              </a:tblGrid>
              <a:tr h="254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BENEFICIARIO DEL </a:t>
                      </a:r>
                      <a:r>
                        <a:rPr lang="es-MX" sz="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SUBSIDIO </a:t>
                      </a:r>
                      <a:r>
                        <a:rPr lang="es-MX" sz="800" u="none" strike="noStrike" baseline="300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800" b="0" i="0" u="none" strike="noStrike" baseline="30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Riesgos de </a:t>
                      </a:r>
                      <a:r>
                        <a:rPr lang="es-MX" sz="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Trabajo</a:t>
                      </a:r>
                      <a:r>
                        <a:rPr lang="es-MX" sz="800" u="none" strike="noStrike" baseline="300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MX" sz="800" b="0" i="0" u="none" strike="noStrike" baseline="30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Enfermedades y Maternidad</a:t>
                      </a:r>
                      <a:endParaRPr lang="es-MX" sz="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Invalidez y Vida</a:t>
                      </a:r>
                      <a:endParaRPr lang="es-MX" sz="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Retiro, Cesantía en Edad Avanzada y Vejez</a:t>
                      </a:r>
                      <a:endParaRPr lang="es-MX" sz="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chemeClr val="bg1"/>
                          </a:solidFill>
                          <a:effectLst/>
                        </a:rPr>
                        <a:t>Guarderías y Prestaciones Sociales</a:t>
                      </a:r>
                      <a:endParaRPr lang="es-MX" sz="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544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chemeClr val="bg1"/>
                          </a:solidFill>
                          <a:effectLst/>
                        </a:rPr>
                        <a:t>Prestaciones en Especie</a:t>
                      </a:r>
                      <a:endParaRPr lang="es-MX" sz="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chemeClr val="bg1"/>
                          </a:solidFill>
                          <a:effectLst/>
                        </a:rPr>
                        <a:t>Prestaciones en Dinero</a:t>
                      </a:r>
                      <a:endParaRPr lang="es-MX" sz="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chemeClr val="bg1"/>
                          </a:solidFill>
                          <a:effectLst/>
                        </a:rPr>
                        <a:t>Prestaciones en Especie</a:t>
                      </a:r>
                      <a:endParaRPr lang="es-MX" sz="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chemeClr val="bg1"/>
                          </a:solidFill>
                          <a:effectLst/>
                        </a:rPr>
                        <a:t>Prestaciones en Dinero</a:t>
                      </a:r>
                      <a:endParaRPr lang="es-MX" sz="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Invalidez </a:t>
                      </a:r>
                      <a:endParaRPr lang="es-MX" sz="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Vida</a:t>
                      </a:r>
                      <a:endParaRPr lang="es-MX" sz="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Retiro</a:t>
                      </a:r>
                      <a:endParaRPr lang="es-MX" sz="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Cesantía</a:t>
                      </a:r>
                      <a:endParaRPr lang="es-MX" sz="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chemeClr val="bg1"/>
                          </a:solidFill>
                          <a:effectLst/>
                        </a:rPr>
                        <a:t>Vejez</a:t>
                      </a:r>
                      <a:endParaRPr lang="es-MX" sz="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chemeClr val="bg1"/>
                          </a:solidFill>
                          <a:effectLst/>
                        </a:rPr>
                        <a:t>Guarderías</a:t>
                      </a:r>
                      <a:endParaRPr lang="es-MX" sz="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solidFill>
                            <a:schemeClr val="bg1"/>
                          </a:solidFill>
                          <a:effectLst/>
                        </a:rPr>
                        <a:t>Prestaciones Sociales</a:t>
                      </a:r>
                      <a:endParaRPr lang="es-MX" sz="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</a:tr>
              <a:tr h="4456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Trabajadores independientes urbanos y del </a:t>
                      </a:r>
                      <a:r>
                        <a:rPr lang="es-MX" sz="7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campo</a:t>
                      </a:r>
                      <a:r>
                        <a:rPr lang="es-MX" sz="700" u="none" strike="noStrike" baseline="30000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MX" sz="700" b="0" i="0" u="none" strike="noStrike" baseline="30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</a:tr>
              <a:tr h="640270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PATRONES PERSONAS FISICAS CON TRABAJADORES A SU </a:t>
                      </a:r>
                      <a:r>
                        <a:rPr lang="es-MX" sz="7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SERVICIO3</a:t>
                      </a:r>
                      <a:endParaRPr lang="es-MX" sz="7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</a:tr>
              <a:tr h="170739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u="none" strike="noStrike" baseline="30000" dirty="0" smtClean="0">
                          <a:solidFill>
                            <a:schemeClr val="bg1"/>
                          </a:solidFill>
                          <a:effectLst/>
                        </a:rPr>
                        <a:t>TRABAJADORES4</a:t>
                      </a:r>
                      <a:endParaRPr lang="es-MX" sz="800" b="0" i="0" u="none" strike="noStrike" baseline="30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SI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537" marR="8537" marT="8537" marB="0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38630"/>
            <a:ext cx="8229600" cy="598082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marL="0" lvl="1" algn="just">
              <a:defRPr/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RAMOS DE ASEGURAMIENTO DEL RÉGIMEN OBLIGATORIO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0000" y="869784"/>
            <a:ext cx="8784000" cy="5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s-MX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Seguro de Riesgos de Trabajo</a:t>
            </a:r>
          </a:p>
          <a:p>
            <a:pPr algn="just">
              <a:tabLst>
                <a:tab pos="85725" algn="l"/>
              </a:tabLst>
            </a:pP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Cubre los </a:t>
            </a: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accidentes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trabajo y enfermedades profesionales, otorgando al trabajador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asistencia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médica, quirúrgica y farmacéutica, servicio de hospitalización, aparatos de prótesis y ortopedia, y rehabilitación; así como el pago de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incapacidades (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incapacidad </a:t>
            </a: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temporal, incapacidad permanente parcial, incapacidad permanente total y la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muerte). 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85725" algn="l"/>
              </a:tabLst>
            </a:pPr>
            <a:endParaRPr lang="es-MX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85725" algn="l"/>
              </a:tabLst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caso de fallecimiento del trabajador se otorga una ayuda para gastos de funeral</a:t>
            </a:r>
            <a:r>
              <a:rPr lang="es-MX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, además de las pensiones de viudez, orfandad o ascendientes que correspondan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tabLst>
                <a:tab pos="85725" algn="l"/>
              </a:tabLst>
            </a:pP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MX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Seguro de Enfermedades y Maternidad</a:t>
            </a:r>
          </a:p>
          <a:p>
            <a:pPr lvl="0" algn="just"/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Otorga </a:t>
            </a: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trabajador, al pensionado y sus beneficiarios,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asistencia médica, quirúrgica y farmacéutica, servicio de hospitalización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enfermedades no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profesionales, </a:t>
            </a: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así como el pago de incapacidades al trabajador por dichas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enfermedades.</a:t>
            </a:r>
            <a:r>
              <a:rPr lang="es-MX" sz="1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MX" sz="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Tratándose de maternidad,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otorga asistencia obstétrica para la asegurada, la cónyuge o la concubina, ayuda en especie por 6 meses para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lactancia</a:t>
            </a: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así como el pago de incapacidades para la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asegurada.  </a:t>
            </a:r>
            <a:endParaRPr lang="es-MX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MX" sz="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este seguro también se otorga una ayuda para gastos de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funeral</a:t>
            </a:r>
            <a:r>
              <a:rPr lang="es-MX" sz="12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asegurado/a o pensionado/a. 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. Seguro de Invalidez y Vida</a:t>
            </a:r>
          </a:p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Los riesgos protegidos por este seguro son la invalidez y la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muerte. Otorga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las prestaciones cuando el trabajador sufre un accidente o enfermedad no profesional que le impide trabajar de manera ordinaria y obtener más de un 50% del salario que percibía durante su último año laboral, o en caso de muerte del trabajador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. Seguro de Retiro, Cesantía en Edad Avanzada y Vejez</a:t>
            </a:r>
          </a:p>
          <a:p>
            <a:pPr algn="just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Otorga una pensión para los trabajadores que hayan cumplido los periodos de cotización y la edad que exige la Ley del Seguro Social (cesantía: 60 años; vejez: más de 65 años con 1250 semanas de cotización nueva LSS o 500 semanas de cotización LSS 1973. Si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asegurado no cuenta con las suficientes semanas de cotización puede retirar el saldo de su cuenta individual en una sola exhibición o seguir cotizando hasta que cubra las semanas necesarias para obtener la pensión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caso de </a:t>
            </a:r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retiro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el asegurado podrá pensionarse antes de cumplir las edades establecidas, siempre que la pensión calculada en el Sistema de Rentas Vitalicias sea superior en más de 30% a la pensión </a:t>
            </a:r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garantizada.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asegurado tiene el derecho de elegir la Administradora de Fondos para el Retiro de su elección y puede con cargo a los recursos de su cuenta y de sus semanas de cotización, obtener ayuda para gastos de matrimonio</a:t>
            </a:r>
            <a:r>
              <a:rPr lang="es-MX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desempleo</a:t>
            </a:r>
            <a:r>
              <a:rPr lang="es-MX" sz="1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764704"/>
            <a:ext cx="878497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V. Seguro de Guarderías y Prestaciones Sociales</a:t>
            </a:r>
          </a:p>
          <a:p>
            <a:pPr algn="just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Guarderías</a:t>
            </a:r>
          </a:p>
          <a:p>
            <a:pPr algn="just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 proporcionan los cuidado de salud, educación y recreación, incluyendo el aseo y la alimentación de los hijos de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la mujer trabajadora y del trabajador viudo o divorciado que conserve la custodia de los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hijos.</a:t>
            </a:r>
          </a:p>
          <a:p>
            <a:pPr algn="just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Prestaciones </a:t>
            </a:r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sociales </a:t>
            </a:r>
            <a:endParaRPr lang="es-MX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proporcionan mediante programas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romoción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de salud, cultura y deporte; educación higiénica, sanitaria, prevención de accidentes y enfermedades; impulso y desarrollo de actividades  culturales; cursos de adiestramiento técnico y capacitación para el trabajo; centros vacacionales; establecimiento y administración de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velatorios.</a:t>
            </a:r>
          </a:p>
          <a:p>
            <a:pPr algn="just">
              <a:lnSpc>
                <a:spcPct val="150000"/>
              </a:lnSpc>
            </a:pPr>
            <a:endParaRPr lang="es-MX" sz="10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PROCESO </a:t>
            </a:r>
            <a:r>
              <a:rPr lang="es-MX" sz="1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DEL USUARIO PARA ACCEDER AL BENEFICIO</a:t>
            </a: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Incorporación voluntaria al régimen obligatorio</a:t>
            </a:r>
            <a:b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 sujeto deberá acudir a las subdelegaciones del IMSS para solicitar su incorporación y aplicación del subsidio, para lo cual deberá proporcionar los datos personales, sus antecedentes médicos y los de su grupo familiar.</a:t>
            </a:r>
          </a:p>
          <a:p>
            <a:pPr algn="just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 IMSS verificará el cumplimiento de las condiciones a través de un aplicativo que vía web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recaba la información necesaria con el SAT, el INFONAVIT y los demás sistemas internos del IMSS.</a:t>
            </a:r>
          </a:p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Se le entregará un comprobante de su solicitud y se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entregará una línea de captura para que efectúe el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pago anticipado del primer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bimestre en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entidades receptoras certificadas, en ventanilla o portal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electrónico. Contra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pago procederá la incorporación a los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beneficios en el esquema de protección que corresponda. Para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pago de los bimestres subsecuentes, el solicitante obtendrá su línea de captura correspondiente mediante el portal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 Sistema de Pago Referenciado (SIPARE).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Registro e inscripción al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Régimen </a:t>
            </a:r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Obligatorio</a:t>
            </a:r>
          </a:p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patrón que cuente con FIEL podrá solicitar su Registro Patronal vía internet y efectuar por esta vía las altas de sus trabajadores. Los patrones que no tengan FIEL deberán acudir a las subdelegaciones a efectuar su registro patronal y altas de sus trabajadores. El Instituto validará la procedencia de otorgamiento del subsidio y en su caso determinará los trabajadores a los cuales puede aplicarles el beneficio. Si los trabajadores no son sujetos del beneficio, se cobrará al patrón el 100% de las cuotas. El patrón podrá descargar su emisión vía electrónica y presentar sus movimientos por los portales del IMSS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2" algn="just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Los pagos deberán efectuarlos por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bimestre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vencido,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dentro de los 17 días posteriores al mismo.</a:t>
            </a:r>
          </a:p>
          <a:p>
            <a:pPr algn="just"/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Por el momento, no resulta factible que el trámite de solicitud y aplicación del subsidio se lleve a cabo a través de otras entidades o dependencias de la Administración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Pública Federal. 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179512" y="238630"/>
            <a:ext cx="8229600" cy="598082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marL="0" lvl="1" algn="just">
              <a:defRPr/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RAMOS DE ASEGURAMIENTO DEL RÉGIMEN OBLIGATORIO</a:t>
            </a:r>
          </a:p>
        </p:txBody>
      </p:sp>
    </p:spTree>
    <p:extLst>
      <p:ext uri="{BB962C8B-B14F-4D97-AF65-F5344CB8AC3E}">
        <p14:creationId xmlns:p14="http://schemas.microsoft.com/office/powerpoint/2010/main" val="20507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1557</Words>
  <Application>Microsoft Office PowerPoint</Application>
  <PresentationFormat>Presentación en pantalla (4:3)</PresentationFormat>
  <Paragraphs>181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  Decreto de Beneficios para el Régimen de Incorporación Fiscal  </vt:lpstr>
      <vt:lpstr>I. Régimen de Incorporación a la Seguridad Social (RISS)</vt:lpstr>
      <vt:lpstr>I. Régimen de Incorporación a la Seguridad Social (RISS)</vt:lpstr>
      <vt:lpstr>BENEFICIOS DE LA SEGURIDAD SOCIAL</vt:lpstr>
      <vt:lpstr>RAMOS DE ASEGURAMIENTO DEL RÉGIMEN OBLIGATORIO</vt:lpstr>
      <vt:lpstr>RAMOS DE ASEGURAMIENTO DEL RÉGIMEN OBLIGATORIO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Régimen de Incorporación al Seguro Social</dc:title>
  <dc:creator>TUFFIC MIGUEL ORTEGA</dc:creator>
  <cp:lastModifiedBy>Adriana Alejandra Pedroza Márquez</cp:lastModifiedBy>
  <cp:revision>70</cp:revision>
  <cp:lastPrinted>2014-04-08T14:37:59Z</cp:lastPrinted>
  <dcterms:created xsi:type="dcterms:W3CDTF">2014-04-07T18:31:48Z</dcterms:created>
  <dcterms:modified xsi:type="dcterms:W3CDTF">2014-11-28T01:03:23Z</dcterms:modified>
</cp:coreProperties>
</file>