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17" r:id="rId5"/>
    <p:sldId id="307" r:id="rId6"/>
    <p:sldId id="308" r:id="rId7"/>
    <p:sldId id="278" r:id="rId8"/>
    <p:sldId id="318" r:id="rId9"/>
    <p:sldId id="319" r:id="rId10"/>
    <p:sldId id="309" r:id="rId11"/>
    <p:sldId id="321" r:id="rId12"/>
    <p:sldId id="322" r:id="rId13"/>
    <p:sldId id="323" r:id="rId14"/>
    <p:sldId id="324" r:id="rId15"/>
    <p:sldId id="325" r:id="rId16"/>
    <p:sldId id="304" r:id="rId17"/>
    <p:sldId id="326" r:id="rId18"/>
    <p:sldId id="327" r:id="rId19"/>
    <p:sldId id="328" r:id="rId20"/>
    <p:sldId id="329" r:id="rId21"/>
    <p:sldId id="33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5405" autoAdjust="0"/>
  </p:normalViewPr>
  <p:slideViewPr>
    <p:cSldViewPr snapToGrid="0">
      <p:cViewPr varScale="1">
        <p:scale>
          <a:sx n="66" d="100"/>
          <a:sy n="66" d="100"/>
        </p:scale>
        <p:origin x="84" y="240"/>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2/27/2025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2/27/2025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3840475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180726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1852285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1738171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15</a:t>
            </a:fld>
            <a:endParaRPr lang="en-US" noProof="0" dirty="0"/>
          </a:p>
        </p:txBody>
      </p:sp>
    </p:spTree>
    <p:extLst>
      <p:ext uri="{BB962C8B-B14F-4D97-AF65-F5344CB8AC3E}">
        <p14:creationId xmlns:p14="http://schemas.microsoft.com/office/powerpoint/2010/main" val="18999890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16</a:t>
            </a:fld>
            <a:endParaRPr lang="en-US" noProof="0" dirty="0"/>
          </a:p>
        </p:txBody>
      </p:sp>
    </p:spTree>
    <p:extLst>
      <p:ext uri="{BB962C8B-B14F-4D97-AF65-F5344CB8AC3E}">
        <p14:creationId xmlns:p14="http://schemas.microsoft.com/office/powerpoint/2010/main" val="2924224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17</a:t>
            </a:fld>
            <a:endParaRPr lang="en-US" noProof="0" dirty="0"/>
          </a:p>
        </p:txBody>
      </p:sp>
    </p:spTree>
    <p:extLst>
      <p:ext uri="{BB962C8B-B14F-4D97-AF65-F5344CB8AC3E}">
        <p14:creationId xmlns:p14="http://schemas.microsoft.com/office/powerpoint/2010/main" val="192815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18</a:t>
            </a:fld>
            <a:endParaRPr lang="en-US" noProof="0" dirty="0"/>
          </a:p>
        </p:txBody>
      </p:sp>
    </p:spTree>
    <p:extLst>
      <p:ext uri="{BB962C8B-B14F-4D97-AF65-F5344CB8AC3E}">
        <p14:creationId xmlns:p14="http://schemas.microsoft.com/office/powerpoint/2010/main" val="2304487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687298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11052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8170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2762605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latin typeface="Agency FB" panose="020B0503020202020204" pitchFamily="34" charset="0"/>
              </a:rPr>
              <a:t>WEEK 11: </a:t>
            </a:r>
            <a:r>
              <a:rPr lang="sv-SE" dirty="0">
                <a:latin typeface="Agency FB" panose="020B0503020202020204" pitchFamily="34" charset="0"/>
              </a:rPr>
              <a:t>MGA BATAYANG KASANAYAN SA PANANALIKSIK</a:t>
            </a:r>
            <a:br>
              <a:rPr lang="sv-SE" dirty="0">
                <a:latin typeface="Agency FB" panose="020B0503020202020204" pitchFamily="34" charset="0"/>
              </a:rPr>
            </a:br>
            <a:br>
              <a:rPr lang="sv-SE" dirty="0">
                <a:latin typeface="Agency FB" panose="020B0503020202020204" pitchFamily="34" charset="0"/>
              </a:rPr>
            </a:br>
            <a:r>
              <a:rPr lang="sv-SE" dirty="0">
                <a:latin typeface="Agency FB" panose="020B0503020202020204" pitchFamily="34" charset="0"/>
              </a:rPr>
              <a:t>Ipinasa nina: ENGUERRA, AARON C. </a:t>
            </a:r>
            <a:br>
              <a:rPr lang="sv-SE" dirty="0">
                <a:latin typeface="Agency FB" panose="020B0503020202020204" pitchFamily="34" charset="0"/>
              </a:rPr>
            </a:br>
            <a:r>
              <a:rPr lang="sv-SE" dirty="0">
                <a:latin typeface="Agency FB" panose="020B0503020202020204" pitchFamily="34" charset="0"/>
              </a:rPr>
              <a:t>                   TADAYA, SEAN LOUIE O.</a:t>
            </a:r>
            <a:br>
              <a:rPr lang="sv-SE" dirty="0">
                <a:latin typeface="Agency FB" panose="020B0503020202020204" pitchFamily="34" charset="0"/>
              </a:rPr>
            </a:br>
            <a:br>
              <a:rPr lang="sv-SE" dirty="0">
                <a:latin typeface="Agency FB" panose="020B0503020202020204" pitchFamily="34" charset="0"/>
              </a:rPr>
            </a:br>
            <a:r>
              <a:rPr lang="sv-SE" dirty="0">
                <a:latin typeface="Agency FB" panose="020B0503020202020204" pitchFamily="34" charset="0"/>
              </a:rPr>
              <a:t>BSIT SEKSYON 12023</a:t>
            </a:r>
            <a:br>
              <a:rPr lang="sv-SE" dirty="0">
                <a:latin typeface="Agency FB" panose="020B0503020202020204" pitchFamily="34" charset="0"/>
              </a:rPr>
            </a:br>
            <a:endParaRPr lang="en-US" dirty="0">
              <a:latin typeface="Agency FB" panose="020B0503020202020204" pitchFamily="34" charset="0"/>
            </a:endParaRP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328672" y="599082"/>
            <a:ext cx="7534656" cy="4480560"/>
          </a:xfrm>
        </p:spPr>
        <p:txBody>
          <a:bodyPr/>
          <a:lstStyle/>
          <a:p>
            <a:r>
              <a:rPr lang="en-US" dirty="0">
                <a:latin typeface="Agency FB" panose="020B0503020202020204" pitchFamily="34" charset="0"/>
              </a:rPr>
              <a:t> 3. </a:t>
            </a:r>
            <a:r>
              <a:rPr lang="en-US" dirty="0" err="1">
                <a:latin typeface="Agency FB" panose="020B0503020202020204" pitchFamily="34" charset="0"/>
              </a:rPr>
              <a:t>Tinatawag</a:t>
            </a:r>
            <a:r>
              <a:rPr lang="en-US" dirty="0">
                <a:latin typeface="Agency FB" panose="020B0503020202020204" pitchFamily="34" charset="0"/>
              </a:rPr>
              <a:t> itong shift na ang ibig sabihin ay pagkakaroon ng </a:t>
            </a:r>
            <a:r>
              <a:rPr lang="en-US" dirty="0" err="1">
                <a:latin typeface="Agency FB" panose="020B0503020202020204" pitchFamily="34" charset="0"/>
              </a:rPr>
              <a:t>pagbabago</a:t>
            </a:r>
            <a:r>
              <a:rPr lang="en-US" dirty="0">
                <a:latin typeface="Agency FB" panose="020B0503020202020204" pitchFamily="34" charset="0"/>
              </a:rPr>
              <a:t> sa </a:t>
            </a:r>
            <a:r>
              <a:rPr lang="en-US" dirty="0" err="1">
                <a:latin typeface="Agency FB" panose="020B0503020202020204" pitchFamily="34" charset="0"/>
              </a:rPr>
              <a:t>gramatika</a:t>
            </a:r>
            <a:r>
              <a:rPr lang="en-US" dirty="0">
                <a:latin typeface="Agency FB" panose="020B0503020202020204" pitchFamily="34" charset="0"/>
              </a:rPr>
              <a:t> ng </a:t>
            </a:r>
            <a:r>
              <a:rPr lang="en-US" dirty="0" err="1">
                <a:latin typeface="Agency FB" panose="020B0503020202020204" pitchFamily="34" charset="0"/>
              </a:rPr>
              <a:t>pinagmulang</a:t>
            </a:r>
            <a:r>
              <a:rPr lang="en-US" dirty="0">
                <a:latin typeface="Agency FB" panose="020B0503020202020204" pitchFamily="34" charset="0"/>
              </a:rPr>
              <a:t> </a:t>
            </a:r>
            <a:r>
              <a:rPr lang="en-US" dirty="0" err="1">
                <a:latin typeface="Agency FB" panose="020B0503020202020204" pitchFamily="34" charset="0"/>
              </a:rPr>
              <a:t>wika</a:t>
            </a:r>
            <a:r>
              <a:rPr lang="en-US" dirty="0">
                <a:latin typeface="Agency FB" panose="020B0503020202020204" pitchFamily="34" charset="0"/>
              </a:rPr>
              <a:t> </a:t>
            </a:r>
            <a:r>
              <a:rPr lang="en-US" dirty="0" err="1">
                <a:latin typeface="Agency FB" panose="020B0503020202020204" pitchFamily="34" charset="0"/>
              </a:rPr>
              <a:t>kapag</a:t>
            </a:r>
            <a:r>
              <a:rPr lang="en-US" dirty="0">
                <a:latin typeface="Agency FB" panose="020B0503020202020204" pitchFamily="34" charset="0"/>
              </a:rPr>
              <a:t> </a:t>
            </a:r>
            <a:r>
              <a:rPr lang="en-US" dirty="0" err="1">
                <a:latin typeface="Agency FB" panose="020B0503020202020204" pitchFamily="34" charset="0"/>
              </a:rPr>
              <a:t>isinalin</a:t>
            </a:r>
            <a:r>
              <a:rPr lang="en-US" dirty="0">
                <a:latin typeface="Agency FB" panose="020B0503020202020204" pitchFamily="34" charset="0"/>
              </a:rPr>
              <a:t> sa target na </a:t>
            </a:r>
            <a:r>
              <a:rPr lang="en-US" dirty="0" err="1">
                <a:latin typeface="Agency FB" panose="020B0503020202020204" pitchFamily="34" charset="0"/>
              </a:rPr>
              <a:t>wika</a:t>
            </a:r>
            <a:r>
              <a:rPr lang="en-US" dirty="0">
                <a:latin typeface="Agency FB" panose="020B0503020202020204" pitchFamily="34" charset="0"/>
              </a:rPr>
              <a:t> </a:t>
            </a:r>
            <a:br>
              <a:rPr lang="en-US" dirty="0">
                <a:latin typeface="Agency FB" panose="020B0503020202020204" pitchFamily="34" charset="0"/>
              </a:rPr>
            </a:br>
            <a:br>
              <a:rPr lang="en-US" dirty="0">
                <a:latin typeface="Agency FB" panose="020B0503020202020204" pitchFamily="34" charset="0"/>
              </a:rPr>
            </a:br>
            <a:r>
              <a:rPr lang="en-US" dirty="0">
                <a:latin typeface="Agency FB" panose="020B0503020202020204" pitchFamily="34" charset="0"/>
              </a:rPr>
              <a:t>A.  </a:t>
            </a:r>
            <a:r>
              <a:rPr lang="en-US" dirty="0" err="1">
                <a:latin typeface="Agency FB" panose="020B0503020202020204" pitchFamily="34" charset="0"/>
              </a:rPr>
              <a:t>Modulasyon</a:t>
            </a:r>
            <a:r>
              <a:rPr lang="en-US" dirty="0">
                <a:latin typeface="Agency FB" panose="020B0503020202020204" pitchFamily="34" charset="0"/>
              </a:rPr>
              <a:t> (Modulation) </a:t>
            </a:r>
            <a:br>
              <a:rPr lang="en-PH" dirty="0">
                <a:latin typeface="Agency FB" panose="020B0503020202020204" pitchFamily="34" charset="0"/>
              </a:rPr>
            </a:br>
            <a:r>
              <a:rPr lang="en-PH" dirty="0">
                <a:latin typeface="Agency FB" panose="020B0503020202020204" pitchFamily="34" charset="0"/>
              </a:rPr>
              <a:t>B.  </a:t>
            </a:r>
            <a:r>
              <a:rPr lang="en-PH" dirty="0" err="1">
                <a:latin typeface="Agency FB" panose="020B0503020202020204" pitchFamily="34" charset="0"/>
              </a:rPr>
              <a:t>Transposisyon</a:t>
            </a:r>
            <a:r>
              <a:rPr lang="en-PH" dirty="0">
                <a:latin typeface="Agency FB" panose="020B0503020202020204" pitchFamily="34" charset="0"/>
              </a:rPr>
              <a:t> (Transposition) </a:t>
            </a:r>
            <a:br>
              <a:rPr lang="en-US" dirty="0">
                <a:latin typeface="Agency FB" panose="020B0503020202020204" pitchFamily="34" charset="0"/>
              </a:rPr>
            </a:br>
            <a:br>
              <a:rPr lang="en-US" dirty="0">
                <a:latin typeface="Agency FB" panose="020B0503020202020204" pitchFamily="34" charset="0"/>
              </a:rPr>
            </a:br>
            <a:br>
              <a:rPr lang="en-US" dirty="0">
                <a:latin typeface="Agency FB" panose="020B0503020202020204" pitchFamily="34" charset="0"/>
              </a:rPr>
            </a:br>
            <a:endParaRPr lang="en-US" dirty="0">
              <a:latin typeface="Agency FB" panose="020B0503020202020204" pitchFamily="34"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228465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1970467" y="2721114"/>
            <a:ext cx="8251065" cy="707886"/>
          </a:xfrm>
          <a:prstGeom prst="rect">
            <a:avLst/>
          </a:prstGeom>
          <a:noFill/>
        </p:spPr>
        <p:txBody>
          <a:bodyPr wrap="square" rtlCol="0">
            <a:spAutoFit/>
          </a:bodyPr>
          <a:lstStyle/>
          <a:p>
            <a:r>
              <a:rPr lang="en-US" sz="4000" dirty="0">
                <a:latin typeface="Agency FB" panose="020B0503020202020204" pitchFamily="34" charset="0"/>
              </a:rPr>
              <a:t> TAMANG SAGOT: B. </a:t>
            </a:r>
            <a:r>
              <a:rPr lang="en-US" sz="4000" dirty="0" err="1">
                <a:latin typeface="Agency FB" panose="020B0503020202020204" pitchFamily="34" charset="0"/>
              </a:rPr>
              <a:t>Transposisyon</a:t>
            </a:r>
            <a:r>
              <a:rPr lang="en-US" sz="4000" dirty="0">
                <a:latin typeface="Agency FB" panose="020B0503020202020204" pitchFamily="34" charset="0"/>
              </a:rPr>
              <a:t> (Transposition)</a:t>
            </a:r>
          </a:p>
        </p:txBody>
      </p:sp>
    </p:spTree>
    <p:extLst>
      <p:ext uri="{BB962C8B-B14F-4D97-AF65-F5344CB8AC3E}">
        <p14:creationId xmlns:p14="http://schemas.microsoft.com/office/powerpoint/2010/main" val="35905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2917374" y="2336017"/>
            <a:ext cx="7476306" cy="2554545"/>
          </a:xfrm>
          <a:prstGeom prst="rect">
            <a:avLst/>
          </a:prstGeom>
          <a:noFill/>
        </p:spPr>
        <p:txBody>
          <a:bodyPr wrap="square" rtlCol="0">
            <a:spAutoFit/>
          </a:bodyPr>
          <a:lstStyle/>
          <a:p>
            <a:r>
              <a:rPr lang="en-US" sz="4000" dirty="0">
                <a:latin typeface="Agency FB" panose="020B0503020202020204" pitchFamily="34" charset="0"/>
              </a:rPr>
              <a:t>MALING SAGOT: A. </a:t>
            </a:r>
            <a:r>
              <a:rPr lang="en-US" sz="4000" dirty="0" err="1">
                <a:latin typeface="Agency FB" panose="020B0503020202020204" pitchFamily="34" charset="0"/>
              </a:rPr>
              <a:t>Modulasyon</a:t>
            </a:r>
            <a:r>
              <a:rPr lang="en-US" sz="4000" dirty="0">
                <a:latin typeface="Agency FB" panose="020B0503020202020204" pitchFamily="34" charset="0"/>
              </a:rPr>
              <a:t> (Modulation). </a:t>
            </a:r>
            <a:r>
              <a:rPr lang="en-PH" sz="4000" dirty="0">
                <a:latin typeface="Agency FB" panose="020B0503020202020204" pitchFamily="34" charset="0"/>
              </a:rPr>
              <a:t>Dahil ang </a:t>
            </a:r>
            <a:r>
              <a:rPr lang="en-PH" sz="4000" dirty="0" err="1">
                <a:latin typeface="Agency FB" panose="020B0503020202020204" pitchFamily="34" charset="0"/>
              </a:rPr>
              <a:t>modulasyon</a:t>
            </a:r>
            <a:r>
              <a:rPr lang="en-PH" sz="4000" dirty="0">
                <a:latin typeface="Agency FB" panose="020B0503020202020204" pitchFamily="34" charset="0"/>
              </a:rPr>
              <a:t> ay ang </a:t>
            </a:r>
            <a:r>
              <a:rPr lang="en-PH" sz="4000" dirty="0" err="1">
                <a:latin typeface="Agency FB" panose="020B0503020202020204" pitchFamily="34" charset="0"/>
              </a:rPr>
              <a:t>pagsasalin</a:t>
            </a:r>
            <a:r>
              <a:rPr lang="en-PH" sz="4000" dirty="0">
                <a:latin typeface="Agency FB" panose="020B0503020202020204" pitchFamily="34" charset="0"/>
              </a:rPr>
              <a:t> na may punto de </a:t>
            </a:r>
            <a:r>
              <a:rPr lang="en-PH" sz="4000" dirty="0" err="1">
                <a:latin typeface="Agency FB" panose="020B0503020202020204" pitchFamily="34" charset="0"/>
              </a:rPr>
              <a:t>bista</a:t>
            </a:r>
            <a:r>
              <a:rPr lang="en-PH" sz="4000" dirty="0">
                <a:latin typeface="Agency FB" panose="020B0503020202020204" pitchFamily="34" charset="0"/>
              </a:rPr>
              <a:t> o </a:t>
            </a:r>
            <a:r>
              <a:rPr lang="en-PH" sz="4000" dirty="0" err="1">
                <a:latin typeface="Agency FB" panose="020B0503020202020204" pitchFamily="34" charset="0"/>
              </a:rPr>
              <a:t>pananaw</a:t>
            </a:r>
            <a:r>
              <a:rPr lang="en-PH" sz="4000" dirty="0">
                <a:latin typeface="Agency FB" panose="020B0503020202020204" pitchFamily="34" charset="0"/>
              </a:rPr>
              <a:t> sa </a:t>
            </a:r>
            <a:r>
              <a:rPr lang="en-PH" sz="4000" dirty="0" err="1">
                <a:latin typeface="Agency FB" panose="020B0503020202020204" pitchFamily="34" charset="0"/>
              </a:rPr>
              <a:t>pagbibigay-kahulugan</a:t>
            </a:r>
            <a:r>
              <a:rPr lang="en-PH" sz="4000" dirty="0">
                <a:latin typeface="Agency FB" panose="020B0503020202020204" pitchFamily="34" charset="0"/>
              </a:rPr>
              <a:t> sa mga dahil ng </a:t>
            </a:r>
            <a:r>
              <a:rPr lang="en-PH" sz="4000" dirty="0" err="1">
                <a:latin typeface="Agency FB" panose="020B0503020202020204" pitchFamily="34" charset="0"/>
              </a:rPr>
              <a:t>iba’t</a:t>
            </a:r>
            <a:r>
              <a:rPr lang="en-PH" sz="4000" dirty="0">
                <a:latin typeface="Agency FB" panose="020B0503020202020204" pitchFamily="34" charset="0"/>
              </a:rPr>
              <a:t>-ibang </a:t>
            </a:r>
            <a:r>
              <a:rPr lang="en-PH" sz="4000" dirty="0" err="1">
                <a:latin typeface="Agency FB" panose="020B0503020202020204" pitchFamily="34" charset="0"/>
              </a:rPr>
              <a:t>teksto</a:t>
            </a:r>
            <a:r>
              <a:rPr lang="en-PH" sz="4000" dirty="0">
                <a:latin typeface="Agency FB" panose="020B0503020202020204" pitchFamily="34" charset="0"/>
              </a:rPr>
              <a:t>.</a:t>
            </a:r>
            <a:endParaRPr lang="en-US" sz="4000" dirty="0">
              <a:latin typeface="Agency FB" panose="020B0503020202020204" pitchFamily="34" charset="0"/>
            </a:endParaRPr>
          </a:p>
        </p:txBody>
      </p:sp>
    </p:spTree>
    <p:extLst>
      <p:ext uri="{BB962C8B-B14F-4D97-AF65-F5344CB8AC3E}">
        <p14:creationId xmlns:p14="http://schemas.microsoft.com/office/powerpoint/2010/main" val="3154002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986826" y="206062"/>
            <a:ext cx="6218348" cy="4108360"/>
          </a:xfrm>
        </p:spPr>
        <p:txBody>
          <a:bodyPr/>
          <a:lstStyle/>
          <a:p>
            <a:r>
              <a:rPr lang="en-US" sz="3200" dirty="0">
                <a:latin typeface="Agency FB" panose="020B0503020202020204" pitchFamily="34" charset="0"/>
              </a:rPr>
              <a:t>4. Ito ang </a:t>
            </a:r>
            <a:r>
              <a:rPr lang="en-PH" sz="3200" dirty="0" err="1">
                <a:latin typeface="Agency FB" panose="020B0503020202020204" pitchFamily="34" charset="0"/>
              </a:rPr>
              <a:t>p</a:t>
            </a:r>
            <a:r>
              <a:rPr lang="en-PH" sz="3200" dirty="0" err="1">
                <a:effectLst/>
                <a:latin typeface="Agency FB" panose="020B0503020202020204" pitchFamily="34" charset="0"/>
                <a:ea typeface="Calibri" panose="020F0502020204030204" pitchFamily="34" charset="0"/>
              </a:rPr>
              <a:t>araan</a:t>
            </a:r>
            <a:r>
              <a:rPr lang="en-PH" sz="3200" dirty="0">
                <a:effectLst/>
                <a:latin typeface="Agency FB" panose="020B0503020202020204" pitchFamily="34" charset="0"/>
                <a:ea typeface="Calibri" panose="020F0502020204030204" pitchFamily="34" charset="0"/>
              </a:rPr>
              <a:t> ng </a:t>
            </a:r>
            <a:r>
              <a:rPr lang="en-PH" sz="3200" dirty="0" err="1">
                <a:effectLst/>
                <a:latin typeface="Agency FB" panose="020B0503020202020204" pitchFamily="34" charset="0"/>
                <a:ea typeface="Calibri" panose="020F0502020204030204" pitchFamily="34" charset="0"/>
              </a:rPr>
              <a:t>pagsasalin</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na</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ibinibigay</a:t>
            </a:r>
            <a:r>
              <a:rPr lang="en-PH" sz="3200" dirty="0">
                <a:effectLst/>
                <a:latin typeface="Agency FB" panose="020B0503020202020204" pitchFamily="34" charset="0"/>
                <a:ea typeface="Calibri" panose="020F0502020204030204" pitchFamily="34" charset="0"/>
              </a:rPr>
              <a:t> ang </a:t>
            </a:r>
            <a:r>
              <a:rPr lang="en-PH" sz="3200" dirty="0" err="1">
                <a:effectLst/>
                <a:latin typeface="Agency FB" panose="020B0503020202020204" pitchFamily="34" charset="0"/>
                <a:ea typeface="Calibri" panose="020F0502020204030204" pitchFamily="34" charset="0"/>
              </a:rPr>
              <a:t>higit</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na</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gamitin</a:t>
            </a:r>
            <a:r>
              <a:rPr lang="en-PH" sz="3200" dirty="0">
                <a:effectLst/>
                <a:latin typeface="Agency FB" panose="020B0503020202020204" pitchFamily="34" charset="0"/>
                <a:ea typeface="Calibri" panose="020F0502020204030204" pitchFamily="34" charset="0"/>
              </a:rPr>
              <a:t> at </a:t>
            </a:r>
            <a:r>
              <a:rPr lang="en-PH" sz="3200" dirty="0" err="1">
                <a:effectLst/>
                <a:latin typeface="Agency FB" panose="020B0503020202020204" pitchFamily="34" charset="0"/>
                <a:ea typeface="Calibri" panose="020F0502020204030204" pitchFamily="34" charset="0"/>
              </a:rPr>
              <a:t>tinatanggap</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na</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katumbas</a:t>
            </a:r>
            <a:r>
              <a:rPr lang="en-PH" sz="3200" dirty="0">
                <a:effectLst/>
                <a:latin typeface="Agency FB" panose="020B0503020202020204" pitchFamily="34" charset="0"/>
                <a:ea typeface="Calibri" panose="020F0502020204030204" pitchFamily="34" charset="0"/>
              </a:rPr>
              <a:t> o </a:t>
            </a:r>
            <a:r>
              <a:rPr lang="en-PH" sz="3200" dirty="0" err="1">
                <a:effectLst/>
                <a:latin typeface="Agency FB" panose="020B0503020202020204" pitchFamily="34" charset="0"/>
                <a:ea typeface="Calibri" panose="020F0502020204030204" pitchFamily="34" charset="0"/>
              </a:rPr>
              <a:t>kahulugan</a:t>
            </a:r>
            <a:br>
              <a:rPr lang="en-PH" sz="3200" dirty="0">
                <a:effectLst/>
                <a:latin typeface="Agency FB" panose="020B0503020202020204" pitchFamily="34" charset="0"/>
                <a:ea typeface="Calibri" panose="020F0502020204030204" pitchFamily="34" charset="0"/>
              </a:rPr>
            </a:br>
            <a:br>
              <a:rPr lang="en-PH" sz="3200" dirty="0">
                <a:effectLst/>
                <a:latin typeface="Agency FB" panose="020B0503020202020204" pitchFamily="34" charset="0"/>
                <a:ea typeface="Calibri" panose="020F0502020204030204" pitchFamily="34" charset="0"/>
              </a:rPr>
            </a:br>
            <a:r>
              <a:rPr lang="en-PH" sz="3200" dirty="0">
                <a:effectLst/>
                <a:latin typeface="Agency FB" panose="020B0503020202020204" pitchFamily="34" charset="0"/>
                <a:ea typeface="Calibri" panose="020F0502020204030204" pitchFamily="34" charset="0"/>
              </a:rPr>
              <a:t>A. </a:t>
            </a:r>
            <a:r>
              <a:rPr lang="en-PH" sz="3200" dirty="0" err="1">
                <a:effectLst/>
                <a:latin typeface="Agency FB" panose="020B0503020202020204" pitchFamily="34" charset="0"/>
                <a:ea typeface="Calibri" panose="020F0502020204030204" pitchFamily="34" charset="0"/>
              </a:rPr>
              <a:t>Gamiting</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Katumbas</a:t>
            </a:r>
            <a:r>
              <a:rPr lang="en-PH" sz="3200" dirty="0">
                <a:effectLst/>
                <a:latin typeface="Agency FB" panose="020B0503020202020204" pitchFamily="34" charset="0"/>
                <a:ea typeface="Calibri" panose="020F0502020204030204" pitchFamily="34" charset="0"/>
              </a:rPr>
              <a:t> (Function Equivalent)</a:t>
            </a:r>
            <a:br>
              <a:rPr lang="en-PH" sz="3200" dirty="0">
                <a:effectLst/>
                <a:latin typeface="Agency FB" panose="020B0503020202020204" pitchFamily="34" charset="0"/>
                <a:ea typeface="Calibri" panose="020F0502020204030204" pitchFamily="34" charset="0"/>
              </a:rPr>
            </a:br>
            <a:r>
              <a:rPr lang="en-PH" sz="3200" dirty="0">
                <a:effectLst/>
                <a:latin typeface="Agency FB" panose="020B0503020202020204" pitchFamily="34" charset="0"/>
                <a:ea typeface="Calibri" panose="020F0502020204030204" pitchFamily="34" charset="0"/>
              </a:rPr>
              <a:t>B. </a:t>
            </a:r>
            <a:r>
              <a:rPr lang="en-PH" sz="3200" dirty="0" err="1">
                <a:effectLst/>
                <a:latin typeface="Agency FB" panose="020B0503020202020204" pitchFamily="34" charset="0"/>
                <a:ea typeface="Calibri" panose="020F0502020204030204" pitchFamily="34" charset="0"/>
              </a:rPr>
              <a:t>Kulturan</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na</a:t>
            </a:r>
            <a:r>
              <a:rPr lang="en-PH" sz="3200" dirty="0">
                <a:effectLst/>
                <a:latin typeface="Agency FB" panose="020B0503020202020204" pitchFamily="34" charset="0"/>
                <a:ea typeface="Calibri" panose="020F0502020204030204" pitchFamily="34" charset="0"/>
              </a:rPr>
              <a:t> </a:t>
            </a:r>
            <a:r>
              <a:rPr lang="en-PH" sz="3200" dirty="0" err="1">
                <a:effectLst/>
                <a:latin typeface="Agency FB" panose="020B0503020202020204" pitchFamily="34" charset="0"/>
                <a:ea typeface="Calibri" panose="020F0502020204030204" pitchFamily="34" charset="0"/>
              </a:rPr>
              <a:t>Katumbas</a:t>
            </a:r>
            <a:r>
              <a:rPr lang="en-PH" sz="3200" dirty="0">
                <a:effectLst/>
                <a:latin typeface="Agency FB" panose="020B0503020202020204" pitchFamily="34" charset="0"/>
                <a:ea typeface="Calibri" panose="020F0502020204030204" pitchFamily="34" charset="0"/>
              </a:rPr>
              <a:t> (Cultural Equivalent)</a:t>
            </a:r>
            <a:endParaRPr lang="en-US" sz="3200" dirty="0">
              <a:latin typeface="Agency FB" panose="020B0503020202020204" pitchFamily="34" charset="0"/>
            </a:endParaRPr>
          </a:p>
        </p:txBody>
      </p:sp>
    </p:spTree>
    <p:extLst>
      <p:ext uri="{BB962C8B-B14F-4D97-AF65-F5344CB8AC3E}">
        <p14:creationId xmlns:p14="http://schemas.microsoft.com/office/powerpoint/2010/main" val="2188828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376295" y="2704563"/>
            <a:ext cx="9712415" cy="724437"/>
          </a:xfrm>
        </p:spPr>
        <p:txBody>
          <a:bodyPr/>
          <a:lstStyle/>
          <a:p>
            <a:r>
              <a:rPr lang="en-US" sz="4000" dirty="0">
                <a:latin typeface="Agency FB" panose="020B0503020202020204" pitchFamily="34" charset="0"/>
              </a:rPr>
              <a:t>TAMANG SAGOT: A. </a:t>
            </a:r>
            <a:r>
              <a:rPr lang="en-US" sz="4000" dirty="0" err="1">
                <a:latin typeface="Agency FB" panose="020B0503020202020204" pitchFamily="34" charset="0"/>
              </a:rPr>
              <a:t>Gamiting</a:t>
            </a:r>
            <a:r>
              <a:rPr lang="en-US" sz="4000" dirty="0">
                <a:latin typeface="Agency FB" panose="020B0503020202020204" pitchFamily="34" charset="0"/>
              </a:rPr>
              <a:t> </a:t>
            </a:r>
            <a:r>
              <a:rPr lang="en-US" sz="4000" dirty="0" err="1">
                <a:latin typeface="Agency FB" panose="020B0503020202020204" pitchFamily="34" charset="0"/>
              </a:rPr>
              <a:t>Katumbas</a:t>
            </a:r>
            <a:r>
              <a:rPr lang="en-US" sz="4000" dirty="0">
                <a:latin typeface="Agency FB" panose="020B0503020202020204" pitchFamily="34" charset="0"/>
              </a:rPr>
              <a:t> (Function Equivalent)</a:t>
            </a:r>
          </a:p>
        </p:txBody>
      </p:sp>
    </p:spTree>
    <p:extLst>
      <p:ext uri="{BB962C8B-B14F-4D97-AF65-F5344CB8AC3E}">
        <p14:creationId xmlns:p14="http://schemas.microsoft.com/office/powerpoint/2010/main" val="1799004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013351" y="1458532"/>
            <a:ext cx="10165297" cy="2833354"/>
          </a:xfrm>
        </p:spPr>
        <p:txBody>
          <a:bodyPr/>
          <a:lstStyle/>
          <a:p>
            <a:r>
              <a:rPr lang="en-US" sz="4000" dirty="0">
                <a:latin typeface="Agency FB" panose="020B0503020202020204" pitchFamily="34" charset="0"/>
              </a:rPr>
              <a:t>MALING SAGOT: B. </a:t>
            </a:r>
            <a:r>
              <a:rPr lang="en-US" sz="4000" dirty="0" err="1">
                <a:latin typeface="Agency FB" panose="020B0503020202020204" pitchFamily="34" charset="0"/>
              </a:rPr>
              <a:t>Kulturan</a:t>
            </a:r>
            <a:r>
              <a:rPr lang="en-US" sz="4000" dirty="0">
                <a:latin typeface="Agency FB" panose="020B0503020202020204" pitchFamily="34" charset="0"/>
              </a:rPr>
              <a:t> </a:t>
            </a:r>
            <a:r>
              <a:rPr lang="en-US" sz="4000" dirty="0" err="1">
                <a:latin typeface="Agency FB" panose="020B0503020202020204" pitchFamily="34" charset="0"/>
              </a:rPr>
              <a:t>na</a:t>
            </a:r>
            <a:r>
              <a:rPr lang="en-US" sz="4000" dirty="0">
                <a:latin typeface="Agency FB" panose="020B0503020202020204" pitchFamily="34" charset="0"/>
              </a:rPr>
              <a:t> </a:t>
            </a:r>
            <a:r>
              <a:rPr lang="en-US" sz="4000" dirty="0" err="1">
                <a:latin typeface="Agency FB" panose="020B0503020202020204" pitchFamily="34" charset="0"/>
              </a:rPr>
              <a:t>Katumbas</a:t>
            </a:r>
            <a:r>
              <a:rPr lang="en-US" sz="4000" dirty="0">
                <a:latin typeface="Agency FB" panose="020B0503020202020204" pitchFamily="34" charset="0"/>
              </a:rPr>
              <a:t> (</a:t>
            </a:r>
            <a:r>
              <a:rPr lang="en-PH" sz="4000" dirty="0">
                <a:effectLst/>
                <a:latin typeface="Agency FB" panose="020B0503020202020204" pitchFamily="34" charset="0"/>
                <a:ea typeface="Calibri" panose="020F0502020204030204" pitchFamily="34" charset="0"/>
              </a:rPr>
              <a:t>Cultural Equivalent</a:t>
            </a:r>
            <a:r>
              <a:rPr lang="en-US" sz="4000" dirty="0">
                <a:latin typeface="Agency FB" panose="020B0503020202020204" pitchFamily="34" charset="0"/>
              </a:rPr>
              <a:t>).</a:t>
            </a:r>
            <a:br>
              <a:rPr lang="en-US" sz="4000" dirty="0">
                <a:latin typeface="Agency FB" panose="020B0503020202020204" pitchFamily="34" charset="0"/>
              </a:rPr>
            </a:br>
            <a:r>
              <a:rPr lang="en-US" sz="4000" dirty="0">
                <a:latin typeface="Agency FB" panose="020B0503020202020204" pitchFamily="34" charset="0"/>
              </a:rPr>
              <a:t> Dahil ang </a:t>
            </a:r>
            <a:r>
              <a:rPr lang="en-US" sz="4000" dirty="0" err="1">
                <a:latin typeface="Agency FB" panose="020B0503020202020204" pitchFamily="34" charset="0"/>
              </a:rPr>
              <a:t>Kulturan</a:t>
            </a:r>
            <a:r>
              <a:rPr lang="en-US" sz="4000" dirty="0">
                <a:latin typeface="Agency FB" panose="020B0503020202020204" pitchFamily="34" charset="0"/>
              </a:rPr>
              <a:t> </a:t>
            </a:r>
            <a:r>
              <a:rPr lang="en-US" sz="4000" dirty="0" err="1">
                <a:latin typeface="Agency FB" panose="020B0503020202020204" pitchFamily="34" charset="0"/>
              </a:rPr>
              <a:t>na</a:t>
            </a:r>
            <a:r>
              <a:rPr lang="en-US" sz="4000" dirty="0">
                <a:latin typeface="Agency FB" panose="020B0503020202020204" pitchFamily="34" charset="0"/>
              </a:rPr>
              <a:t> </a:t>
            </a:r>
            <a:r>
              <a:rPr lang="en-US" sz="4000" dirty="0" err="1">
                <a:latin typeface="Agency FB" panose="020B0503020202020204" pitchFamily="34" charset="0"/>
              </a:rPr>
              <a:t>Katumbas</a:t>
            </a:r>
            <a:r>
              <a:rPr lang="en-US" sz="4000" dirty="0">
                <a:latin typeface="Agency FB" panose="020B0503020202020204" pitchFamily="34" charset="0"/>
              </a:rPr>
              <a:t> ay</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malapit</a:t>
            </a:r>
            <a:r>
              <a:rPr lang="en-PH" sz="4000" dirty="0">
                <a:effectLst/>
                <a:latin typeface="Agency FB" panose="020B0503020202020204" pitchFamily="34" charset="0"/>
                <a:ea typeface="Calibri" panose="020F0502020204030204" pitchFamily="34" charset="0"/>
              </a:rPr>
              <a:t> o halos </a:t>
            </a:r>
            <a:r>
              <a:rPr lang="en-PH" sz="4000" dirty="0" err="1">
                <a:effectLst/>
                <a:latin typeface="Agency FB" panose="020B0503020202020204" pitchFamily="34" charset="0"/>
                <a:ea typeface="Calibri" panose="020F0502020204030204" pitchFamily="34" charset="0"/>
              </a:rPr>
              <a:t>wastong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salin</a:t>
            </a:r>
            <a:r>
              <a:rPr lang="en-PH" sz="4000" dirty="0">
                <a:effectLst/>
                <a:latin typeface="Agency FB" panose="020B0503020202020204" pitchFamily="34" charset="0"/>
                <a:ea typeface="Calibri" panose="020F0502020204030204" pitchFamily="34" charset="0"/>
              </a:rPr>
              <a:t>, ang </a:t>
            </a:r>
            <a:r>
              <a:rPr lang="en-PH" sz="4000" dirty="0" err="1">
                <a:effectLst/>
                <a:latin typeface="Agency FB" panose="020B0503020202020204" pitchFamily="34" charset="0"/>
                <a:ea typeface="Calibri" panose="020F0502020204030204" pitchFamily="34" charset="0"/>
              </a:rPr>
              <a:t>ang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isang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kulturang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salita</a:t>
            </a:r>
            <a:r>
              <a:rPr lang="en-PH" sz="4000" dirty="0">
                <a:effectLst/>
                <a:latin typeface="Agency FB" panose="020B0503020202020204" pitchFamily="34" charset="0"/>
                <a:ea typeface="Calibri" panose="020F0502020204030204" pitchFamily="34" charset="0"/>
              </a:rPr>
              <a:t> PW ay </a:t>
            </a:r>
            <a:r>
              <a:rPr lang="en-PH" sz="4000" dirty="0" err="1">
                <a:effectLst/>
                <a:latin typeface="Agency FB" panose="020B0503020202020204" pitchFamily="34" charset="0"/>
                <a:ea typeface="Calibri" panose="020F0502020204030204" pitchFamily="34" charset="0"/>
              </a:rPr>
              <a:t>isasalin</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katumbas</a:t>
            </a:r>
            <a:r>
              <a:rPr lang="en-PH" sz="4000" dirty="0">
                <a:effectLst/>
                <a:latin typeface="Agency FB" panose="020B0503020202020204" pitchFamily="34" charset="0"/>
                <a:ea typeface="Calibri" panose="020F0502020204030204" pitchFamily="34" charset="0"/>
              </a:rPr>
              <a:t> ding </a:t>
            </a:r>
            <a:r>
              <a:rPr lang="en-PH" sz="4000" dirty="0" err="1">
                <a:effectLst/>
                <a:latin typeface="Agency FB" panose="020B0503020202020204" pitchFamily="34" charset="0"/>
                <a:ea typeface="Calibri" panose="020F0502020204030204" pitchFamily="34" charset="0"/>
              </a:rPr>
              <a:t>kulturang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salita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a:t>
            </a:r>
            <a:r>
              <a:rPr lang="en-PH" sz="4000" dirty="0">
                <a:effectLst/>
                <a:latin typeface="Agency FB" panose="020B0503020202020204" pitchFamily="34" charset="0"/>
                <a:ea typeface="Calibri" panose="020F0502020204030204" pitchFamily="34" charset="0"/>
              </a:rPr>
              <a:t> TW</a:t>
            </a:r>
            <a:r>
              <a:rPr lang="en-PH" sz="3200" dirty="0">
                <a:effectLst/>
                <a:latin typeface="Agency FB" panose="020B0503020202020204" pitchFamily="34" charset="0"/>
                <a:ea typeface="Calibri" panose="020F0502020204030204" pitchFamily="34" charset="0"/>
              </a:rPr>
              <a:t>. </a:t>
            </a:r>
            <a:endParaRPr lang="en-US" sz="3200" dirty="0">
              <a:latin typeface="Agency FB" panose="020B0503020202020204" pitchFamily="34" charset="0"/>
            </a:endParaRPr>
          </a:p>
        </p:txBody>
      </p:sp>
    </p:spTree>
    <p:extLst>
      <p:ext uri="{BB962C8B-B14F-4D97-AF65-F5344CB8AC3E}">
        <p14:creationId xmlns:p14="http://schemas.microsoft.com/office/powerpoint/2010/main" val="109876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739980" y="425003"/>
            <a:ext cx="6712039" cy="4159876"/>
          </a:xfrm>
        </p:spPr>
        <p:txBody>
          <a:bodyPr/>
          <a:lstStyle/>
          <a:p>
            <a:r>
              <a:rPr lang="en-US" sz="3200" dirty="0">
                <a:latin typeface="Agency FB" panose="020B0503020202020204" pitchFamily="34" charset="0"/>
              </a:rPr>
              <a:t>5. Ito ang </a:t>
            </a:r>
            <a:r>
              <a:rPr lang="en-US" sz="3200" dirty="0" err="1">
                <a:latin typeface="Agency FB" panose="020B0503020202020204" pitchFamily="34" charset="0"/>
              </a:rPr>
              <a:t>paraan</a:t>
            </a:r>
            <a:r>
              <a:rPr lang="en-US" sz="3200" dirty="0">
                <a:latin typeface="Agency FB" panose="020B0503020202020204" pitchFamily="34" charset="0"/>
              </a:rPr>
              <a:t> </a:t>
            </a:r>
            <a:r>
              <a:rPr lang="en-US" sz="3200" dirty="0" err="1">
                <a:latin typeface="Agency FB" panose="020B0503020202020204" pitchFamily="34" charset="0"/>
              </a:rPr>
              <a:t>sa</a:t>
            </a:r>
            <a:r>
              <a:rPr lang="en-US" sz="3200" dirty="0">
                <a:latin typeface="Agency FB" panose="020B0503020202020204" pitchFamily="34" charset="0"/>
              </a:rPr>
              <a:t> </a:t>
            </a:r>
            <a:r>
              <a:rPr lang="en-US" sz="3200" dirty="0" err="1">
                <a:latin typeface="Agency FB" panose="020B0503020202020204" pitchFamily="34" charset="0"/>
              </a:rPr>
              <a:t>pagsasalin</a:t>
            </a:r>
            <a:r>
              <a:rPr lang="en-US" sz="3200" dirty="0">
                <a:latin typeface="Agency FB" panose="020B0503020202020204" pitchFamily="34" charset="0"/>
              </a:rPr>
              <a:t> </a:t>
            </a:r>
            <a:r>
              <a:rPr lang="en-US" sz="3200" dirty="0" err="1">
                <a:latin typeface="Agency FB" panose="020B0503020202020204" pitchFamily="34" charset="0"/>
              </a:rPr>
              <a:t>na</a:t>
            </a:r>
            <a:r>
              <a:rPr lang="en-US" sz="3200" dirty="0">
                <a:latin typeface="Agency FB" panose="020B0503020202020204" pitchFamily="34" charset="0"/>
              </a:rPr>
              <a:t> </a:t>
            </a:r>
            <a:r>
              <a:rPr lang="en-US" sz="3200" dirty="0" err="1">
                <a:latin typeface="Agency FB" panose="020B0503020202020204" pitchFamily="34" charset="0"/>
              </a:rPr>
              <a:t>nagpapaliwanag</a:t>
            </a:r>
            <a:r>
              <a:rPr lang="en-US" sz="3200" dirty="0">
                <a:latin typeface="Agency FB" panose="020B0503020202020204" pitchFamily="34" charset="0"/>
              </a:rPr>
              <a:t> </a:t>
            </a:r>
            <a:r>
              <a:rPr lang="en-US" sz="3200" dirty="0" err="1">
                <a:latin typeface="Agency FB" panose="020B0503020202020204" pitchFamily="34" charset="0"/>
              </a:rPr>
              <a:t>sa</a:t>
            </a:r>
            <a:r>
              <a:rPr lang="en-US" sz="3200" dirty="0">
                <a:latin typeface="Agency FB" panose="020B0503020202020204" pitchFamily="34" charset="0"/>
              </a:rPr>
              <a:t> </a:t>
            </a:r>
            <a:r>
              <a:rPr lang="en-US" sz="3200" dirty="0" err="1">
                <a:latin typeface="Agency FB" panose="020B0503020202020204" pitchFamily="34" charset="0"/>
              </a:rPr>
              <a:t>kahulugan</a:t>
            </a:r>
            <a:r>
              <a:rPr lang="en-US" sz="3200" dirty="0">
                <a:latin typeface="Agency FB" panose="020B0503020202020204" pitchFamily="34" charset="0"/>
              </a:rPr>
              <a:t> ng </a:t>
            </a:r>
            <a:r>
              <a:rPr lang="en-US" sz="3200" dirty="0" err="1">
                <a:latin typeface="Agency FB" panose="020B0503020202020204" pitchFamily="34" charset="0"/>
              </a:rPr>
              <a:t>isang</a:t>
            </a:r>
            <a:r>
              <a:rPr lang="en-US" sz="3200" dirty="0">
                <a:latin typeface="Agency FB" panose="020B0503020202020204" pitchFamily="34" charset="0"/>
              </a:rPr>
              <a:t> </a:t>
            </a:r>
            <a:r>
              <a:rPr lang="en-US" sz="3200" dirty="0" err="1">
                <a:latin typeface="Agency FB" panose="020B0503020202020204" pitchFamily="34" charset="0"/>
              </a:rPr>
              <a:t>hanay</a:t>
            </a:r>
            <a:r>
              <a:rPr lang="en-US" sz="3200" dirty="0">
                <a:latin typeface="Agency FB" panose="020B0503020202020204" pitchFamily="34" charset="0"/>
              </a:rPr>
              <a:t>, </a:t>
            </a:r>
            <a:r>
              <a:rPr lang="en-US" sz="3200" dirty="0" err="1">
                <a:latin typeface="Agency FB" panose="020B0503020202020204" pitchFamily="34" charset="0"/>
              </a:rPr>
              <a:t>pangungusap</a:t>
            </a:r>
            <a:r>
              <a:rPr lang="en-US" sz="3200" dirty="0">
                <a:latin typeface="Agency FB" panose="020B0503020202020204" pitchFamily="34" charset="0"/>
              </a:rPr>
              <a:t> o </a:t>
            </a:r>
            <a:r>
              <a:rPr lang="en-US" sz="3200" dirty="0" err="1">
                <a:latin typeface="Agency FB" panose="020B0503020202020204" pitchFamily="34" charset="0"/>
              </a:rPr>
              <a:t>talata</a:t>
            </a:r>
            <a:br>
              <a:rPr lang="en-US" sz="3200" dirty="0">
                <a:latin typeface="Agency FB" panose="020B0503020202020204" pitchFamily="34" charset="0"/>
              </a:rPr>
            </a:br>
            <a:br>
              <a:rPr lang="en-US" sz="3200" dirty="0">
                <a:latin typeface="Agency FB" panose="020B0503020202020204" pitchFamily="34" charset="0"/>
              </a:rPr>
            </a:br>
            <a:r>
              <a:rPr lang="en-US" sz="3200" dirty="0">
                <a:latin typeface="Agency FB" panose="020B0503020202020204" pitchFamily="34" charset="0"/>
              </a:rPr>
              <a:t>A. </a:t>
            </a:r>
            <a:r>
              <a:rPr lang="en-US" sz="3200" dirty="0" err="1">
                <a:latin typeface="Agency FB" panose="020B0503020202020204" pitchFamily="34" charset="0"/>
              </a:rPr>
              <a:t>Kuplets</a:t>
            </a:r>
            <a:r>
              <a:rPr lang="en-US" sz="3200" dirty="0">
                <a:latin typeface="Agency FB" panose="020B0503020202020204" pitchFamily="34" charset="0"/>
              </a:rPr>
              <a:t> (Couplets)</a:t>
            </a:r>
            <a:br>
              <a:rPr lang="en-US" sz="3200" dirty="0">
                <a:latin typeface="Agency FB" panose="020B0503020202020204" pitchFamily="34" charset="0"/>
              </a:rPr>
            </a:br>
            <a:r>
              <a:rPr lang="en-US" sz="3200" dirty="0">
                <a:latin typeface="Agency FB" panose="020B0503020202020204" pitchFamily="34" charset="0"/>
              </a:rPr>
              <a:t>B. </a:t>
            </a:r>
            <a:r>
              <a:rPr lang="en-US" sz="3200" dirty="0" err="1">
                <a:latin typeface="Agency FB" panose="020B0503020202020204" pitchFamily="34" charset="0"/>
              </a:rPr>
              <a:t>Hawig</a:t>
            </a:r>
            <a:r>
              <a:rPr lang="en-US" sz="3200" dirty="0">
                <a:latin typeface="Agency FB" panose="020B0503020202020204" pitchFamily="34" charset="0"/>
              </a:rPr>
              <a:t> (Paraphrase)</a:t>
            </a:r>
          </a:p>
        </p:txBody>
      </p:sp>
    </p:spTree>
    <p:extLst>
      <p:ext uri="{BB962C8B-B14F-4D97-AF65-F5344CB8AC3E}">
        <p14:creationId xmlns:p14="http://schemas.microsoft.com/office/powerpoint/2010/main" val="254261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846499" y="2694904"/>
            <a:ext cx="6499001" cy="734096"/>
          </a:xfrm>
        </p:spPr>
        <p:txBody>
          <a:bodyPr/>
          <a:lstStyle/>
          <a:p>
            <a:r>
              <a:rPr lang="en-US" sz="4000" dirty="0">
                <a:latin typeface="Agency FB" panose="020B0503020202020204" pitchFamily="34" charset="0"/>
              </a:rPr>
              <a:t>TAMANG SAGOT: B. </a:t>
            </a:r>
            <a:r>
              <a:rPr lang="en-US" sz="4000" dirty="0" err="1">
                <a:latin typeface="Agency FB" panose="020B0503020202020204" pitchFamily="34" charset="0"/>
              </a:rPr>
              <a:t>Hawig</a:t>
            </a:r>
            <a:r>
              <a:rPr lang="en-US" sz="4000" dirty="0">
                <a:latin typeface="Agency FB" panose="020B0503020202020204" pitchFamily="34" charset="0"/>
              </a:rPr>
              <a:t> (Paraphrase)</a:t>
            </a:r>
          </a:p>
        </p:txBody>
      </p:sp>
    </p:spTree>
    <p:extLst>
      <p:ext uri="{BB962C8B-B14F-4D97-AF65-F5344CB8AC3E}">
        <p14:creationId xmlns:p14="http://schemas.microsoft.com/office/powerpoint/2010/main" val="4279830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2300489" y="1973688"/>
            <a:ext cx="7591021" cy="2910624"/>
          </a:xfrm>
        </p:spPr>
        <p:txBody>
          <a:bodyPr/>
          <a:lstStyle/>
          <a:p>
            <a:r>
              <a:rPr lang="en-US" sz="4000" dirty="0">
                <a:latin typeface="Agency FB" panose="020B0503020202020204" pitchFamily="34" charset="0"/>
              </a:rPr>
              <a:t>MALING SAGOT: A. </a:t>
            </a:r>
            <a:r>
              <a:rPr lang="en-US" sz="4000" dirty="0" err="1">
                <a:latin typeface="Agency FB" panose="020B0503020202020204" pitchFamily="34" charset="0"/>
              </a:rPr>
              <a:t>Kuplets</a:t>
            </a:r>
            <a:r>
              <a:rPr lang="en-US" sz="4000" dirty="0">
                <a:latin typeface="Agency FB" panose="020B0503020202020204" pitchFamily="34" charset="0"/>
              </a:rPr>
              <a:t> (Couplets)</a:t>
            </a:r>
            <a:br>
              <a:rPr lang="en-US" sz="4000" dirty="0">
                <a:latin typeface="Agency FB" panose="020B0503020202020204" pitchFamily="34" charset="0"/>
              </a:rPr>
            </a:br>
            <a:r>
              <a:rPr lang="en-US" sz="4000" dirty="0">
                <a:latin typeface="Agency FB" panose="020B0503020202020204" pitchFamily="34" charset="0"/>
              </a:rPr>
              <a:t>Dahil ang </a:t>
            </a:r>
            <a:r>
              <a:rPr lang="en-US" sz="4000" dirty="0" err="1">
                <a:latin typeface="Agency FB" panose="020B0503020202020204" pitchFamily="34" charset="0"/>
              </a:rPr>
              <a:t>Kuplets</a:t>
            </a:r>
            <a:r>
              <a:rPr lang="en-US" sz="4000" dirty="0">
                <a:latin typeface="Agency FB" panose="020B0503020202020204" pitchFamily="34" charset="0"/>
              </a:rPr>
              <a:t> ay </a:t>
            </a:r>
            <a:r>
              <a:rPr lang="en-PH" sz="4000" dirty="0" err="1">
                <a:effectLst/>
                <a:latin typeface="Agency FB" panose="020B0503020202020204" pitchFamily="34" charset="0"/>
                <a:ea typeface="Calibri" panose="020F0502020204030204" pitchFamily="34" charset="0"/>
              </a:rPr>
              <a:t>paraan</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sa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pagsasalin</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na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pinagsasama</a:t>
            </a:r>
            <a:r>
              <a:rPr lang="en-PH" sz="4000" dirty="0">
                <a:effectLst/>
                <a:latin typeface="Agency FB" panose="020B0503020202020204" pitchFamily="34" charset="0"/>
                <a:ea typeface="Calibri" panose="020F0502020204030204" pitchFamily="34" charset="0"/>
              </a:rPr>
              <a:t> ang </a:t>
            </a:r>
            <a:r>
              <a:rPr lang="en-PH" sz="4000" dirty="0" err="1">
                <a:effectLst/>
                <a:latin typeface="Agency FB" panose="020B0503020202020204" pitchFamily="34" charset="0"/>
                <a:ea typeface="Calibri" panose="020F0502020204030204" pitchFamily="34" charset="0"/>
              </a:rPr>
              <a:t>paggamit</a:t>
            </a:r>
            <a:r>
              <a:rPr lang="en-PH" sz="4000" dirty="0">
                <a:effectLst/>
                <a:latin typeface="Agency FB" panose="020B0503020202020204" pitchFamily="34" charset="0"/>
                <a:ea typeface="Calibri" panose="020F0502020204030204" pitchFamily="34" charset="0"/>
              </a:rPr>
              <a:t> ng </a:t>
            </a:r>
            <a:r>
              <a:rPr lang="en-PH" sz="4000" dirty="0" err="1">
                <a:effectLst/>
                <a:latin typeface="Agency FB" panose="020B0503020202020204" pitchFamily="34" charset="0"/>
                <a:ea typeface="Calibri" panose="020F0502020204030204" pitchFamily="34" charset="0"/>
              </a:rPr>
              <a:t>dalawa</a:t>
            </a:r>
            <a:r>
              <a:rPr lang="en-PH" sz="4000" dirty="0">
                <a:effectLst/>
                <a:latin typeface="Agency FB" panose="020B0503020202020204" pitchFamily="34" charset="0"/>
                <a:ea typeface="Calibri" panose="020F0502020204030204" pitchFamily="34" charset="0"/>
              </a:rPr>
              <a:t> , </a:t>
            </a:r>
            <a:r>
              <a:rPr lang="en-PH" sz="4000" dirty="0" err="1">
                <a:effectLst/>
                <a:latin typeface="Agency FB" panose="020B0503020202020204" pitchFamily="34" charset="0"/>
                <a:ea typeface="Calibri" panose="020F0502020204030204" pitchFamily="34" charset="0"/>
              </a:rPr>
              <a:t>tatlo</a:t>
            </a:r>
            <a:r>
              <a:rPr lang="en-PH" sz="4000" dirty="0">
                <a:effectLst/>
                <a:latin typeface="Agency FB" panose="020B0503020202020204" pitchFamily="34" charset="0"/>
                <a:ea typeface="Calibri" panose="020F0502020204030204" pitchFamily="34" charset="0"/>
              </a:rPr>
              <a:t> o </a:t>
            </a:r>
            <a:r>
              <a:rPr lang="en-PH" sz="4000" dirty="0" err="1">
                <a:effectLst/>
                <a:latin typeface="Agency FB" panose="020B0503020202020204" pitchFamily="34" charset="0"/>
                <a:ea typeface="Calibri" panose="020F0502020204030204" pitchFamily="34" charset="0"/>
              </a:rPr>
              <a:t>higit</a:t>
            </a:r>
            <a:r>
              <a:rPr lang="en-PH" sz="4000" dirty="0">
                <a:effectLst/>
                <a:latin typeface="Agency FB" panose="020B0503020202020204" pitchFamily="34" charset="0"/>
                <a:ea typeface="Calibri" panose="020F0502020204030204" pitchFamily="34" charset="0"/>
              </a:rPr>
              <a:t> pa </a:t>
            </a:r>
            <a:r>
              <a:rPr lang="en-PH" sz="4000" dirty="0" err="1">
                <a:effectLst/>
                <a:latin typeface="Agency FB" panose="020B0503020202020204" pitchFamily="34" charset="0"/>
                <a:ea typeface="Calibri" panose="020F0502020204030204" pitchFamily="34" charset="0"/>
              </a:rPr>
              <a:t>sa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mga</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pamamaraang</a:t>
            </a:r>
            <a:r>
              <a:rPr lang="en-PH" sz="4000" dirty="0">
                <a:effectLst/>
                <a:latin typeface="Agency FB" panose="020B0503020202020204" pitchFamily="34" charset="0"/>
                <a:ea typeface="Calibri" panose="020F0502020204030204" pitchFamily="34" charset="0"/>
              </a:rPr>
              <a:t> </a:t>
            </a:r>
            <a:r>
              <a:rPr lang="en-PH" sz="4000" dirty="0" err="1">
                <a:effectLst/>
                <a:latin typeface="Agency FB" panose="020B0503020202020204" pitchFamily="34" charset="0"/>
                <a:ea typeface="Calibri" panose="020F0502020204030204" pitchFamily="34" charset="0"/>
              </a:rPr>
              <a:t>nabanggit</a:t>
            </a:r>
            <a:br>
              <a:rPr lang="en-US" sz="4000" dirty="0">
                <a:latin typeface="Agency FB" panose="020B0503020202020204" pitchFamily="34" charset="0"/>
              </a:rPr>
            </a:br>
            <a:endParaRPr lang="en-US" sz="4000" dirty="0">
              <a:latin typeface="Agency FB" panose="020B0503020202020204" pitchFamily="34" charset="0"/>
            </a:endParaRPr>
          </a:p>
        </p:txBody>
      </p:sp>
    </p:spTree>
    <p:extLst>
      <p:ext uri="{BB962C8B-B14F-4D97-AF65-F5344CB8AC3E}">
        <p14:creationId xmlns:p14="http://schemas.microsoft.com/office/powerpoint/2010/main" val="123961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0" y="1309914"/>
            <a:ext cx="6763676" cy="2119086"/>
          </a:xfrm>
        </p:spPr>
        <p:txBody>
          <a:bodyPr/>
          <a:lstStyle/>
          <a:p>
            <a:r>
              <a:rPr lang="en-US" dirty="0">
                <a:latin typeface="Agency FB" panose="020B0503020202020204" pitchFamily="34" charset="0"/>
              </a:rPr>
              <a:t>TUKUYIN KUNG ANO ANG MGA PARAAN NG PAGSALIN NA AYON SA LIBRO NI PETER NEWMAN (1988) GAMIT ANG DALAWALANG LETRANG PAGPIPILIANG SAGOT:</a:t>
            </a:r>
            <a:br>
              <a:rPr lang="en-US" dirty="0">
                <a:latin typeface="Agency FB" panose="020B0503020202020204" pitchFamily="34" charset="0"/>
              </a:rPr>
            </a:br>
            <a:r>
              <a:rPr lang="en-US" dirty="0">
                <a:latin typeface="Agency FB" panose="020B0503020202020204" pitchFamily="34" charset="0"/>
              </a:rPr>
              <a:t>:</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dirty="0">
                <a:latin typeface="Agency FB" panose="020B0503020202020204" pitchFamily="34" charset="0"/>
              </a:rPr>
              <a:t>MAGSIMULA NA  TAYO!</a:t>
            </a: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2888344" y="1255485"/>
            <a:ext cx="6037943" cy="5293757"/>
          </a:xfrm>
          <a:prstGeom prst="rect">
            <a:avLst/>
          </a:prstGeom>
          <a:noFill/>
        </p:spPr>
        <p:txBody>
          <a:bodyPr wrap="square" rtlCol="0">
            <a:spAutoFit/>
          </a:bodyPr>
          <a:lstStyle/>
          <a:p>
            <a:r>
              <a:rPr lang="en-US" sz="3200" dirty="0">
                <a:latin typeface="Agency FB" panose="020B0503020202020204" pitchFamily="34" charset="0"/>
              </a:rPr>
              <a:t>1. Ito ang literal na </a:t>
            </a:r>
            <a:r>
              <a:rPr lang="en-US" sz="3200" dirty="0" err="1">
                <a:latin typeface="Agency FB" panose="020B0503020202020204" pitchFamily="34" charset="0"/>
              </a:rPr>
              <a:t>pagsasalin</a:t>
            </a:r>
            <a:r>
              <a:rPr lang="en-US" sz="3200" dirty="0">
                <a:latin typeface="Agency FB" panose="020B0503020202020204" pitchFamily="34" charset="0"/>
              </a:rPr>
              <a:t> </a:t>
            </a:r>
            <a:r>
              <a:rPr lang="en-PH" sz="3200" dirty="0" err="1">
                <a:latin typeface="Agency FB" panose="020B0503020202020204" pitchFamily="34" charset="0"/>
              </a:rPr>
              <a:t>pagsasalin</a:t>
            </a:r>
            <a:r>
              <a:rPr lang="en-PH" sz="3200" dirty="0">
                <a:latin typeface="Agency FB" panose="020B0503020202020204" pitchFamily="34" charset="0"/>
              </a:rPr>
              <a:t> sa isa-sa-isa </a:t>
            </a:r>
            <a:r>
              <a:rPr lang="en-PH" sz="3200" dirty="0" err="1">
                <a:latin typeface="Agency FB" panose="020B0503020202020204" pitchFamily="34" charset="0"/>
              </a:rPr>
              <a:t>pagtutumbasan</a:t>
            </a:r>
            <a:r>
              <a:rPr lang="en-PH" sz="3200" dirty="0">
                <a:latin typeface="Agency FB" panose="020B0503020202020204" pitchFamily="34" charset="0"/>
              </a:rPr>
              <a:t> ng </a:t>
            </a:r>
            <a:r>
              <a:rPr lang="en-PH" sz="3200" dirty="0" err="1">
                <a:latin typeface="Agency FB" panose="020B0503020202020204" pitchFamily="34" charset="0"/>
              </a:rPr>
              <a:t>salita</a:t>
            </a:r>
            <a:r>
              <a:rPr lang="en-PH" sz="3200" dirty="0">
                <a:latin typeface="Agency FB" panose="020B0503020202020204" pitchFamily="34" charset="0"/>
              </a:rPr>
              <a:t> sa </a:t>
            </a:r>
            <a:r>
              <a:rPr lang="en-PH" sz="3200" dirty="0" err="1">
                <a:latin typeface="Agency FB" panose="020B0503020202020204" pitchFamily="34" charset="0"/>
              </a:rPr>
              <a:t>salita</a:t>
            </a:r>
            <a:r>
              <a:rPr lang="en-PH" sz="3200" dirty="0">
                <a:latin typeface="Agency FB" panose="020B0503020202020204" pitchFamily="34" charset="0"/>
              </a:rPr>
              <a:t>, </a:t>
            </a:r>
            <a:r>
              <a:rPr lang="en-PH" sz="3200" dirty="0" err="1">
                <a:latin typeface="Agency FB" panose="020B0503020202020204" pitchFamily="34" charset="0"/>
              </a:rPr>
              <a:t>parirala</a:t>
            </a:r>
            <a:r>
              <a:rPr lang="en-PH" sz="3200" dirty="0">
                <a:latin typeface="Agency FB" panose="020B0503020202020204" pitchFamily="34" charset="0"/>
              </a:rPr>
              <a:t> sa </a:t>
            </a:r>
            <a:r>
              <a:rPr lang="en-PH" sz="3200" dirty="0" err="1">
                <a:latin typeface="Agency FB" panose="020B0503020202020204" pitchFamily="34" charset="0"/>
              </a:rPr>
              <a:t>parirala</a:t>
            </a:r>
            <a:r>
              <a:rPr lang="en-PH" sz="3200" dirty="0">
                <a:latin typeface="Agency FB" panose="020B0503020202020204" pitchFamily="34" charset="0"/>
              </a:rPr>
              <a:t>, </a:t>
            </a:r>
            <a:r>
              <a:rPr lang="en-PH" sz="3200" dirty="0" err="1">
                <a:latin typeface="Agency FB" panose="020B0503020202020204" pitchFamily="34" charset="0"/>
              </a:rPr>
              <a:t>sugnay</a:t>
            </a:r>
            <a:r>
              <a:rPr lang="en-PH" sz="3200" dirty="0">
                <a:latin typeface="Agency FB" panose="020B0503020202020204" pitchFamily="34" charset="0"/>
              </a:rPr>
              <a:t> sa </a:t>
            </a:r>
            <a:r>
              <a:rPr lang="en-PH" sz="3200" dirty="0" err="1">
                <a:latin typeface="Agency FB" panose="020B0503020202020204" pitchFamily="34" charset="0"/>
              </a:rPr>
              <a:t>sugnay</a:t>
            </a:r>
            <a:r>
              <a:rPr lang="en-PH" sz="3200" dirty="0">
                <a:latin typeface="Agency FB" panose="020B0503020202020204" pitchFamily="34" charset="0"/>
              </a:rPr>
              <a:t> at </a:t>
            </a:r>
            <a:r>
              <a:rPr lang="en-PH" sz="3200" dirty="0" err="1">
                <a:latin typeface="Agency FB" panose="020B0503020202020204" pitchFamily="34" charset="0"/>
              </a:rPr>
              <a:t>pangusap</a:t>
            </a:r>
            <a:r>
              <a:rPr lang="en-PH" sz="3200" dirty="0">
                <a:latin typeface="Agency FB" panose="020B0503020202020204" pitchFamily="34" charset="0"/>
              </a:rPr>
              <a:t> sa </a:t>
            </a:r>
            <a:r>
              <a:rPr lang="en-PH" sz="3200" dirty="0" err="1">
                <a:latin typeface="Agency FB" panose="020B0503020202020204" pitchFamily="34" charset="0"/>
              </a:rPr>
              <a:t>pangungusap</a:t>
            </a:r>
            <a:r>
              <a:rPr lang="en-PH" sz="3200" dirty="0">
                <a:latin typeface="Agency FB" panose="020B0503020202020204" pitchFamily="34" charset="0"/>
              </a:rPr>
              <a:t>.  </a:t>
            </a:r>
            <a:br>
              <a:rPr lang="en-PH" sz="3200" dirty="0">
                <a:latin typeface="Agency FB" panose="020B0503020202020204" pitchFamily="34" charset="0"/>
              </a:rPr>
            </a:br>
            <a:endParaRPr lang="en-PH" sz="3200" dirty="0">
              <a:latin typeface="Agency FB" panose="020B0503020202020204" pitchFamily="34" charset="0"/>
            </a:endParaRPr>
          </a:p>
          <a:p>
            <a:endParaRPr lang="en-PH" sz="3200" dirty="0">
              <a:latin typeface="Agency FB" panose="020B0503020202020204" pitchFamily="34" charset="0"/>
            </a:endParaRPr>
          </a:p>
          <a:p>
            <a:br>
              <a:rPr lang="en-PH" sz="3200" dirty="0">
                <a:latin typeface="Agency FB" panose="020B0503020202020204" pitchFamily="34" charset="0"/>
              </a:rPr>
            </a:br>
            <a:r>
              <a:rPr lang="en-PH" sz="3200" dirty="0">
                <a:latin typeface="Agency FB" panose="020B0503020202020204" pitchFamily="34" charset="0"/>
              </a:rPr>
              <a:t>A. </a:t>
            </a:r>
            <a:r>
              <a:rPr lang="en-PH" sz="3200" dirty="0" err="1">
                <a:latin typeface="Agency FB" panose="020B0503020202020204" pitchFamily="34" charset="0"/>
              </a:rPr>
              <a:t>Isahang</a:t>
            </a:r>
            <a:r>
              <a:rPr lang="en-PH" sz="3200" dirty="0">
                <a:latin typeface="Agency FB" panose="020B0503020202020204" pitchFamily="34" charset="0"/>
              </a:rPr>
              <a:t> </a:t>
            </a:r>
            <a:r>
              <a:rPr lang="en-PH" sz="3200" dirty="0" err="1">
                <a:latin typeface="Agency FB" panose="020B0503020202020204" pitchFamily="34" charset="0"/>
              </a:rPr>
              <a:t>Pagtutumbas</a:t>
            </a:r>
            <a:r>
              <a:rPr lang="en-PH" sz="3200" dirty="0">
                <a:latin typeface="Agency FB" panose="020B0503020202020204" pitchFamily="34" charset="0"/>
              </a:rPr>
              <a:t> (One-to-One Translation) </a:t>
            </a:r>
            <a:br>
              <a:rPr lang="en-PH" sz="3200" dirty="0">
                <a:latin typeface="Agency FB" panose="020B0503020202020204" pitchFamily="34" charset="0"/>
              </a:rPr>
            </a:br>
            <a:r>
              <a:rPr lang="en-PH" sz="3200" dirty="0">
                <a:latin typeface="Agency FB" panose="020B0503020202020204" pitchFamily="34" charset="0"/>
              </a:rPr>
              <a:t>B. </a:t>
            </a:r>
            <a:r>
              <a:rPr lang="en-US" sz="3200" dirty="0" err="1">
                <a:latin typeface="Agency FB" panose="020B0503020202020204" pitchFamily="34" charset="0"/>
              </a:rPr>
              <a:t>Saling</a:t>
            </a:r>
            <a:r>
              <a:rPr lang="en-US" sz="3200" dirty="0">
                <a:latin typeface="Agency FB" panose="020B0503020202020204" pitchFamily="34" charset="0"/>
              </a:rPr>
              <a:t> Hiram (Through </a:t>
            </a:r>
            <a:r>
              <a:rPr lang="en-US" sz="3200" dirty="0" err="1">
                <a:latin typeface="Agency FB" panose="020B0503020202020204" pitchFamily="34" charset="0"/>
              </a:rPr>
              <a:t>Traslation</a:t>
            </a:r>
            <a:r>
              <a:rPr lang="en-US" sz="3200" dirty="0">
                <a:latin typeface="Agency FB" panose="020B0503020202020204" pitchFamily="34" charset="0"/>
              </a:rPr>
              <a:t>) </a:t>
            </a:r>
            <a:r>
              <a:rPr lang="en-PH" sz="3200" dirty="0">
                <a:latin typeface="Agency FB" panose="020B0503020202020204" pitchFamily="34" charset="0"/>
              </a:rPr>
              <a:t> </a:t>
            </a:r>
            <a:endParaRPr lang="en-US" sz="3200" dirty="0">
              <a:latin typeface="Agency FB" panose="020B0503020202020204" pitchFamily="34" charset="0"/>
            </a:endParaRPr>
          </a:p>
          <a:p>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2917374" y="2336017"/>
            <a:ext cx="6807200" cy="1323439"/>
          </a:xfrm>
          <a:prstGeom prst="rect">
            <a:avLst/>
          </a:prstGeom>
          <a:noFill/>
        </p:spPr>
        <p:txBody>
          <a:bodyPr wrap="square" rtlCol="0">
            <a:spAutoFit/>
          </a:bodyPr>
          <a:lstStyle/>
          <a:p>
            <a:r>
              <a:rPr lang="en-US" sz="4000" dirty="0">
                <a:latin typeface="Agency FB" panose="020B0503020202020204" pitchFamily="34" charset="0"/>
              </a:rPr>
              <a:t> TAMANG SAGOT: A. </a:t>
            </a:r>
            <a:r>
              <a:rPr lang="en-US" sz="4000" dirty="0" err="1">
                <a:latin typeface="Agency FB" panose="020B0503020202020204" pitchFamily="34" charset="0"/>
              </a:rPr>
              <a:t>Isahang</a:t>
            </a:r>
            <a:r>
              <a:rPr lang="en-US" sz="4000" dirty="0">
                <a:latin typeface="Agency FB" panose="020B0503020202020204" pitchFamily="34" charset="0"/>
              </a:rPr>
              <a:t> </a:t>
            </a:r>
            <a:r>
              <a:rPr lang="en-US" sz="4000" dirty="0" err="1">
                <a:latin typeface="Agency FB" panose="020B0503020202020204" pitchFamily="34" charset="0"/>
              </a:rPr>
              <a:t>Pagtutumbas</a:t>
            </a:r>
            <a:r>
              <a:rPr lang="en-US" sz="4000" dirty="0">
                <a:latin typeface="Agency FB" panose="020B0503020202020204" pitchFamily="34" charset="0"/>
              </a:rPr>
              <a:t> (One-to-One </a:t>
            </a:r>
            <a:r>
              <a:rPr lang="en-US" sz="4000" dirty="0" err="1">
                <a:latin typeface="Agency FB" panose="020B0503020202020204" pitchFamily="34" charset="0"/>
              </a:rPr>
              <a:t>Traslation</a:t>
            </a:r>
            <a:r>
              <a:rPr lang="en-US" sz="4000" dirty="0">
                <a:latin typeface="Agency FB" panose="020B0503020202020204" pitchFamily="34" charset="0"/>
              </a:rPr>
              <a:t>) </a:t>
            </a:r>
          </a:p>
        </p:txBody>
      </p:sp>
    </p:spTree>
    <p:extLst>
      <p:ext uri="{BB962C8B-B14F-4D97-AF65-F5344CB8AC3E}">
        <p14:creationId xmlns:p14="http://schemas.microsoft.com/office/powerpoint/2010/main" val="332386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2917374" y="2336017"/>
            <a:ext cx="6807200" cy="1938992"/>
          </a:xfrm>
          <a:prstGeom prst="rect">
            <a:avLst/>
          </a:prstGeom>
          <a:noFill/>
        </p:spPr>
        <p:txBody>
          <a:bodyPr wrap="square" rtlCol="0">
            <a:spAutoFit/>
          </a:bodyPr>
          <a:lstStyle/>
          <a:p>
            <a:r>
              <a:rPr lang="en-US" sz="4000" dirty="0">
                <a:latin typeface="Agency FB" panose="020B0503020202020204" pitchFamily="34" charset="0"/>
              </a:rPr>
              <a:t>MALING SAGOT: B. </a:t>
            </a:r>
            <a:r>
              <a:rPr lang="en-US" sz="4000" dirty="0" err="1">
                <a:latin typeface="Agency FB" panose="020B0503020202020204" pitchFamily="34" charset="0"/>
              </a:rPr>
              <a:t>Salitang</a:t>
            </a:r>
            <a:r>
              <a:rPr lang="en-US" sz="4000" dirty="0">
                <a:latin typeface="Agency FB" panose="020B0503020202020204" pitchFamily="34" charset="0"/>
              </a:rPr>
              <a:t> Hiram. Dahil ang </a:t>
            </a:r>
            <a:r>
              <a:rPr lang="en-US" sz="4000" dirty="0" err="1">
                <a:latin typeface="Agency FB" panose="020B0503020202020204" pitchFamily="34" charset="0"/>
              </a:rPr>
              <a:t>salitang</a:t>
            </a:r>
            <a:r>
              <a:rPr lang="en-US" sz="4000" dirty="0">
                <a:latin typeface="Agency FB" panose="020B0503020202020204" pitchFamily="34" charset="0"/>
              </a:rPr>
              <a:t> </a:t>
            </a:r>
            <a:r>
              <a:rPr lang="en-US" sz="4000" dirty="0" err="1">
                <a:latin typeface="Agency FB" panose="020B0503020202020204" pitchFamily="34" charset="0"/>
              </a:rPr>
              <a:t>hiram</a:t>
            </a:r>
            <a:r>
              <a:rPr lang="en-US" sz="4000" dirty="0">
                <a:latin typeface="Agency FB" panose="020B0503020202020204" pitchFamily="34" charset="0"/>
              </a:rPr>
              <a:t> ay ang </a:t>
            </a:r>
            <a:r>
              <a:rPr lang="en-US" sz="4000" dirty="0" err="1">
                <a:latin typeface="Agency FB" panose="020B0503020202020204" pitchFamily="34" charset="0"/>
              </a:rPr>
              <a:t>ginagamit</a:t>
            </a:r>
            <a:r>
              <a:rPr lang="en-US" sz="4000" dirty="0">
                <a:latin typeface="Agency FB" panose="020B0503020202020204" pitchFamily="34" charset="0"/>
              </a:rPr>
              <a:t> sa </a:t>
            </a:r>
            <a:r>
              <a:rPr lang="en-US" sz="4000" dirty="0" err="1">
                <a:latin typeface="Agency FB" panose="020B0503020202020204" pitchFamily="34" charset="0"/>
              </a:rPr>
              <a:t>pagsalin</a:t>
            </a:r>
            <a:r>
              <a:rPr lang="en-US" sz="4000" dirty="0">
                <a:latin typeface="Agency FB" panose="020B0503020202020204" pitchFamily="34" charset="0"/>
              </a:rPr>
              <a:t> ng mga </a:t>
            </a:r>
            <a:r>
              <a:rPr lang="en-US" sz="4000" dirty="0" err="1">
                <a:latin typeface="Agency FB" panose="020B0503020202020204" pitchFamily="34" charset="0"/>
              </a:rPr>
              <a:t>karaniwang</a:t>
            </a:r>
            <a:r>
              <a:rPr lang="en-US" sz="4000" dirty="0">
                <a:latin typeface="Agency FB" panose="020B0503020202020204" pitchFamily="34" charset="0"/>
              </a:rPr>
              <a:t> </a:t>
            </a:r>
            <a:r>
              <a:rPr lang="en-US" sz="4000" dirty="0" err="1">
                <a:latin typeface="Agency FB" panose="020B0503020202020204" pitchFamily="34" charset="0"/>
              </a:rPr>
              <a:t>kolokasyon</a:t>
            </a:r>
            <a:r>
              <a:rPr lang="en-US" sz="4000" dirty="0">
                <a:latin typeface="Agency FB" panose="020B0503020202020204" pitchFamily="34" charset="0"/>
              </a:rPr>
              <a:t>. </a:t>
            </a:r>
          </a:p>
        </p:txBody>
      </p:sp>
    </p:spTree>
    <p:extLst>
      <p:ext uri="{BB962C8B-B14F-4D97-AF65-F5344CB8AC3E}">
        <p14:creationId xmlns:p14="http://schemas.microsoft.com/office/powerpoint/2010/main" val="178611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328672" y="624840"/>
            <a:ext cx="7534656" cy="4480560"/>
          </a:xfrm>
        </p:spPr>
        <p:txBody>
          <a:bodyPr/>
          <a:lstStyle/>
          <a:p>
            <a:r>
              <a:rPr lang="en-US" dirty="0">
                <a:latin typeface="Agency FB" panose="020B0503020202020204" pitchFamily="34" charset="0"/>
              </a:rPr>
              <a:t> 2. Ito ay may </a:t>
            </a:r>
            <a:r>
              <a:rPr lang="en-US" dirty="0" err="1">
                <a:latin typeface="Agency FB" panose="020B0503020202020204" pitchFamily="34" charset="0"/>
              </a:rPr>
              <a:t>pagkakahawig</a:t>
            </a:r>
            <a:r>
              <a:rPr lang="en-US" dirty="0">
                <a:latin typeface="Agency FB" panose="020B0503020202020204" pitchFamily="34" charset="0"/>
              </a:rPr>
              <a:t> sa transference o </a:t>
            </a:r>
            <a:r>
              <a:rPr lang="en-US" dirty="0" err="1">
                <a:latin typeface="Agency FB" panose="020B0503020202020204" pitchFamily="34" charset="0"/>
              </a:rPr>
              <a:t>adapsyon</a:t>
            </a:r>
            <a:r>
              <a:rPr lang="en-US" dirty="0">
                <a:latin typeface="Agency FB" panose="020B0503020202020204" pitchFamily="34" charset="0"/>
              </a:rPr>
              <a:t> </a:t>
            </a:r>
            <a:r>
              <a:rPr lang="en-US" dirty="0" err="1">
                <a:latin typeface="Agency FB" panose="020B0503020202020204" pitchFamily="34" charset="0"/>
              </a:rPr>
              <a:t>ngunit</a:t>
            </a:r>
            <a:r>
              <a:rPr lang="en-US" dirty="0">
                <a:latin typeface="Agency FB" panose="020B0503020202020204" pitchFamily="34" charset="0"/>
              </a:rPr>
              <a:t> dito ay </a:t>
            </a:r>
            <a:r>
              <a:rPr lang="en-US" dirty="0" err="1">
                <a:latin typeface="Agency FB" panose="020B0503020202020204" pitchFamily="34" charset="0"/>
              </a:rPr>
              <a:t>nakikiaayon</a:t>
            </a:r>
            <a:r>
              <a:rPr lang="en-US" dirty="0">
                <a:latin typeface="Agency FB" panose="020B0503020202020204" pitchFamily="34" charset="0"/>
              </a:rPr>
              <a:t> </a:t>
            </a:r>
            <a:r>
              <a:rPr lang="en-US" dirty="0" err="1">
                <a:latin typeface="Agency FB" panose="020B0503020202020204" pitchFamily="34" charset="0"/>
              </a:rPr>
              <a:t>muna</a:t>
            </a:r>
            <a:r>
              <a:rPr lang="en-US" dirty="0">
                <a:latin typeface="Agency FB" panose="020B0503020202020204" pitchFamily="34" charset="0"/>
              </a:rPr>
              <a:t> ang normal na </a:t>
            </a:r>
            <a:r>
              <a:rPr lang="en-US" dirty="0" err="1">
                <a:latin typeface="Agency FB" panose="020B0503020202020204" pitchFamily="34" charset="0"/>
              </a:rPr>
              <a:t>pagbigkas</a:t>
            </a:r>
            <a:r>
              <a:rPr lang="en-US" dirty="0">
                <a:latin typeface="Agency FB" panose="020B0503020202020204" pitchFamily="34" charset="0"/>
              </a:rPr>
              <a:t> at </a:t>
            </a:r>
            <a:r>
              <a:rPr lang="en-US" dirty="0" err="1">
                <a:latin typeface="Agency FB" panose="020B0503020202020204" pitchFamily="34" charset="0"/>
              </a:rPr>
              <a:t>pagkatapos</a:t>
            </a:r>
            <a:r>
              <a:rPr lang="en-US" dirty="0">
                <a:latin typeface="Agency FB" panose="020B0503020202020204" pitchFamily="34" charset="0"/>
              </a:rPr>
              <a:t> ang normal na </a:t>
            </a:r>
            <a:r>
              <a:rPr lang="en-US" dirty="0" err="1">
                <a:latin typeface="Agency FB" panose="020B0503020202020204" pitchFamily="34" charset="0"/>
              </a:rPr>
              <a:t>morpolohiya</a:t>
            </a:r>
            <a:r>
              <a:rPr lang="en-US" dirty="0">
                <a:latin typeface="Agency FB" panose="020B0503020202020204" pitchFamily="34" charset="0"/>
              </a:rPr>
              <a:t>  sa target na </a:t>
            </a:r>
            <a:r>
              <a:rPr lang="en-US" dirty="0" err="1">
                <a:latin typeface="Agency FB" panose="020B0503020202020204" pitchFamily="34" charset="0"/>
              </a:rPr>
              <a:t>wika</a:t>
            </a:r>
            <a:r>
              <a:rPr lang="en-US" dirty="0">
                <a:latin typeface="Agency FB" panose="020B0503020202020204" pitchFamily="34" charset="0"/>
              </a:rPr>
              <a:t> na </a:t>
            </a:r>
            <a:r>
              <a:rPr lang="en-US" dirty="0" err="1">
                <a:latin typeface="Agency FB" panose="020B0503020202020204" pitchFamily="34" charset="0"/>
              </a:rPr>
              <a:t>inaayon</a:t>
            </a:r>
            <a:r>
              <a:rPr lang="en-US" dirty="0">
                <a:latin typeface="Agency FB" panose="020B0503020202020204" pitchFamily="34" charset="0"/>
              </a:rPr>
              <a:t> sa </a:t>
            </a:r>
            <a:r>
              <a:rPr lang="en-US" dirty="0" err="1">
                <a:latin typeface="Agency FB" panose="020B0503020202020204" pitchFamily="34" charset="0"/>
              </a:rPr>
              <a:t>ortgrapiya</a:t>
            </a:r>
            <a:r>
              <a:rPr lang="en-US" dirty="0">
                <a:latin typeface="Agency FB" panose="020B0503020202020204" pitchFamily="34" charset="0"/>
              </a:rPr>
              <a:t> ng </a:t>
            </a:r>
            <a:r>
              <a:rPr lang="en-US" dirty="0" err="1">
                <a:latin typeface="Agency FB" panose="020B0503020202020204" pitchFamily="34" charset="0"/>
              </a:rPr>
              <a:t>tunguhing</a:t>
            </a:r>
            <a:r>
              <a:rPr lang="en-US" dirty="0">
                <a:latin typeface="Agency FB" panose="020B0503020202020204" pitchFamily="34" charset="0"/>
              </a:rPr>
              <a:t> </a:t>
            </a:r>
            <a:r>
              <a:rPr lang="en-US" dirty="0" err="1">
                <a:latin typeface="Agency FB" panose="020B0503020202020204" pitchFamily="34" charset="0"/>
              </a:rPr>
              <a:t>Wika</a:t>
            </a:r>
            <a:r>
              <a:rPr lang="en-US" dirty="0">
                <a:latin typeface="Agency FB" panose="020B0503020202020204" pitchFamily="34" charset="0"/>
              </a:rPr>
              <a:t> </a:t>
            </a:r>
            <a:br>
              <a:rPr lang="en-US" dirty="0">
                <a:latin typeface="Agency FB" panose="020B0503020202020204" pitchFamily="34" charset="0"/>
              </a:rPr>
            </a:br>
            <a:br>
              <a:rPr lang="en-US" dirty="0">
                <a:latin typeface="Agency FB" panose="020B0503020202020204" pitchFamily="34" charset="0"/>
              </a:rPr>
            </a:br>
            <a:br>
              <a:rPr lang="en-US" dirty="0">
                <a:latin typeface="Agency FB" panose="020B0503020202020204" pitchFamily="34" charset="0"/>
              </a:rPr>
            </a:br>
            <a:r>
              <a:rPr lang="en-US" dirty="0">
                <a:latin typeface="Agency FB" panose="020B0503020202020204" pitchFamily="34" charset="0"/>
              </a:rPr>
              <a:t>A. </a:t>
            </a:r>
            <a:r>
              <a:rPr lang="en-PH" dirty="0" err="1">
                <a:latin typeface="Agency FB" panose="020B0503020202020204" pitchFamily="34" charset="0"/>
              </a:rPr>
              <a:t>Adapsyon</a:t>
            </a:r>
            <a:r>
              <a:rPr lang="en-PH" dirty="0">
                <a:latin typeface="Agency FB" panose="020B0503020202020204" pitchFamily="34" charset="0"/>
              </a:rPr>
              <a:t> (Transference)</a:t>
            </a:r>
            <a:br>
              <a:rPr lang="en-PH" dirty="0">
                <a:latin typeface="Agency FB" panose="020B0503020202020204" pitchFamily="34" charset="0"/>
              </a:rPr>
            </a:br>
            <a:r>
              <a:rPr lang="en-PH" dirty="0">
                <a:latin typeface="Agency FB" panose="020B0503020202020204" pitchFamily="34" charset="0"/>
              </a:rPr>
              <a:t>B. </a:t>
            </a:r>
            <a:r>
              <a:rPr lang="en-PH" dirty="0" err="1">
                <a:latin typeface="Agency FB" panose="020B0503020202020204" pitchFamily="34" charset="0"/>
              </a:rPr>
              <a:t>Naturalisasyon</a:t>
            </a:r>
            <a:r>
              <a:rPr lang="en-PH" dirty="0">
                <a:latin typeface="Agency FB" panose="020B0503020202020204" pitchFamily="34" charset="0"/>
              </a:rPr>
              <a:t> (Naturalization) </a:t>
            </a:r>
            <a:br>
              <a:rPr lang="en-US" dirty="0">
                <a:latin typeface="Agency FB" panose="020B0503020202020204" pitchFamily="34" charset="0"/>
              </a:rPr>
            </a:br>
            <a:br>
              <a:rPr lang="en-US" dirty="0">
                <a:latin typeface="Agency FB" panose="020B0503020202020204" pitchFamily="34" charset="0"/>
              </a:rPr>
            </a:br>
            <a:br>
              <a:rPr lang="en-US" dirty="0">
                <a:latin typeface="Agency FB" panose="020B0503020202020204" pitchFamily="34" charset="0"/>
              </a:rPr>
            </a:br>
            <a:endParaRPr lang="en-US" dirty="0">
              <a:latin typeface="Agency FB" panose="020B0503020202020204" pitchFamily="34"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2917374" y="2336017"/>
            <a:ext cx="6807200" cy="1323439"/>
          </a:xfrm>
          <a:prstGeom prst="rect">
            <a:avLst/>
          </a:prstGeom>
          <a:noFill/>
        </p:spPr>
        <p:txBody>
          <a:bodyPr wrap="square" rtlCol="0">
            <a:spAutoFit/>
          </a:bodyPr>
          <a:lstStyle/>
          <a:p>
            <a:r>
              <a:rPr lang="en-US" sz="4000" dirty="0">
                <a:latin typeface="Agency FB" panose="020B0503020202020204" pitchFamily="34" charset="0"/>
              </a:rPr>
              <a:t> TAMANG SAGOT: B. </a:t>
            </a:r>
            <a:r>
              <a:rPr lang="en-US" sz="4000" dirty="0" err="1">
                <a:latin typeface="Agency FB" panose="020B0503020202020204" pitchFamily="34" charset="0"/>
              </a:rPr>
              <a:t>Naturalisasyon</a:t>
            </a:r>
            <a:r>
              <a:rPr lang="en-US" sz="4000" dirty="0">
                <a:latin typeface="Agency FB" panose="020B0503020202020204" pitchFamily="34" charset="0"/>
              </a:rPr>
              <a:t> (Naturalization) </a:t>
            </a:r>
          </a:p>
        </p:txBody>
      </p:sp>
    </p:spTree>
    <p:extLst>
      <p:ext uri="{BB962C8B-B14F-4D97-AF65-F5344CB8AC3E}">
        <p14:creationId xmlns:p14="http://schemas.microsoft.com/office/powerpoint/2010/main" val="417083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664C48-4AF5-4ECA-B492-4F3884B72679}"/>
              </a:ext>
            </a:extLst>
          </p:cNvPr>
          <p:cNvSpPr txBox="1"/>
          <p:nvPr/>
        </p:nvSpPr>
        <p:spPr>
          <a:xfrm>
            <a:off x="1973944" y="1299028"/>
            <a:ext cx="6037943" cy="369332"/>
          </a:xfrm>
          <a:prstGeom prst="rect">
            <a:avLst/>
          </a:prstGeom>
          <a:noFill/>
        </p:spPr>
        <p:txBody>
          <a:bodyPr wrap="square" rtlCol="0">
            <a:spAutoFit/>
          </a:bodyPr>
          <a:lstStyle/>
          <a:p>
            <a:r>
              <a:rPr lang="en-US" dirty="0"/>
              <a:t> </a:t>
            </a:r>
          </a:p>
        </p:txBody>
      </p:sp>
      <p:sp>
        <p:nvSpPr>
          <p:cNvPr id="2" name="TextBox 1">
            <a:extLst>
              <a:ext uri="{FF2B5EF4-FFF2-40B4-BE49-F238E27FC236}">
                <a16:creationId xmlns:a16="http://schemas.microsoft.com/office/drawing/2014/main" id="{57D2E773-73B9-42C5-B361-9BA0A0925452}"/>
              </a:ext>
            </a:extLst>
          </p:cNvPr>
          <p:cNvSpPr txBox="1"/>
          <p:nvPr/>
        </p:nvSpPr>
        <p:spPr>
          <a:xfrm>
            <a:off x="2917374" y="2336017"/>
            <a:ext cx="7476306" cy="3170099"/>
          </a:xfrm>
          <a:prstGeom prst="rect">
            <a:avLst/>
          </a:prstGeom>
          <a:noFill/>
        </p:spPr>
        <p:txBody>
          <a:bodyPr wrap="square" rtlCol="0">
            <a:spAutoFit/>
          </a:bodyPr>
          <a:lstStyle/>
          <a:p>
            <a:r>
              <a:rPr lang="en-US" sz="4000" dirty="0">
                <a:latin typeface="Agency FB" panose="020B0503020202020204" pitchFamily="34" charset="0"/>
              </a:rPr>
              <a:t>MALING SAGOT: A. </a:t>
            </a:r>
            <a:r>
              <a:rPr lang="en-PH" sz="4000" dirty="0" err="1">
                <a:latin typeface="Agency FB" panose="020B0503020202020204" pitchFamily="34" charset="0"/>
              </a:rPr>
              <a:t>Adapsyon</a:t>
            </a:r>
            <a:r>
              <a:rPr lang="en-PH" sz="4000" dirty="0">
                <a:latin typeface="Agency FB" panose="020B0503020202020204" pitchFamily="34" charset="0"/>
              </a:rPr>
              <a:t> (Transference). Dahil ang </a:t>
            </a:r>
            <a:r>
              <a:rPr lang="en-PH" sz="4000" dirty="0" err="1">
                <a:latin typeface="Agency FB" panose="020B0503020202020204" pitchFamily="34" charset="0"/>
              </a:rPr>
              <a:t>adapsyon</a:t>
            </a:r>
            <a:r>
              <a:rPr lang="en-PH" sz="4000" dirty="0">
                <a:latin typeface="Agency FB" panose="020B0503020202020204" pitchFamily="34" charset="0"/>
              </a:rPr>
              <a:t> ay </a:t>
            </a:r>
            <a:r>
              <a:rPr lang="en-PH" sz="4000" dirty="0" err="1">
                <a:latin typeface="Agency FB" panose="020B0503020202020204" pitchFamily="34" charset="0"/>
              </a:rPr>
              <a:t>paraan</a:t>
            </a:r>
            <a:r>
              <a:rPr lang="en-PH" sz="4000" dirty="0">
                <a:latin typeface="Agency FB" panose="020B0503020202020204" pitchFamily="34" charset="0"/>
              </a:rPr>
              <a:t> ng </a:t>
            </a:r>
            <a:r>
              <a:rPr lang="en-PH" sz="4000" dirty="0" err="1">
                <a:latin typeface="Agency FB" panose="020B0503020202020204" pitchFamily="34" charset="0"/>
              </a:rPr>
              <a:t>paghihiram</a:t>
            </a:r>
            <a:r>
              <a:rPr lang="en-PH" sz="4000" dirty="0">
                <a:latin typeface="Agency FB" panose="020B0503020202020204" pitchFamily="34" charset="0"/>
              </a:rPr>
              <a:t> o </a:t>
            </a:r>
            <a:r>
              <a:rPr lang="en-PH" sz="4000" dirty="0" err="1">
                <a:latin typeface="Agency FB" panose="020B0503020202020204" pitchFamily="34" charset="0"/>
              </a:rPr>
              <a:t>paglilipat</a:t>
            </a:r>
            <a:r>
              <a:rPr lang="en-PH" sz="4000" dirty="0">
                <a:latin typeface="Agency FB" panose="020B0503020202020204" pitchFamily="34" charset="0"/>
              </a:rPr>
              <a:t> ng mga </a:t>
            </a:r>
            <a:r>
              <a:rPr lang="en-PH" sz="4000" dirty="0" err="1">
                <a:latin typeface="Agency FB" panose="020B0503020202020204" pitchFamily="34" charset="0"/>
              </a:rPr>
              <a:t>kultural</a:t>
            </a:r>
            <a:r>
              <a:rPr lang="en-PH" sz="4000" dirty="0">
                <a:latin typeface="Agency FB" panose="020B0503020202020204" pitchFamily="34" charset="0"/>
              </a:rPr>
              <a:t> na </a:t>
            </a:r>
            <a:r>
              <a:rPr lang="en-PH" sz="4000" dirty="0" err="1">
                <a:latin typeface="Agency FB" panose="020B0503020202020204" pitchFamily="34" charset="0"/>
              </a:rPr>
              <a:t>salita</a:t>
            </a:r>
            <a:r>
              <a:rPr lang="en-PH" sz="4000" dirty="0">
                <a:latin typeface="Agency FB" panose="020B0503020202020204" pitchFamily="34" charset="0"/>
              </a:rPr>
              <a:t> mula sa </a:t>
            </a:r>
            <a:r>
              <a:rPr lang="en-PH" sz="4000" dirty="0" err="1">
                <a:latin typeface="Agency FB" panose="020B0503020202020204" pitchFamily="34" charset="0"/>
              </a:rPr>
              <a:t>pinagmulang</a:t>
            </a:r>
            <a:r>
              <a:rPr lang="en-PH" sz="4000" dirty="0">
                <a:latin typeface="Agency FB" panose="020B0503020202020204" pitchFamily="34" charset="0"/>
              </a:rPr>
              <a:t> </a:t>
            </a:r>
            <a:r>
              <a:rPr lang="en-PH" sz="4000" dirty="0" err="1">
                <a:latin typeface="Agency FB" panose="020B0503020202020204" pitchFamily="34" charset="0"/>
              </a:rPr>
              <a:t>Wika</a:t>
            </a:r>
            <a:r>
              <a:rPr lang="en-PH" sz="4000" dirty="0">
                <a:latin typeface="Agency FB" panose="020B0503020202020204" pitchFamily="34" charset="0"/>
              </a:rPr>
              <a:t> </a:t>
            </a:r>
            <a:r>
              <a:rPr lang="en-PH" sz="4000" dirty="0" err="1">
                <a:latin typeface="Agency FB" panose="020B0503020202020204" pitchFamily="34" charset="0"/>
              </a:rPr>
              <a:t>patungo</a:t>
            </a:r>
            <a:r>
              <a:rPr lang="en-PH" sz="4000" dirty="0">
                <a:latin typeface="Agency FB" panose="020B0503020202020204" pitchFamily="34" charset="0"/>
              </a:rPr>
              <a:t> sa target na </a:t>
            </a:r>
            <a:r>
              <a:rPr lang="en-PH" sz="4000" dirty="0" err="1">
                <a:latin typeface="Agency FB" panose="020B0503020202020204" pitchFamily="34" charset="0"/>
              </a:rPr>
              <a:t>Wika</a:t>
            </a:r>
            <a:r>
              <a:rPr lang="en-PH" sz="4000" dirty="0">
                <a:latin typeface="Agency FB" panose="020B0503020202020204" pitchFamily="34" charset="0"/>
              </a:rPr>
              <a:t>.</a:t>
            </a:r>
            <a:br>
              <a:rPr lang="en-PH" sz="4000" dirty="0">
                <a:latin typeface="Agency FB" panose="020B0503020202020204" pitchFamily="34" charset="0"/>
              </a:rPr>
            </a:br>
            <a:endParaRPr lang="en-US" sz="4000" dirty="0">
              <a:latin typeface="Agency FB" panose="020B0503020202020204" pitchFamily="34" charset="0"/>
            </a:endParaRPr>
          </a:p>
        </p:txBody>
      </p:sp>
    </p:spTree>
    <p:extLst>
      <p:ext uri="{BB962C8B-B14F-4D97-AF65-F5344CB8AC3E}">
        <p14:creationId xmlns:p14="http://schemas.microsoft.com/office/powerpoint/2010/main" val="74431482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{FF4F0BF9-061D-4AEC-9C24-A39BF4EEE007}tf11964407_win32</Template>
  <TotalTime>117</TotalTime>
  <Words>520</Words>
  <Application>Microsoft Office PowerPoint</Application>
  <PresentationFormat>Widescreen</PresentationFormat>
  <Paragraphs>46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Agency FB</vt:lpstr>
      <vt:lpstr>Arial</vt:lpstr>
      <vt:lpstr>Calibri</vt:lpstr>
      <vt:lpstr>Courier New</vt:lpstr>
      <vt:lpstr>Gill Sans Nova Light</vt:lpstr>
      <vt:lpstr>Sagona Book</vt:lpstr>
      <vt:lpstr>Custom</vt:lpstr>
      <vt:lpstr>WEEK 11: MGA BATAYANG KASANAYAN SA PANANALIKSIK  Ipinasa nina: ENGUERRA, AARON C.                     TADAYA, SEAN LOUIE O.  BSIT SEKSYON 12023 </vt:lpstr>
      <vt:lpstr>TUKUYIN KUNG ANO ANG MGA PARAAN NG PAGSALIN NA AYON SA LIBRO NI PETER NEWMAN (1988) GAMIT ANG DALAWALANG LETRANG PAGPIPILIANG SAGOT: :</vt:lpstr>
      <vt:lpstr>MAGSIMULA NA  TAYO!</vt:lpstr>
      <vt:lpstr>PowerPoint Presentation</vt:lpstr>
      <vt:lpstr>PowerPoint Presentation</vt:lpstr>
      <vt:lpstr>PowerPoint Presentation</vt:lpstr>
      <vt:lpstr> 2. Ito ay may pagkakahawig sa transference o adapsyon ngunit dito ay nakikiaayon muna ang normal na pagbigkas at pagkatapos ang normal na morpolohiya  sa target na wika na inaayon sa ortgrapiya ng tunguhing Wika    A. Adapsyon (Transference) B. Naturalisasyon (Naturalization)    </vt:lpstr>
      <vt:lpstr>PowerPoint Presentation</vt:lpstr>
      <vt:lpstr>PowerPoint Presentation</vt:lpstr>
      <vt:lpstr> 3. Tinatawag itong shift na ang ibig sabihin ay pagkakaroon ng pagbabago sa gramatika ng pinagmulang wika kapag isinalin sa target na wika   A.  Modulasyon (Modulation)  B.  Transposisyon (Transposition)    </vt:lpstr>
      <vt:lpstr>PowerPoint Presentation</vt:lpstr>
      <vt:lpstr>PowerPoint Presentation</vt:lpstr>
      <vt:lpstr>4. Ito ang paraan ng pagsasalin na ibinibigay ang higit na gamitin at tinatanggap na katumbas o kahulugan  A. Gamiting Katumbas (Function Equivalent) B. Kulturan na Katumbas (Cultural Equivalent)</vt:lpstr>
      <vt:lpstr>TAMANG SAGOT: A. Gamiting Katumbas (Function Equivalent)</vt:lpstr>
      <vt:lpstr>MALING SAGOT: B. Kulturan na Katumbas (Cultural Equivalent).  Dahil ang Kulturan na Katumbas ay malapit o halos wastong salin, ang ang isang kulturang salita PW ay isasalin sa katumbas ding kulturang salita sa TW. </vt:lpstr>
      <vt:lpstr>5. Ito ang paraan sa pagsasalin na nagpapaliwanag sa kahulugan ng isang hanay, pangungusap o talata  A. Kuplets (Couplets) B. Hawig (Paraphrase)</vt:lpstr>
      <vt:lpstr>TAMANG SAGOT: B. Hawig (Paraphrase)</vt:lpstr>
      <vt:lpstr>MALING SAGOT: A. Kuplets (Couplets) Dahil ang Kuplets ay paraan sa pagsasalin na pinagsasama ang paggamit ng dalawa , tatlo o higit pa sa mga pamamaraang nabanggit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11: MGA BATAYANG KASANAYAN SA PANANALIKSIK  Ipinasa nina: ENGUERRA, AARON C.                     TADAYA, SEAN LOUIE  BSIT SEKSYON 12023 </dc:title>
  <dc:creator>NOEARC</dc:creator>
  <cp:lastModifiedBy>Lenovo</cp:lastModifiedBy>
  <cp:revision>4</cp:revision>
  <dcterms:created xsi:type="dcterms:W3CDTF">2025-02-26T11:18:49Z</dcterms:created>
  <dcterms:modified xsi:type="dcterms:W3CDTF">2025-02-27T13:47:09Z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