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3/11/2025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46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983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352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07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9149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22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991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76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245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80612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833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70305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14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947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43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88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871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3/11/2025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259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5CD3-B0A5-0C92-E627-E8BB03364A2D}"/>
              </a:ext>
            </a:extLst>
          </p:cNvPr>
          <p:cNvSpPr>
            <a:spLocks noGrp="1"/>
          </p:cNvSpPr>
          <p:nvPr>
            <p:ph type="ctrTitle"/>
          </p:nvPr>
        </p:nvSpPr>
        <p:spPr/>
        <p:txBody>
          <a:bodyPr/>
          <a:lstStyle/>
          <a:p>
            <a:r>
              <a:rPr lang="en-US"/>
              <a:t>Week 15</a:t>
            </a:r>
          </a:p>
        </p:txBody>
      </p:sp>
      <p:sp>
        <p:nvSpPr>
          <p:cNvPr id="3" name="Subtitle 2">
            <a:extLst>
              <a:ext uri="{FF2B5EF4-FFF2-40B4-BE49-F238E27FC236}">
                <a16:creationId xmlns:a16="http://schemas.microsoft.com/office/drawing/2014/main" id="{147B6041-51BA-3F42-2C65-4AC0428B5984}"/>
              </a:ext>
            </a:extLst>
          </p:cNvPr>
          <p:cNvSpPr>
            <a:spLocks noGrp="1"/>
          </p:cNvSpPr>
          <p:nvPr>
            <p:ph type="subTitle" idx="1"/>
          </p:nvPr>
        </p:nvSpPr>
        <p:spPr/>
        <p:txBody>
          <a:bodyPr>
            <a:normAutofit fontScale="77500" lnSpcReduction="20000"/>
          </a:bodyPr>
          <a:lstStyle/>
          <a:p>
            <a:r>
              <a:rPr lang="en-US"/>
              <a:t>Presented by:</a:t>
            </a:r>
          </a:p>
          <a:p>
            <a:r>
              <a:rPr lang="en-US"/>
              <a:t>Raven Tantoy</a:t>
            </a:r>
          </a:p>
          <a:p>
            <a:r>
              <a:rPr lang="en-US"/>
              <a:t>Joven Paulo Regala</a:t>
            </a:r>
          </a:p>
          <a:p>
            <a:r>
              <a:rPr lang="en-US"/>
              <a:t>Emmanuel Robert Tenorio</a:t>
            </a:r>
          </a:p>
        </p:txBody>
      </p:sp>
    </p:spTree>
    <p:extLst>
      <p:ext uri="{BB962C8B-B14F-4D97-AF65-F5344CB8AC3E}">
        <p14:creationId xmlns:p14="http://schemas.microsoft.com/office/powerpoint/2010/main" val="11453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5326-6CF9-C9B6-AC0E-F7DC45FD1D47}"/>
              </a:ext>
            </a:extLst>
          </p:cNvPr>
          <p:cNvSpPr>
            <a:spLocks noGrp="1"/>
          </p:cNvSpPr>
          <p:nvPr>
            <p:ph type="title"/>
          </p:nvPr>
        </p:nvSpPr>
        <p:spPr>
          <a:xfrm>
            <a:off x="1295401" y="982132"/>
            <a:ext cx="9734197" cy="4978475"/>
          </a:xfrm>
        </p:spPr>
        <p:txBody>
          <a:bodyPr>
            <a:normAutofit/>
          </a:bodyPr>
          <a:lstStyle/>
          <a:p>
            <a:r>
              <a:rPr lang="en-US" sz="4800">
                <a:latin typeface="Aptos ExtraBold" panose="020B0004020202020204" pitchFamily="34" charset="0"/>
              </a:rPr>
              <a:t>Pagbaklas</a:t>
            </a:r>
          </a:p>
        </p:txBody>
      </p:sp>
    </p:spTree>
    <p:extLst>
      <p:ext uri="{BB962C8B-B14F-4D97-AF65-F5344CB8AC3E}">
        <p14:creationId xmlns:p14="http://schemas.microsoft.com/office/powerpoint/2010/main" val="347535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2168-2EF6-1E33-3A3F-D87B70523830}"/>
              </a:ext>
            </a:extLst>
          </p:cNvPr>
          <p:cNvSpPr>
            <a:spLocks noGrp="1"/>
          </p:cNvSpPr>
          <p:nvPr>
            <p:ph type="title"/>
          </p:nvPr>
        </p:nvSpPr>
        <p:spPr/>
        <p:txBody>
          <a:bodyPr/>
          <a:lstStyle/>
          <a:p>
            <a:r>
              <a:rPr lang="en-US"/>
              <a:t>pnaatoyng pnnaawa</a:t>
            </a:r>
          </a:p>
        </p:txBody>
      </p:sp>
      <p:sp>
        <p:nvSpPr>
          <p:cNvPr id="3" name="Content Placeholder 2">
            <a:extLst>
              <a:ext uri="{FF2B5EF4-FFF2-40B4-BE49-F238E27FC236}">
                <a16:creationId xmlns:a16="http://schemas.microsoft.com/office/drawing/2014/main" id="{A6418631-4F4B-F2DF-A6D1-BD2A431210C8}"/>
              </a:ext>
            </a:extLst>
          </p:cNvPr>
          <p:cNvSpPr>
            <a:spLocks noGrp="1"/>
          </p:cNvSpPr>
          <p:nvPr>
            <p:ph idx="1"/>
          </p:nvPr>
        </p:nvSpPr>
        <p:spPr/>
        <p:txBody>
          <a:bodyPr/>
          <a:lstStyle/>
          <a:p>
            <a:r>
              <a:rPr lang="en-US" b="1"/>
              <a:t>Hint: Isang paraan ng pag-unawa sa kasaysayan at kultura ng Pilipinas mula sa perspektiba ng mga Pilipino mismo.</a:t>
            </a:r>
          </a:p>
        </p:txBody>
      </p:sp>
    </p:spTree>
    <p:extLst>
      <p:ext uri="{BB962C8B-B14F-4D97-AF65-F5344CB8AC3E}">
        <p14:creationId xmlns:p14="http://schemas.microsoft.com/office/powerpoint/2010/main" val="271982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0EF5-EA05-8A7B-DE46-E6C5261FCA7A}"/>
              </a:ext>
            </a:extLst>
          </p:cNvPr>
          <p:cNvSpPr>
            <a:spLocks noGrp="1"/>
          </p:cNvSpPr>
          <p:nvPr>
            <p:ph type="title"/>
          </p:nvPr>
        </p:nvSpPr>
        <p:spPr>
          <a:xfrm>
            <a:off x="1295402" y="982132"/>
            <a:ext cx="9585595" cy="4978475"/>
          </a:xfrm>
        </p:spPr>
        <p:txBody>
          <a:bodyPr>
            <a:normAutofit/>
          </a:bodyPr>
          <a:lstStyle/>
          <a:p>
            <a:r>
              <a:rPr lang="en-US" sz="4800">
                <a:latin typeface="Aptos ExtraBold" panose="020B0004020202020204" pitchFamily="34" charset="0"/>
              </a:rPr>
              <a:t>Pantayong Pananaw</a:t>
            </a:r>
          </a:p>
        </p:txBody>
      </p:sp>
    </p:spTree>
    <p:extLst>
      <p:ext uri="{BB962C8B-B14F-4D97-AF65-F5344CB8AC3E}">
        <p14:creationId xmlns:p14="http://schemas.microsoft.com/office/powerpoint/2010/main" val="353071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4783-9BE8-9918-C36C-17B80FCC6823}"/>
              </a:ext>
            </a:extLst>
          </p:cNvPr>
          <p:cNvSpPr>
            <a:spLocks noGrp="1"/>
          </p:cNvSpPr>
          <p:nvPr>
            <p:ph type="title"/>
          </p:nvPr>
        </p:nvSpPr>
        <p:spPr/>
        <p:txBody>
          <a:bodyPr/>
          <a:lstStyle/>
          <a:p>
            <a:r>
              <a:rPr lang="en-US"/>
              <a:t>pgdaalamut-sliata</a:t>
            </a:r>
          </a:p>
        </p:txBody>
      </p:sp>
      <p:sp>
        <p:nvSpPr>
          <p:cNvPr id="3" name="Content Placeholder 2">
            <a:extLst>
              <a:ext uri="{FF2B5EF4-FFF2-40B4-BE49-F238E27FC236}">
                <a16:creationId xmlns:a16="http://schemas.microsoft.com/office/drawing/2014/main" id="{AF828989-6D99-81AE-7F3A-D6D30A19F6BA}"/>
              </a:ext>
            </a:extLst>
          </p:cNvPr>
          <p:cNvSpPr>
            <a:spLocks noGrp="1"/>
          </p:cNvSpPr>
          <p:nvPr>
            <p:ph idx="1"/>
          </p:nvPr>
        </p:nvSpPr>
        <p:spPr/>
        <p:txBody>
          <a:bodyPr/>
          <a:lstStyle/>
          <a:p>
            <a:r>
              <a:rPr lang="en-US" b="1"/>
              <a:t>Hint: Proseso ng malalim na pag-iisip at pagsusuri sa kahulugan ng mga salita at konsepto.</a:t>
            </a:r>
          </a:p>
        </p:txBody>
      </p:sp>
    </p:spTree>
    <p:extLst>
      <p:ext uri="{BB962C8B-B14F-4D97-AF65-F5344CB8AC3E}">
        <p14:creationId xmlns:p14="http://schemas.microsoft.com/office/powerpoint/2010/main" val="137853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5C0C-F71C-040E-30DD-3EF962DDF865}"/>
              </a:ext>
            </a:extLst>
          </p:cNvPr>
          <p:cNvSpPr>
            <a:spLocks noGrp="1"/>
          </p:cNvSpPr>
          <p:nvPr>
            <p:ph type="title"/>
          </p:nvPr>
        </p:nvSpPr>
        <p:spPr>
          <a:xfrm>
            <a:off x="1295402" y="982132"/>
            <a:ext cx="9602106" cy="5077543"/>
          </a:xfrm>
        </p:spPr>
        <p:txBody>
          <a:bodyPr>
            <a:normAutofit/>
          </a:bodyPr>
          <a:lstStyle/>
          <a:p>
            <a:r>
              <a:rPr lang="en-US" sz="4800">
                <a:latin typeface="Aptos ExtraBold" panose="020B0004020202020204" pitchFamily="34" charset="0"/>
              </a:rPr>
              <a:t>Pagdalumat-Salita</a:t>
            </a:r>
          </a:p>
        </p:txBody>
      </p:sp>
    </p:spTree>
    <p:extLst>
      <p:ext uri="{BB962C8B-B14F-4D97-AF65-F5344CB8AC3E}">
        <p14:creationId xmlns:p14="http://schemas.microsoft.com/office/powerpoint/2010/main" val="30082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FBF-7FC6-90DF-64F1-F3DFC3FBA2D3}"/>
              </a:ext>
            </a:extLst>
          </p:cNvPr>
          <p:cNvSpPr>
            <a:spLocks noGrp="1"/>
          </p:cNvSpPr>
          <p:nvPr>
            <p:ph type="title"/>
          </p:nvPr>
        </p:nvSpPr>
        <p:spPr/>
        <p:txBody>
          <a:bodyPr/>
          <a:lstStyle/>
          <a:p>
            <a:r>
              <a:rPr lang="en-US"/>
              <a:t>nopliipinoihay</a:t>
            </a:r>
          </a:p>
        </p:txBody>
      </p:sp>
      <p:sp>
        <p:nvSpPr>
          <p:cNvPr id="3" name="Content Placeholder 2">
            <a:extLst>
              <a:ext uri="{FF2B5EF4-FFF2-40B4-BE49-F238E27FC236}">
                <a16:creationId xmlns:a16="http://schemas.microsoft.com/office/drawing/2014/main" id="{CA7E9147-1D65-37DD-AE89-981168FD2BF3}"/>
              </a:ext>
            </a:extLst>
          </p:cNvPr>
          <p:cNvSpPr>
            <a:spLocks noGrp="1"/>
          </p:cNvSpPr>
          <p:nvPr>
            <p:ph idx="1"/>
          </p:nvPr>
        </p:nvSpPr>
        <p:spPr/>
        <p:txBody>
          <a:bodyPr/>
          <a:lstStyle/>
          <a:p>
            <a:r>
              <a:rPr lang="en-US" b="1"/>
              <a:t>Hint: Pag-aaral tungkol sa Pilipinas at sa na kalinangan, kasaysayan, at lipunan nito.</a:t>
            </a:r>
          </a:p>
        </p:txBody>
      </p:sp>
    </p:spTree>
    <p:extLst>
      <p:ext uri="{BB962C8B-B14F-4D97-AF65-F5344CB8AC3E}">
        <p14:creationId xmlns:p14="http://schemas.microsoft.com/office/powerpoint/2010/main" val="369243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7EAB-7DE5-946C-099C-04C01E742F35}"/>
              </a:ext>
            </a:extLst>
          </p:cNvPr>
          <p:cNvSpPr>
            <a:spLocks noGrp="1"/>
          </p:cNvSpPr>
          <p:nvPr>
            <p:ph type="title"/>
          </p:nvPr>
        </p:nvSpPr>
        <p:spPr>
          <a:xfrm>
            <a:off x="1295402" y="982132"/>
            <a:ext cx="9569083" cy="5077543"/>
          </a:xfrm>
        </p:spPr>
        <p:txBody>
          <a:bodyPr>
            <a:normAutofit/>
          </a:bodyPr>
          <a:lstStyle/>
          <a:p>
            <a:r>
              <a:rPr lang="en-US" sz="4800">
                <a:latin typeface="Aptos ExtraBold" panose="020B0004020202020204" pitchFamily="34" charset="0"/>
              </a:rPr>
              <a:t>Pinipinolohiya</a:t>
            </a:r>
          </a:p>
        </p:txBody>
      </p:sp>
    </p:spTree>
    <p:extLst>
      <p:ext uri="{BB962C8B-B14F-4D97-AF65-F5344CB8AC3E}">
        <p14:creationId xmlns:p14="http://schemas.microsoft.com/office/powerpoint/2010/main" val="56942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1FA6-C3F7-B473-2C42-2C894F6E360F}"/>
              </a:ext>
            </a:extLst>
          </p:cNvPr>
          <p:cNvSpPr>
            <a:spLocks noGrp="1"/>
          </p:cNvSpPr>
          <p:nvPr>
            <p:ph type="title"/>
          </p:nvPr>
        </p:nvSpPr>
        <p:spPr>
          <a:xfrm>
            <a:off x="1295402" y="982132"/>
            <a:ext cx="9932334" cy="4912429"/>
          </a:xfrm>
        </p:spPr>
        <p:txBody>
          <a:bodyPr/>
          <a:lstStyle/>
          <a:p>
            <a:r>
              <a:rPr lang="en-US">
                <a:latin typeface="Aptos ExtraBold" panose="020B0004020202020204" pitchFamily="34" charset="0"/>
              </a:rPr>
              <a:t>FILDIS : PAG-UNLAD PANGKAALAMAN</a:t>
            </a:r>
          </a:p>
        </p:txBody>
      </p:sp>
    </p:spTree>
    <p:extLst>
      <p:ext uri="{BB962C8B-B14F-4D97-AF65-F5344CB8AC3E}">
        <p14:creationId xmlns:p14="http://schemas.microsoft.com/office/powerpoint/2010/main" val="271720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2C9F-75FE-9148-913D-AF8A7AE40C81}"/>
              </a:ext>
            </a:extLst>
          </p:cNvPr>
          <p:cNvSpPr>
            <a:spLocks noGrp="1"/>
          </p:cNvSpPr>
          <p:nvPr>
            <p:ph type="title"/>
          </p:nvPr>
        </p:nvSpPr>
        <p:spPr/>
        <p:txBody>
          <a:bodyPr/>
          <a:lstStyle/>
          <a:p>
            <a:r>
              <a:rPr lang="en-US" b="1"/>
              <a:t>Mga Dulog at Teorya sa Pananaliksik</a:t>
            </a:r>
          </a:p>
        </p:txBody>
      </p:sp>
      <p:sp>
        <p:nvSpPr>
          <p:cNvPr id="3" name="Content Placeholder 2">
            <a:extLst>
              <a:ext uri="{FF2B5EF4-FFF2-40B4-BE49-F238E27FC236}">
                <a16:creationId xmlns:a16="http://schemas.microsoft.com/office/drawing/2014/main" id="{210C402D-8EB5-35A5-8118-89D2AA7C5448}"/>
              </a:ext>
            </a:extLst>
          </p:cNvPr>
          <p:cNvSpPr>
            <a:spLocks noGrp="1"/>
          </p:cNvSpPr>
          <p:nvPr>
            <p:ph idx="1"/>
          </p:nvPr>
        </p:nvSpPr>
        <p:spPr/>
        <p:txBody>
          <a:bodyPr/>
          <a:lstStyle/>
          <a:p>
            <a:r>
              <a:rPr lang="en-US" b="1"/>
              <a:t>Ang mga dulog at teaorya sa pananaliksik ang gabay ng isang mananaliksik kung paano isasagawa o bibigyang-direksyon ang siasaliksik, Karaniwan itong gingawang batayan upang ilahad kung aling mga datos ang taglay na ng mananaliksik, kung anong proseso ang kanyang isasagawa upang makapangalap ng datos.</a:t>
            </a:r>
          </a:p>
        </p:txBody>
      </p:sp>
    </p:spTree>
    <p:extLst>
      <p:ext uri="{BB962C8B-B14F-4D97-AF65-F5344CB8AC3E}">
        <p14:creationId xmlns:p14="http://schemas.microsoft.com/office/powerpoint/2010/main" val="227007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BCDE-19B3-F638-6778-1F60ABDF6560}"/>
              </a:ext>
            </a:extLst>
          </p:cNvPr>
          <p:cNvSpPr>
            <a:spLocks noGrp="1"/>
          </p:cNvSpPr>
          <p:nvPr>
            <p:ph type="title"/>
          </p:nvPr>
        </p:nvSpPr>
        <p:spPr/>
        <p:txBody>
          <a:bodyPr/>
          <a:lstStyle/>
          <a:p>
            <a:r>
              <a:rPr lang="en-US" b="1"/>
              <a:t>Ang Teorya ng Dating</a:t>
            </a:r>
          </a:p>
        </p:txBody>
      </p:sp>
      <p:sp>
        <p:nvSpPr>
          <p:cNvPr id="3" name="Content Placeholder 2">
            <a:extLst>
              <a:ext uri="{FF2B5EF4-FFF2-40B4-BE49-F238E27FC236}">
                <a16:creationId xmlns:a16="http://schemas.microsoft.com/office/drawing/2014/main" id="{38117A0B-4F3A-543B-A4FB-858D9190E7B4}"/>
              </a:ext>
            </a:extLst>
          </p:cNvPr>
          <p:cNvSpPr>
            <a:spLocks noGrp="1"/>
          </p:cNvSpPr>
          <p:nvPr>
            <p:ph idx="1"/>
          </p:nvPr>
        </p:nvSpPr>
        <p:spPr/>
        <p:txBody>
          <a:bodyPr/>
          <a:lstStyle/>
          <a:p>
            <a:r>
              <a:rPr lang="en-US" b="1"/>
              <a:t>Sinasabi ni Bienvennido Lumbera na noon pa man, ang teorya ng “Dating” ay ginagamit na ng mga mananaliksik, higit sa mga panunuring pampanitikan. SA pamamagitan ng teoryang ito ay naipababatid ng isang manunulat o mananaliksik ang naging epekto at apekto ng isang babasahin sa isang mambabas</a:t>
            </a:r>
          </a:p>
        </p:txBody>
      </p:sp>
    </p:spTree>
    <p:extLst>
      <p:ext uri="{BB962C8B-B14F-4D97-AF65-F5344CB8AC3E}">
        <p14:creationId xmlns:p14="http://schemas.microsoft.com/office/powerpoint/2010/main" val="397682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5977-328D-006F-B6F5-A8F84B1C85FF}"/>
              </a:ext>
            </a:extLst>
          </p:cNvPr>
          <p:cNvSpPr>
            <a:spLocks noGrp="1"/>
          </p:cNvSpPr>
          <p:nvPr>
            <p:ph type="title"/>
          </p:nvPr>
        </p:nvSpPr>
        <p:spPr/>
        <p:txBody>
          <a:bodyPr/>
          <a:lstStyle/>
          <a:p>
            <a:r>
              <a:rPr lang="en-US">
                <a:latin typeface="Aptos ExtraBold" panose="020B0004020202020204" pitchFamily="34" charset="0"/>
              </a:rPr>
              <a:t>Subukan natin ang talino mo!!</a:t>
            </a:r>
          </a:p>
        </p:txBody>
      </p:sp>
      <p:sp>
        <p:nvSpPr>
          <p:cNvPr id="3" name="Content Placeholder 2">
            <a:extLst>
              <a:ext uri="{FF2B5EF4-FFF2-40B4-BE49-F238E27FC236}">
                <a16:creationId xmlns:a16="http://schemas.microsoft.com/office/drawing/2014/main" id="{AE50435C-6DA7-14A8-F747-4FE0CBCF9415}"/>
              </a:ext>
            </a:extLst>
          </p:cNvPr>
          <p:cNvSpPr>
            <a:spLocks noGrp="1"/>
          </p:cNvSpPr>
          <p:nvPr>
            <p:ph idx="1"/>
          </p:nvPr>
        </p:nvSpPr>
        <p:spPr/>
        <p:txBody>
          <a:bodyPr/>
          <a:lstStyle/>
          <a:p>
            <a:r>
              <a:rPr lang="en-US"/>
              <a:t>Panuto:</a:t>
            </a:r>
          </a:p>
          <a:p>
            <a:r>
              <a:rPr lang="en-US"/>
              <a:t>Suriin ang mga naka jumbled na mga letra, at ibigay ang tamang salita nito.</a:t>
            </a:r>
          </a:p>
        </p:txBody>
      </p:sp>
    </p:spTree>
    <p:extLst>
      <p:ext uri="{BB962C8B-B14F-4D97-AF65-F5344CB8AC3E}">
        <p14:creationId xmlns:p14="http://schemas.microsoft.com/office/powerpoint/2010/main" val="3568586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411D-8705-ACD3-3AC0-B5AC81A8478A}"/>
              </a:ext>
            </a:extLst>
          </p:cNvPr>
          <p:cNvSpPr>
            <a:spLocks noGrp="1"/>
          </p:cNvSpPr>
          <p:nvPr>
            <p:ph type="title"/>
          </p:nvPr>
        </p:nvSpPr>
        <p:spPr/>
        <p:txBody>
          <a:bodyPr/>
          <a:lstStyle/>
          <a:p>
            <a:r>
              <a:rPr lang="en-US" b="1"/>
              <a:t>Ang Teoryang Bakod-Bukod-Buklod</a:t>
            </a:r>
          </a:p>
        </p:txBody>
      </p:sp>
      <p:sp>
        <p:nvSpPr>
          <p:cNvPr id="3" name="Content Placeholder 2">
            <a:extLst>
              <a:ext uri="{FF2B5EF4-FFF2-40B4-BE49-F238E27FC236}">
                <a16:creationId xmlns:a16="http://schemas.microsoft.com/office/drawing/2014/main" id="{6BFA2A08-40CA-AE0D-D870-926A4FE66198}"/>
              </a:ext>
            </a:extLst>
          </p:cNvPr>
          <p:cNvSpPr>
            <a:spLocks noGrp="1"/>
          </p:cNvSpPr>
          <p:nvPr>
            <p:ph idx="1"/>
          </p:nvPr>
        </p:nvSpPr>
        <p:spPr/>
        <p:txBody>
          <a:bodyPr>
            <a:normAutofit fontScale="85000" lnSpcReduction="10000"/>
          </a:bodyPr>
          <a:lstStyle/>
          <a:p>
            <a:r>
              <a:rPr lang="en-US" b="1"/>
              <a:t>Ipinakilala ni Elizabeth Morales- Nuncio ng Pamantasang De La Salle a g teoryang ito, sa pamamagitang ng teoryang ito ay ihinahain ang isang pananaliksik sa pamamagitan ng pagsusuri kung paano tinataglay ng magkakaibang baryabol ang hangganan ng isang baryabol o ang pagpapakita ng “bakod” ang pagiging katangi-tangi ng bawat baryabol o paglalahad ng “bukod” Gayundin ang tinatawag na “buklod” Maaaring ihalintulad ang teoryang ito sa pamamagitan ng pagbuo ng isang Venn Diagram. Sa paggamit ng Venn Diagram, kahit may maraming baryabol ang susuriin. Nailalahad ang mga katangian ng baryabol batay sa kung paano ito nabibigyang-limitasyon, naipakita at nailalahad ang pagkakatulad at pagkakaiba Sa Serye ng Lekturang pangwika ni Dr. David Michael San Juan (2018) ang konseptong ito ni Elizabeth Nuncio. Sa kanyang presentasyong poerpoint ay ganito ang nakasaan.</a:t>
            </a:r>
            <a:endParaRPr lang="en-US"/>
          </a:p>
        </p:txBody>
      </p:sp>
    </p:spTree>
    <p:extLst>
      <p:ext uri="{BB962C8B-B14F-4D97-AF65-F5344CB8AC3E}">
        <p14:creationId xmlns:p14="http://schemas.microsoft.com/office/powerpoint/2010/main" val="27642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57CC-E018-445C-47A3-C287EA2DB399}"/>
              </a:ext>
            </a:extLst>
          </p:cNvPr>
          <p:cNvSpPr>
            <a:spLocks noGrp="1"/>
          </p:cNvSpPr>
          <p:nvPr>
            <p:ph type="title"/>
          </p:nvPr>
        </p:nvSpPr>
        <p:spPr/>
        <p:txBody>
          <a:bodyPr/>
          <a:lstStyle/>
          <a:p>
            <a:r>
              <a:rPr lang="en-US" b="1"/>
              <a:t>Ang Teoryang Bakod-Bukod-Buklod</a:t>
            </a:r>
          </a:p>
        </p:txBody>
      </p:sp>
      <p:sp>
        <p:nvSpPr>
          <p:cNvPr id="3" name="Content Placeholder 2">
            <a:extLst>
              <a:ext uri="{FF2B5EF4-FFF2-40B4-BE49-F238E27FC236}">
                <a16:creationId xmlns:a16="http://schemas.microsoft.com/office/drawing/2014/main" id="{6E193011-E000-7C1B-C5A6-3C70A93DA725}"/>
              </a:ext>
            </a:extLst>
          </p:cNvPr>
          <p:cNvSpPr>
            <a:spLocks noGrp="1"/>
          </p:cNvSpPr>
          <p:nvPr>
            <p:ph idx="1"/>
          </p:nvPr>
        </p:nvSpPr>
        <p:spPr/>
        <p:txBody>
          <a:bodyPr>
            <a:normAutofit fontScale="92500"/>
          </a:bodyPr>
          <a:lstStyle/>
          <a:p>
            <a:r>
              <a:rPr lang="en-US" b="1"/>
              <a:t>Bakod: konsepto ng heyograpiya; sakop at saklaw, dimensyon at lawak ng nasasakupan; pisikal na dibisyon </a:t>
            </a:r>
          </a:p>
          <a:p>
            <a:r>
              <a:rPr lang="en-US" b="1"/>
              <a:t>Bukod: pagsasantabi o eksklusyon; konsepto ng marginalization. </a:t>
            </a:r>
          </a:p>
          <a:p>
            <a:r>
              <a:rPr lang="en-US" b="1"/>
              <a:t>Buklod: mga espasyo na bukas para sa lahat gayan ng daanan food court.</a:t>
            </a:r>
          </a:p>
          <a:p>
            <a:r>
              <a:rPr lang="en-US" b="1"/>
              <a:t>public CR atbp. </a:t>
            </a:r>
          </a:p>
          <a:p>
            <a:r>
              <a:rPr lang="en-US" b="1"/>
              <a:t>Ang Siyudad ng Mall: Ang Bakod, Bukod at Buklod bilang Espasyo at Biswal mula Tabuan hanggang SM City Noth Edsa ni Elizabeth Morales-Nuncio</a:t>
            </a:r>
          </a:p>
        </p:txBody>
      </p:sp>
    </p:spTree>
    <p:extLst>
      <p:ext uri="{BB962C8B-B14F-4D97-AF65-F5344CB8AC3E}">
        <p14:creationId xmlns:p14="http://schemas.microsoft.com/office/powerpoint/2010/main" val="3727571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2B3C-5EB1-46E9-ACAE-21E70C2BA984}"/>
              </a:ext>
            </a:extLst>
          </p:cNvPr>
          <p:cNvSpPr>
            <a:spLocks noGrp="1"/>
          </p:cNvSpPr>
          <p:nvPr>
            <p:ph type="title"/>
          </p:nvPr>
        </p:nvSpPr>
        <p:spPr/>
        <p:txBody>
          <a:bodyPr>
            <a:normAutofit fontScale="90000"/>
          </a:bodyPr>
          <a:lstStyle/>
          <a:p>
            <a:r>
              <a:rPr lang="en-US" b="1"/>
              <a:t>Posibleng Aplikasyon ng Bakod-Bukod-Buklod</a:t>
            </a:r>
          </a:p>
        </p:txBody>
      </p:sp>
      <p:sp>
        <p:nvSpPr>
          <p:cNvPr id="3" name="Content Placeholder 2">
            <a:extLst>
              <a:ext uri="{FF2B5EF4-FFF2-40B4-BE49-F238E27FC236}">
                <a16:creationId xmlns:a16="http://schemas.microsoft.com/office/drawing/2014/main" id="{8F830692-1FA8-6C7B-1D88-E3D6C1BAE06F}"/>
              </a:ext>
            </a:extLst>
          </p:cNvPr>
          <p:cNvSpPr>
            <a:spLocks noGrp="1"/>
          </p:cNvSpPr>
          <p:nvPr>
            <p:ph idx="1"/>
          </p:nvPr>
        </p:nvSpPr>
        <p:spPr/>
        <p:txBody>
          <a:bodyPr/>
          <a:lstStyle/>
          <a:p>
            <a:r>
              <a:rPr lang="en-US" b="1"/>
              <a:t>Pag-aaral sa mga espasyo at kung paano tayo pinapahihiwalay o pinag-uugnay nito.</a:t>
            </a:r>
          </a:p>
          <a:p>
            <a:r>
              <a:rPr lang="en-US" b="1"/>
              <a:t>Pag-aaral hinggil sa gated village at “gilidages” (mga maralitang komunidad sa tabi ng mga gated subdivision)</a:t>
            </a:r>
          </a:p>
          <a:p>
            <a:r>
              <a:rPr lang="en-US" b="1"/>
              <a:t>Pag-aaral sa eksklusibidad ng ilang mga lugar/espasyo sa bansa.</a:t>
            </a:r>
          </a:p>
          <a:p>
            <a:r>
              <a:rPr lang="en-US" b="1"/>
              <a:t>Pag-aaral sa kaibahan ng work space ng ordinaryong manggagawa at ng mga CEO, at mga lugar ng kanilang interaksiyon (board room atbp)</a:t>
            </a:r>
          </a:p>
        </p:txBody>
      </p:sp>
    </p:spTree>
    <p:extLst>
      <p:ext uri="{BB962C8B-B14F-4D97-AF65-F5344CB8AC3E}">
        <p14:creationId xmlns:p14="http://schemas.microsoft.com/office/powerpoint/2010/main" val="3512000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E5D-D8ED-D9D4-3512-464C86473B35}"/>
              </a:ext>
            </a:extLst>
          </p:cNvPr>
          <p:cNvSpPr>
            <a:spLocks noGrp="1"/>
          </p:cNvSpPr>
          <p:nvPr>
            <p:ph type="title"/>
          </p:nvPr>
        </p:nvSpPr>
        <p:spPr/>
        <p:txBody>
          <a:bodyPr/>
          <a:lstStyle/>
          <a:p>
            <a:r>
              <a:rPr lang="en-US" b="1"/>
              <a:t>Pagbaklas/Pagbagtas</a:t>
            </a:r>
          </a:p>
        </p:txBody>
      </p:sp>
      <p:sp>
        <p:nvSpPr>
          <p:cNvPr id="3" name="Content Placeholder 2">
            <a:extLst>
              <a:ext uri="{FF2B5EF4-FFF2-40B4-BE49-F238E27FC236}">
                <a16:creationId xmlns:a16="http://schemas.microsoft.com/office/drawing/2014/main" id="{C5051927-410A-B84E-7EAD-D525AC374A3C}"/>
              </a:ext>
            </a:extLst>
          </p:cNvPr>
          <p:cNvSpPr>
            <a:spLocks noGrp="1"/>
          </p:cNvSpPr>
          <p:nvPr>
            <p:ph idx="1"/>
          </p:nvPr>
        </p:nvSpPr>
        <p:spPr/>
        <p:txBody>
          <a:bodyPr/>
          <a:lstStyle/>
          <a:p>
            <a:r>
              <a:rPr lang="en-US"/>
              <a:t>Mahusay gamitin ang ganitong teorya at dulog kung ang sasaliksikin ay mga polisiya upang ang polisiyang banggit ay lalo pang mapahusay o kaya ay tuluyang isaisantabi na muna.</a:t>
            </a:r>
          </a:p>
          <a:p>
            <a:r>
              <a:rPr lang="en-US"/>
              <a:t>Malayang nakakapaghahain ng mga pangyayari na tumataliwas o tumututol sa polisiya o ang tinatawag na “pagkalas” Responsibilidad ng kung kakalas ay may matibay o kongkretong datos na ihahain upang mapasubalian o maipakita ang kahinaan ng isang polisiya.</a:t>
            </a:r>
          </a:p>
        </p:txBody>
      </p:sp>
    </p:spTree>
    <p:extLst>
      <p:ext uri="{BB962C8B-B14F-4D97-AF65-F5344CB8AC3E}">
        <p14:creationId xmlns:p14="http://schemas.microsoft.com/office/powerpoint/2010/main" val="115275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4AAA0-F8E4-C3D6-B223-AE1CE1434531}"/>
              </a:ext>
            </a:extLst>
          </p:cNvPr>
          <p:cNvSpPr>
            <a:spLocks noGrp="1"/>
          </p:cNvSpPr>
          <p:nvPr>
            <p:ph idx="1"/>
          </p:nvPr>
        </p:nvSpPr>
        <p:spPr>
          <a:xfrm>
            <a:off x="1295401" y="759523"/>
            <a:ext cx="9965357" cy="5415732"/>
          </a:xfrm>
        </p:spPr>
        <p:txBody>
          <a:bodyPr/>
          <a:lstStyle/>
          <a:p>
            <a:r>
              <a:rPr lang="en-US" b="1"/>
              <a:t>Natiro ang Presentasyon ni Dr. Michael Davi San Juan (2018) patungkol sa Pagbaklas/Pagbagtas </a:t>
            </a:r>
          </a:p>
          <a:p>
            <a:r>
              <a:rPr lang="en-US" b="1"/>
              <a:t>Pag-aklas :pagsusuring historikal</a:t>
            </a:r>
          </a:p>
          <a:p>
            <a:r>
              <a:rPr lang="en-US" b="1"/>
              <a:t>Pagbaklas: pagbuwag sa mga tradisyonal na pag-aaral </a:t>
            </a:r>
          </a:p>
          <a:p>
            <a:r>
              <a:rPr lang="en-US" b="1"/>
              <a:t>Pagbagtas: paghahapag ng alternatibo; pagtawid sa hinaharap </a:t>
            </a:r>
          </a:p>
          <a:p>
            <a:r>
              <a:rPr lang="en-US" b="1"/>
              <a:t>Isang halimbawang pananaliksik gamit ang konseptong ito ay ang pag-aklas, Pagbaklas, Pagbagtas: Politikal na Kritisismong Pampanitikan ni Rolando Tolentino at mungkahi ring pananaliksik ni San Juan para sa konseptong ito ay ang pag-aklas, Pagbaklas, Pagbagtas sa Patakarang Pangkaularan ng Pilipinas</a:t>
            </a:r>
          </a:p>
        </p:txBody>
      </p:sp>
    </p:spTree>
    <p:extLst>
      <p:ext uri="{BB962C8B-B14F-4D97-AF65-F5344CB8AC3E}">
        <p14:creationId xmlns:p14="http://schemas.microsoft.com/office/powerpoint/2010/main" val="3392104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E0E9-A990-482A-B508-7D878C36F09E}"/>
              </a:ext>
            </a:extLst>
          </p:cNvPr>
          <p:cNvSpPr>
            <a:spLocks noGrp="1"/>
          </p:cNvSpPr>
          <p:nvPr>
            <p:ph type="title"/>
          </p:nvPr>
        </p:nvSpPr>
        <p:spPr/>
        <p:txBody>
          <a:bodyPr/>
          <a:lstStyle/>
          <a:p>
            <a:r>
              <a:rPr lang="en-US" b="1"/>
              <a:t>Pantayong Pananaw</a:t>
            </a:r>
          </a:p>
        </p:txBody>
      </p:sp>
      <p:sp>
        <p:nvSpPr>
          <p:cNvPr id="3" name="Content Placeholder 2">
            <a:extLst>
              <a:ext uri="{FF2B5EF4-FFF2-40B4-BE49-F238E27FC236}">
                <a16:creationId xmlns:a16="http://schemas.microsoft.com/office/drawing/2014/main" id="{D432404B-DD0C-AEE9-DF23-4696A6E9D8BF}"/>
              </a:ext>
            </a:extLst>
          </p:cNvPr>
          <p:cNvSpPr>
            <a:spLocks noGrp="1"/>
          </p:cNvSpPr>
          <p:nvPr>
            <p:ph idx="1"/>
          </p:nvPr>
        </p:nvSpPr>
        <p:spPr/>
        <p:txBody>
          <a:bodyPr>
            <a:normAutofit fontScale="92500" lnSpcReduction="10000"/>
          </a:bodyPr>
          <a:lstStyle/>
          <a:p>
            <a:r>
              <a:rPr lang="en-US" b="1"/>
              <a:t>Ito ang pamana ni Dr. Zeus Salazar (1997) ang konsepto ng Pantayong pananaw. Narito ang kanyang pagbubuod sa konsepto. </a:t>
            </a:r>
          </a:p>
          <a:p>
            <a:r>
              <a:rPr lang="en-US" b="1"/>
              <a:t>Ang  buod ng pantayong pananaw ay nasa panloob na pagkakaugnay-ugnay at pag-uugnay ng mga katangian, halagahin, , hangarin, kaugalian, pag-aasal, kaalaman, karunungan at karanasan ng isang kabuuang pangkalinangan--- kabuuang nababalot sa ta ipinapahayag sa pamamagitab ng isang wika; ibig sabihin sa loob ng isang nagsasariling talastasan/diskursong pangkalinangan pangkabihasnan. Isang reyalidad ito sa loob ng alin mang grupong etnolingguwistikong may kabuuan at kakayahan, sa atin at sa ibang dako man ng mundo.</a:t>
            </a:r>
          </a:p>
        </p:txBody>
      </p:sp>
    </p:spTree>
    <p:extLst>
      <p:ext uri="{BB962C8B-B14F-4D97-AF65-F5344CB8AC3E}">
        <p14:creationId xmlns:p14="http://schemas.microsoft.com/office/powerpoint/2010/main" val="3205512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D734-EC68-4C4A-17D4-9A702D912475}"/>
              </a:ext>
            </a:extLst>
          </p:cNvPr>
          <p:cNvSpPr>
            <a:spLocks noGrp="1"/>
          </p:cNvSpPr>
          <p:nvPr>
            <p:ph type="title"/>
          </p:nvPr>
        </p:nvSpPr>
        <p:spPr/>
        <p:txBody>
          <a:bodyPr/>
          <a:lstStyle/>
          <a:p>
            <a:r>
              <a:rPr lang="en-US" b="1"/>
              <a:t>Pagdalumat-Salita</a:t>
            </a:r>
          </a:p>
        </p:txBody>
      </p:sp>
      <p:sp>
        <p:nvSpPr>
          <p:cNvPr id="3" name="Content Placeholder 2">
            <a:extLst>
              <a:ext uri="{FF2B5EF4-FFF2-40B4-BE49-F238E27FC236}">
                <a16:creationId xmlns:a16="http://schemas.microsoft.com/office/drawing/2014/main" id="{D360ACD5-680A-F2ED-EA27-06481DADC83B}"/>
              </a:ext>
            </a:extLst>
          </p:cNvPr>
          <p:cNvSpPr>
            <a:spLocks noGrp="1"/>
          </p:cNvSpPr>
          <p:nvPr>
            <p:ph idx="1"/>
          </p:nvPr>
        </p:nvSpPr>
        <p:spPr/>
        <p:txBody>
          <a:bodyPr/>
          <a:lstStyle/>
          <a:p>
            <a:r>
              <a:rPr lang="en-US" b="1"/>
              <a:t>Sa serye ng lektura sa wika na ginaganap sa Politeknikong Unibersidad ng Pilipinas, tinalakay ni Propesro Roderick Nuncio ang maraming konsepto sa pananaliksik. Isa na rito ang tinatawag na pagdalumat-salita.</a:t>
            </a:r>
          </a:p>
        </p:txBody>
      </p:sp>
    </p:spTree>
    <p:extLst>
      <p:ext uri="{BB962C8B-B14F-4D97-AF65-F5344CB8AC3E}">
        <p14:creationId xmlns:p14="http://schemas.microsoft.com/office/powerpoint/2010/main" val="439547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7351072-A396-357C-9EB4-B127C7C8F9BB}"/>
              </a:ext>
            </a:extLst>
          </p:cNvPr>
          <p:cNvSpPr>
            <a:spLocks noGrp="1"/>
          </p:cNvSpPr>
          <p:nvPr>
            <p:ph idx="1"/>
          </p:nvPr>
        </p:nvSpPr>
        <p:spPr>
          <a:xfrm>
            <a:off x="1295400" y="727075"/>
            <a:ext cx="9601200" cy="5148263"/>
          </a:xfrm>
        </p:spPr>
        <p:txBody>
          <a:bodyPr/>
          <a:lstStyle/>
          <a:p>
            <a:r>
              <a:rPr lang="en-US" b="1"/>
              <a:t>Ayon kay Propesor Roderick Nuncio:</a:t>
            </a:r>
          </a:p>
          <a:p>
            <a:r>
              <a:rPr lang="en-US" b="1"/>
              <a:t>Tinatawag na dalumat-salita ang paggamit ng wika sa mataas na antas ng pagteteorya batay sa masusi, masinop, kritikal at analitikal na paggamit ng mga salita kumakatawan ng mga ideya at kaalamang nagiging konsepto sa malalimang pag-uuri’t paggamit nito tinitingna  sa paraang ito ang ugnayan ng salitang ugat at ang varyasyon ng mga pagbabanghay ng salita na nagluluwal ng sanga-sangang kahulugan (Nuncio at Morales 2004) </a:t>
            </a:r>
          </a:p>
          <a:p>
            <a:r>
              <a:rPr lang="en-US" b="1"/>
              <a:t>Maraming nang gumagamit ng ganitong dulog lalo na ang mga mananaliksik sa Unibersidad ng Pilipinas, De La Salle University, at Ateneo De Manila University. May ilang mga nagtataka na rin sa Politeknikong Unibersidad ng Pilipinas, Pamantasan ng Lungsod ng Maynila at maging sa Dalubhasang Normal ng Pilipinas</a:t>
            </a:r>
          </a:p>
        </p:txBody>
      </p:sp>
    </p:spTree>
    <p:extLst>
      <p:ext uri="{BB962C8B-B14F-4D97-AF65-F5344CB8AC3E}">
        <p14:creationId xmlns:p14="http://schemas.microsoft.com/office/powerpoint/2010/main" val="701283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7349E6D-4B4C-4881-5D65-BD79C36831DE}"/>
              </a:ext>
            </a:extLst>
          </p:cNvPr>
          <p:cNvSpPr>
            <a:spLocks noGrp="1"/>
          </p:cNvSpPr>
          <p:nvPr>
            <p:ph idx="1"/>
          </p:nvPr>
        </p:nvSpPr>
        <p:spPr>
          <a:xfrm>
            <a:off x="1295400" y="792163"/>
            <a:ext cx="9601200" cy="5083175"/>
          </a:xfrm>
        </p:spPr>
        <p:txBody>
          <a:bodyPr/>
          <a:lstStyle/>
          <a:p>
            <a:r>
              <a:rPr lang="en-US" b="1"/>
              <a:t>Sa lektura rin ni </a:t>
            </a:r>
            <a:r>
              <a:rPr lang="en-US" b="1" i="1">
                <a:solidFill>
                  <a:srgbClr val="FF0000"/>
                </a:solidFill>
              </a:rPr>
              <a:t>Nuncio</a:t>
            </a:r>
            <a:r>
              <a:rPr lang="en-US" b="1"/>
              <a:t> ay ipinakita niya ang estilo ng mga mananaliksik sa pagdamulat-salita Nasa kanya ring presentasyon ang sumusunod;</a:t>
            </a:r>
          </a:p>
          <a:p>
            <a:r>
              <a:rPr lang="en-US" b="1"/>
              <a:t>Pag – imbento/pagkatha ng ga bagong salita/konsepto: </a:t>
            </a:r>
            <a:r>
              <a:rPr lang="en-US" b="1" i="1">
                <a:solidFill>
                  <a:srgbClr val="C00000"/>
                </a:solidFill>
              </a:rPr>
              <a:t>Pinipinolohiya</a:t>
            </a:r>
            <a:r>
              <a:rPr lang="en-US" b="1"/>
              <a:t> ni Covar, </a:t>
            </a:r>
            <a:r>
              <a:rPr lang="en-US" b="1" i="1">
                <a:solidFill>
                  <a:srgbClr val="FF0000"/>
                </a:solidFill>
              </a:rPr>
              <a:t>Pantayog Pananaw</a:t>
            </a:r>
            <a:r>
              <a:rPr lang="en-US" b="1"/>
              <a:t> ni Zeus zalazar, </a:t>
            </a:r>
            <a:r>
              <a:rPr lang="en-US" b="1" i="1">
                <a:solidFill>
                  <a:srgbClr val="FF0000"/>
                </a:solidFill>
              </a:rPr>
              <a:t>Pamathalaan</a:t>
            </a:r>
            <a:r>
              <a:rPr lang="en-US" b="1"/>
              <a:t> ni Consolacion Alaras, </a:t>
            </a:r>
            <a:r>
              <a:rPr lang="en-US" b="1" i="1">
                <a:solidFill>
                  <a:srgbClr val="FF0000"/>
                </a:solidFill>
              </a:rPr>
              <a:t>Sarilaysay</a:t>
            </a:r>
            <a:r>
              <a:rPr lang="en-US" b="1"/>
              <a:t> ni Rosario Torres-Yu.</a:t>
            </a:r>
          </a:p>
          <a:p>
            <a:r>
              <a:rPr lang="en-US" b="1"/>
              <a:t>Pagsasalin at pagdagdag ng kahulugan: kritika, anda, at gahum ni</a:t>
            </a:r>
          </a:p>
          <a:p>
            <a:r>
              <a:rPr lang="en-US" b="1"/>
              <a:t>IRC, loob at labas.</a:t>
            </a:r>
          </a:p>
          <a:p>
            <a:r>
              <a:rPr lang="en-US" b="1"/>
              <a:t>Pag-aangkop rekonstekstuwalisasyon: </a:t>
            </a:r>
            <a:r>
              <a:rPr lang="en-US" b="1" i="1">
                <a:solidFill>
                  <a:srgbClr val="FF0000"/>
                </a:solidFill>
              </a:rPr>
              <a:t>Sikolohiyang Pilipino</a:t>
            </a:r>
            <a:r>
              <a:rPr lang="en-US" b="1"/>
              <a:t> ni </a:t>
            </a:r>
            <a:r>
              <a:rPr lang="en-US" b="1" i="1">
                <a:solidFill>
                  <a:srgbClr val="FF0000"/>
                </a:solidFill>
              </a:rPr>
              <a:t>Virgilio Enriquez</a:t>
            </a:r>
            <a:r>
              <a:rPr lang="en-US" b="1"/>
              <a:t>, </a:t>
            </a:r>
            <a:r>
              <a:rPr lang="en-US" b="1" i="1">
                <a:solidFill>
                  <a:srgbClr val="FF0000"/>
                </a:solidFill>
              </a:rPr>
              <a:t>Kasaysayan</a:t>
            </a:r>
            <a:r>
              <a:rPr lang="en-US" b="1"/>
              <a:t> bilang “salaysay na may saysay” at “pag uulat sa sarili”; Dating bilang pagdadalumat sa estetikang filipino ni </a:t>
            </a:r>
            <a:r>
              <a:rPr lang="en-US" b="1" i="1">
                <a:solidFill>
                  <a:srgbClr val="FF0000"/>
                </a:solidFill>
              </a:rPr>
              <a:t>Lumbera.</a:t>
            </a:r>
          </a:p>
        </p:txBody>
      </p:sp>
    </p:spTree>
    <p:extLst>
      <p:ext uri="{BB962C8B-B14F-4D97-AF65-F5344CB8AC3E}">
        <p14:creationId xmlns:p14="http://schemas.microsoft.com/office/powerpoint/2010/main" val="4280068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1090A-78C4-CB5D-20DA-E5852CCCEFBE}"/>
              </a:ext>
            </a:extLst>
          </p:cNvPr>
          <p:cNvSpPr>
            <a:spLocks noGrp="1"/>
          </p:cNvSpPr>
          <p:nvPr>
            <p:ph idx="1"/>
          </p:nvPr>
        </p:nvSpPr>
        <p:spPr>
          <a:xfrm>
            <a:off x="1295401" y="792546"/>
            <a:ext cx="9601196" cy="5083322"/>
          </a:xfrm>
        </p:spPr>
        <p:txBody>
          <a:bodyPr/>
          <a:lstStyle/>
          <a:p>
            <a:r>
              <a:rPr lang="en-US" b="1" i="1">
                <a:solidFill>
                  <a:srgbClr val="FF0000"/>
                </a:solidFill>
              </a:rPr>
              <a:t>Pantawang pananaw</a:t>
            </a:r>
            <a:r>
              <a:rPr lang="en-US" b="1"/>
              <a:t>- kapangyarihan ng tawa na tumutuligsa at mang-uyam sa mga nasa kapangyarihan; ang tawa bilang kritika.</a:t>
            </a:r>
          </a:p>
          <a:p>
            <a:r>
              <a:rPr lang="en-US" b="1" i="1">
                <a:solidFill>
                  <a:srgbClr val="FF0000"/>
                </a:solidFill>
              </a:rPr>
              <a:t>Sagandiwa</a:t>
            </a:r>
            <a:r>
              <a:rPr lang="en-US"/>
              <a:t> </a:t>
            </a:r>
            <a:r>
              <a:rPr lang="en-US" b="1"/>
              <a:t>(kasama ang kanyang asawa sa pagkatha nito) kalikasan ng araling Filipino bilang multidisiplinari ang lapit, multikultural at multilinggwal ang mga konsiderasyon sa pag-aaral nito. Pasasanga- sanga ng mga talastasang pangkalinangan sa loob at labas ng bansa na may lalim at lawak. Kaisahan ito ng maramihang pakikisangkot tungo sa mapanaklaw at malawakang kapilipinuhan ng sarili’t bansa (2004: 167).</a:t>
            </a:r>
          </a:p>
        </p:txBody>
      </p:sp>
    </p:spTree>
    <p:extLst>
      <p:ext uri="{BB962C8B-B14F-4D97-AF65-F5344CB8AC3E}">
        <p14:creationId xmlns:p14="http://schemas.microsoft.com/office/powerpoint/2010/main" val="86562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6A2C-AC01-C8CF-FC90-0C686E011EA4}"/>
              </a:ext>
            </a:extLst>
          </p:cNvPr>
          <p:cNvSpPr>
            <a:spLocks noGrp="1"/>
          </p:cNvSpPr>
          <p:nvPr>
            <p:ph type="title"/>
          </p:nvPr>
        </p:nvSpPr>
        <p:spPr/>
        <p:txBody>
          <a:bodyPr/>
          <a:lstStyle/>
          <a:p>
            <a:r>
              <a:rPr lang="en-US" b="1"/>
              <a:t>pnaanikalski</a:t>
            </a:r>
          </a:p>
        </p:txBody>
      </p:sp>
      <p:sp>
        <p:nvSpPr>
          <p:cNvPr id="3" name="Content Placeholder 2">
            <a:extLst>
              <a:ext uri="{FF2B5EF4-FFF2-40B4-BE49-F238E27FC236}">
                <a16:creationId xmlns:a16="http://schemas.microsoft.com/office/drawing/2014/main" id="{BF395688-6E28-39EE-A5FC-5A03812DAC2E}"/>
              </a:ext>
            </a:extLst>
          </p:cNvPr>
          <p:cNvSpPr>
            <a:spLocks noGrp="1"/>
          </p:cNvSpPr>
          <p:nvPr>
            <p:ph idx="1"/>
          </p:nvPr>
        </p:nvSpPr>
        <p:spPr/>
        <p:txBody>
          <a:bodyPr/>
          <a:lstStyle/>
          <a:p>
            <a:r>
              <a:rPr lang="en-US" b="1"/>
              <a:t>Hint: Ito ay ang sistematikong proseso ng pangangalap at pagsusuri ng impormasyon upang makahanap ng bagong kaalaman o solusyon sa isang problema</a:t>
            </a:r>
          </a:p>
        </p:txBody>
      </p:sp>
    </p:spTree>
    <p:extLst>
      <p:ext uri="{BB962C8B-B14F-4D97-AF65-F5344CB8AC3E}">
        <p14:creationId xmlns:p14="http://schemas.microsoft.com/office/powerpoint/2010/main" val="140228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2FA5-81F6-A7C7-81CE-6795F8D0F3EC}"/>
              </a:ext>
            </a:extLst>
          </p:cNvPr>
          <p:cNvSpPr>
            <a:spLocks noGrp="1"/>
          </p:cNvSpPr>
          <p:nvPr>
            <p:ph type="title"/>
          </p:nvPr>
        </p:nvSpPr>
        <p:spPr>
          <a:xfrm>
            <a:off x="1295402" y="982131"/>
            <a:ext cx="9668152" cy="4978475"/>
          </a:xfrm>
        </p:spPr>
        <p:txBody>
          <a:bodyPr>
            <a:normAutofit/>
          </a:bodyPr>
          <a:lstStyle/>
          <a:p>
            <a:r>
              <a:rPr lang="en-US" sz="4800" b="1">
                <a:latin typeface="Aptos ExtraBold" panose="020B0004020202020204" pitchFamily="34" charset="0"/>
              </a:rPr>
              <a:t>Pananaliksik</a:t>
            </a:r>
          </a:p>
        </p:txBody>
      </p:sp>
    </p:spTree>
    <p:extLst>
      <p:ext uri="{BB962C8B-B14F-4D97-AF65-F5344CB8AC3E}">
        <p14:creationId xmlns:p14="http://schemas.microsoft.com/office/powerpoint/2010/main" val="272073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3B24-F870-4CAA-63A6-2F6E6019AB7F}"/>
              </a:ext>
            </a:extLst>
          </p:cNvPr>
          <p:cNvSpPr>
            <a:spLocks noGrp="1"/>
          </p:cNvSpPr>
          <p:nvPr>
            <p:ph type="title"/>
          </p:nvPr>
        </p:nvSpPr>
        <p:spPr/>
        <p:txBody>
          <a:bodyPr/>
          <a:lstStyle/>
          <a:p>
            <a:r>
              <a:rPr lang="en-US"/>
              <a:t>orytea gn dtaing</a:t>
            </a:r>
          </a:p>
        </p:txBody>
      </p:sp>
      <p:sp>
        <p:nvSpPr>
          <p:cNvPr id="3" name="Content Placeholder 2">
            <a:extLst>
              <a:ext uri="{FF2B5EF4-FFF2-40B4-BE49-F238E27FC236}">
                <a16:creationId xmlns:a16="http://schemas.microsoft.com/office/drawing/2014/main" id="{9ED9C399-4370-9342-BF88-61F0E670CA37}"/>
              </a:ext>
            </a:extLst>
          </p:cNvPr>
          <p:cNvSpPr>
            <a:spLocks noGrp="1"/>
          </p:cNvSpPr>
          <p:nvPr>
            <p:ph idx="1"/>
          </p:nvPr>
        </p:nvSpPr>
        <p:spPr/>
        <p:txBody>
          <a:bodyPr/>
          <a:lstStyle/>
          <a:p>
            <a:r>
              <a:rPr lang="en-US" b="1"/>
              <a:t>Hint: Isang paliwanag o modelo kung paano nauunawaan at binibigyang-kahulugan ng tao ang mga pangyayari o impormasyon na natatanggap</a:t>
            </a:r>
          </a:p>
        </p:txBody>
      </p:sp>
    </p:spTree>
    <p:extLst>
      <p:ext uri="{BB962C8B-B14F-4D97-AF65-F5344CB8AC3E}">
        <p14:creationId xmlns:p14="http://schemas.microsoft.com/office/powerpoint/2010/main" val="156256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F5A8-12D9-FDA6-A9D5-52EA3A062226}"/>
              </a:ext>
            </a:extLst>
          </p:cNvPr>
          <p:cNvSpPr>
            <a:spLocks noGrp="1"/>
          </p:cNvSpPr>
          <p:nvPr>
            <p:ph type="title"/>
          </p:nvPr>
        </p:nvSpPr>
        <p:spPr>
          <a:xfrm>
            <a:off x="1295402" y="982132"/>
            <a:ext cx="9354435" cy="4928941"/>
          </a:xfrm>
        </p:spPr>
        <p:txBody>
          <a:bodyPr>
            <a:normAutofit/>
          </a:bodyPr>
          <a:lstStyle/>
          <a:p>
            <a:r>
              <a:rPr lang="en-US" sz="4800" b="1">
                <a:latin typeface="Aptos ExtraBold" panose="020B0004020202020204" pitchFamily="34" charset="0"/>
              </a:rPr>
              <a:t>Teorya ng Dating</a:t>
            </a:r>
          </a:p>
        </p:txBody>
      </p:sp>
    </p:spTree>
    <p:extLst>
      <p:ext uri="{BB962C8B-B14F-4D97-AF65-F5344CB8AC3E}">
        <p14:creationId xmlns:p14="http://schemas.microsoft.com/office/powerpoint/2010/main" val="405665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B58A-A322-5739-B552-F2A763E2889B}"/>
              </a:ext>
            </a:extLst>
          </p:cNvPr>
          <p:cNvSpPr>
            <a:spLocks noGrp="1"/>
          </p:cNvSpPr>
          <p:nvPr>
            <p:ph type="title"/>
          </p:nvPr>
        </p:nvSpPr>
        <p:spPr/>
        <p:txBody>
          <a:bodyPr/>
          <a:lstStyle/>
          <a:p>
            <a:r>
              <a:rPr lang="en-US"/>
              <a:t>oeartygn boakd-ubokd-dklobu</a:t>
            </a:r>
          </a:p>
        </p:txBody>
      </p:sp>
      <p:sp>
        <p:nvSpPr>
          <p:cNvPr id="3" name="Content Placeholder 2">
            <a:extLst>
              <a:ext uri="{FF2B5EF4-FFF2-40B4-BE49-F238E27FC236}">
                <a16:creationId xmlns:a16="http://schemas.microsoft.com/office/drawing/2014/main" id="{1DD371FB-A537-AB13-4534-9E260ED6530A}"/>
              </a:ext>
            </a:extLst>
          </p:cNvPr>
          <p:cNvSpPr>
            <a:spLocks noGrp="1"/>
          </p:cNvSpPr>
          <p:nvPr>
            <p:ph idx="1"/>
          </p:nvPr>
        </p:nvSpPr>
        <p:spPr/>
        <p:txBody>
          <a:bodyPr/>
          <a:lstStyle/>
          <a:p>
            <a:r>
              <a:rPr lang="en-US" b="1"/>
              <a:t>Hint: Isang teoryang nagsusuri sa pagkakahati-hati ng lipunan batay sa identidad at kulturang Pilipino.</a:t>
            </a:r>
          </a:p>
        </p:txBody>
      </p:sp>
    </p:spTree>
    <p:extLst>
      <p:ext uri="{BB962C8B-B14F-4D97-AF65-F5344CB8AC3E}">
        <p14:creationId xmlns:p14="http://schemas.microsoft.com/office/powerpoint/2010/main" val="408139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84E7-4781-B522-BB18-995F109C261B}"/>
              </a:ext>
            </a:extLst>
          </p:cNvPr>
          <p:cNvSpPr>
            <a:spLocks noGrp="1"/>
          </p:cNvSpPr>
          <p:nvPr>
            <p:ph type="title"/>
          </p:nvPr>
        </p:nvSpPr>
        <p:spPr>
          <a:xfrm>
            <a:off x="1295401" y="982132"/>
            <a:ext cx="9800243" cy="5044520"/>
          </a:xfrm>
        </p:spPr>
        <p:txBody>
          <a:bodyPr>
            <a:normAutofit/>
          </a:bodyPr>
          <a:lstStyle/>
          <a:p>
            <a:r>
              <a:rPr lang="en-US" sz="4800">
                <a:latin typeface="Aptos ExtraBold" panose="020B0004020202020204" pitchFamily="34" charset="0"/>
              </a:rPr>
              <a:t>Teoryang Bakod-Bukod-Buklod</a:t>
            </a:r>
          </a:p>
        </p:txBody>
      </p:sp>
    </p:spTree>
    <p:extLst>
      <p:ext uri="{BB962C8B-B14F-4D97-AF65-F5344CB8AC3E}">
        <p14:creationId xmlns:p14="http://schemas.microsoft.com/office/powerpoint/2010/main" val="280173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98B4-EEB3-F846-FB56-33ED988380ED}"/>
              </a:ext>
            </a:extLst>
          </p:cNvPr>
          <p:cNvSpPr>
            <a:spLocks noGrp="1"/>
          </p:cNvSpPr>
          <p:nvPr>
            <p:ph type="title"/>
          </p:nvPr>
        </p:nvSpPr>
        <p:spPr/>
        <p:txBody>
          <a:bodyPr/>
          <a:lstStyle/>
          <a:p>
            <a:r>
              <a:rPr lang="en-US"/>
              <a:t>pbgakasal</a:t>
            </a:r>
          </a:p>
        </p:txBody>
      </p:sp>
      <p:sp>
        <p:nvSpPr>
          <p:cNvPr id="3" name="Content Placeholder 2">
            <a:extLst>
              <a:ext uri="{FF2B5EF4-FFF2-40B4-BE49-F238E27FC236}">
                <a16:creationId xmlns:a16="http://schemas.microsoft.com/office/drawing/2014/main" id="{0C64E77E-D4D3-3CFB-F1C2-020F77E86075}"/>
              </a:ext>
            </a:extLst>
          </p:cNvPr>
          <p:cNvSpPr>
            <a:spLocks noGrp="1"/>
          </p:cNvSpPr>
          <p:nvPr>
            <p:ph idx="1"/>
          </p:nvPr>
        </p:nvSpPr>
        <p:spPr/>
        <p:txBody>
          <a:bodyPr/>
          <a:lstStyle/>
          <a:p>
            <a:r>
              <a:rPr lang="en-US" b="1"/>
              <a:t>Hint: Pagtanggal o pagbuwag sa umiiral na sistema o paniniwala upang makabuo ng bago o mas makatarungan.</a:t>
            </a:r>
          </a:p>
        </p:txBody>
      </p:sp>
    </p:spTree>
    <p:extLst>
      <p:ext uri="{BB962C8B-B14F-4D97-AF65-F5344CB8AC3E}">
        <p14:creationId xmlns:p14="http://schemas.microsoft.com/office/powerpoint/2010/main" val="40800586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Organic</vt:lpstr>
      <vt:lpstr>Week 15</vt:lpstr>
      <vt:lpstr>Subukan natin ang talino mo!!</vt:lpstr>
      <vt:lpstr>pnaanikalski</vt:lpstr>
      <vt:lpstr>Pananaliksik</vt:lpstr>
      <vt:lpstr>orytea gn dtaing</vt:lpstr>
      <vt:lpstr>Teorya ng Dating</vt:lpstr>
      <vt:lpstr>oeartygn boakd-ubokd-dklobu</vt:lpstr>
      <vt:lpstr>Teoryang Bakod-Bukod-Buklod</vt:lpstr>
      <vt:lpstr>pbgakasal</vt:lpstr>
      <vt:lpstr>Pagbaklas</vt:lpstr>
      <vt:lpstr>pnaatoyng pnnaawa</vt:lpstr>
      <vt:lpstr>Pantayong Pananaw</vt:lpstr>
      <vt:lpstr>pgdaalamut-sliata</vt:lpstr>
      <vt:lpstr>Pagdalumat-Salita</vt:lpstr>
      <vt:lpstr>nopliipinoihay</vt:lpstr>
      <vt:lpstr>Pinipinolohiya</vt:lpstr>
      <vt:lpstr>FILDIS : PAG-UNLAD PANGKAALAMAN</vt:lpstr>
      <vt:lpstr>Mga Dulog at Teorya sa Pananaliksik</vt:lpstr>
      <vt:lpstr>Ang Teorya ng Dating</vt:lpstr>
      <vt:lpstr>Ang Teoryang Bakod-Bukod-Buklod</vt:lpstr>
      <vt:lpstr>Ang Teoryang Bakod-Bukod-Buklod</vt:lpstr>
      <vt:lpstr>Posibleng Aplikasyon ng Bakod-Bukod-Buklod</vt:lpstr>
      <vt:lpstr>Pagbaklas/Pagbagtas</vt:lpstr>
      <vt:lpstr>PowerPoint Presentation</vt:lpstr>
      <vt:lpstr>Pantayong Pananaw</vt:lpstr>
      <vt:lpstr>Pagdalumat-Salita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15</dc:title>
  <dc:creator>raventantoy04@gmail.com</dc:creator>
  <cp:lastModifiedBy>raventantoy04@gmail.com</cp:lastModifiedBy>
  <cp:revision>4</cp:revision>
  <dcterms:created xsi:type="dcterms:W3CDTF">2025-03-11T03:24:52Z</dcterms:created>
  <dcterms:modified xsi:type="dcterms:W3CDTF">2025-03-11T04:36:14Z</dcterms:modified>
</cp:coreProperties>
</file>