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Times New Roman" charset="1" panose="02030502070405020303"/>
      <p:regular r:id="rId29"/>
    </p:embeddedFont>
    <p:embeddedFont>
      <p:font typeface="Telegraf" charset="1" panose="00000500000000000000"/>
      <p:regular r:id="rId30"/>
    </p:embeddedFont>
    <p:embeddedFont>
      <p:font typeface="Telegraf Medium" charset="1" panose="00000600000000000000"/>
      <p:regular r:id="rId31"/>
    </p:embeddedFont>
    <p:embeddedFont>
      <p:font typeface="Times New Roman Bold" charset="1" panose="02030802070405020303"/>
      <p:regular r:id="rId32"/>
    </p:embeddedFont>
    <p:embeddedFont>
      <p:font typeface="Times New Roman Italics" charset="1" panose="02030502070405090303"/>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3737032" y="1720249"/>
            <a:ext cx="10813936" cy="3838601"/>
            <a:chOff x="0" y="0"/>
            <a:chExt cx="2419940" cy="859001"/>
          </a:xfrm>
        </p:grpSpPr>
        <p:sp>
          <p:nvSpPr>
            <p:cNvPr name="Freeform 3" id="3"/>
            <p:cNvSpPr/>
            <p:nvPr/>
          </p:nvSpPr>
          <p:spPr>
            <a:xfrm flipH="false" flipV="false" rot="0">
              <a:off x="0" y="0"/>
              <a:ext cx="2419940" cy="859001"/>
            </a:xfrm>
            <a:custGeom>
              <a:avLst/>
              <a:gdLst/>
              <a:ahLst/>
              <a:cxnLst/>
              <a:rect r="r" b="b" t="t" l="l"/>
              <a:pathLst>
                <a:path h="859001" w="2419940">
                  <a:moveTo>
                    <a:pt x="36512" y="0"/>
                  </a:moveTo>
                  <a:lnTo>
                    <a:pt x="2383428" y="0"/>
                  </a:lnTo>
                  <a:cubicBezTo>
                    <a:pt x="2403593" y="0"/>
                    <a:pt x="2419940" y="16347"/>
                    <a:pt x="2419940" y="36512"/>
                  </a:cubicBezTo>
                  <a:lnTo>
                    <a:pt x="2419940" y="822489"/>
                  </a:lnTo>
                  <a:cubicBezTo>
                    <a:pt x="2419940" y="832173"/>
                    <a:pt x="2416093" y="841460"/>
                    <a:pt x="2409246" y="848307"/>
                  </a:cubicBezTo>
                  <a:cubicBezTo>
                    <a:pt x="2402399" y="855154"/>
                    <a:pt x="2393111" y="859001"/>
                    <a:pt x="2383428" y="859001"/>
                  </a:cubicBezTo>
                  <a:lnTo>
                    <a:pt x="36512" y="859001"/>
                  </a:lnTo>
                  <a:cubicBezTo>
                    <a:pt x="16347" y="859001"/>
                    <a:pt x="0" y="842654"/>
                    <a:pt x="0" y="822489"/>
                  </a:cubicBezTo>
                  <a:lnTo>
                    <a:pt x="0" y="36512"/>
                  </a:lnTo>
                  <a:cubicBezTo>
                    <a:pt x="0" y="26828"/>
                    <a:pt x="3847" y="17541"/>
                    <a:pt x="10694" y="10694"/>
                  </a:cubicBezTo>
                  <a:cubicBezTo>
                    <a:pt x="17541" y="3847"/>
                    <a:pt x="26828" y="0"/>
                    <a:pt x="36512"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419940" cy="89710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299473" y="5275015"/>
            <a:ext cx="5365465" cy="5797654"/>
          </a:xfrm>
          <a:custGeom>
            <a:avLst/>
            <a:gdLst/>
            <a:ahLst/>
            <a:cxnLst/>
            <a:rect r="r" b="b" t="t" l="l"/>
            <a:pathLst>
              <a:path h="5797654" w="5365465">
                <a:moveTo>
                  <a:pt x="0" y="0"/>
                </a:moveTo>
                <a:lnTo>
                  <a:pt x="5365465" y="0"/>
                </a:lnTo>
                <a:lnTo>
                  <a:pt x="5365465" y="5797654"/>
                </a:lnTo>
                <a:lnTo>
                  <a:pt x="0" y="5797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7287" y="5143500"/>
            <a:ext cx="5075212" cy="5075212"/>
          </a:xfrm>
          <a:custGeom>
            <a:avLst/>
            <a:gdLst/>
            <a:ahLst/>
            <a:cxnLst/>
            <a:rect r="r" b="b" t="t" l="l"/>
            <a:pathLst>
              <a:path h="5075212" w="5075212">
                <a:moveTo>
                  <a:pt x="0" y="0"/>
                </a:moveTo>
                <a:lnTo>
                  <a:pt x="5075213" y="0"/>
                </a:lnTo>
                <a:lnTo>
                  <a:pt x="5075213" y="5075212"/>
                </a:lnTo>
                <a:lnTo>
                  <a:pt x="0" y="5075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948921" y="2199604"/>
            <a:ext cx="14390158" cy="2943896"/>
          </a:xfrm>
          <a:prstGeom prst="rect">
            <a:avLst/>
          </a:prstGeom>
        </p:spPr>
        <p:txBody>
          <a:bodyPr anchor="t" rtlCol="false" tIns="0" lIns="0" bIns="0" rIns="0">
            <a:spAutoFit/>
          </a:bodyPr>
          <a:lstStyle/>
          <a:p>
            <a:pPr algn="ctr">
              <a:lnSpc>
                <a:spcPts val="11237"/>
              </a:lnSpc>
              <a:spcBef>
                <a:spcPct val="0"/>
              </a:spcBef>
            </a:pPr>
            <a:r>
              <a:rPr lang="en-US" sz="8027">
                <a:solidFill>
                  <a:srgbClr val="FFFFFF"/>
                </a:solidFill>
                <a:latin typeface="Times New Roman"/>
                <a:ea typeface="Times New Roman"/>
                <a:cs typeface="Times New Roman"/>
                <a:sym typeface="Times New Roman"/>
              </a:rPr>
              <a:t>A</a:t>
            </a:r>
            <a:r>
              <a:rPr lang="en-US" sz="8027">
                <a:solidFill>
                  <a:srgbClr val="FFFFFF"/>
                </a:solidFill>
                <a:latin typeface="Times New Roman"/>
                <a:ea typeface="Times New Roman"/>
                <a:cs typeface="Times New Roman"/>
                <a:sym typeface="Times New Roman"/>
              </a:rPr>
              <a:t>ng Iba't Ibang Uri ng Pananaliksik</a:t>
            </a:r>
          </a:p>
        </p:txBody>
      </p:sp>
      <p:sp>
        <p:nvSpPr>
          <p:cNvPr name="Freeform 8" id="8"/>
          <p:cNvSpPr/>
          <p:nvPr/>
        </p:nvSpPr>
        <p:spPr>
          <a:xfrm flipH="true" flipV="true" rot="0">
            <a:off x="13071928" y="68288"/>
            <a:ext cx="5075212" cy="5075212"/>
          </a:xfrm>
          <a:custGeom>
            <a:avLst/>
            <a:gdLst/>
            <a:ahLst/>
            <a:cxnLst/>
            <a:rect r="r" b="b" t="t" l="l"/>
            <a:pathLst>
              <a:path h="5075212" w="5075212">
                <a:moveTo>
                  <a:pt x="5075213" y="5075212"/>
                </a:moveTo>
                <a:lnTo>
                  <a:pt x="0" y="5075212"/>
                </a:lnTo>
                <a:lnTo>
                  <a:pt x="0" y="0"/>
                </a:lnTo>
                <a:lnTo>
                  <a:pt x="5075213" y="0"/>
                </a:lnTo>
                <a:lnTo>
                  <a:pt x="5075213" y="50752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5243934" y="5661050"/>
            <a:ext cx="7800133" cy="2512792"/>
          </a:xfrm>
          <a:prstGeom prst="rect">
            <a:avLst/>
          </a:prstGeom>
        </p:spPr>
        <p:txBody>
          <a:bodyPr anchor="t" rtlCol="false" tIns="0" lIns="0" bIns="0" rIns="0">
            <a:spAutoFit/>
          </a:bodyPr>
          <a:lstStyle/>
          <a:p>
            <a:pPr algn="ctr">
              <a:lnSpc>
                <a:spcPts val="4928"/>
              </a:lnSpc>
            </a:pPr>
            <a:r>
              <a:rPr lang="en-US" sz="3520">
                <a:solidFill>
                  <a:srgbClr val="FFFFFF"/>
                </a:solidFill>
                <a:latin typeface="Times New Roman"/>
                <a:ea typeface="Times New Roman"/>
                <a:cs typeface="Times New Roman"/>
                <a:sym typeface="Times New Roman"/>
              </a:rPr>
              <a:t>WEEK 14</a:t>
            </a:r>
          </a:p>
          <a:p>
            <a:pPr algn="ctr">
              <a:lnSpc>
                <a:spcPts val="4928"/>
              </a:lnSpc>
            </a:pPr>
            <a:r>
              <a:rPr lang="en-US" sz="3520">
                <a:solidFill>
                  <a:srgbClr val="FFFFFF"/>
                </a:solidFill>
                <a:latin typeface="Times New Roman"/>
                <a:ea typeface="Times New Roman"/>
                <a:cs typeface="Times New Roman"/>
                <a:sym typeface="Times New Roman"/>
              </a:rPr>
              <a:t>Presentasyon nina:</a:t>
            </a:r>
          </a:p>
          <a:p>
            <a:pPr algn="ctr">
              <a:lnSpc>
                <a:spcPts val="4928"/>
              </a:lnSpc>
            </a:pPr>
            <a:r>
              <a:rPr lang="en-US" sz="3520">
                <a:solidFill>
                  <a:srgbClr val="FFFFFF"/>
                </a:solidFill>
                <a:latin typeface="Times New Roman"/>
                <a:ea typeface="Times New Roman"/>
                <a:cs typeface="Times New Roman"/>
                <a:sym typeface="Times New Roman"/>
              </a:rPr>
              <a:t>Gomer Abad (BSIT 12023) at</a:t>
            </a:r>
          </a:p>
          <a:p>
            <a:pPr algn="ctr">
              <a:lnSpc>
                <a:spcPts val="4928"/>
              </a:lnSpc>
              <a:spcBef>
                <a:spcPct val="0"/>
              </a:spcBef>
            </a:pPr>
            <a:r>
              <a:rPr lang="en-US" sz="3520">
                <a:solidFill>
                  <a:srgbClr val="FFFFFF"/>
                </a:solidFill>
                <a:latin typeface="Times New Roman"/>
                <a:ea typeface="Times New Roman"/>
                <a:cs typeface="Times New Roman"/>
                <a:sym typeface="Times New Roman"/>
              </a:rPr>
              <a:t>Edgar Roy Andaya (BSIT 12023)</a:t>
            </a:r>
          </a:p>
        </p:txBody>
      </p:sp>
      <p:sp>
        <p:nvSpPr>
          <p:cNvPr name="Freeform 10" id="10"/>
          <p:cNvSpPr/>
          <p:nvPr/>
        </p:nvSpPr>
        <p:spPr>
          <a:xfrm flipH="false" flipV="false" rot="0">
            <a:off x="-380063" y="0"/>
            <a:ext cx="4421455" cy="5055718"/>
          </a:xfrm>
          <a:custGeom>
            <a:avLst/>
            <a:gdLst/>
            <a:ahLst/>
            <a:cxnLst/>
            <a:rect r="r" b="b" t="t" l="l"/>
            <a:pathLst>
              <a:path h="5055718" w="4421455">
                <a:moveTo>
                  <a:pt x="0" y="0"/>
                </a:moveTo>
                <a:lnTo>
                  <a:pt x="4421455" y="0"/>
                </a:lnTo>
                <a:lnTo>
                  <a:pt x="4421455" y="5055718"/>
                </a:lnTo>
                <a:lnTo>
                  <a:pt x="0" y="50557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180886" y="859639"/>
            <a:ext cx="10256808" cy="1270992"/>
          </a:xfrm>
          <a:prstGeom prst="rect">
            <a:avLst/>
          </a:prstGeom>
        </p:spPr>
        <p:txBody>
          <a:bodyPr anchor="t" rtlCol="false" tIns="0" lIns="0" bIns="0" rIns="0">
            <a:spAutoFit/>
          </a:bodyPr>
          <a:lstStyle/>
          <a:p>
            <a:pPr algn="ctr">
              <a:lnSpc>
                <a:spcPts val="9343"/>
              </a:lnSpc>
              <a:spcBef>
                <a:spcPct val="0"/>
              </a:spcBef>
            </a:pPr>
            <a:r>
              <a:rPr lang="en-US" sz="6673">
                <a:solidFill>
                  <a:srgbClr val="FFFFFF"/>
                </a:solidFill>
                <a:latin typeface="Times New Roman"/>
                <a:ea typeface="Times New Roman"/>
                <a:cs typeface="Times New Roman"/>
                <a:sym typeface="Times New Roman"/>
              </a:rPr>
              <a:t>Deskriptibong Pamamaraan</a:t>
            </a:r>
          </a:p>
        </p:txBody>
      </p:sp>
      <p:sp>
        <p:nvSpPr>
          <p:cNvPr name="TextBox 6" id="6"/>
          <p:cNvSpPr txBox="true"/>
          <p:nvPr/>
        </p:nvSpPr>
        <p:spPr>
          <a:xfrm rot="0">
            <a:off x="969815" y="3672034"/>
            <a:ext cx="16348369" cy="4233253"/>
          </a:xfrm>
          <a:prstGeom prst="rect">
            <a:avLst/>
          </a:prstGeom>
        </p:spPr>
        <p:txBody>
          <a:bodyPr anchor="t" rtlCol="false" tIns="0" lIns="0" bIns="0" rIns="0">
            <a:spAutoFit/>
          </a:bodyPr>
          <a:lstStyle/>
          <a:p>
            <a:pPr algn="just">
              <a:lnSpc>
                <a:spcPts val="6588"/>
              </a:lnSpc>
              <a:spcBef>
                <a:spcPct val="0"/>
              </a:spcBef>
            </a:pPr>
            <a:r>
              <a:rPr lang="en-US" sz="4706">
                <a:solidFill>
                  <a:srgbClr val="FFFFFF"/>
                </a:solidFill>
                <a:latin typeface="Times New Roman"/>
                <a:ea typeface="Times New Roman"/>
                <a:cs typeface="Times New Roman"/>
                <a:sym typeface="Times New Roman"/>
              </a:rPr>
              <a:t>Layon ng deskritibong pananaliksik na tugunin anng mga katanungang sino, ano, kailan, saan at paano ng isang partikular na paksain. Sinusubukan din nitong ilarawan ang kasalukuyang kalagayan, kaganapan o mga sistema batay sa impresyon o reaksyon ng mga respondente. </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180886" y="859639"/>
            <a:ext cx="10256808" cy="1270992"/>
          </a:xfrm>
          <a:prstGeom prst="rect">
            <a:avLst/>
          </a:prstGeom>
        </p:spPr>
        <p:txBody>
          <a:bodyPr anchor="t" rtlCol="false" tIns="0" lIns="0" bIns="0" rIns="0">
            <a:spAutoFit/>
          </a:bodyPr>
          <a:lstStyle/>
          <a:p>
            <a:pPr algn="ctr">
              <a:lnSpc>
                <a:spcPts val="9343"/>
              </a:lnSpc>
              <a:spcBef>
                <a:spcPct val="0"/>
              </a:spcBef>
            </a:pPr>
            <a:r>
              <a:rPr lang="en-US" sz="6673">
                <a:solidFill>
                  <a:srgbClr val="FFFFFF"/>
                </a:solidFill>
                <a:latin typeface="Times New Roman"/>
                <a:ea typeface="Times New Roman"/>
                <a:cs typeface="Times New Roman"/>
                <a:sym typeface="Times New Roman"/>
              </a:rPr>
              <a:t>Deskriptibong Pamamaraan</a:t>
            </a:r>
          </a:p>
        </p:txBody>
      </p:sp>
      <p:sp>
        <p:nvSpPr>
          <p:cNvPr name="TextBox 6" id="6"/>
          <p:cNvSpPr txBox="true"/>
          <p:nvPr/>
        </p:nvSpPr>
        <p:spPr>
          <a:xfrm rot="0">
            <a:off x="1028700" y="2961626"/>
            <a:ext cx="16524866" cy="4251726"/>
          </a:xfrm>
          <a:prstGeom prst="rect">
            <a:avLst/>
          </a:prstGeom>
        </p:spPr>
        <p:txBody>
          <a:bodyPr anchor="t" rtlCol="false" tIns="0" lIns="0" bIns="0" rIns="0">
            <a:spAutoFit/>
          </a:bodyPr>
          <a:lstStyle/>
          <a:p>
            <a:pPr algn="just">
              <a:lnSpc>
                <a:spcPts val="5526"/>
              </a:lnSpc>
              <a:spcBef>
                <a:spcPct val="0"/>
              </a:spcBef>
            </a:pPr>
            <a:r>
              <a:rPr lang="en-US" sz="3947">
                <a:solidFill>
                  <a:srgbClr val="FFFFFF"/>
                </a:solidFill>
                <a:latin typeface="Times New Roman"/>
                <a:ea typeface="Times New Roman"/>
                <a:cs typeface="Times New Roman"/>
                <a:sym typeface="Times New Roman"/>
              </a:rPr>
              <a:t>Ayon kay Alipio M. Garcia, ang deskriptibong pananaliksik ay kinabibilangan ng lahat ng mga pag-aaral na magpapakahulugan sa kasalukuyang katotohanan na may kinalaman sa kaligiran at kalagayan ng anomang pasksa-isangpangkat ng tao, bilang ng mga bagay, hanay ng mga kalagayan uri ng kaganapan, hanay ng mga kaisipan o anumang ibang uri ng penomenon na nais na pag-aaral ng isang mananaliksik. </a:t>
            </a:r>
          </a:p>
        </p:txBody>
      </p:sp>
      <p:sp>
        <p:nvSpPr>
          <p:cNvPr name="Freeform 7" id="7"/>
          <p:cNvSpPr/>
          <p:nvPr/>
        </p:nvSpPr>
        <p:spPr>
          <a:xfrm flipH="false" flipV="false" rot="0">
            <a:off x="193095" y="-535308"/>
            <a:ext cx="2894837" cy="3128016"/>
          </a:xfrm>
          <a:custGeom>
            <a:avLst/>
            <a:gdLst/>
            <a:ahLst/>
            <a:cxnLst/>
            <a:rect r="r" b="b" t="t" l="l"/>
            <a:pathLst>
              <a:path h="3128016" w="2894837">
                <a:moveTo>
                  <a:pt x="0" y="0"/>
                </a:moveTo>
                <a:lnTo>
                  <a:pt x="2894837" y="0"/>
                </a:lnTo>
                <a:lnTo>
                  <a:pt x="2894837" y="3128016"/>
                </a:lnTo>
                <a:lnTo>
                  <a:pt x="0" y="31280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180886" y="859639"/>
            <a:ext cx="10256808" cy="1270992"/>
          </a:xfrm>
          <a:prstGeom prst="rect">
            <a:avLst/>
          </a:prstGeom>
        </p:spPr>
        <p:txBody>
          <a:bodyPr anchor="t" rtlCol="false" tIns="0" lIns="0" bIns="0" rIns="0">
            <a:spAutoFit/>
          </a:bodyPr>
          <a:lstStyle/>
          <a:p>
            <a:pPr algn="ctr">
              <a:lnSpc>
                <a:spcPts val="9343"/>
              </a:lnSpc>
              <a:spcBef>
                <a:spcPct val="0"/>
              </a:spcBef>
            </a:pPr>
            <a:r>
              <a:rPr lang="en-US" sz="6673">
                <a:solidFill>
                  <a:srgbClr val="FFFFFF"/>
                </a:solidFill>
                <a:latin typeface="Times New Roman"/>
                <a:ea typeface="Times New Roman"/>
                <a:cs typeface="Times New Roman"/>
                <a:sym typeface="Times New Roman"/>
              </a:rPr>
              <a:t>Deskriptibong Pamamaraan</a:t>
            </a:r>
          </a:p>
        </p:txBody>
      </p:sp>
      <p:sp>
        <p:nvSpPr>
          <p:cNvPr name="TextBox 6" id="6"/>
          <p:cNvSpPr txBox="true"/>
          <p:nvPr/>
        </p:nvSpPr>
        <p:spPr>
          <a:xfrm rot="0">
            <a:off x="1093047" y="3151274"/>
            <a:ext cx="16101906" cy="6430604"/>
          </a:xfrm>
          <a:prstGeom prst="rect">
            <a:avLst/>
          </a:prstGeom>
        </p:spPr>
        <p:txBody>
          <a:bodyPr anchor="t" rtlCol="false" tIns="0" lIns="0" bIns="0" rIns="0">
            <a:spAutoFit/>
          </a:bodyPr>
          <a:lstStyle/>
          <a:p>
            <a:pPr algn="just">
              <a:lnSpc>
                <a:spcPts val="8332"/>
              </a:lnSpc>
              <a:spcBef>
                <a:spcPct val="0"/>
              </a:spcBef>
            </a:pPr>
            <a:r>
              <a:rPr lang="en-US" sz="5951">
                <a:solidFill>
                  <a:srgbClr val="FFFFFF"/>
                </a:solidFill>
                <a:latin typeface="Times New Roman"/>
                <a:ea typeface="Times New Roman"/>
                <a:cs typeface="Times New Roman"/>
                <a:sym typeface="Times New Roman"/>
              </a:rPr>
              <a:t>Dagdag pa ni Garcia ang pangunahing layunin sa paggamit ng pamamaraang deskriptibo ay upang mailarawan ang kaligiran ng isang kaganapan sa panahon ng pananaliksik at upang makita sa higit na malalim na bahagi ang dahilan ng isang partikular na penomenon.</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401629" y="859639"/>
            <a:ext cx="9815321" cy="1270992"/>
          </a:xfrm>
          <a:prstGeom prst="rect">
            <a:avLst/>
          </a:prstGeom>
        </p:spPr>
        <p:txBody>
          <a:bodyPr anchor="t" rtlCol="false" tIns="0" lIns="0" bIns="0" rIns="0">
            <a:spAutoFit/>
          </a:bodyPr>
          <a:lstStyle/>
          <a:p>
            <a:pPr algn="ctr">
              <a:lnSpc>
                <a:spcPts val="9343"/>
              </a:lnSpc>
              <a:spcBef>
                <a:spcPct val="0"/>
              </a:spcBef>
            </a:pPr>
            <a:r>
              <a:rPr lang="en-US" sz="6673">
                <a:solidFill>
                  <a:srgbClr val="FFFFFF"/>
                </a:solidFill>
                <a:latin typeface="Times New Roman"/>
                <a:ea typeface="Times New Roman"/>
                <a:cs typeface="Times New Roman"/>
                <a:sym typeface="Times New Roman"/>
              </a:rPr>
              <a:t>Historikal na Pamamaraan</a:t>
            </a:r>
          </a:p>
        </p:txBody>
      </p:sp>
      <p:sp>
        <p:nvSpPr>
          <p:cNvPr name="TextBox 6" id="6"/>
          <p:cNvSpPr txBox="true"/>
          <p:nvPr/>
        </p:nvSpPr>
        <p:spPr>
          <a:xfrm rot="0">
            <a:off x="1628850" y="3153160"/>
            <a:ext cx="15030299" cy="6540536"/>
          </a:xfrm>
          <a:prstGeom prst="rect">
            <a:avLst/>
          </a:prstGeom>
        </p:spPr>
        <p:txBody>
          <a:bodyPr anchor="t" rtlCol="false" tIns="0" lIns="0" bIns="0" rIns="0">
            <a:spAutoFit/>
          </a:bodyPr>
          <a:lstStyle/>
          <a:p>
            <a:pPr algn="just">
              <a:lnSpc>
                <a:spcPts val="8526"/>
              </a:lnSpc>
              <a:spcBef>
                <a:spcPct val="0"/>
              </a:spcBef>
            </a:pPr>
            <a:r>
              <a:rPr lang="en-US" sz="6090">
                <a:solidFill>
                  <a:srgbClr val="FFFFFF"/>
                </a:solidFill>
                <a:latin typeface="Times New Roman"/>
                <a:ea typeface="Times New Roman"/>
                <a:cs typeface="Times New Roman"/>
                <a:sym typeface="Times New Roman"/>
              </a:rPr>
              <a:t>Ang Historikal na Pamamaraan ay kaiba sa tunguhin ng isang deskriptibong pananaliksik na ilarawan ang kasalukuyang nagaganap. Layon naman ng isang pangkasaysayang pananaliksik na ilarawan ang nakaraan o naganap na.</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401629" y="859639"/>
            <a:ext cx="9815321" cy="1270992"/>
          </a:xfrm>
          <a:prstGeom prst="rect">
            <a:avLst/>
          </a:prstGeom>
        </p:spPr>
        <p:txBody>
          <a:bodyPr anchor="t" rtlCol="false" tIns="0" lIns="0" bIns="0" rIns="0">
            <a:spAutoFit/>
          </a:bodyPr>
          <a:lstStyle/>
          <a:p>
            <a:pPr algn="ctr">
              <a:lnSpc>
                <a:spcPts val="9343"/>
              </a:lnSpc>
              <a:spcBef>
                <a:spcPct val="0"/>
              </a:spcBef>
            </a:pPr>
            <a:r>
              <a:rPr lang="en-US" sz="6673">
                <a:solidFill>
                  <a:srgbClr val="FFFFFF"/>
                </a:solidFill>
                <a:latin typeface="Times New Roman"/>
                <a:ea typeface="Times New Roman"/>
                <a:cs typeface="Times New Roman"/>
                <a:sym typeface="Times New Roman"/>
              </a:rPr>
              <a:t>Historikal na Pamamaraan</a:t>
            </a:r>
          </a:p>
        </p:txBody>
      </p:sp>
      <p:sp>
        <p:nvSpPr>
          <p:cNvPr name="TextBox 6" id="6"/>
          <p:cNvSpPr txBox="true"/>
          <p:nvPr/>
        </p:nvSpPr>
        <p:spPr>
          <a:xfrm rot="0">
            <a:off x="1093047" y="3364044"/>
            <a:ext cx="16101906" cy="6466163"/>
          </a:xfrm>
          <a:prstGeom prst="rect">
            <a:avLst/>
          </a:prstGeom>
        </p:spPr>
        <p:txBody>
          <a:bodyPr anchor="t" rtlCol="false" tIns="0" lIns="0" bIns="0" rIns="0">
            <a:spAutoFit/>
          </a:bodyPr>
          <a:lstStyle/>
          <a:p>
            <a:pPr algn="just">
              <a:lnSpc>
                <a:spcPts val="6372"/>
              </a:lnSpc>
              <a:spcBef>
                <a:spcPct val="0"/>
              </a:spcBef>
            </a:pPr>
            <a:r>
              <a:rPr lang="en-US" sz="4551">
                <a:solidFill>
                  <a:srgbClr val="FFFFFF"/>
                </a:solidFill>
                <a:latin typeface="Times New Roman"/>
                <a:ea typeface="Times New Roman"/>
                <a:cs typeface="Times New Roman"/>
                <a:sym typeface="Times New Roman"/>
              </a:rPr>
              <a:t>Sa pagsasagawa ng ganitong uri ng pananaliksik, nangangalap ng mga datos at impormasyon ang mananaliksik na may kaugnayan sa nakaraang kalagayan. Ang mga nakalap na mga datos at impormasyon ng mananaliksik ang siya niyang gagamitin upang mailarawan ang epekto ng mga kalagayan, kaganapan at sistema ng nakaraan sa kasalukuyang nangingibabaw na kalkaran at kung ano ang magaganap sa hinaharap.</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628856" y="859639"/>
            <a:ext cx="11360868" cy="1270992"/>
          </a:xfrm>
          <a:prstGeom prst="rect">
            <a:avLst/>
          </a:prstGeom>
        </p:spPr>
        <p:txBody>
          <a:bodyPr anchor="t" rtlCol="false" tIns="0" lIns="0" bIns="0" rIns="0">
            <a:spAutoFit/>
          </a:bodyPr>
          <a:lstStyle/>
          <a:p>
            <a:pPr algn="ctr">
              <a:lnSpc>
                <a:spcPts val="9343"/>
              </a:lnSpc>
              <a:spcBef>
                <a:spcPct val="0"/>
              </a:spcBef>
            </a:pPr>
            <a:r>
              <a:rPr lang="en-US" sz="6673">
                <a:solidFill>
                  <a:srgbClr val="FFFFFF"/>
                </a:solidFill>
                <a:latin typeface="Times New Roman"/>
                <a:ea typeface="Times New Roman"/>
                <a:cs typeface="Times New Roman"/>
                <a:sym typeface="Times New Roman"/>
              </a:rPr>
              <a:t>Eksperimental na Pamamaraan</a:t>
            </a:r>
          </a:p>
        </p:txBody>
      </p:sp>
      <p:sp>
        <p:nvSpPr>
          <p:cNvPr name="TextBox 6" id="6"/>
          <p:cNvSpPr txBox="true"/>
          <p:nvPr/>
        </p:nvSpPr>
        <p:spPr>
          <a:xfrm rot="0">
            <a:off x="1139640" y="3824889"/>
            <a:ext cx="16008720" cy="3194505"/>
          </a:xfrm>
          <a:prstGeom prst="rect">
            <a:avLst/>
          </a:prstGeom>
        </p:spPr>
        <p:txBody>
          <a:bodyPr anchor="t" rtlCol="false" tIns="0" lIns="0" bIns="0" rIns="0">
            <a:spAutoFit/>
          </a:bodyPr>
          <a:lstStyle/>
          <a:p>
            <a:pPr algn="just">
              <a:lnSpc>
                <a:spcPts val="8251"/>
              </a:lnSpc>
              <a:spcBef>
                <a:spcPct val="0"/>
              </a:spcBef>
            </a:pPr>
            <a:r>
              <a:rPr lang="en-US" sz="5893">
                <a:solidFill>
                  <a:srgbClr val="FFFFFF"/>
                </a:solidFill>
                <a:latin typeface="Times New Roman"/>
                <a:ea typeface="Times New Roman"/>
                <a:cs typeface="Times New Roman"/>
                <a:sym typeface="Times New Roman"/>
              </a:rPr>
              <a:t>Ayon kay Luke Wales Mailalarawan ang isang eksperimental na gamit ang mga sumusunod na katangian:</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628856" y="859639"/>
            <a:ext cx="11360868" cy="1270992"/>
          </a:xfrm>
          <a:prstGeom prst="rect">
            <a:avLst/>
          </a:prstGeom>
        </p:spPr>
        <p:txBody>
          <a:bodyPr anchor="t" rtlCol="false" tIns="0" lIns="0" bIns="0" rIns="0">
            <a:spAutoFit/>
          </a:bodyPr>
          <a:lstStyle/>
          <a:p>
            <a:pPr algn="ctr">
              <a:lnSpc>
                <a:spcPts val="9343"/>
              </a:lnSpc>
              <a:spcBef>
                <a:spcPct val="0"/>
              </a:spcBef>
            </a:pPr>
            <a:r>
              <a:rPr lang="en-US" sz="6673">
                <a:solidFill>
                  <a:srgbClr val="FFFFFF"/>
                </a:solidFill>
                <a:latin typeface="Times New Roman"/>
                <a:ea typeface="Times New Roman"/>
                <a:cs typeface="Times New Roman"/>
                <a:sym typeface="Times New Roman"/>
              </a:rPr>
              <a:t>Eksperimental na Pamamaraan</a:t>
            </a:r>
          </a:p>
        </p:txBody>
      </p:sp>
      <p:sp>
        <p:nvSpPr>
          <p:cNvPr name="TextBox 6" id="6"/>
          <p:cNvSpPr txBox="true"/>
          <p:nvPr/>
        </p:nvSpPr>
        <p:spPr>
          <a:xfrm rot="0">
            <a:off x="1093047" y="3803344"/>
            <a:ext cx="16101906" cy="5721943"/>
          </a:xfrm>
          <a:prstGeom prst="rect">
            <a:avLst/>
          </a:prstGeom>
        </p:spPr>
        <p:txBody>
          <a:bodyPr anchor="t" rtlCol="false" tIns="0" lIns="0" bIns="0" rIns="0">
            <a:spAutoFit/>
          </a:bodyPr>
          <a:lstStyle/>
          <a:p>
            <a:pPr algn="just">
              <a:lnSpc>
                <a:spcPts val="7492"/>
              </a:lnSpc>
            </a:pPr>
            <a:r>
              <a:rPr lang="en-US" sz="5351">
                <a:solidFill>
                  <a:srgbClr val="FFFFFF"/>
                </a:solidFill>
                <a:latin typeface="Times New Roman"/>
                <a:ea typeface="Times New Roman"/>
                <a:cs typeface="Times New Roman"/>
                <a:sym typeface="Times New Roman"/>
              </a:rPr>
              <a:t>1. Ang baryabol na sumasailalim sa pag-aaaral ay maaaring isagawa o gamitin at maaaring matukoy ang kaligiran nito. </a:t>
            </a:r>
          </a:p>
          <a:p>
            <a:pPr algn="just">
              <a:lnSpc>
                <a:spcPts val="7492"/>
              </a:lnSpc>
              <a:spcBef>
                <a:spcPct val="0"/>
              </a:spcBef>
            </a:pPr>
            <a:r>
              <a:rPr lang="en-US" sz="5351">
                <a:solidFill>
                  <a:srgbClr val="FFFFFF"/>
                </a:solidFill>
                <a:latin typeface="Times New Roman"/>
                <a:ea typeface="Times New Roman"/>
                <a:cs typeface="Times New Roman"/>
                <a:sym typeface="Times New Roman"/>
              </a:rPr>
              <a:t>2. Ang resulta mula sa aplikasyon o paggamit nito ay maaring matukoy at masukat na may kaugnayan sa inilahad na suliranin.</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628856" y="859639"/>
            <a:ext cx="11360868" cy="1270992"/>
          </a:xfrm>
          <a:prstGeom prst="rect">
            <a:avLst/>
          </a:prstGeom>
        </p:spPr>
        <p:txBody>
          <a:bodyPr anchor="t" rtlCol="false" tIns="0" lIns="0" bIns="0" rIns="0">
            <a:spAutoFit/>
          </a:bodyPr>
          <a:lstStyle/>
          <a:p>
            <a:pPr algn="ctr">
              <a:lnSpc>
                <a:spcPts val="9343"/>
              </a:lnSpc>
              <a:spcBef>
                <a:spcPct val="0"/>
              </a:spcBef>
            </a:pPr>
            <a:r>
              <a:rPr lang="en-US" sz="6673">
                <a:solidFill>
                  <a:srgbClr val="FFFFFF"/>
                </a:solidFill>
                <a:latin typeface="Times New Roman"/>
                <a:ea typeface="Times New Roman"/>
                <a:cs typeface="Times New Roman"/>
                <a:sym typeface="Times New Roman"/>
              </a:rPr>
              <a:t>Eksperimental na Pamamaraan</a:t>
            </a:r>
          </a:p>
        </p:txBody>
      </p:sp>
      <p:sp>
        <p:nvSpPr>
          <p:cNvPr name="TextBox 6" id="6"/>
          <p:cNvSpPr txBox="true"/>
          <p:nvPr/>
        </p:nvSpPr>
        <p:spPr>
          <a:xfrm rot="0">
            <a:off x="1613056" y="3373569"/>
            <a:ext cx="15061888" cy="6566152"/>
          </a:xfrm>
          <a:prstGeom prst="rect">
            <a:avLst/>
          </a:prstGeom>
        </p:spPr>
        <p:txBody>
          <a:bodyPr anchor="t" rtlCol="false" tIns="0" lIns="0" bIns="0" rIns="0">
            <a:spAutoFit/>
          </a:bodyPr>
          <a:lstStyle/>
          <a:p>
            <a:pPr algn="just">
              <a:lnSpc>
                <a:spcPts val="6467"/>
              </a:lnSpc>
            </a:pPr>
            <a:r>
              <a:rPr lang="en-US" sz="4619">
                <a:solidFill>
                  <a:srgbClr val="FFFFFF"/>
                </a:solidFill>
                <a:latin typeface="Times New Roman"/>
                <a:ea typeface="Times New Roman"/>
                <a:cs typeface="Times New Roman"/>
                <a:sym typeface="Times New Roman"/>
              </a:rPr>
              <a:t>3. Natutukoy ang mga baryabol na walang kinalaman sa suliranin na maaaring makaapekto sa materyal na resulta. </a:t>
            </a:r>
          </a:p>
          <a:p>
            <a:pPr algn="just">
              <a:lnSpc>
                <a:spcPts val="6467"/>
              </a:lnSpc>
            </a:pPr>
          </a:p>
          <a:p>
            <a:pPr algn="just">
              <a:lnSpc>
                <a:spcPts val="6467"/>
              </a:lnSpc>
              <a:spcBef>
                <a:spcPct val="0"/>
              </a:spcBef>
            </a:pPr>
            <a:r>
              <a:rPr lang="en-US" sz="4619">
                <a:solidFill>
                  <a:srgbClr val="FFFFFF"/>
                </a:solidFill>
                <a:latin typeface="Times New Roman"/>
                <a:ea typeface="Times New Roman"/>
                <a:cs typeface="Times New Roman"/>
                <a:sym typeface="Times New Roman"/>
              </a:rPr>
              <a:t>4. Ang pag-aaral o eksperimento ay kinakailangang makalikha ng balidong resulta panlabas o panloob. Ang panloob na balidad ay nangangahulugang na walang anomang lilitaw na walang kinalaman sa pag-aaral na hindi dumaan sa pagsusuri.</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946937" y="859639"/>
            <a:ext cx="10724705" cy="1270992"/>
          </a:xfrm>
          <a:prstGeom prst="rect">
            <a:avLst/>
          </a:prstGeom>
        </p:spPr>
        <p:txBody>
          <a:bodyPr anchor="t" rtlCol="false" tIns="0" lIns="0" bIns="0" rIns="0">
            <a:spAutoFit/>
          </a:bodyPr>
          <a:lstStyle/>
          <a:p>
            <a:pPr algn="ctr">
              <a:lnSpc>
                <a:spcPts val="9343"/>
              </a:lnSpc>
              <a:spcBef>
                <a:spcPct val="0"/>
              </a:spcBef>
            </a:pPr>
            <a:r>
              <a:rPr lang="en-US" sz="6673">
                <a:solidFill>
                  <a:srgbClr val="FFFFFF"/>
                </a:solidFill>
                <a:latin typeface="Times New Roman"/>
                <a:ea typeface="Times New Roman"/>
                <a:cs typeface="Times New Roman"/>
                <a:sym typeface="Times New Roman"/>
              </a:rPr>
              <a:t>Etnograpikong Pamamaraan </a:t>
            </a:r>
          </a:p>
        </p:txBody>
      </p:sp>
      <p:sp>
        <p:nvSpPr>
          <p:cNvPr name="TextBox 6" id="6"/>
          <p:cNvSpPr txBox="true"/>
          <p:nvPr/>
        </p:nvSpPr>
        <p:spPr>
          <a:xfrm rot="0">
            <a:off x="1613056" y="3335469"/>
            <a:ext cx="15061888" cy="5620163"/>
          </a:xfrm>
          <a:prstGeom prst="rect">
            <a:avLst/>
          </a:prstGeom>
        </p:spPr>
        <p:txBody>
          <a:bodyPr anchor="t" rtlCol="false" tIns="0" lIns="0" bIns="0" rIns="0">
            <a:spAutoFit/>
          </a:bodyPr>
          <a:lstStyle/>
          <a:p>
            <a:pPr algn="just">
              <a:lnSpc>
                <a:spcPts val="7307"/>
              </a:lnSpc>
              <a:spcBef>
                <a:spcPct val="0"/>
              </a:spcBef>
            </a:pPr>
            <a:r>
              <a:rPr lang="en-US" sz="5219">
                <a:solidFill>
                  <a:srgbClr val="FFFFFF"/>
                </a:solidFill>
                <a:latin typeface="Times New Roman"/>
                <a:ea typeface="Times New Roman"/>
                <a:cs typeface="Times New Roman"/>
                <a:sym typeface="Times New Roman"/>
              </a:rPr>
              <a:t>Higit sa pagpunta sa mga aklatan at pagsangguni sa mga panakasulat na batis, kailangang magmasid at makipamuhay ang mananaliksik sa pamamaraang Etnograpiko Batay kay Eugene Y. Evasco tatlong antas ng pagpapakahulugan ang pamamaraang etnograpiko.</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946937" y="859639"/>
            <a:ext cx="10724705" cy="1270992"/>
          </a:xfrm>
          <a:prstGeom prst="rect">
            <a:avLst/>
          </a:prstGeom>
        </p:spPr>
        <p:txBody>
          <a:bodyPr anchor="t" rtlCol="false" tIns="0" lIns="0" bIns="0" rIns="0">
            <a:spAutoFit/>
          </a:bodyPr>
          <a:lstStyle/>
          <a:p>
            <a:pPr algn="ctr">
              <a:lnSpc>
                <a:spcPts val="9343"/>
              </a:lnSpc>
              <a:spcBef>
                <a:spcPct val="0"/>
              </a:spcBef>
            </a:pPr>
            <a:r>
              <a:rPr lang="en-US" sz="6673">
                <a:solidFill>
                  <a:srgbClr val="FFFFFF"/>
                </a:solidFill>
                <a:latin typeface="Times New Roman"/>
                <a:ea typeface="Times New Roman"/>
                <a:cs typeface="Times New Roman"/>
                <a:sym typeface="Times New Roman"/>
              </a:rPr>
              <a:t>Etnograpikong Pamamaraan </a:t>
            </a:r>
          </a:p>
        </p:txBody>
      </p:sp>
      <p:sp>
        <p:nvSpPr>
          <p:cNvPr name="TextBox 6" id="6"/>
          <p:cNvSpPr txBox="true"/>
          <p:nvPr/>
        </p:nvSpPr>
        <p:spPr>
          <a:xfrm rot="0">
            <a:off x="1613056" y="3373569"/>
            <a:ext cx="15061888" cy="6607786"/>
          </a:xfrm>
          <a:prstGeom prst="rect">
            <a:avLst/>
          </a:prstGeom>
        </p:spPr>
        <p:txBody>
          <a:bodyPr anchor="t" rtlCol="false" tIns="0" lIns="0" bIns="0" rIns="0">
            <a:spAutoFit/>
          </a:bodyPr>
          <a:lstStyle/>
          <a:p>
            <a:pPr algn="just">
              <a:lnSpc>
                <a:spcPts val="6467"/>
              </a:lnSpc>
            </a:pPr>
            <a:r>
              <a:rPr lang="en-US" b="true" sz="4619" u="sng">
                <a:solidFill>
                  <a:srgbClr val="FFFFFF"/>
                </a:solidFill>
                <a:latin typeface="Times New Roman Bold"/>
                <a:ea typeface="Times New Roman Bold"/>
                <a:cs typeface="Times New Roman Bold"/>
                <a:sym typeface="Times New Roman Bold"/>
              </a:rPr>
              <a:t>Una</a:t>
            </a:r>
            <a:r>
              <a:rPr lang="en-US" sz="4619">
                <a:solidFill>
                  <a:srgbClr val="FFFFFF"/>
                </a:solidFill>
                <a:latin typeface="Times New Roman"/>
                <a:ea typeface="Times New Roman"/>
                <a:cs typeface="Times New Roman"/>
                <a:sym typeface="Times New Roman"/>
              </a:rPr>
              <a:t>- bilang pangunahing metodolohiya ang antropolohiya, tumutukoy ito sa kalipunan ng mga metodo para sa organisadong paglalarawan ng isang pamayanan o grupo ng tao. </a:t>
            </a:r>
          </a:p>
          <a:p>
            <a:pPr algn="just">
              <a:lnSpc>
                <a:spcPts val="6467"/>
              </a:lnSpc>
              <a:spcBef>
                <a:spcPct val="0"/>
              </a:spcBef>
            </a:pPr>
            <a:r>
              <a:rPr lang="en-US" b="true" sz="4619" u="sng">
                <a:solidFill>
                  <a:srgbClr val="FFFFFF"/>
                </a:solidFill>
                <a:latin typeface="Times New Roman Bold"/>
                <a:ea typeface="Times New Roman Bold"/>
                <a:cs typeface="Times New Roman Bold"/>
                <a:sym typeface="Times New Roman Bold"/>
              </a:rPr>
              <a:t>Pangalawa</a:t>
            </a:r>
            <a:r>
              <a:rPr lang="en-US" sz="4619">
                <a:solidFill>
                  <a:srgbClr val="FFFFFF"/>
                </a:solidFill>
                <a:latin typeface="Times New Roman"/>
                <a:ea typeface="Times New Roman"/>
                <a:cs typeface="Times New Roman"/>
                <a:sym typeface="Times New Roman"/>
              </a:rPr>
              <a:t>- Pinapakahulugan ang etnograpikong pamamaraan bilang dokumentasyong isinasagawa ng isang antropologo o ng sinong nagsasagawa ng sistematikong pagtatala bg mga kultura. </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08345" y="-356987"/>
            <a:ext cx="3274847" cy="3538636"/>
          </a:xfrm>
          <a:custGeom>
            <a:avLst/>
            <a:gdLst/>
            <a:ahLst/>
            <a:cxnLst/>
            <a:rect r="r" b="b" t="t" l="l"/>
            <a:pathLst>
              <a:path h="3538636" w="3274847">
                <a:moveTo>
                  <a:pt x="0" y="0"/>
                </a:moveTo>
                <a:lnTo>
                  <a:pt x="3274847" y="0"/>
                </a:lnTo>
                <a:lnTo>
                  <a:pt x="3274847" y="3538636"/>
                </a:lnTo>
                <a:lnTo>
                  <a:pt x="0" y="35386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363761" y="3253930"/>
            <a:ext cx="15560479" cy="4441358"/>
          </a:xfrm>
          <a:prstGeom prst="rect">
            <a:avLst/>
          </a:prstGeom>
        </p:spPr>
        <p:txBody>
          <a:bodyPr anchor="t" rtlCol="false" tIns="0" lIns="0" bIns="0" rIns="0">
            <a:spAutoFit/>
          </a:bodyPr>
          <a:lstStyle/>
          <a:p>
            <a:pPr algn="ctr">
              <a:lnSpc>
                <a:spcPts val="8646"/>
              </a:lnSpc>
              <a:spcBef>
                <a:spcPct val="0"/>
              </a:spcBef>
            </a:pPr>
            <a:r>
              <a:rPr lang="en-US" sz="6176">
                <a:solidFill>
                  <a:srgbClr val="FFFFFF"/>
                </a:solidFill>
                <a:latin typeface="Times New Roman"/>
                <a:ea typeface="Times New Roman"/>
                <a:cs typeface="Times New Roman"/>
                <a:sym typeface="Times New Roman"/>
              </a:rPr>
              <a:t>PANUTO: Hanapin ang mga salita na naka-ugnay sa paksa ngayon araw sa loob ng kahon, maaaring ang salita ay dayagonal, pataas, pababa at pabaliktad.</a:t>
            </a:r>
          </a:p>
        </p:txBody>
      </p:sp>
      <p:sp>
        <p:nvSpPr>
          <p:cNvPr name="Freeform 7" id="7"/>
          <p:cNvSpPr/>
          <p:nvPr/>
        </p:nvSpPr>
        <p:spPr>
          <a:xfrm flipH="false" flipV="false" rot="0">
            <a:off x="14117145" y="6480561"/>
            <a:ext cx="4421455" cy="5055718"/>
          </a:xfrm>
          <a:custGeom>
            <a:avLst/>
            <a:gdLst/>
            <a:ahLst/>
            <a:cxnLst/>
            <a:rect r="r" b="b" t="t" l="l"/>
            <a:pathLst>
              <a:path h="5055718" w="4421455">
                <a:moveTo>
                  <a:pt x="0" y="0"/>
                </a:moveTo>
                <a:lnTo>
                  <a:pt x="4421455" y="0"/>
                </a:lnTo>
                <a:lnTo>
                  <a:pt x="4421455" y="5055718"/>
                </a:lnTo>
                <a:lnTo>
                  <a:pt x="0" y="50557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971083" y="469744"/>
            <a:ext cx="8676413" cy="2098406"/>
          </a:xfrm>
          <a:prstGeom prst="rect">
            <a:avLst/>
          </a:prstGeom>
        </p:spPr>
        <p:txBody>
          <a:bodyPr anchor="t" rtlCol="false" tIns="0" lIns="0" bIns="0" rIns="0">
            <a:spAutoFit/>
          </a:bodyPr>
          <a:lstStyle/>
          <a:p>
            <a:pPr algn="ctr">
              <a:lnSpc>
                <a:spcPts val="8031"/>
              </a:lnSpc>
              <a:spcBef>
                <a:spcPct val="0"/>
              </a:spcBef>
            </a:pPr>
            <a:r>
              <a:rPr lang="en-US" sz="5736">
                <a:solidFill>
                  <a:srgbClr val="FFFFFF"/>
                </a:solidFill>
                <a:latin typeface="Times New Roman"/>
                <a:ea typeface="Times New Roman"/>
                <a:cs typeface="Times New Roman"/>
                <a:sym typeface="Times New Roman"/>
              </a:rPr>
              <a:t>Subukin ang talas ng mata at ng isip!</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946937" y="859639"/>
            <a:ext cx="10724705" cy="1270992"/>
          </a:xfrm>
          <a:prstGeom prst="rect">
            <a:avLst/>
          </a:prstGeom>
        </p:spPr>
        <p:txBody>
          <a:bodyPr anchor="t" rtlCol="false" tIns="0" lIns="0" bIns="0" rIns="0">
            <a:spAutoFit/>
          </a:bodyPr>
          <a:lstStyle/>
          <a:p>
            <a:pPr algn="ctr">
              <a:lnSpc>
                <a:spcPts val="9343"/>
              </a:lnSpc>
              <a:spcBef>
                <a:spcPct val="0"/>
              </a:spcBef>
            </a:pPr>
            <a:r>
              <a:rPr lang="en-US" sz="6673">
                <a:solidFill>
                  <a:srgbClr val="FFFFFF"/>
                </a:solidFill>
                <a:latin typeface="Times New Roman"/>
                <a:ea typeface="Times New Roman"/>
                <a:cs typeface="Times New Roman"/>
                <a:sym typeface="Times New Roman"/>
              </a:rPr>
              <a:t>Etnograpikong Pamamaraan </a:t>
            </a:r>
          </a:p>
        </p:txBody>
      </p:sp>
      <p:sp>
        <p:nvSpPr>
          <p:cNvPr name="TextBox 6" id="6"/>
          <p:cNvSpPr txBox="true"/>
          <p:nvPr/>
        </p:nvSpPr>
        <p:spPr>
          <a:xfrm rot="0">
            <a:off x="1613056" y="3325944"/>
            <a:ext cx="15061888" cy="4983952"/>
          </a:xfrm>
          <a:prstGeom prst="rect">
            <a:avLst/>
          </a:prstGeom>
        </p:spPr>
        <p:txBody>
          <a:bodyPr anchor="t" rtlCol="false" tIns="0" lIns="0" bIns="0" rIns="0">
            <a:spAutoFit/>
          </a:bodyPr>
          <a:lstStyle/>
          <a:p>
            <a:pPr algn="just">
              <a:lnSpc>
                <a:spcPts val="7727"/>
              </a:lnSpc>
              <a:spcBef>
                <a:spcPct val="0"/>
              </a:spcBef>
            </a:pPr>
            <a:r>
              <a:rPr lang="en-US" b="true" sz="5519" u="sng">
                <a:solidFill>
                  <a:srgbClr val="FFFFFF"/>
                </a:solidFill>
                <a:latin typeface="Times New Roman Bold"/>
                <a:ea typeface="Times New Roman Bold"/>
                <a:cs typeface="Times New Roman Bold"/>
                <a:sym typeface="Times New Roman Bold"/>
              </a:rPr>
              <a:t>Pangatlo</a:t>
            </a:r>
            <a:r>
              <a:rPr lang="en-US" sz="5519">
                <a:solidFill>
                  <a:srgbClr val="FFFFFF"/>
                </a:solidFill>
                <a:latin typeface="Times New Roman"/>
                <a:ea typeface="Times New Roman"/>
                <a:cs typeface="Times New Roman"/>
                <a:sym typeface="Times New Roman"/>
              </a:rPr>
              <a:t>- tumutukoy rin ang etnnograpikong pamamaraan sa isang estilo o paraan ng pagsusulat. Tinatawag itong </a:t>
            </a:r>
            <a:r>
              <a:rPr lang="en-US" sz="5519" i="true">
                <a:solidFill>
                  <a:srgbClr val="FFFFFF"/>
                </a:solidFill>
                <a:latin typeface="Times New Roman Italics"/>
                <a:ea typeface="Times New Roman Italics"/>
                <a:cs typeface="Times New Roman Italics"/>
                <a:sym typeface="Times New Roman Italics"/>
              </a:rPr>
              <a:t>ethograpic writing</a:t>
            </a:r>
            <a:r>
              <a:rPr lang="en-US" sz="5519">
                <a:solidFill>
                  <a:srgbClr val="FFFFFF"/>
                </a:solidFill>
                <a:latin typeface="Times New Roman"/>
                <a:ea typeface="Times New Roman"/>
                <a:cs typeface="Times New Roman"/>
                <a:sym typeface="Times New Roman"/>
              </a:rPr>
              <a:t>, kakikitaan ito ng pagiging deskriptibo, repleksibo at pagkamalikhain.</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242335" y="859639"/>
            <a:ext cx="10133910" cy="1270992"/>
          </a:xfrm>
          <a:prstGeom prst="rect">
            <a:avLst/>
          </a:prstGeom>
        </p:spPr>
        <p:txBody>
          <a:bodyPr anchor="t" rtlCol="false" tIns="0" lIns="0" bIns="0" rIns="0">
            <a:spAutoFit/>
          </a:bodyPr>
          <a:lstStyle/>
          <a:p>
            <a:pPr algn="ctr">
              <a:lnSpc>
                <a:spcPts val="9343"/>
              </a:lnSpc>
              <a:spcBef>
                <a:spcPct val="0"/>
              </a:spcBef>
            </a:pPr>
            <a:r>
              <a:rPr lang="en-US" sz="6673">
                <a:solidFill>
                  <a:srgbClr val="FFFFFF"/>
                </a:solidFill>
                <a:latin typeface="Times New Roman"/>
                <a:ea typeface="Times New Roman"/>
                <a:cs typeface="Times New Roman"/>
                <a:sym typeface="Times New Roman"/>
              </a:rPr>
              <a:t>Ang halaga ng Pananaliksik</a:t>
            </a:r>
          </a:p>
        </p:txBody>
      </p:sp>
      <p:sp>
        <p:nvSpPr>
          <p:cNvPr name="TextBox 6" id="6"/>
          <p:cNvSpPr txBox="true"/>
          <p:nvPr/>
        </p:nvSpPr>
        <p:spPr>
          <a:xfrm rot="0">
            <a:off x="1028700" y="3621914"/>
            <a:ext cx="16101906" cy="5797310"/>
          </a:xfrm>
          <a:prstGeom prst="rect">
            <a:avLst/>
          </a:prstGeom>
        </p:spPr>
        <p:txBody>
          <a:bodyPr anchor="t" rtlCol="false" tIns="0" lIns="0" bIns="0" rIns="0">
            <a:spAutoFit/>
          </a:bodyPr>
          <a:lstStyle/>
          <a:p>
            <a:pPr algn="just">
              <a:lnSpc>
                <a:spcPts val="6512"/>
              </a:lnSpc>
            </a:pPr>
            <a:r>
              <a:rPr lang="en-US" sz="4651">
                <a:solidFill>
                  <a:srgbClr val="FFFFFF"/>
                </a:solidFill>
                <a:latin typeface="Times New Roman"/>
                <a:ea typeface="Times New Roman"/>
                <a:cs typeface="Times New Roman"/>
                <a:sym typeface="Times New Roman"/>
              </a:rPr>
              <a:t>• Sa pamamagitan ng pananaliksik, lumalawak at lumalalim ang karanasan ng tao, hindi lang tungkol sa partikular na paksang pinag-aaralan niya,kundi sa lipunang nagsisilbing konteksto ng kaniyang pananaliksik.</a:t>
            </a:r>
          </a:p>
          <a:p>
            <a:pPr algn="just">
              <a:lnSpc>
                <a:spcPts val="6509"/>
              </a:lnSpc>
              <a:spcBef>
                <a:spcPct val="0"/>
              </a:spcBef>
            </a:pPr>
            <a:r>
              <a:rPr lang="en-US" sz="4650">
                <a:solidFill>
                  <a:srgbClr val="FFFFFF"/>
                </a:solidFill>
                <a:latin typeface="Times New Roman"/>
                <a:ea typeface="Times New Roman"/>
                <a:cs typeface="Times New Roman"/>
                <a:sym typeface="Times New Roman"/>
              </a:rPr>
              <a:t>• Magkakaroon siya ng pagkakataong makasalamuha ang kapuwa at nakikita niya ang bisa ng pananaliksik upang mapabuti.</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242335" y="859639"/>
            <a:ext cx="10133910" cy="1270992"/>
          </a:xfrm>
          <a:prstGeom prst="rect">
            <a:avLst/>
          </a:prstGeom>
        </p:spPr>
        <p:txBody>
          <a:bodyPr anchor="t" rtlCol="false" tIns="0" lIns="0" bIns="0" rIns="0">
            <a:spAutoFit/>
          </a:bodyPr>
          <a:lstStyle/>
          <a:p>
            <a:pPr algn="ctr">
              <a:lnSpc>
                <a:spcPts val="9343"/>
              </a:lnSpc>
              <a:spcBef>
                <a:spcPct val="0"/>
              </a:spcBef>
            </a:pPr>
            <a:r>
              <a:rPr lang="en-US" sz="6673">
                <a:solidFill>
                  <a:srgbClr val="FFFFFF"/>
                </a:solidFill>
                <a:latin typeface="Times New Roman"/>
                <a:ea typeface="Times New Roman"/>
                <a:cs typeface="Times New Roman"/>
                <a:sym typeface="Times New Roman"/>
              </a:rPr>
              <a:t>Ang halaga ng Pananaliksik</a:t>
            </a:r>
          </a:p>
        </p:txBody>
      </p:sp>
      <p:sp>
        <p:nvSpPr>
          <p:cNvPr name="TextBox 6" id="6"/>
          <p:cNvSpPr txBox="true"/>
          <p:nvPr/>
        </p:nvSpPr>
        <p:spPr>
          <a:xfrm rot="0">
            <a:off x="1713053" y="3586819"/>
            <a:ext cx="14861895" cy="4209095"/>
          </a:xfrm>
          <a:prstGeom prst="rect">
            <a:avLst/>
          </a:prstGeom>
        </p:spPr>
        <p:txBody>
          <a:bodyPr anchor="t" rtlCol="false" tIns="0" lIns="0" bIns="0" rIns="0">
            <a:spAutoFit/>
          </a:bodyPr>
          <a:lstStyle/>
          <a:p>
            <a:pPr algn="just">
              <a:lnSpc>
                <a:spcPts val="8203"/>
              </a:lnSpc>
              <a:spcBef>
                <a:spcPct val="0"/>
              </a:spcBef>
            </a:pPr>
            <a:r>
              <a:rPr lang="en-US" sz="5859">
                <a:solidFill>
                  <a:srgbClr val="FFFFFF"/>
                </a:solidFill>
                <a:latin typeface="Times New Roman"/>
                <a:ea typeface="Times New Roman"/>
                <a:cs typeface="Times New Roman"/>
                <a:sym typeface="Times New Roman"/>
              </a:rPr>
              <a:t>• Ang pananaliksik ay lalong mailalatag ang halaga ng pananaliksik kung isasaalangalang ang pangangailangan ng lipunang kinalulugaran nito.</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834938" y="3123913"/>
            <a:ext cx="16618123" cy="3658173"/>
          </a:xfrm>
          <a:prstGeom prst="rect">
            <a:avLst/>
          </a:prstGeom>
        </p:spPr>
        <p:txBody>
          <a:bodyPr anchor="t" rtlCol="false" tIns="0" lIns="0" bIns="0" rIns="0">
            <a:spAutoFit/>
          </a:bodyPr>
          <a:lstStyle/>
          <a:p>
            <a:pPr algn="ctr">
              <a:lnSpc>
                <a:spcPts val="13983"/>
              </a:lnSpc>
              <a:spcBef>
                <a:spcPct val="0"/>
              </a:spcBef>
            </a:pPr>
            <a:r>
              <a:rPr lang="en-US" sz="9988">
                <a:solidFill>
                  <a:srgbClr val="FFFFFF"/>
                </a:solidFill>
                <a:latin typeface="Times New Roman"/>
                <a:ea typeface="Times New Roman"/>
                <a:cs typeface="Times New Roman"/>
                <a:sym typeface="Times New Roman"/>
              </a:rPr>
              <a:t>Maraming Salamat sa pakikinig!</a:t>
            </a:r>
          </a:p>
        </p:txBody>
      </p:sp>
      <p:sp>
        <p:nvSpPr>
          <p:cNvPr name="Freeform 3" id="3"/>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399067" y="845267"/>
          <a:ext cx="15489866" cy="8596465"/>
        </p:xfrm>
        <a:graphic>
          <a:graphicData uri="http://schemas.openxmlformats.org/drawingml/2006/table">
            <a:tbl>
              <a:tblPr/>
              <a:tblGrid>
                <a:gridCol w="968117"/>
                <a:gridCol w="968117"/>
                <a:gridCol w="968117"/>
                <a:gridCol w="968117"/>
                <a:gridCol w="968117"/>
                <a:gridCol w="968117"/>
                <a:gridCol w="968117"/>
                <a:gridCol w="968117"/>
                <a:gridCol w="968117"/>
                <a:gridCol w="968117"/>
                <a:gridCol w="968117"/>
                <a:gridCol w="968117"/>
                <a:gridCol w="968117"/>
                <a:gridCol w="968117"/>
                <a:gridCol w="968117"/>
                <a:gridCol w="968117"/>
              </a:tblGrid>
              <a:tr h="573098">
                <a:tc>
                  <a:txBody>
                    <a:bodyPr anchor="t" rtlCol="false"/>
                    <a:lstStyle/>
                    <a:p>
                      <a:pPr algn="ctr">
                        <a:lnSpc>
                          <a:spcPts val="1679"/>
                        </a:lnSpc>
                        <a:defRPr/>
                      </a:pPr>
                      <a:r>
                        <a:rPr lang="en-US" sz="1199">
                          <a:solidFill>
                            <a:srgbClr val="000000"/>
                          </a:solidFill>
                          <a:latin typeface="Telegraf"/>
                          <a:ea typeface="Telegraf"/>
                          <a:cs typeface="Telegraf"/>
                          <a:sym typeface="Telegraf"/>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a:solidFill>
                            <a:srgbClr val="000000"/>
                          </a:solidFill>
                          <a:latin typeface="Telegraf"/>
                          <a:ea typeface="Telegraf"/>
                          <a:cs typeface="Telegraf"/>
                          <a:sym typeface="Telegraf"/>
                        </a:rPr>
                        <a:t>B</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B</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B</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S</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Z</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Z</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V</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B</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U</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Y</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G</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V</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X</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M</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G</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Z</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X</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U</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J</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G</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a:solidFill>
                            <a:srgbClr val="000000"/>
                          </a:solidFill>
                          <a:latin typeface="Telegraf"/>
                          <a:ea typeface="Telegraf"/>
                          <a:cs typeface="Telegraf"/>
                          <a:sym typeface="Telegraf"/>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G</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W</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a:solidFill>
                            <a:srgbClr val="000000"/>
                          </a:solidFill>
                          <a:latin typeface="Telegraf"/>
                          <a:ea typeface="Telegraf"/>
                          <a:cs typeface="Telegraf"/>
                          <a:sym typeface="Telegraf"/>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F</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Z</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a:solidFill>
                            <a:srgbClr val="000000"/>
                          </a:solidFill>
                          <a:latin typeface="Telegraf"/>
                          <a:ea typeface="Telegraf"/>
                          <a:cs typeface="Telegraf"/>
                          <a:sym typeface="Telegraf"/>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S</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J</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Q</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a:solidFill>
                            <a:srgbClr val="000000"/>
                          </a:solidFill>
                          <a:latin typeface="Telegraf"/>
                          <a:ea typeface="Telegraf"/>
                          <a:cs typeface="Telegraf"/>
                          <a:sym typeface="Telegraf"/>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U</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J</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W</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Z</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V</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J</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Q</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S</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B</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U</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S</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V</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Y</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G</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J</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M</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Z</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Y</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V</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U</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U</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J</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a:solidFill>
                            <a:srgbClr val="000000"/>
                          </a:solidFill>
                          <a:latin typeface="Telegraf"/>
                          <a:ea typeface="Telegraf"/>
                          <a:cs typeface="Telegraf"/>
                          <a:sym typeface="Telegraf"/>
                        </a:rPr>
                        <a:t>M</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F</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Y</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M</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B</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B</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S</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U</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Y</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Q</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S</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M</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399067" y="1329420"/>
          <a:ext cx="15489866" cy="8596465"/>
        </p:xfrm>
        <a:graphic>
          <a:graphicData uri="http://schemas.openxmlformats.org/drawingml/2006/table">
            <a:tbl>
              <a:tblPr/>
              <a:tblGrid>
                <a:gridCol w="968117"/>
                <a:gridCol w="968117"/>
                <a:gridCol w="968117"/>
                <a:gridCol w="968117"/>
                <a:gridCol w="968117"/>
                <a:gridCol w="968117"/>
                <a:gridCol w="968117"/>
                <a:gridCol w="968117"/>
                <a:gridCol w="968117"/>
                <a:gridCol w="968117"/>
                <a:gridCol w="968117"/>
                <a:gridCol w="968117"/>
                <a:gridCol w="968117"/>
                <a:gridCol w="968117"/>
                <a:gridCol w="968117"/>
                <a:gridCol w="968117"/>
              </a:tblGrid>
              <a:tr h="573098">
                <a:tc>
                  <a:txBody>
                    <a:bodyPr anchor="t" rtlCol="false"/>
                    <a:lstStyle/>
                    <a:p>
                      <a:pPr algn="ctr">
                        <a:lnSpc>
                          <a:spcPts val="1679"/>
                        </a:lnSpc>
                        <a:defRPr/>
                      </a:pPr>
                      <a:r>
                        <a:rPr lang="en-US" sz="1199">
                          <a:solidFill>
                            <a:srgbClr val="000000"/>
                          </a:solidFill>
                          <a:latin typeface="Telegraf"/>
                          <a:ea typeface="Telegraf"/>
                          <a:cs typeface="Telegraf"/>
                          <a:sym typeface="Telegraf"/>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a:solidFill>
                            <a:srgbClr val="000000"/>
                          </a:solidFill>
                          <a:latin typeface="Telegraf"/>
                          <a:ea typeface="Telegraf"/>
                          <a:cs typeface="Telegraf"/>
                          <a:sym typeface="Telegraf"/>
                        </a:rPr>
                        <a:t>B</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B</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B</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S</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Z</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Z</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V</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B</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U</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Y</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G</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V</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X</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M</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G</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Z</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X</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U</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J</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G</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a:solidFill>
                            <a:srgbClr val="000000"/>
                          </a:solidFill>
                          <a:latin typeface="Telegraf"/>
                          <a:ea typeface="Telegraf"/>
                          <a:cs typeface="Telegraf"/>
                          <a:sym typeface="Telegraf"/>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G</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W</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a:solidFill>
                            <a:srgbClr val="000000"/>
                          </a:solidFill>
                          <a:latin typeface="Telegraf"/>
                          <a:ea typeface="Telegraf"/>
                          <a:cs typeface="Telegraf"/>
                          <a:sym typeface="Telegraf"/>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F</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Z</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a:solidFill>
                            <a:srgbClr val="000000"/>
                          </a:solidFill>
                          <a:latin typeface="Telegraf"/>
                          <a:ea typeface="Telegraf"/>
                          <a:cs typeface="Telegraf"/>
                          <a:sym typeface="Telegraf"/>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S</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J</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Q</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U</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J</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W</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Z</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V</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J</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Q</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S</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B</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U</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S</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V</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Y</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G</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J</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M</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Z</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Y</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V</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U</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U</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J</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a:solidFill>
                            <a:srgbClr val="000000"/>
                          </a:solidFill>
                          <a:latin typeface="Telegraf"/>
                          <a:ea typeface="Telegraf"/>
                          <a:cs typeface="Telegraf"/>
                          <a:sym typeface="Telegraf"/>
                        </a:rPr>
                        <a:t>M</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O</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F</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Y</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M</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B</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B</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S</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U</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Y</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Q</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C</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r h="573098">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K</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S</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P</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R</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I</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M</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E</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N</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T</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A</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L</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H</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CB6CE6"/>
                    </a:solidFill>
                  </a:tcPr>
                </a:tc>
                <a:tc>
                  <a:txBody>
                    <a:bodyPr anchor="t" rtlCol="false"/>
                    <a:lstStyle/>
                    <a:p>
                      <a:pPr algn="ctr">
                        <a:lnSpc>
                          <a:spcPts val="1679"/>
                        </a:lnSpc>
                        <a:defRPr/>
                      </a:pPr>
                      <a:r>
                        <a:rPr lang="en-US" sz="1199" b="true">
                          <a:solidFill>
                            <a:srgbClr val="000000"/>
                          </a:solidFill>
                          <a:latin typeface="Telegraf Medium"/>
                          <a:ea typeface="Telegraf Medium"/>
                          <a:cs typeface="Telegraf Medium"/>
                          <a:sym typeface="Telegraf Medium"/>
                        </a:rPr>
                        <a:t>D</a:t>
                      </a:r>
                      <a:endParaRPr lang="en-US" sz="1100"/>
                    </a:p>
                  </a:txBody>
                  <a:tcPr marL="9525" marR="9525" marT="9525" marB="952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FFFFFF"/>
                    </a:solidFill>
                  </a:tcPr>
                </a:tc>
              </a:tr>
            </a:tbl>
          </a:graphicData>
        </a:graphic>
      </p:graphicFrame>
      <p:sp>
        <p:nvSpPr>
          <p:cNvPr name="TextBox 3" id="3"/>
          <p:cNvSpPr txBox="true"/>
          <p:nvPr/>
        </p:nvSpPr>
        <p:spPr>
          <a:xfrm rot="0">
            <a:off x="6464737" y="-19080"/>
            <a:ext cx="5358526" cy="1168302"/>
          </a:xfrm>
          <a:prstGeom prst="rect">
            <a:avLst/>
          </a:prstGeom>
        </p:spPr>
        <p:txBody>
          <a:bodyPr anchor="t" rtlCol="false" tIns="0" lIns="0" bIns="0" rIns="0">
            <a:spAutoFit/>
          </a:bodyPr>
          <a:lstStyle/>
          <a:p>
            <a:pPr algn="ctr">
              <a:lnSpc>
                <a:spcPts val="8580"/>
              </a:lnSpc>
              <a:spcBef>
                <a:spcPct val="0"/>
              </a:spcBef>
            </a:pPr>
            <a:r>
              <a:rPr lang="en-US" sz="6128">
                <a:solidFill>
                  <a:srgbClr val="FFFFFF"/>
                </a:solidFill>
                <a:latin typeface="Times New Roman"/>
                <a:ea typeface="Times New Roman"/>
                <a:cs typeface="Times New Roman"/>
                <a:sym typeface="Times New Roman"/>
              </a:rPr>
              <a:t>Mga Kasagutan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911514" y="1103663"/>
            <a:ext cx="8795551" cy="868670"/>
          </a:xfrm>
          <a:prstGeom prst="rect">
            <a:avLst/>
          </a:prstGeom>
        </p:spPr>
        <p:txBody>
          <a:bodyPr anchor="t" rtlCol="false" tIns="0" lIns="0" bIns="0" rIns="0">
            <a:spAutoFit/>
          </a:bodyPr>
          <a:lstStyle/>
          <a:p>
            <a:pPr algn="ctr">
              <a:lnSpc>
                <a:spcPts val="6397"/>
              </a:lnSpc>
              <a:spcBef>
                <a:spcPct val="0"/>
              </a:spcBef>
            </a:pPr>
            <a:r>
              <a:rPr lang="en-US" sz="4569">
                <a:solidFill>
                  <a:srgbClr val="FFFFFF"/>
                </a:solidFill>
                <a:latin typeface="Times New Roman"/>
                <a:ea typeface="Times New Roman"/>
                <a:cs typeface="Times New Roman"/>
                <a:sym typeface="Times New Roman"/>
              </a:rPr>
              <a:t>MGA URI NG PANANALIKSIK</a:t>
            </a:r>
          </a:p>
        </p:txBody>
      </p:sp>
      <p:sp>
        <p:nvSpPr>
          <p:cNvPr name="TextBox 6" id="6"/>
          <p:cNvSpPr txBox="true"/>
          <p:nvPr/>
        </p:nvSpPr>
        <p:spPr>
          <a:xfrm rot="0">
            <a:off x="1620481" y="3467522"/>
            <a:ext cx="15047038" cy="5619912"/>
          </a:xfrm>
          <a:prstGeom prst="rect">
            <a:avLst/>
          </a:prstGeom>
        </p:spPr>
        <p:txBody>
          <a:bodyPr anchor="t" rtlCol="false" tIns="0" lIns="0" bIns="0" rIns="0">
            <a:spAutoFit/>
          </a:bodyPr>
          <a:lstStyle/>
          <a:p>
            <a:pPr algn="just">
              <a:lnSpc>
                <a:spcPts val="7321"/>
              </a:lnSpc>
              <a:spcBef>
                <a:spcPct val="0"/>
              </a:spcBef>
            </a:pPr>
            <a:r>
              <a:rPr lang="en-US" sz="5229">
                <a:solidFill>
                  <a:srgbClr val="FFFFFF"/>
                </a:solidFill>
                <a:latin typeface="Times New Roman"/>
                <a:ea typeface="Times New Roman"/>
                <a:cs typeface="Times New Roman"/>
                <a:sym typeface="Times New Roman"/>
              </a:rPr>
              <a:t>Ang uri ng pananaliksik na tumutukoy sa sistematikong kalipunan ng mga metodo o pamamaraan at proseso ng imbestigasyon na ginagamit sa pangangalap ng datos sa isang pananaliksik Mayroon pang ibang uri ng pananaliksik tulad ng;</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7014010" y="845498"/>
            <a:ext cx="6590559" cy="1299274"/>
          </a:xfrm>
          <a:prstGeom prst="rect">
            <a:avLst/>
          </a:prstGeom>
        </p:spPr>
        <p:txBody>
          <a:bodyPr anchor="t" rtlCol="false" tIns="0" lIns="0" bIns="0" rIns="0">
            <a:spAutoFit/>
          </a:bodyPr>
          <a:lstStyle/>
          <a:p>
            <a:pPr algn="ctr">
              <a:lnSpc>
                <a:spcPts val="9606"/>
              </a:lnSpc>
              <a:spcBef>
                <a:spcPct val="0"/>
              </a:spcBef>
            </a:pPr>
            <a:r>
              <a:rPr lang="en-US" sz="6861">
                <a:solidFill>
                  <a:srgbClr val="FFFFFF"/>
                </a:solidFill>
                <a:latin typeface="Times New Roman"/>
                <a:ea typeface="Times New Roman"/>
                <a:cs typeface="Times New Roman"/>
                <a:sym typeface="Times New Roman"/>
              </a:rPr>
              <a:t>Applied Research</a:t>
            </a:r>
          </a:p>
        </p:txBody>
      </p:sp>
      <p:sp>
        <p:nvSpPr>
          <p:cNvPr name="TextBox 6" id="6"/>
          <p:cNvSpPr txBox="true"/>
          <p:nvPr/>
        </p:nvSpPr>
        <p:spPr>
          <a:xfrm rot="0">
            <a:off x="1620481" y="3943662"/>
            <a:ext cx="15047038" cy="2848316"/>
          </a:xfrm>
          <a:prstGeom prst="rect">
            <a:avLst/>
          </a:prstGeom>
        </p:spPr>
        <p:txBody>
          <a:bodyPr anchor="t" rtlCol="false" tIns="0" lIns="0" bIns="0" rIns="0">
            <a:spAutoFit/>
          </a:bodyPr>
          <a:lstStyle/>
          <a:p>
            <a:pPr algn="just">
              <a:lnSpc>
                <a:spcPts val="7321"/>
              </a:lnSpc>
              <a:spcBef>
                <a:spcPct val="0"/>
              </a:spcBef>
            </a:pPr>
            <a:r>
              <a:rPr lang="en-US" sz="5229">
                <a:solidFill>
                  <a:srgbClr val="FFFFFF"/>
                </a:solidFill>
                <a:latin typeface="Times New Roman"/>
                <a:ea typeface="Times New Roman"/>
                <a:cs typeface="Times New Roman"/>
                <a:sym typeface="Times New Roman"/>
              </a:rPr>
              <a:t>Ito naman ay gumagamit ng sopistikasyon, sapagkat ito ay konklusyon at estadistika. Karaniwang ito ay bunga ng pagsasagawa ayon sa hinihinging panahon. </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7114823" y="730890"/>
            <a:ext cx="6388934" cy="1490389"/>
          </a:xfrm>
          <a:prstGeom prst="rect">
            <a:avLst/>
          </a:prstGeom>
        </p:spPr>
        <p:txBody>
          <a:bodyPr anchor="t" rtlCol="false" tIns="0" lIns="0" bIns="0" rIns="0">
            <a:spAutoFit/>
          </a:bodyPr>
          <a:lstStyle/>
          <a:p>
            <a:pPr algn="ctr">
              <a:lnSpc>
                <a:spcPts val="11029"/>
              </a:lnSpc>
              <a:spcBef>
                <a:spcPct val="0"/>
              </a:spcBef>
            </a:pPr>
            <a:r>
              <a:rPr lang="en-US" sz="7878">
                <a:solidFill>
                  <a:srgbClr val="FFFFFF"/>
                </a:solidFill>
                <a:latin typeface="Times New Roman"/>
                <a:ea typeface="Times New Roman"/>
                <a:cs typeface="Times New Roman"/>
                <a:sym typeface="Times New Roman"/>
              </a:rPr>
              <a:t>Pure Research </a:t>
            </a:r>
          </a:p>
        </p:txBody>
      </p:sp>
      <p:sp>
        <p:nvSpPr>
          <p:cNvPr name="TextBox 6" id="6"/>
          <p:cNvSpPr txBox="true"/>
          <p:nvPr/>
        </p:nvSpPr>
        <p:spPr>
          <a:xfrm rot="0">
            <a:off x="1620481" y="3818362"/>
            <a:ext cx="15047038" cy="3772181"/>
          </a:xfrm>
          <a:prstGeom prst="rect">
            <a:avLst/>
          </a:prstGeom>
        </p:spPr>
        <p:txBody>
          <a:bodyPr anchor="t" rtlCol="false" tIns="0" lIns="0" bIns="0" rIns="0">
            <a:spAutoFit/>
          </a:bodyPr>
          <a:lstStyle/>
          <a:p>
            <a:pPr algn="just">
              <a:lnSpc>
                <a:spcPts val="7321"/>
              </a:lnSpc>
              <a:spcBef>
                <a:spcPct val="0"/>
              </a:spcBef>
            </a:pPr>
            <a:r>
              <a:rPr lang="en-US" sz="5229">
                <a:solidFill>
                  <a:srgbClr val="FFFFFF"/>
                </a:solidFill>
                <a:latin typeface="Times New Roman"/>
                <a:ea typeface="Times New Roman"/>
                <a:cs typeface="Times New Roman"/>
                <a:sym typeface="Times New Roman"/>
              </a:rPr>
              <a:t>Ito ay ginagawa ng isang tao sa sariling kasiyahan upang maunawaan ang isang bagay na gumugulo sa kaniyang isipan. Maarii naman itong gawin ayon sa hilig ngmananaliksik. </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6436960" y="730890"/>
            <a:ext cx="7744659" cy="1490389"/>
          </a:xfrm>
          <a:prstGeom prst="rect">
            <a:avLst/>
          </a:prstGeom>
        </p:spPr>
        <p:txBody>
          <a:bodyPr anchor="t" rtlCol="false" tIns="0" lIns="0" bIns="0" rIns="0">
            <a:spAutoFit/>
          </a:bodyPr>
          <a:lstStyle/>
          <a:p>
            <a:pPr algn="ctr">
              <a:lnSpc>
                <a:spcPts val="11029"/>
              </a:lnSpc>
              <a:spcBef>
                <a:spcPct val="0"/>
              </a:spcBef>
            </a:pPr>
            <a:r>
              <a:rPr lang="en-US" sz="7878">
                <a:solidFill>
                  <a:srgbClr val="FFFFFF"/>
                </a:solidFill>
                <a:latin typeface="Times New Roman"/>
                <a:ea typeface="Times New Roman"/>
                <a:cs typeface="Times New Roman"/>
                <a:sym typeface="Times New Roman"/>
              </a:rPr>
              <a:t>Empirical o Mala </a:t>
            </a:r>
          </a:p>
        </p:txBody>
      </p:sp>
      <p:sp>
        <p:nvSpPr>
          <p:cNvPr name="TextBox 6" id="6"/>
          <p:cNvSpPr txBox="true"/>
          <p:nvPr/>
        </p:nvSpPr>
        <p:spPr>
          <a:xfrm rot="0">
            <a:off x="1620481" y="4002797"/>
            <a:ext cx="15047038" cy="3230943"/>
          </a:xfrm>
          <a:prstGeom prst="rect">
            <a:avLst/>
          </a:prstGeom>
        </p:spPr>
        <p:txBody>
          <a:bodyPr anchor="t" rtlCol="false" tIns="0" lIns="0" bIns="0" rIns="0">
            <a:spAutoFit/>
          </a:bodyPr>
          <a:lstStyle/>
          <a:p>
            <a:pPr algn="just">
              <a:lnSpc>
                <a:spcPts val="8301"/>
              </a:lnSpc>
              <a:spcBef>
                <a:spcPct val="0"/>
              </a:spcBef>
            </a:pPr>
            <a:r>
              <a:rPr lang="en-US" sz="5929">
                <a:solidFill>
                  <a:srgbClr val="FFFFFF"/>
                </a:solidFill>
                <a:latin typeface="Times New Roman"/>
                <a:ea typeface="Times New Roman"/>
                <a:cs typeface="Times New Roman"/>
                <a:sym typeface="Times New Roman"/>
              </a:rPr>
              <a:t>Siyentipiko, ito ay nangangailangan ng malalim na pagsusuri ng mga ebidensiya at aktuwal na mga datos.</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C8911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51242" y="417129"/>
            <a:ext cx="11716096" cy="2422711"/>
            <a:chOff x="0" y="0"/>
            <a:chExt cx="2621825" cy="542154"/>
          </a:xfrm>
        </p:grpSpPr>
        <p:sp>
          <p:nvSpPr>
            <p:cNvPr name="Freeform 3" id="3"/>
            <p:cNvSpPr/>
            <p:nvPr/>
          </p:nvSpPr>
          <p:spPr>
            <a:xfrm flipH="false" flipV="false" rot="0">
              <a:off x="0" y="0"/>
              <a:ext cx="2621825" cy="542154"/>
            </a:xfrm>
            <a:custGeom>
              <a:avLst/>
              <a:gdLst/>
              <a:ahLst/>
              <a:cxnLst/>
              <a:rect r="r" b="b" t="t" l="l"/>
              <a:pathLst>
                <a:path h="542154" w="2621825">
                  <a:moveTo>
                    <a:pt x="33700" y="0"/>
                  </a:moveTo>
                  <a:lnTo>
                    <a:pt x="2588124" y="0"/>
                  </a:lnTo>
                  <a:cubicBezTo>
                    <a:pt x="2597062" y="0"/>
                    <a:pt x="2605634" y="3551"/>
                    <a:pt x="2611954" y="9871"/>
                  </a:cubicBezTo>
                  <a:cubicBezTo>
                    <a:pt x="2618274" y="16191"/>
                    <a:pt x="2621825" y="24763"/>
                    <a:pt x="2621825" y="33700"/>
                  </a:cubicBezTo>
                  <a:lnTo>
                    <a:pt x="2621825" y="508453"/>
                  </a:lnTo>
                  <a:cubicBezTo>
                    <a:pt x="2621825" y="527065"/>
                    <a:pt x="2606737" y="542154"/>
                    <a:pt x="2588124" y="542154"/>
                  </a:cubicBezTo>
                  <a:lnTo>
                    <a:pt x="33700" y="542154"/>
                  </a:lnTo>
                  <a:cubicBezTo>
                    <a:pt x="24763" y="542154"/>
                    <a:pt x="16191" y="538603"/>
                    <a:pt x="9871" y="532283"/>
                  </a:cubicBezTo>
                  <a:cubicBezTo>
                    <a:pt x="3551" y="525963"/>
                    <a:pt x="0" y="517391"/>
                    <a:pt x="0" y="508453"/>
                  </a:cubicBezTo>
                  <a:lnTo>
                    <a:pt x="0" y="33700"/>
                  </a:lnTo>
                  <a:cubicBezTo>
                    <a:pt x="0" y="24763"/>
                    <a:pt x="3551" y="16191"/>
                    <a:pt x="9871" y="9871"/>
                  </a:cubicBezTo>
                  <a:cubicBezTo>
                    <a:pt x="16191" y="3551"/>
                    <a:pt x="24763" y="0"/>
                    <a:pt x="33700" y="0"/>
                  </a:cubicBezTo>
                  <a:close/>
                </a:path>
              </a:pathLst>
            </a:custGeom>
            <a:gradFill rotWithShape="true">
              <a:gsLst>
                <a:gs pos="0">
                  <a:srgbClr val="000000">
                    <a:alpha val="100000"/>
                  </a:srgbClr>
                </a:gs>
                <a:gs pos="100000">
                  <a:srgbClr val="C89116">
                    <a:alpha val="100000"/>
                  </a:srgbClr>
                </a:gs>
              </a:gsLst>
              <a:lin ang="0"/>
            </a:gradFill>
          </p:spPr>
        </p:sp>
        <p:sp>
          <p:nvSpPr>
            <p:cNvPr name="TextBox 4" id="4"/>
            <p:cNvSpPr txBox="true"/>
            <p:nvPr/>
          </p:nvSpPr>
          <p:spPr>
            <a:xfrm>
              <a:off x="0" y="-38100"/>
              <a:ext cx="2621825" cy="580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977916" y="859639"/>
            <a:ext cx="10662747" cy="1270992"/>
          </a:xfrm>
          <a:prstGeom prst="rect">
            <a:avLst/>
          </a:prstGeom>
        </p:spPr>
        <p:txBody>
          <a:bodyPr anchor="t" rtlCol="false" tIns="0" lIns="0" bIns="0" rIns="0">
            <a:spAutoFit/>
          </a:bodyPr>
          <a:lstStyle/>
          <a:p>
            <a:pPr algn="ctr">
              <a:lnSpc>
                <a:spcPts val="9343"/>
              </a:lnSpc>
              <a:spcBef>
                <a:spcPct val="0"/>
              </a:spcBef>
            </a:pPr>
            <a:r>
              <a:rPr lang="en-US" sz="6673">
                <a:solidFill>
                  <a:srgbClr val="FFFFFF"/>
                </a:solidFill>
                <a:latin typeface="Times New Roman"/>
                <a:ea typeface="Times New Roman"/>
                <a:cs typeface="Times New Roman"/>
                <a:sym typeface="Times New Roman"/>
              </a:rPr>
              <a:t>Pamamaraan sa Pananaliksik</a:t>
            </a:r>
          </a:p>
        </p:txBody>
      </p:sp>
      <p:sp>
        <p:nvSpPr>
          <p:cNvPr name="TextBox 6" id="6"/>
          <p:cNvSpPr txBox="true"/>
          <p:nvPr/>
        </p:nvSpPr>
        <p:spPr>
          <a:xfrm rot="0">
            <a:off x="1093047" y="3727144"/>
            <a:ext cx="16101906" cy="2556487"/>
          </a:xfrm>
          <a:prstGeom prst="rect">
            <a:avLst/>
          </a:prstGeom>
        </p:spPr>
        <p:txBody>
          <a:bodyPr anchor="t" rtlCol="false" tIns="0" lIns="0" bIns="0" rIns="0">
            <a:spAutoFit/>
          </a:bodyPr>
          <a:lstStyle/>
          <a:p>
            <a:pPr algn="just">
              <a:lnSpc>
                <a:spcPts val="9732"/>
              </a:lnSpc>
              <a:spcBef>
                <a:spcPct val="0"/>
              </a:spcBef>
            </a:pPr>
            <a:r>
              <a:rPr lang="en-US" sz="6951">
                <a:solidFill>
                  <a:srgbClr val="FFFFFF"/>
                </a:solidFill>
                <a:latin typeface="Times New Roman"/>
                <a:ea typeface="Times New Roman"/>
                <a:cs typeface="Times New Roman"/>
                <a:sym typeface="Times New Roman"/>
              </a:rPr>
              <a:t>Narito ang ilan sa mga pamamaraang kadalasang ginagamit sa pananaliksik</a:t>
            </a:r>
          </a:p>
        </p:txBody>
      </p:sp>
      <p:sp>
        <p:nvSpPr>
          <p:cNvPr name="Freeform 7" id="7"/>
          <p:cNvSpPr/>
          <p:nvPr/>
        </p:nvSpPr>
        <p:spPr>
          <a:xfrm flipH="false" flipV="false" rot="0">
            <a:off x="-132685" y="-533395"/>
            <a:ext cx="3774387" cy="4078415"/>
          </a:xfrm>
          <a:custGeom>
            <a:avLst/>
            <a:gdLst/>
            <a:ahLst/>
            <a:cxnLst/>
            <a:rect r="r" b="b" t="t" l="l"/>
            <a:pathLst>
              <a:path h="4078415" w="3774387">
                <a:moveTo>
                  <a:pt x="0" y="0"/>
                </a:moveTo>
                <a:lnTo>
                  <a:pt x="3774388" y="0"/>
                </a:lnTo>
                <a:lnTo>
                  <a:pt x="3774388" y="4078414"/>
                </a:lnTo>
                <a:lnTo>
                  <a:pt x="0" y="407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DAGS-6bW9lI</dc:identifier>
  <dcterms:modified xsi:type="dcterms:W3CDTF">2011-08-01T06:04:30Z</dcterms:modified>
  <cp:revision>1</cp:revision>
  <dc:title>Input</dc:title>
</cp:coreProperties>
</file>