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sldIdLst>
    <p:sldId id="256" r:id="rId2"/>
    <p:sldId id="389" r:id="rId3"/>
    <p:sldId id="390" r:id="rId4"/>
    <p:sldId id="397" r:id="rId5"/>
    <p:sldId id="398" r:id="rId6"/>
    <p:sldId id="402" r:id="rId7"/>
    <p:sldId id="399" r:id="rId8"/>
    <p:sldId id="403" r:id="rId9"/>
    <p:sldId id="404" r:id="rId10"/>
    <p:sldId id="405" r:id="rId11"/>
    <p:sldId id="406" r:id="rId12"/>
    <p:sldId id="407" r:id="rId13"/>
    <p:sldId id="408" r:id="rId14"/>
    <p:sldId id="409" r:id="rId15"/>
    <p:sldId id="410" r:id="rId16"/>
    <p:sldId id="417" r:id="rId17"/>
    <p:sldId id="411" r:id="rId18"/>
    <p:sldId id="412" r:id="rId19"/>
    <p:sldId id="413" r:id="rId20"/>
    <p:sldId id="414" r:id="rId21"/>
    <p:sldId id="415" r:id="rId22"/>
    <p:sldId id="416" r:id="rId23"/>
    <p:sldId id="418" r:id="rId24"/>
    <p:sldId id="420"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6" r:id="rId39"/>
    <p:sldId id="437" r:id="rId40"/>
    <p:sldId id="438" r:id="rId41"/>
    <p:sldId id="439" r:id="rId42"/>
    <p:sldId id="440" r:id="rId43"/>
    <p:sldId id="441" r:id="rId44"/>
    <p:sldId id="442" r:id="rId45"/>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5" autoAdjust="0"/>
    <p:restoredTop sz="88533" autoAdjust="0"/>
  </p:normalViewPr>
  <p:slideViewPr>
    <p:cSldViewPr>
      <p:cViewPr varScale="1">
        <p:scale>
          <a:sx n="56" d="100"/>
          <a:sy n="56" d="100"/>
        </p:scale>
        <p:origin x="120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ndex.php?title=Volatile_(computer_programming)&amp;action=edit&amp;section=3"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GNU_Compiler_Colle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99027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10</a:t>
            </a:fld>
            <a:endParaRPr lang="en-US"/>
          </a:p>
        </p:txBody>
      </p:sp>
    </p:spTree>
    <p:extLst>
      <p:ext uri="{BB962C8B-B14F-4D97-AF65-F5344CB8AC3E}">
        <p14:creationId xmlns:p14="http://schemas.microsoft.com/office/powerpoint/2010/main" val="139397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11</a:t>
            </a:fld>
            <a:endParaRPr lang="en-US"/>
          </a:p>
        </p:txBody>
      </p:sp>
    </p:spTree>
    <p:extLst>
      <p:ext uri="{BB962C8B-B14F-4D97-AF65-F5344CB8AC3E}">
        <p14:creationId xmlns:p14="http://schemas.microsoft.com/office/powerpoint/2010/main" val="43124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228600" indent="-228600">
              <a:buAutoNum type="arabicPeriod"/>
            </a:pPr>
            <a:r>
              <a:rPr lang="en-US" dirty="0"/>
              <a:t>Let’s consider the producer/consumer sample to show how to use condition variables</a:t>
            </a:r>
          </a:p>
          <a:p>
            <a:pPr marL="228600" indent="-228600">
              <a:buAutoNum type="arabicPeriod"/>
            </a:pPr>
            <a:r>
              <a:rPr lang="en-US" dirty="0"/>
              <a:t>We</a:t>
            </a:r>
            <a:r>
              <a:rPr lang="en-US" baseline="0" dirty="0"/>
              <a:t> start this example with locks.</a:t>
            </a:r>
            <a:endParaRPr lang="en-US" dirty="0"/>
          </a:p>
          <a:p>
            <a:r>
              <a:rPr lang="en-US" dirty="0"/>
              <a:t>3. No need to use static</a:t>
            </a:r>
            <a:r>
              <a:rPr lang="en-US" baseline="0" dirty="0"/>
              <a:t> here; just a demonstration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60681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 No active check =&gt; why we need CV =&gt; fall into sleep</a:t>
            </a:r>
          </a:p>
          <a:p>
            <a:endParaRPr lang="en-US" baseline="0" dirty="0"/>
          </a:p>
          <a:p>
            <a:r>
              <a:rPr lang="en-US" baseline="0" dirty="0"/>
              <a:t>When count == size </a:t>
            </a:r>
            <a:r>
              <a:rPr lang="en-US" baseline="0" dirty="0" err="1"/>
              <a:t>cond</a:t>
            </a:r>
            <a:r>
              <a:rPr lang="en-US" baseline="0" dirty="0"/>
              <a:t> is true, then outer </a:t>
            </a:r>
            <a:r>
              <a:rPr lang="en-US" baseline="0" dirty="0" err="1"/>
              <a:t>lock_acquire</a:t>
            </a:r>
            <a:r>
              <a:rPr lang="en-US" baseline="0" dirty="0"/>
              <a:t>() and </a:t>
            </a:r>
            <a:r>
              <a:rPr lang="en-US" baseline="0" dirty="0" err="1"/>
              <a:t>lock_release</a:t>
            </a:r>
            <a:r>
              <a:rPr lang="en-US" baseline="0" dirty="0"/>
              <a:t>() inside the while is becomes a pair. If the condition remains false (i.e., the list isn’t full), then outer </a:t>
            </a:r>
            <a:r>
              <a:rPr lang="en-US" baseline="0" dirty="0" err="1"/>
              <a:t>lock_acquire</a:t>
            </a:r>
            <a:r>
              <a:rPr lang="en-US" baseline="0" dirty="0"/>
              <a:t>() is a pair with outer </a:t>
            </a:r>
            <a:r>
              <a:rPr lang="en-US" baseline="0" dirty="0" err="1"/>
              <a:t>lock_release</a:t>
            </a:r>
            <a:r>
              <a:rPr lang="en-US" baseline="0" dirty="0"/>
              <a:t>. When consumer releases the lock, </a:t>
            </a:r>
            <a:r>
              <a:rPr lang="en-US" baseline="0" dirty="0" err="1"/>
              <a:t>lock_acquire</a:t>
            </a:r>
            <a:r>
              <a:rPr lang="en-US" baseline="0" dirty="0"/>
              <a:t>(mutex) inside the while loop may acquire the mutex. In that case, this inner </a:t>
            </a:r>
            <a:r>
              <a:rPr lang="en-US" baseline="0" dirty="0" err="1"/>
              <a:t>lock_acquire</a:t>
            </a:r>
            <a:r>
              <a:rPr lang="en-US" baseline="0" dirty="0"/>
              <a:t>() forms a pair with outer </a:t>
            </a:r>
            <a:r>
              <a:rPr lang="en-US" baseline="0" dirty="0" err="1"/>
              <a:t>lock_release</a:t>
            </a:r>
            <a:r>
              <a:rPr lang="en-US" baseline="0" dirty="0"/>
              <a:t>()</a:t>
            </a:r>
          </a:p>
          <a:p>
            <a:endParaRPr lang="en-US" baseline="0" dirty="0"/>
          </a:p>
          <a:p>
            <a:r>
              <a:rPr lang="en-US" baseline="0" dirty="0"/>
              <a:t>Note that we are busy waiting on the while loop =&gt; wasting CPU cycles. </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85715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Never ending sleep =</a:t>
            </a:r>
            <a:r>
              <a:rPr lang="en-US" dirty="0" err="1"/>
              <a:t>inceptoim</a:t>
            </a:r>
            <a:endParaRPr lang="en-US" dirty="0"/>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763116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1156943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428625" y="684213"/>
            <a:ext cx="6076950" cy="3419475"/>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A5EE1D-AEEB-5346-B699-82CA03C48839}" type="slidenum">
              <a:rPr lang="en-US" sz="1200">
                <a:latin typeface="Calibri" charset="0"/>
              </a:rPr>
              <a:pPr eaLnBrk="1" hangingPunct="1"/>
              <a:t>17</a:t>
            </a:fld>
            <a:endParaRPr lang="en-US" sz="1200">
              <a:latin typeface="Calibri" charset="0"/>
            </a:endParaRPr>
          </a:p>
        </p:txBody>
      </p:sp>
    </p:spTree>
    <p:extLst>
      <p:ext uri="{BB962C8B-B14F-4D97-AF65-F5344CB8AC3E}">
        <p14:creationId xmlns:p14="http://schemas.microsoft.com/office/powerpoint/2010/main" val="1725264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74594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Wait for cv do not wait for lock</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err="1"/>
              <a:t>Thread_sleep</a:t>
            </a: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Using cv</a:t>
            </a:r>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729360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p:txBody>
      </p:sp>
      <p:sp>
        <p:nvSpPr>
          <p:cNvPr id="4" name="Slide Number Placeholder 3"/>
          <p:cNvSpPr>
            <a:spLocks noGrp="1"/>
          </p:cNvSpPr>
          <p:nvPr>
            <p:ph type="sldNum" sz="quarter" idx="10"/>
          </p:nvPr>
        </p:nvSpPr>
        <p:spPr/>
        <p:txBody>
          <a:bodyPr/>
          <a:lstStyle/>
          <a:p>
            <a:fld id="{3A5ED838-7CEF-5E43-9B07-AFB1A331F072}" type="slidenum">
              <a:rPr lang="en-US" smtClean="0"/>
              <a:pPr/>
              <a:t>20</a:t>
            </a:fld>
            <a:endParaRPr lang="en-US"/>
          </a:p>
        </p:txBody>
      </p:sp>
    </p:spTree>
    <p:extLst>
      <p:ext uri="{BB962C8B-B14F-4D97-AF65-F5344CB8AC3E}">
        <p14:creationId xmlns:p14="http://schemas.microsoft.com/office/powerpoint/2010/main" val="49717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err="1">
                <a:solidFill>
                  <a:schemeClr val="tx1"/>
                </a:solidFill>
                <a:latin typeface="Times New Roman" pitchFamily="18" charset="0"/>
                <a:ea typeface="ＭＳ Ｐゴシック" charset="0"/>
                <a:cs typeface="+mn-cs"/>
              </a:rPr>
              <a:t>struct</a:t>
            </a:r>
            <a:r>
              <a:rPr lang="en-US" sz="1200" kern="1200" dirty="0">
                <a:solidFill>
                  <a:schemeClr val="tx1"/>
                </a:solidFill>
                <a:latin typeface="Times New Roman" pitchFamily="18" charset="0"/>
                <a:ea typeface="ＭＳ Ｐゴシック" charset="0"/>
                <a:cs typeface="+mn-cs"/>
              </a:rPr>
              <a:t> lock {</a:t>
            </a:r>
          </a:p>
          <a:p>
            <a:r>
              <a:rPr lang="en-US" sz="1200" kern="1200" dirty="0">
                <a:solidFill>
                  <a:schemeClr val="tx1"/>
                </a:solidFill>
                <a:latin typeface="Times New Roman" pitchFamily="18" charset="0"/>
                <a:ea typeface="ＭＳ Ｐゴシック" charset="0"/>
                <a:cs typeface="+mn-cs"/>
              </a:rPr>
              <a:t>	char *name;</a:t>
            </a:r>
          </a:p>
          <a:p>
            <a:r>
              <a:rPr lang="en-US" sz="1200" kern="1200" dirty="0">
                <a:solidFill>
                  <a:schemeClr val="tx1"/>
                </a:solidFill>
                <a:latin typeface="Times New Roman" pitchFamily="18" charset="0"/>
                <a:ea typeface="ＭＳ Ｐゴシック" charset="0"/>
                <a:cs typeface="+mn-cs"/>
              </a:rPr>
              <a:t>	// add what you need here</a:t>
            </a:r>
          </a:p>
          <a:p>
            <a:r>
              <a:rPr lang="en-US" sz="1200" kern="1200" dirty="0">
                <a:solidFill>
                  <a:schemeClr val="tx1"/>
                </a:solidFill>
                <a:latin typeface="Times New Roman" pitchFamily="18" charset="0"/>
                <a:ea typeface="ＭＳ Ｐゴシック" charset="0"/>
                <a:cs typeface="+mn-cs"/>
              </a:rPr>
              <a:t>	// (don't forget to mark things volatile as needed)</a:t>
            </a:r>
          </a:p>
          <a:p>
            <a:r>
              <a:rPr lang="en-US" sz="1200" kern="1200" dirty="0">
                <a:solidFill>
                  <a:schemeClr val="tx1"/>
                </a:solidFill>
                <a:latin typeface="Times New Roman" pitchFamily="18" charset="0"/>
                <a:ea typeface="ＭＳ Ｐゴシック" charset="0"/>
                <a:cs typeface="+mn-cs"/>
              </a:rPr>
              <a:t>};</a:t>
            </a:r>
          </a:p>
          <a:p>
            <a:endParaRPr lang="en-US" sz="1200" kern="1200" dirty="0">
              <a:solidFill>
                <a:schemeClr val="tx1"/>
              </a:solidFill>
              <a:latin typeface="Times New Roman" pitchFamily="18" charset="0"/>
              <a:ea typeface="ＭＳ Ｐゴシック" charset="0"/>
              <a:cs typeface="+mn-cs"/>
            </a:endParaRPr>
          </a:p>
          <a:p>
            <a:r>
              <a:rPr lang="en-US" sz="1200" b="1" i="0" kern="1200" dirty="0">
                <a:solidFill>
                  <a:schemeClr val="tx1"/>
                </a:solidFill>
                <a:effectLst/>
                <a:latin typeface="Times New Roman" pitchFamily="18" charset="0"/>
                <a:ea typeface="ＭＳ Ｐゴシック" charset="0"/>
                <a:cs typeface="+mn-cs"/>
              </a:rPr>
              <a:t>Optimization comparison in C</a:t>
            </a:r>
            <a:r>
              <a:rPr lang="en-US" sz="1200" b="0" i="0" kern="1200" dirty="0">
                <a:solidFill>
                  <a:schemeClr val="tx1"/>
                </a:solidFill>
                <a:effectLst/>
                <a:latin typeface="Times New Roman" pitchFamily="18" charset="0"/>
                <a:ea typeface="ＭＳ Ｐゴシック" charset="0"/>
                <a:cs typeface="+mn-cs"/>
              </a:rPr>
              <a:t>[</a:t>
            </a:r>
            <a:r>
              <a:rPr lang="en-US" sz="1200" b="0" i="0" u="none" strike="noStrike" kern="1200" dirty="0">
                <a:solidFill>
                  <a:schemeClr val="tx1"/>
                </a:solidFill>
                <a:effectLst/>
                <a:latin typeface="Times New Roman" pitchFamily="18" charset="0"/>
                <a:ea typeface="ＭＳ Ｐゴシック" charset="0"/>
                <a:cs typeface="+mn-cs"/>
                <a:hlinkClick r:id="rId3" tooltip="Edit section: Optimization comparison in C"/>
              </a:rPr>
              <a:t>edit</a:t>
            </a:r>
            <a:r>
              <a:rPr lang="en-US" sz="1200" b="0" i="0" kern="1200" dirty="0">
                <a:solidFill>
                  <a:schemeClr val="tx1"/>
                </a:solidFill>
                <a:effectLst/>
                <a:latin typeface="Times New Roman" pitchFamily="18" charset="0"/>
                <a:ea typeface="ＭＳ Ｐゴシック" charset="0"/>
                <a:cs typeface="+mn-cs"/>
              </a:rPr>
              <a:t>]</a:t>
            </a:r>
            <a:endParaRPr lang="en-US" sz="1200" b="1" i="0" kern="1200" dirty="0">
              <a:solidFill>
                <a:schemeClr val="tx1"/>
              </a:solidFill>
              <a:effectLst/>
              <a:latin typeface="Times New Roman" pitchFamily="18" charset="0"/>
              <a:ea typeface="ＭＳ Ｐゴシック" charset="0"/>
              <a:cs typeface="+mn-cs"/>
            </a:endParaRPr>
          </a:p>
          <a:p>
            <a:r>
              <a:rPr lang="en-US" sz="1200" b="0" i="0" kern="1200" dirty="0">
                <a:solidFill>
                  <a:schemeClr val="tx1"/>
                </a:solidFill>
                <a:effectLst/>
                <a:latin typeface="Times New Roman" pitchFamily="18" charset="0"/>
                <a:ea typeface="ＭＳ Ｐゴシック" charset="0"/>
                <a:cs typeface="+mn-cs"/>
              </a:rPr>
              <a:t>The following C programs, and accompanying assemblies, demonstrate how the volatile keyword affects the compiler's output. The compiler in this case was </a:t>
            </a:r>
            <a:r>
              <a:rPr lang="en-US" sz="1200" b="0" i="0" u="none" strike="noStrike" kern="1200" dirty="0">
                <a:solidFill>
                  <a:schemeClr val="tx1"/>
                </a:solidFill>
                <a:effectLst/>
                <a:latin typeface="Times New Roman" pitchFamily="18" charset="0"/>
                <a:ea typeface="ＭＳ Ｐゴシック" charset="0"/>
                <a:cs typeface="+mn-cs"/>
                <a:hlinkClick r:id="rId4" tooltip="GNU Compiler Collection"/>
              </a:rPr>
              <a:t>GCC</a:t>
            </a:r>
            <a:r>
              <a:rPr lang="en-US" sz="1200" b="0" i="0" kern="1200" dirty="0">
                <a:solidFill>
                  <a:schemeClr val="tx1"/>
                </a:solidFill>
                <a:effectLst/>
                <a:latin typeface="Times New Roman" pitchFamily="18" charset="0"/>
                <a:ea typeface="ＭＳ Ｐゴシック" charset="0"/>
                <a:cs typeface="+mn-cs"/>
              </a:rPr>
              <a:t>.</a:t>
            </a:r>
          </a:p>
          <a:p>
            <a:r>
              <a:rPr lang="en-US" sz="1200" b="0" i="0" kern="1200" dirty="0">
                <a:solidFill>
                  <a:schemeClr val="tx1"/>
                </a:solidFill>
                <a:effectLst/>
                <a:latin typeface="Times New Roman" pitchFamily="18" charset="0"/>
                <a:ea typeface="ＭＳ Ｐゴシック" charset="0"/>
                <a:cs typeface="+mn-cs"/>
              </a:rPr>
              <a:t>While observing the assembly code, it is clearly visible that the code generated with volatile objects is more verbose, making it longer so the nature of </a:t>
            </a:r>
            <a:r>
              <a:rPr lang="en-US" sz="1200" b="0" i="0" kern="1200" dirty="0" err="1">
                <a:solidFill>
                  <a:schemeClr val="tx1"/>
                </a:solidFill>
                <a:effectLst/>
                <a:latin typeface="Times New Roman" pitchFamily="18" charset="0"/>
                <a:ea typeface="ＭＳ Ｐゴシック" charset="0"/>
                <a:cs typeface="+mn-cs"/>
              </a:rPr>
              <a:t>volatileobjects</a:t>
            </a:r>
            <a:r>
              <a:rPr lang="en-US" sz="1200" b="0" i="0" kern="1200" dirty="0">
                <a:solidFill>
                  <a:schemeClr val="tx1"/>
                </a:solidFill>
                <a:effectLst/>
                <a:latin typeface="Times New Roman" pitchFamily="18" charset="0"/>
                <a:ea typeface="ＭＳ Ｐゴシック" charset="0"/>
                <a:cs typeface="+mn-cs"/>
              </a:rPr>
              <a:t> can be fulfilled. The volatile keyword prevents the compiler from performing optimization on code involving volatile objects, thus ensuring that each volatile variable assignment and read has a corresponding memory access. Without the volatile keyword, the compiler knows a variable does not need to be reread from memory at each use, because there should not be any writes to its memory location from any other thread or process.</a:t>
            </a:r>
          </a:p>
          <a:p>
            <a:endParaRPr lang="en-US" sz="1200" kern="1200" dirty="0">
              <a:solidFill>
                <a:schemeClr val="tx1"/>
              </a:solidFill>
              <a:latin typeface="Times New Roman" pitchFamily="18" charset="0"/>
              <a:ea typeface="ＭＳ Ｐゴシック" charset="0"/>
              <a:cs typeface="+mn-cs"/>
            </a:endParaRPr>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21</a:t>
            </a:fld>
            <a:endParaRPr lang="en-US"/>
          </a:p>
        </p:txBody>
      </p:sp>
    </p:spTree>
    <p:extLst>
      <p:ext uri="{BB962C8B-B14F-4D97-AF65-F5344CB8AC3E}">
        <p14:creationId xmlns:p14="http://schemas.microsoft.com/office/powerpoint/2010/main" val="327837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22</a:t>
            </a:fld>
            <a:endParaRPr lang="en-US"/>
          </a:p>
        </p:txBody>
      </p:sp>
    </p:spTree>
    <p:extLst>
      <p:ext uri="{BB962C8B-B14F-4D97-AF65-F5344CB8AC3E}">
        <p14:creationId xmlns:p14="http://schemas.microsoft.com/office/powerpoint/2010/main" val="450514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23</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50</a:t>
            </a:r>
            <a:r>
              <a:rPr lang="en-US" altLang="zh-CN" baseline="0" dirty="0">
                <a:latin typeface="Times New Roman" charset="0"/>
                <a:ea typeface="宋体" charset="0"/>
                <a:cs typeface="宋体" charset="0"/>
              </a:rPr>
              <a:t> Minutes: slides 1-10</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488301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24</a:t>
            </a:fld>
            <a:endParaRPr lang="en-US"/>
          </a:p>
        </p:txBody>
      </p:sp>
    </p:spTree>
    <p:extLst>
      <p:ext uri="{BB962C8B-B14F-4D97-AF65-F5344CB8AC3E}">
        <p14:creationId xmlns:p14="http://schemas.microsoft.com/office/powerpoint/2010/main" val="2628880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p:txBody>
      </p:sp>
      <p:sp>
        <p:nvSpPr>
          <p:cNvPr id="4" name="Slide Number Placeholder 3"/>
          <p:cNvSpPr>
            <a:spLocks noGrp="1"/>
          </p:cNvSpPr>
          <p:nvPr>
            <p:ph type="sldNum" sz="quarter" idx="10"/>
          </p:nvPr>
        </p:nvSpPr>
        <p:spPr/>
        <p:txBody>
          <a:bodyPr/>
          <a:lstStyle/>
          <a:p>
            <a:fld id="{3A5ED838-7CEF-5E43-9B07-AFB1A331F072}" type="slidenum">
              <a:rPr lang="en-US" smtClean="0"/>
              <a:pPr/>
              <a:t>25</a:t>
            </a:fld>
            <a:endParaRPr lang="en-US"/>
          </a:p>
        </p:txBody>
      </p:sp>
    </p:spTree>
    <p:extLst>
      <p:ext uri="{BB962C8B-B14F-4D97-AF65-F5344CB8AC3E}">
        <p14:creationId xmlns:p14="http://schemas.microsoft.com/office/powerpoint/2010/main" val="176004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28</a:t>
            </a:fld>
            <a:endParaRPr lang="en-US"/>
          </a:p>
        </p:txBody>
      </p:sp>
    </p:spTree>
    <p:extLst>
      <p:ext uri="{BB962C8B-B14F-4D97-AF65-F5344CB8AC3E}">
        <p14:creationId xmlns:p14="http://schemas.microsoft.com/office/powerpoint/2010/main" val="4168709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29</a:t>
            </a:fld>
            <a:endParaRPr lang="en-US"/>
          </a:p>
        </p:txBody>
      </p:sp>
    </p:spTree>
    <p:extLst>
      <p:ext uri="{BB962C8B-B14F-4D97-AF65-F5344CB8AC3E}">
        <p14:creationId xmlns:p14="http://schemas.microsoft.com/office/powerpoint/2010/main" val="1887745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"static" can be used to limit the scope of global variable to only the file it is declared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Describe the basic idea on </a:t>
            </a:r>
            <a:r>
              <a:rPr lang="en-US" sz="1200" kern="1200">
                <a:solidFill>
                  <a:schemeClr val="tx1"/>
                </a:solidFill>
                <a:latin typeface="Times New Roman" pitchFamily="18" charset="0"/>
                <a:ea typeface="ＭＳ Ｐゴシック" charset="0"/>
                <a:cs typeface="+mn-cs"/>
              </a:rPr>
              <a:t>the whiteboard</a:t>
            </a:r>
            <a:endParaRPr lang="en-US" dirty="0"/>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30</a:t>
            </a:fld>
            <a:endParaRPr lang="en-US"/>
          </a:p>
        </p:txBody>
      </p:sp>
    </p:spTree>
    <p:extLst>
      <p:ext uri="{BB962C8B-B14F-4D97-AF65-F5344CB8AC3E}">
        <p14:creationId xmlns:p14="http://schemas.microsoft.com/office/powerpoint/2010/main" val="701305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"static" can be used to limit the scope of global variable to only the file it is declared in.</a:t>
            </a:r>
            <a:endParaRPr lang="en-US" dirty="0"/>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31</a:t>
            </a:fld>
            <a:endParaRPr lang="en-US"/>
          </a:p>
        </p:txBody>
      </p:sp>
    </p:spTree>
    <p:extLst>
      <p:ext uri="{BB962C8B-B14F-4D97-AF65-F5344CB8AC3E}">
        <p14:creationId xmlns:p14="http://schemas.microsoft.com/office/powerpoint/2010/main" val="1875117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"static" can be used to limit the scope of global variable to only the file it is declared in.</a:t>
            </a:r>
            <a:endParaRPr lang="en-US" dirty="0"/>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32</a:t>
            </a:fld>
            <a:endParaRPr lang="en-US"/>
          </a:p>
        </p:txBody>
      </p:sp>
    </p:spTree>
    <p:extLst>
      <p:ext uri="{BB962C8B-B14F-4D97-AF65-F5344CB8AC3E}">
        <p14:creationId xmlns:p14="http://schemas.microsoft.com/office/powerpoint/2010/main" val="92237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computer programming, a static variable is a variable that has been allocated statically so that its lifetime or "extent" extends across the entire run of the program. This is in contrast to the more ephemeral automatic variables (local variables are generally automatic), whose storage is allocated and </a:t>
            </a:r>
            <a:r>
              <a:rPr lang="en-US" dirty="0" err="1"/>
              <a:t>deallocated</a:t>
            </a:r>
            <a:r>
              <a:rPr lang="en-US" dirty="0"/>
              <a:t> on the call stack; and in contrast to objects whose storage is dynamically allocated in heap memory. Static memory allocation in general is the allocation of memory at compile time before the associated program is executed, unlike dynamic memory allocation or automatic memory allocation where memory is allocated as required at run time.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#include &lt;</a:t>
            </a:r>
            <a:r>
              <a:rPr lang="ro-RO" dirty="0" err="1"/>
              <a:t>stdio.h</a:t>
            </a:r>
            <a:r>
              <a:rPr lang="ro-RO" dirty="0"/>
              <a:t>&gt; </a:t>
            </a:r>
            <a:r>
              <a:rPr lang="ro-RO" dirty="0" err="1"/>
              <a:t>void</a:t>
            </a:r>
            <a:r>
              <a:rPr lang="ro-RO" dirty="0"/>
              <a:t> </a:t>
            </a:r>
            <a:r>
              <a:rPr lang="ro-RO" dirty="0" err="1"/>
              <a:t>foo</a:t>
            </a: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 </a:t>
            </a:r>
            <a:r>
              <a:rPr lang="ro-RO" dirty="0" err="1"/>
              <a:t>int</a:t>
            </a:r>
            <a:r>
              <a:rPr lang="ro-RO" dirty="0"/>
              <a:t> 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static </a:t>
            </a:r>
            <a:r>
              <a:rPr lang="ro-RO" dirty="0" err="1"/>
              <a:t>int</a:t>
            </a:r>
            <a:r>
              <a:rPr lang="ro-RO" dirty="0"/>
              <a:t> sa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sa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printf</a:t>
            </a:r>
            <a:r>
              <a:rPr lang="ro-RO" dirty="0"/>
              <a:t>("a = %d, sa = %d\n", a, sa);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int</a:t>
            </a:r>
            <a:r>
              <a:rPr lang="ro-RO" dirty="0"/>
              <a:t> </a:t>
            </a:r>
            <a:r>
              <a:rPr lang="ro-RO" dirty="0" err="1"/>
              <a:t>main</a:t>
            </a:r>
            <a:r>
              <a:rPr lang="ro-RO" dirty="0"/>
              <a:t>() {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int</a:t>
            </a:r>
            <a:r>
              <a:rPr lang="ro-RO" dirty="0"/>
              <a:t>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for (i = 0; i &lt; 10;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foo</a:t>
            </a: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ro-RO" dirty="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This</a:t>
            </a:r>
            <a:r>
              <a:rPr lang="ro-RO" dirty="0"/>
              <a:t> </a:t>
            </a:r>
            <a:r>
              <a:rPr lang="ro-RO" dirty="0" err="1"/>
              <a:t>prints</a:t>
            </a:r>
            <a:r>
              <a:rPr lang="ro-RO"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15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20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25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30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35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40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45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50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55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60</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"static" can be used to limit the scope of global variable to only the file it is declared in.</a:t>
            </a:r>
            <a:endParaRPr lang="en-US" dirty="0"/>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33</a:t>
            </a:fld>
            <a:endParaRPr lang="en-US"/>
          </a:p>
        </p:txBody>
      </p:sp>
    </p:spTree>
    <p:extLst>
      <p:ext uri="{BB962C8B-B14F-4D97-AF65-F5344CB8AC3E}">
        <p14:creationId xmlns:p14="http://schemas.microsoft.com/office/powerpoint/2010/main" val="1690355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"static" can be used to limit the scope of global variable to only the file it is declared in.</a:t>
            </a:r>
            <a:endParaRPr lang="en-US" dirty="0"/>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34</a:t>
            </a:fld>
            <a:endParaRPr lang="en-US"/>
          </a:p>
        </p:txBody>
      </p:sp>
    </p:spTree>
    <p:extLst>
      <p:ext uri="{BB962C8B-B14F-4D97-AF65-F5344CB8AC3E}">
        <p14:creationId xmlns:p14="http://schemas.microsoft.com/office/powerpoint/2010/main" val="2811360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35</a:t>
            </a:fld>
            <a:endParaRPr lang="en-US"/>
          </a:p>
        </p:txBody>
      </p:sp>
    </p:spTree>
    <p:extLst>
      <p:ext uri="{BB962C8B-B14F-4D97-AF65-F5344CB8AC3E}">
        <p14:creationId xmlns:p14="http://schemas.microsoft.com/office/powerpoint/2010/main" val="596494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36</a:t>
            </a:fld>
            <a:endParaRPr lang="en-US"/>
          </a:p>
        </p:txBody>
      </p:sp>
    </p:spTree>
    <p:extLst>
      <p:ext uri="{BB962C8B-B14F-4D97-AF65-F5344CB8AC3E}">
        <p14:creationId xmlns:p14="http://schemas.microsoft.com/office/powerpoint/2010/main" val="258662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37</a:t>
            </a:fld>
            <a:endParaRPr lang="en-US"/>
          </a:p>
        </p:txBody>
      </p:sp>
    </p:spTree>
    <p:extLst>
      <p:ext uri="{BB962C8B-B14F-4D97-AF65-F5344CB8AC3E}">
        <p14:creationId xmlns:p14="http://schemas.microsoft.com/office/powerpoint/2010/main" val="1129143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38</a:t>
            </a:fld>
            <a:endParaRPr lang="en-US"/>
          </a:p>
        </p:txBody>
      </p:sp>
    </p:spTree>
    <p:extLst>
      <p:ext uri="{BB962C8B-B14F-4D97-AF65-F5344CB8AC3E}">
        <p14:creationId xmlns:p14="http://schemas.microsoft.com/office/powerpoint/2010/main" val="270350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Use </a:t>
            </a:r>
            <a:r>
              <a:rPr lang="en-US" dirty="0" err="1"/>
              <a:t>cv_wait</a:t>
            </a:r>
            <a:r>
              <a:rPr lang="en-US" dirty="0"/>
              <a:t>() to wait</a:t>
            </a:r>
          </a:p>
          <a:p>
            <a:endParaRPr lang="en-US" dirty="0"/>
          </a:p>
          <a:p>
            <a:r>
              <a:rPr lang="en-US" dirty="0"/>
              <a:t>Ideally, the OS creates the parent process (e.g., main())</a:t>
            </a:r>
          </a:p>
          <a:p>
            <a:r>
              <a:rPr lang="en-US" dirty="0"/>
              <a:t>In this project, we have not yet built a process manager. </a:t>
            </a:r>
          </a:p>
          <a:p>
            <a:r>
              <a:rPr lang="en-US" dirty="0"/>
              <a:t>See </a:t>
            </a:r>
            <a:r>
              <a:rPr lang="en-US" dirty="0" err="1"/>
              <a:t>thread_create</a:t>
            </a:r>
            <a:r>
              <a:rPr lang="en-US" dirty="0"/>
              <a:t>() in cs161/</a:t>
            </a:r>
            <a:r>
              <a:rPr lang="en-US" dirty="0" err="1"/>
              <a:t>src</a:t>
            </a:r>
            <a:r>
              <a:rPr lang="en-US" dirty="0"/>
              <a:t>/kern/thread/</a:t>
            </a:r>
            <a:r>
              <a:rPr lang="en-US" dirty="0" err="1"/>
              <a:t>thread.c</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39</a:t>
            </a:fld>
            <a:endParaRPr lang="en-US"/>
          </a:p>
        </p:txBody>
      </p:sp>
    </p:spTree>
    <p:extLst>
      <p:ext uri="{BB962C8B-B14F-4D97-AF65-F5344CB8AC3E}">
        <p14:creationId xmlns:p14="http://schemas.microsoft.com/office/powerpoint/2010/main" val="4527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Use </a:t>
            </a:r>
            <a:r>
              <a:rPr lang="en-US" dirty="0" err="1"/>
              <a:t>cv_wait</a:t>
            </a:r>
            <a:r>
              <a:rPr lang="en-US" dirty="0"/>
              <a:t>() to wait</a:t>
            </a:r>
          </a:p>
        </p:txBody>
      </p:sp>
      <p:sp>
        <p:nvSpPr>
          <p:cNvPr id="4" name="Slide Number Placeholder 3"/>
          <p:cNvSpPr>
            <a:spLocks noGrp="1"/>
          </p:cNvSpPr>
          <p:nvPr>
            <p:ph type="sldNum" sz="quarter" idx="10"/>
          </p:nvPr>
        </p:nvSpPr>
        <p:spPr/>
        <p:txBody>
          <a:bodyPr/>
          <a:lstStyle/>
          <a:p>
            <a:fld id="{3A5ED838-7CEF-5E43-9B07-AFB1A331F072}" type="slidenum">
              <a:rPr lang="en-US" smtClean="0"/>
              <a:pPr/>
              <a:t>40</a:t>
            </a:fld>
            <a:endParaRPr lang="en-US"/>
          </a:p>
        </p:txBody>
      </p:sp>
    </p:spTree>
    <p:extLst>
      <p:ext uri="{BB962C8B-B14F-4D97-AF65-F5344CB8AC3E}">
        <p14:creationId xmlns:p14="http://schemas.microsoft.com/office/powerpoint/2010/main" val="2437292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Use two for loops to create multiple threads</a:t>
            </a:r>
          </a:p>
          <a:p>
            <a:endParaRPr lang="en-US" dirty="0"/>
          </a:p>
          <a:p>
            <a:r>
              <a:rPr lang="en-US" dirty="0"/>
              <a:t>Index in</a:t>
            </a:r>
            <a:r>
              <a:rPr lang="en-US" baseline="0" dirty="0"/>
              <a:t> </a:t>
            </a:r>
            <a:r>
              <a:rPr lang="en-US" baseline="0" dirty="0" err="1"/>
              <a:t>thread_fold</a:t>
            </a:r>
            <a:r>
              <a:rPr lang="en-US" baseline="0" dirty="0"/>
              <a:t>() is the cat ID or mouse ID passed to </a:t>
            </a:r>
            <a:r>
              <a:rPr lang="en-US" baseline="0" dirty="0" err="1"/>
              <a:t>catlock</a:t>
            </a:r>
            <a:r>
              <a:rPr lang="en-US" baseline="0" dirty="0"/>
              <a:t>() and </a:t>
            </a:r>
            <a:r>
              <a:rPr lang="en-US" baseline="0" dirty="0" err="1"/>
              <a:t>mouselock</a:t>
            </a:r>
            <a:r>
              <a:rPr lang="en-US" baseline="0" dirty="0"/>
              <a: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41</a:t>
            </a:fld>
            <a:endParaRPr lang="en-US"/>
          </a:p>
        </p:txBody>
      </p:sp>
    </p:spTree>
    <p:extLst>
      <p:ext uri="{BB962C8B-B14F-4D97-AF65-F5344CB8AC3E}">
        <p14:creationId xmlns:p14="http://schemas.microsoft.com/office/powerpoint/2010/main" val="3600040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Index in</a:t>
            </a:r>
            <a:r>
              <a:rPr lang="en-US" baseline="0" dirty="0"/>
              <a:t> </a:t>
            </a:r>
            <a:r>
              <a:rPr lang="en-US" baseline="0" dirty="0" err="1"/>
              <a:t>thread_fold</a:t>
            </a:r>
            <a:r>
              <a:rPr lang="en-US" baseline="0" dirty="0"/>
              <a:t>() is the cat ID or mouse ID passed to </a:t>
            </a:r>
            <a:r>
              <a:rPr lang="en-US" baseline="0" dirty="0" err="1"/>
              <a:t>catlock</a:t>
            </a:r>
            <a:r>
              <a:rPr lang="en-US" baseline="0" dirty="0"/>
              <a:t>() and </a:t>
            </a:r>
            <a:r>
              <a:rPr lang="en-US" baseline="0" dirty="0" err="1"/>
              <a:t>mouselock</a:t>
            </a:r>
            <a:r>
              <a:rPr lang="en-US" baseline="0" dirty="0"/>
              <a:t>()</a:t>
            </a:r>
          </a:p>
          <a:p>
            <a:endParaRPr lang="en-US" baseline="0" dirty="0"/>
          </a:p>
          <a:p>
            <a:r>
              <a:rPr lang="en-US" dirty="0"/>
              <a:t>static functions: Functions that are visible only to other functions in the same file.</a:t>
            </a:r>
          </a:p>
        </p:txBody>
      </p:sp>
      <p:sp>
        <p:nvSpPr>
          <p:cNvPr id="4" name="Slide Number Placeholder 3"/>
          <p:cNvSpPr>
            <a:spLocks noGrp="1"/>
          </p:cNvSpPr>
          <p:nvPr>
            <p:ph type="sldNum" sz="quarter" idx="10"/>
          </p:nvPr>
        </p:nvSpPr>
        <p:spPr/>
        <p:txBody>
          <a:bodyPr/>
          <a:lstStyle/>
          <a:p>
            <a:fld id="{3A5ED838-7CEF-5E43-9B07-AFB1A331F072}" type="slidenum">
              <a:rPr lang="en-US" smtClean="0"/>
              <a:pPr/>
              <a:t>42</a:t>
            </a:fld>
            <a:endParaRPr lang="en-US"/>
          </a:p>
        </p:txBody>
      </p:sp>
    </p:spTree>
    <p:extLst>
      <p:ext uri="{BB962C8B-B14F-4D97-AF65-F5344CB8AC3E}">
        <p14:creationId xmlns:p14="http://schemas.microsoft.com/office/powerpoint/2010/main" val="354342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Use </a:t>
            </a:r>
            <a:r>
              <a:rPr lang="en-US" dirty="0" err="1"/>
              <a:t>cv_wait</a:t>
            </a:r>
            <a:r>
              <a:rPr lang="en-US" dirty="0"/>
              <a:t>() to wait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Question: </a:t>
            </a:r>
            <a:r>
              <a:rPr lang="en-US" sz="1200" dirty="0">
                <a:latin typeface="Calibri" panose="020F0502020204030204" pitchFamily="34" charset="0"/>
                <a:cs typeface="Courier New" panose="02070309020205020404" pitchFamily="49" charset="0"/>
              </a:rPr>
              <a:t>Who wakes up the parent?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After an animal finishes eating N rounds, the animal wakes up the parent. </a:t>
            </a:r>
          </a:p>
          <a:p>
            <a:endParaRPr lang="en-US" dirty="0"/>
          </a:p>
          <a:p>
            <a:endParaRPr lang="en-US" dirty="0"/>
          </a:p>
          <a:p>
            <a:r>
              <a:rPr lang="en-US" dirty="0"/>
              <a:t>Ideally, the OS creates the parent process (e.g., main())</a:t>
            </a:r>
          </a:p>
          <a:p>
            <a:r>
              <a:rPr lang="en-US" dirty="0"/>
              <a:t>In this project, we have not yet built a process manager. </a:t>
            </a:r>
          </a:p>
          <a:p>
            <a:r>
              <a:rPr lang="en-US" dirty="0"/>
              <a:t>See </a:t>
            </a:r>
            <a:r>
              <a:rPr lang="en-US" dirty="0" err="1"/>
              <a:t>thread_create</a:t>
            </a:r>
            <a:r>
              <a:rPr lang="en-US" dirty="0"/>
              <a:t>() in cs161/</a:t>
            </a:r>
            <a:r>
              <a:rPr lang="en-US" dirty="0" err="1"/>
              <a:t>src</a:t>
            </a:r>
            <a:r>
              <a:rPr lang="en-US" dirty="0"/>
              <a:t>/kern/thread/</a:t>
            </a:r>
            <a:r>
              <a:rPr lang="en-US" dirty="0" err="1"/>
              <a:t>thread.c</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43</a:t>
            </a:fld>
            <a:endParaRPr lang="en-US"/>
          </a:p>
        </p:txBody>
      </p:sp>
    </p:spTree>
    <p:extLst>
      <p:ext uri="{BB962C8B-B14F-4D97-AF65-F5344CB8AC3E}">
        <p14:creationId xmlns:p14="http://schemas.microsoft.com/office/powerpoint/2010/main" val="357171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Assertion statements are used to test assumptions made by the programmer</a:t>
            </a:r>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ＭＳ Ｐゴシック" charset="0"/>
                <a:cs typeface="+mn-cs"/>
              </a:rPr>
              <a:t>Assertions are statements used to test assumptions made by programmer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This thread = </a:t>
            </a:r>
            <a:r>
              <a:rPr lang="en-US" sz="1200" dirty="0" err="1">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8</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Cont. from Lec05c-Project 3 Cats and Mice Implementation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50</a:t>
            </a:r>
            <a:r>
              <a:rPr lang="en-US" altLang="zh-CN" baseline="0" dirty="0">
                <a:latin typeface="Times New Roman" charset="0"/>
                <a:ea typeface="宋体" charset="0"/>
                <a:cs typeface="宋体" charset="0"/>
              </a:rPr>
              <a:t> Min: 12 slides</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85566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9</a:t>
            </a:fld>
            <a:endParaRPr lang="en-US"/>
          </a:p>
        </p:txBody>
      </p:sp>
    </p:spTree>
    <p:extLst>
      <p:ext uri="{BB962C8B-B14F-4D97-AF65-F5344CB8AC3E}">
        <p14:creationId xmlns:p14="http://schemas.microsoft.com/office/powerpoint/2010/main" val="2651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1219200" y="762000"/>
            <a:ext cx="101346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Locks and Condition Variables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latin typeface="Calibri"/>
                <a:cs typeface="Calibri"/>
              </a:rPr>
              <a:t>Condition Variables: Functions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10</a:t>
            </a:fld>
            <a:endParaRPr lang="en-US" dirty="0"/>
          </a:p>
        </p:txBody>
      </p:sp>
      <p:sp>
        <p:nvSpPr>
          <p:cNvPr id="5" name="Rectangle 4"/>
          <p:cNvSpPr/>
          <p:nvPr/>
        </p:nvSpPr>
        <p:spPr>
          <a:xfrm>
            <a:off x="609600" y="1016000"/>
            <a:ext cx="11353800" cy="5693866"/>
          </a:xfrm>
          <a:prstGeom prst="rect">
            <a:avLst/>
          </a:prstGeom>
        </p:spPr>
        <p:txBody>
          <a:bodyPr wrap="square">
            <a:spAutoFit/>
          </a:bodyPr>
          <a:lstStyle/>
          <a:p>
            <a:r>
              <a:rPr lang="en-US" sz="2800" dirty="0">
                <a:latin typeface="Courier New"/>
                <a:cs typeface="Courier New"/>
              </a:rPr>
              <a:t>/* Release </a:t>
            </a:r>
            <a:r>
              <a:rPr lang="en-US" sz="2800" i="1" dirty="0">
                <a:latin typeface="Courier New"/>
                <a:cs typeface="Courier New"/>
              </a:rPr>
              <a:t>lock</a:t>
            </a:r>
            <a:r>
              <a:rPr lang="en-US" sz="2800" dirty="0">
                <a:latin typeface="Courier New"/>
                <a:cs typeface="Courier New"/>
              </a:rPr>
              <a:t>, put thread to sleep until </a:t>
            </a:r>
            <a:r>
              <a:rPr lang="en-US" sz="2800" i="1" dirty="0">
                <a:latin typeface="Courier New"/>
                <a:cs typeface="Courier New"/>
              </a:rPr>
              <a:t>cv</a:t>
            </a:r>
            <a:r>
              <a:rPr lang="en-US" sz="2800" dirty="0">
                <a:latin typeface="Courier New"/>
                <a:cs typeface="Courier New"/>
              </a:rPr>
              <a:t> is signaled; when thread wakes up again, re-acquire lock before returning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cv_wait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If any threads are waiting on </a:t>
            </a:r>
            <a:r>
              <a:rPr lang="en-US" sz="2800" i="1" dirty="0">
                <a:latin typeface="Courier New"/>
                <a:cs typeface="Courier New"/>
              </a:rPr>
              <a:t>cv</a:t>
            </a:r>
            <a:r>
              <a:rPr lang="en-US" sz="2800" dirty="0">
                <a:latin typeface="Courier New"/>
                <a:cs typeface="Courier New"/>
              </a:rPr>
              <a:t>, wake up one of them. Caller must hold </a:t>
            </a:r>
            <a:r>
              <a:rPr lang="en-US" sz="2800" i="1" dirty="0">
                <a:latin typeface="Courier New"/>
                <a:cs typeface="Courier New"/>
              </a:rPr>
              <a:t>lock</a:t>
            </a:r>
            <a:r>
              <a:rPr lang="en-US" sz="2800" dirty="0">
                <a:latin typeface="Courier New"/>
                <a:cs typeface="Courier New"/>
              </a:rPr>
              <a:t>, which must be the same as the lock used in the wait call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cv_signal</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p:txBody>
      </p:sp>
    </p:spTree>
    <p:extLst>
      <p:ext uri="{BB962C8B-B14F-4D97-AF65-F5344CB8AC3E}">
        <p14:creationId xmlns:p14="http://schemas.microsoft.com/office/powerpoint/2010/main" val="213312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600200"/>
          </a:xfrm>
        </p:spPr>
        <p:txBody>
          <a:bodyPr/>
          <a:lstStyle/>
          <a:p>
            <a:r>
              <a:rPr lang="en-US" dirty="0">
                <a:latin typeface="Calibri"/>
                <a:cs typeface="Calibri"/>
              </a:rPr>
              <a:t>Condition Variables: Functions </a:t>
            </a:r>
            <a:br>
              <a:rPr lang="en-US" dirty="0">
                <a:latin typeface="Calibri"/>
                <a:cs typeface="Calibri"/>
              </a:rPr>
            </a:br>
            <a:r>
              <a:rPr lang="en-US" dirty="0">
                <a:latin typeface="Calibri"/>
                <a:cs typeface="Calibri"/>
              </a:rPr>
              <a:t>(cont.)</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11</a:t>
            </a:fld>
            <a:endParaRPr lang="en-US" dirty="0"/>
          </a:p>
        </p:txBody>
      </p:sp>
      <p:sp>
        <p:nvSpPr>
          <p:cNvPr id="5" name="Rectangle 4"/>
          <p:cNvSpPr/>
          <p:nvPr/>
        </p:nvSpPr>
        <p:spPr>
          <a:xfrm>
            <a:off x="685800" y="1752600"/>
            <a:ext cx="11049000" cy="3970318"/>
          </a:xfrm>
          <a:prstGeom prst="rect">
            <a:avLst/>
          </a:prstGeom>
        </p:spPr>
        <p:txBody>
          <a:bodyPr wrap="square">
            <a:spAutoFit/>
          </a:bodyPr>
          <a:lstStyle/>
          <a:p>
            <a:r>
              <a:rPr lang="en-US" sz="2800" dirty="0" err="1">
                <a:latin typeface="Courier New"/>
                <a:cs typeface="Courier New"/>
              </a:rPr>
              <a:t>struct</a:t>
            </a:r>
            <a:r>
              <a:rPr lang="en-US" sz="2800" dirty="0">
                <a:latin typeface="Courier New"/>
                <a:cs typeface="Courier New"/>
              </a:rPr>
              <a:t> cv *</a:t>
            </a:r>
            <a:r>
              <a:rPr lang="en-US" sz="2800" dirty="0" err="1">
                <a:latin typeface="Courier New"/>
                <a:cs typeface="Courier New"/>
              </a:rPr>
              <a:t>cv_create</a:t>
            </a:r>
            <a:r>
              <a:rPr lang="en-US" sz="2800" dirty="0">
                <a:latin typeface="Courier New"/>
                <a:cs typeface="Courier New"/>
              </a:rPr>
              <a:t>(</a:t>
            </a:r>
            <a:r>
              <a:rPr lang="en-US" sz="2800" dirty="0" err="1">
                <a:latin typeface="Courier New"/>
                <a:cs typeface="Courier New"/>
              </a:rPr>
              <a:t>const</a:t>
            </a:r>
            <a:r>
              <a:rPr lang="en-US" sz="2800" dirty="0">
                <a:latin typeface="Courier New"/>
                <a:cs typeface="Courier New"/>
              </a:rPr>
              <a:t> char *name);</a:t>
            </a:r>
          </a:p>
          <a:p>
            <a:endParaRPr lang="en-US" sz="2800" dirty="0">
              <a:latin typeface="Courier New"/>
              <a:cs typeface="Courier New"/>
            </a:endParaRPr>
          </a:p>
          <a:p>
            <a:r>
              <a:rPr lang="en-US" sz="2800" dirty="0">
                <a:latin typeface="Courier New"/>
                <a:cs typeface="Courier New"/>
              </a:rPr>
              <a:t>void </a:t>
            </a:r>
            <a:r>
              <a:rPr lang="en-US" sz="2800" dirty="0" err="1">
                <a:latin typeface="Courier New"/>
                <a:cs typeface="Courier New"/>
              </a:rPr>
              <a:t>cv_destroy</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Same as signal, except wake up all waiting threads */</a:t>
            </a:r>
          </a:p>
          <a:p>
            <a:r>
              <a:rPr lang="en-US" sz="2800" dirty="0">
                <a:latin typeface="Courier New"/>
                <a:cs typeface="Courier New"/>
              </a:rPr>
              <a:t>void </a:t>
            </a:r>
            <a:r>
              <a:rPr lang="en-US" sz="2800" dirty="0" err="1">
                <a:latin typeface="Courier New"/>
                <a:cs typeface="Courier New"/>
              </a:rPr>
              <a:t>cv_broadcast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*cv, </a:t>
            </a:r>
          </a:p>
          <a:p>
            <a:r>
              <a:rPr lang="en-US" sz="2800" dirty="0">
                <a:solidFill>
                  <a:srgbClr val="FF0000"/>
                </a:solidFill>
                <a:latin typeface="Courier New"/>
                <a:cs typeface="Courier New"/>
              </a:rPr>
              <a:t>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*lock</a:t>
            </a:r>
            <a:r>
              <a:rPr lang="en-US" sz="2800" dirty="0">
                <a:latin typeface="Courier New"/>
                <a:cs typeface="Courier New"/>
              </a:rPr>
              <a:t>);</a:t>
            </a:r>
          </a:p>
        </p:txBody>
      </p:sp>
    </p:spTree>
    <p:extLst>
      <p:ext uri="{BB962C8B-B14F-4D97-AF65-F5344CB8AC3E}">
        <p14:creationId xmlns:p14="http://schemas.microsoft.com/office/powerpoint/2010/main" val="161712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2238"/>
            <a:ext cx="11201400" cy="868362"/>
          </a:xfrm>
        </p:spPr>
        <p:txBody>
          <a:bodyPr/>
          <a:lstStyle/>
          <a:p>
            <a:r>
              <a:rPr lang="en-US" sz="3200" dirty="0">
                <a:latin typeface="Calibri"/>
                <a:cs typeface="Calibri"/>
              </a:rPr>
              <a:t>Producer/Consumer Implementation with Locks</a:t>
            </a:r>
          </a:p>
        </p:txBody>
      </p:sp>
      <p:sp>
        <p:nvSpPr>
          <p:cNvPr id="4" name="Slide Number Placeholder 3"/>
          <p:cNvSpPr>
            <a:spLocks noGrp="1"/>
          </p:cNvSpPr>
          <p:nvPr>
            <p:ph type="sldNum" sz="quarter" idx="11"/>
          </p:nvPr>
        </p:nvSpPr>
        <p:spPr>
          <a:xfrm>
            <a:off x="444500" y="6309598"/>
            <a:ext cx="1219200" cy="476250"/>
          </a:xfrm>
        </p:spPr>
        <p:txBody>
          <a:bodyPr/>
          <a:lstStyle/>
          <a:p>
            <a:fld id="{211DD708-9C6C-BC4A-8ACC-1131D652BA95}" type="slidenum">
              <a:rPr lang="en-US" smtClean="0"/>
              <a:pPr/>
              <a:t>12</a:t>
            </a:fld>
            <a:endParaRPr lang="en-US" dirty="0"/>
          </a:p>
        </p:txBody>
      </p:sp>
      <p:sp>
        <p:nvSpPr>
          <p:cNvPr id="5" name="Rectangle 4"/>
          <p:cNvSpPr/>
          <p:nvPr/>
        </p:nvSpPr>
        <p:spPr>
          <a:xfrm>
            <a:off x="1638300" y="1066800"/>
            <a:ext cx="9067800" cy="5170645"/>
          </a:xfrm>
          <a:prstGeom prst="rect">
            <a:avLst/>
          </a:prstGeom>
        </p:spPr>
        <p:txBody>
          <a:bodyPr wrap="square">
            <a:spAutoFit/>
          </a:bodyPr>
          <a:lstStyle/>
          <a:p>
            <a:r>
              <a:rPr lang="en-US" sz="2200" dirty="0">
                <a:latin typeface="Courier New"/>
                <a:cs typeface="Courier New"/>
              </a:rPr>
              <a:t>char buffer[SIZE];</a:t>
            </a:r>
          </a:p>
          <a:p>
            <a:r>
              <a:rPr lang="en-US" sz="2200" dirty="0" err="1">
                <a:latin typeface="Courier New"/>
                <a:cs typeface="Courier New"/>
              </a:rPr>
              <a:t>int</a:t>
            </a:r>
            <a:r>
              <a:rPr lang="en-US" sz="2200" dirty="0">
                <a:latin typeface="Courier New"/>
                <a:cs typeface="Courier New"/>
              </a:rPr>
              <a:t> count = 0, head = 0, tail = 0;</a:t>
            </a:r>
          </a:p>
          <a:p>
            <a:r>
              <a:rPr lang="en-US" sz="2200" dirty="0">
                <a:solidFill>
                  <a:srgbClr val="FF0000"/>
                </a:solidFill>
                <a:latin typeface="Courier New"/>
                <a:cs typeface="Courier New"/>
              </a:rPr>
              <a:t>static</a:t>
            </a:r>
            <a:r>
              <a:rPr lang="en-US" sz="2200" dirty="0">
                <a:latin typeface="Courier New"/>
                <a:cs typeface="Courier New"/>
              </a:rPr>
              <a:t> </a:t>
            </a:r>
            <a:r>
              <a:rPr lang="en-US" sz="2200" dirty="0" err="1">
                <a:latin typeface="Courier New"/>
                <a:cs typeface="Courier New"/>
              </a:rPr>
              <a:t>struct</a:t>
            </a:r>
            <a:r>
              <a:rPr lang="en-US" sz="2200" dirty="0">
                <a:latin typeface="Courier New"/>
                <a:cs typeface="Courier New"/>
              </a:rPr>
              <a:t> lock *</a:t>
            </a:r>
            <a:r>
              <a:rPr lang="en-US" sz="2200" dirty="0" err="1">
                <a:latin typeface="Courier New"/>
                <a:cs typeface="Courier New"/>
              </a:rPr>
              <a:t>mutex</a:t>
            </a:r>
            <a:r>
              <a:rPr lang="en-US" sz="2200" dirty="0">
                <a:latin typeface="Courier New"/>
                <a:cs typeface="Courier New"/>
              </a:rPr>
              <a:t>;</a:t>
            </a:r>
          </a:p>
          <a:p>
            <a:r>
              <a:rPr lang="en-US" sz="2200" dirty="0" err="1">
                <a:latin typeface="Courier New"/>
                <a:cs typeface="Courier New"/>
              </a:rPr>
              <a:t>mutex</a:t>
            </a:r>
            <a:r>
              <a:rPr lang="en-US" sz="2200" dirty="0">
                <a:latin typeface="Courier New"/>
                <a:cs typeface="Courier New"/>
              </a:rPr>
              <a:t> = </a:t>
            </a:r>
            <a:r>
              <a:rPr lang="en-US" sz="2200" dirty="0" err="1">
                <a:latin typeface="Courier New"/>
                <a:cs typeface="Courier New"/>
              </a:rPr>
              <a:t>lock_create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 for cv”);</a:t>
            </a:r>
          </a:p>
          <a:p>
            <a:endParaRPr lang="en-US" sz="2200" dirty="0">
              <a:latin typeface="Courier New"/>
              <a:cs typeface="Courier New"/>
            </a:endParaRPr>
          </a:p>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6172200" y="2703018"/>
            <a:ext cx="4419600" cy="4154983"/>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Tree>
    <p:extLst>
      <p:ext uri="{BB962C8B-B14F-4D97-AF65-F5344CB8AC3E}">
        <p14:creationId xmlns:p14="http://schemas.microsoft.com/office/powerpoint/2010/main" val="1159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11658600" cy="868362"/>
          </a:xfrm>
        </p:spPr>
        <p:txBody>
          <a:bodyPr/>
          <a:lstStyle/>
          <a:p>
            <a:r>
              <a:rPr lang="en-US" sz="3200" dirty="0">
                <a:solidFill>
                  <a:srgbClr val="FF0000"/>
                </a:solidFill>
                <a:latin typeface="Calibri"/>
                <a:cs typeface="Calibri"/>
              </a:rPr>
              <a:t>Exercise 4. </a:t>
            </a:r>
            <a:r>
              <a:rPr lang="en-US" sz="3200" dirty="0">
                <a:latin typeface="Calibri"/>
                <a:cs typeface="Calibri"/>
              </a:rPr>
              <a:t>Can you explain this code? How to handle the empty/full cases using locks?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13</a:t>
            </a:fld>
            <a:endParaRPr lang="en-US" dirty="0"/>
          </a:p>
        </p:txBody>
      </p:sp>
      <p:sp>
        <p:nvSpPr>
          <p:cNvPr id="5" name="Rectangle 4"/>
          <p:cNvSpPr/>
          <p:nvPr/>
        </p:nvSpPr>
        <p:spPr>
          <a:xfrm>
            <a:off x="1600200" y="925356"/>
            <a:ext cx="9067800" cy="5509199"/>
          </a:xfrm>
          <a:prstGeom prst="rect">
            <a:avLst/>
          </a:prstGeom>
        </p:spPr>
        <p:txBody>
          <a:bodyPr wrap="square">
            <a:spAutoFit/>
          </a:bodyPr>
          <a:lstStyle/>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a:solidFill>
                  <a:srgbClr val="FF0000"/>
                </a:solidFill>
                <a:latin typeface="Courier New"/>
                <a:cs typeface="Courier New"/>
              </a:rPr>
              <a:t>while (count == SIZE) </a:t>
            </a:r>
          </a:p>
          <a:p>
            <a:r>
              <a:rPr lang="en-US" sz="2200" dirty="0">
                <a:solidFill>
                  <a:srgbClr val="FF0000"/>
                </a:solidFill>
                <a:latin typeface="Courier New"/>
                <a:cs typeface="Courier New"/>
              </a:rPr>
              <a:t>    {</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lock_acquire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6477000" y="1007360"/>
            <a:ext cx="5181600" cy="5170646"/>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while (count == 0)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 }</a:t>
            </a:r>
          </a:p>
        </p:txBody>
      </p:sp>
      <p:sp>
        <p:nvSpPr>
          <p:cNvPr id="3" name="Rectangle 2"/>
          <p:cNvSpPr/>
          <p:nvPr/>
        </p:nvSpPr>
        <p:spPr>
          <a:xfrm>
            <a:off x="2133600" y="6019801"/>
            <a:ext cx="8001000" cy="769441"/>
          </a:xfrm>
          <a:prstGeom prst="rect">
            <a:avLst/>
          </a:prstGeom>
        </p:spPr>
        <p:txBody>
          <a:bodyPr wrap="square">
            <a:spAutoFit/>
          </a:bodyPr>
          <a:lstStyle/>
          <a:p>
            <a:r>
              <a:rPr lang="en-US" sz="2200" dirty="0">
                <a:solidFill>
                  <a:srgbClr val="FF0000"/>
                </a:solidFill>
                <a:latin typeface="Calibri"/>
                <a:cs typeface="Calibri"/>
              </a:rPr>
              <a:t>Which </a:t>
            </a:r>
            <a:r>
              <a:rPr lang="en-US" sz="2200" dirty="0" err="1">
                <a:solidFill>
                  <a:srgbClr val="FF0000"/>
                </a:solidFill>
                <a:latin typeface="Courier New"/>
                <a:cs typeface="Courier New"/>
              </a:rPr>
              <a:t>lock_acquire</a:t>
            </a:r>
            <a:r>
              <a:rPr lang="en-US" sz="2200" dirty="0">
                <a:solidFill>
                  <a:srgbClr val="FF0000"/>
                </a:solidFill>
                <a:latin typeface="Courier New"/>
                <a:cs typeface="Courier New"/>
              </a:rPr>
              <a:t>()</a:t>
            </a:r>
            <a:r>
              <a:rPr lang="en-US" sz="2200" dirty="0">
                <a:solidFill>
                  <a:srgbClr val="FF0000"/>
                </a:solidFill>
                <a:latin typeface="Calibri"/>
                <a:cs typeface="Calibri"/>
              </a:rPr>
              <a:t> and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a:solidFill>
                  <a:srgbClr val="FF0000"/>
                </a:solidFill>
                <a:latin typeface="Calibri"/>
                <a:cs typeface="Calibri"/>
              </a:rPr>
              <a:t> are a pair?</a:t>
            </a:r>
          </a:p>
          <a:p>
            <a:r>
              <a:rPr lang="en-US" sz="2200" dirty="0">
                <a:solidFill>
                  <a:srgbClr val="FF0000"/>
                </a:solidFill>
                <a:latin typeface="Calibri"/>
                <a:cs typeface="Calibri"/>
              </a:rPr>
              <a:t>Can we improve this code using wait and signal?</a:t>
            </a:r>
          </a:p>
        </p:txBody>
      </p:sp>
    </p:spTree>
    <p:extLst>
      <p:ext uri="{BB962C8B-B14F-4D97-AF65-F5344CB8AC3E}">
        <p14:creationId xmlns:p14="http://schemas.microsoft.com/office/powerpoint/2010/main" val="35589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9"/>
            <a:ext cx="8991600" cy="792162"/>
          </a:xfrm>
        </p:spPr>
        <p:txBody>
          <a:bodyPr/>
          <a:lstStyle/>
          <a:p>
            <a:r>
              <a:rPr lang="en-US" sz="3000" dirty="0">
                <a:latin typeface="Calibri"/>
                <a:cs typeface="Calibri"/>
              </a:rPr>
              <a:t>Producer: 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14</a:t>
            </a:fld>
            <a:endParaRPr lang="en-US" dirty="0"/>
          </a:p>
        </p:txBody>
      </p:sp>
      <p:sp>
        <p:nvSpPr>
          <p:cNvPr id="5" name="Rectangle 4"/>
          <p:cNvSpPr/>
          <p:nvPr/>
        </p:nvSpPr>
        <p:spPr>
          <a:xfrm>
            <a:off x="2667000" y="914401"/>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Tree>
    <p:extLst>
      <p:ext uri="{BB962C8B-B14F-4D97-AF65-F5344CB8AC3E}">
        <p14:creationId xmlns:p14="http://schemas.microsoft.com/office/powerpoint/2010/main" val="93470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11658600" cy="792162"/>
          </a:xfrm>
        </p:spPr>
        <p:txBody>
          <a:bodyPr/>
          <a:lstStyle/>
          <a:p>
            <a:r>
              <a:rPr lang="en-US" sz="2800" dirty="0">
                <a:solidFill>
                  <a:srgbClr val="FF0000"/>
                </a:solidFill>
                <a:latin typeface="Calibri"/>
                <a:cs typeface="Calibri"/>
              </a:rPr>
              <a:t>Exercise 5. </a:t>
            </a:r>
            <a:r>
              <a:rPr lang="en-US" sz="3000" dirty="0">
                <a:latin typeface="Calibri"/>
                <a:cs typeface="Calibri"/>
              </a:rPr>
              <a:t>Please complete the consumer code using condition variables.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15</a:t>
            </a:fld>
            <a:endParaRPr lang="en-US" dirty="0"/>
          </a:p>
        </p:txBody>
      </p:sp>
      <p:sp>
        <p:nvSpPr>
          <p:cNvPr id="5" name="Rectangle 4"/>
          <p:cNvSpPr/>
          <p:nvPr/>
        </p:nvSpPr>
        <p:spPr>
          <a:xfrm>
            <a:off x="5918200" y="700783"/>
            <a:ext cx="6248400" cy="6001642"/>
          </a:xfrm>
          <a:prstGeom prst="rect">
            <a:avLst/>
          </a:prstGeom>
        </p:spPr>
        <p:txBody>
          <a:bodyPr wrap="square">
            <a:spAutoFit/>
          </a:bodyPr>
          <a:lstStyle/>
          <a:p>
            <a:r>
              <a:rPr lang="en-US" dirty="0">
                <a:latin typeface="Courier New"/>
                <a:cs typeface="Courier New"/>
              </a:rPr>
              <a:t>char consumer() {</a:t>
            </a:r>
          </a:p>
          <a:p>
            <a:r>
              <a:rPr lang="en-US" dirty="0">
                <a:latin typeface="Courier New"/>
                <a:cs typeface="Courier New"/>
              </a:rPr>
              <a:t>    char c;</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0)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c = buffer[tail];</a:t>
            </a:r>
          </a:p>
          <a:p>
            <a:r>
              <a:rPr lang="en-US" dirty="0">
                <a:latin typeface="Courier New"/>
                <a:cs typeface="Courier New"/>
              </a:rPr>
              <a:t>    tail++;</a:t>
            </a:r>
          </a:p>
          <a:p>
            <a:r>
              <a:rPr lang="en-US" dirty="0">
                <a:latin typeface="Courier New"/>
                <a:cs typeface="Courier New"/>
              </a:rPr>
              <a:t>    if (tail == SIZE) {</a:t>
            </a:r>
          </a:p>
          <a:p>
            <a:r>
              <a:rPr lang="en-US" dirty="0">
                <a:latin typeface="Courier New"/>
                <a:cs typeface="Courier New"/>
              </a:rPr>
              <a:t>        tail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return c;</a:t>
            </a:r>
          </a:p>
          <a:p>
            <a:r>
              <a:rPr lang="en-US" dirty="0">
                <a:latin typeface="Courier New"/>
                <a:cs typeface="Courier New"/>
              </a:rPr>
              <a:t>}</a:t>
            </a:r>
          </a:p>
        </p:txBody>
      </p:sp>
      <p:sp>
        <p:nvSpPr>
          <p:cNvPr id="6" name="Rectangle 5"/>
          <p:cNvSpPr/>
          <p:nvPr/>
        </p:nvSpPr>
        <p:spPr>
          <a:xfrm>
            <a:off x="228600" y="880298"/>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
        <p:nvSpPr>
          <p:cNvPr id="7" name="Rectangle 6"/>
          <p:cNvSpPr/>
          <p:nvPr/>
        </p:nvSpPr>
        <p:spPr>
          <a:xfrm>
            <a:off x="7391400" y="2209800"/>
            <a:ext cx="4419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705600" y="5181600"/>
            <a:ext cx="457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05600" y="1460152"/>
            <a:ext cx="3733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705600" y="5575126"/>
            <a:ext cx="3886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38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Summary</a:t>
            </a:r>
          </a:p>
        </p:txBody>
      </p:sp>
      <p:sp>
        <p:nvSpPr>
          <p:cNvPr id="3" name="Content Placeholder 2"/>
          <p:cNvSpPr>
            <a:spLocks noGrp="1"/>
          </p:cNvSpPr>
          <p:nvPr>
            <p:ph idx="1"/>
          </p:nvPr>
        </p:nvSpPr>
        <p:spPr/>
        <p:txBody>
          <a:bodyPr/>
          <a:lstStyle/>
          <a:p>
            <a:r>
              <a:rPr lang="en-US" dirty="0">
                <a:latin typeface="Calibri"/>
                <a:cs typeface="Calibri"/>
              </a:rPr>
              <a:t>Handle the empty/full cases using locks</a:t>
            </a:r>
          </a:p>
          <a:p>
            <a:endParaRPr lang="en-US" dirty="0">
              <a:latin typeface="Calibri"/>
              <a:cs typeface="Calibri"/>
            </a:endParaRPr>
          </a:p>
          <a:p>
            <a:r>
              <a:rPr lang="en-US" dirty="0">
                <a:latin typeface="Calibri"/>
                <a:cs typeface="Calibri"/>
              </a:rPr>
              <a:t>Condition Variables: Data Structure</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cv_wait</a:t>
            </a:r>
            <a:r>
              <a:rPr lang="en-US" dirty="0">
                <a:latin typeface="Courier New" panose="02070309020205020404" pitchFamily="49" charset="0"/>
                <a:cs typeface="Courier New" panose="02070309020205020404" pitchFamily="49" charset="0"/>
              </a:rPr>
              <a:t>()</a:t>
            </a:r>
            <a:r>
              <a:rPr lang="en-US" dirty="0">
                <a:latin typeface="Calibri"/>
                <a:cs typeface="Calibri"/>
              </a:rPr>
              <a:t>? </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cv_signal</a:t>
            </a:r>
            <a:r>
              <a:rPr lang="en-US" dirty="0">
                <a:latin typeface="Courier New" panose="02070309020205020404" pitchFamily="49" charset="0"/>
                <a:cs typeface="Courier New" panose="02070309020205020404" pitchFamily="49" charset="0"/>
              </a:rPr>
              <a:t>()</a:t>
            </a:r>
            <a:r>
              <a:rPr lang="en-US" dirty="0">
                <a:latin typeface="Calibri"/>
                <a:cs typeface="Calibri"/>
              </a:rPr>
              <a:t>?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16</a:t>
            </a:fld>
            <a:endParaRPr lang="en-US"/>
          </a:p>
        </p:txBody>
      </p:sp>
    </p:spTree>
    <p:extLst>
      <p:ext uri="{BB962C8B-B14F-4D97-AF65-F5344CB8AC3E}">
        <p14:creationId xmlns:p14="http://schemas.microsoft.com/office/powerpoint/2010/main" val="37258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00200" y="152400"/>
            <a:ext cx="8991600" cy="990600"/>
          </a:xfrm>
        </p:spPr>
        <p:txBody>
          <a:bodyPr/>
          <a:lstStyle/>
          <a:p>
            <a:r>
              <a:rPr lang="en-US" dirty="0">
                <a:latin typeface="Calibri" charset="0"/>
                <a:cs typeface="Calibri" charset="0"/>
              </a:rPr>
              <a:t>Condition Variables</a:t>
            </a:r>
          </a:p>
        </p:txBody>
      </p:sp>
      <p:sp>
        <p:nvSpPr>
          <p:cNvPr id="28674" name="Slide Number Placeholder 3"/>
          <p:cNvSpPr>
            <a:spLocks noGrp="1"/>
          </p:cNvSpPr>
          <p:nvPr>
            <p:ph type="sldNum" sz="quarter" idx="10"/>
          </p:nvPr>
        </p:nvSpPr>
        <p:spPr bwMode="auto">
          <a:xfrm>
            <a:off x="1752600" y="6477000"/>
            <a:ext cx="121920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83CF5-451D-2748-9708-DEE764A0CAAA}"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pic>
        <p:nvPicPr>
          <p:cNvPr id="2" name="Picture 1"/>
          <p:cNvPicPr>
            <a:picLocks noChangeAspect="1"/>
          </p:cNvPicPr>
          <p:nvPr/>
        </p:nvPicPr>
        <p:blipFill>
          <a:blip r:embed="rId3"/>
          <a:stretch>
            <a:fillRect/>
          </a:stretch>
        </p:blipFill>
        <p:spPr>
          <a:xfrm>
            <a:off x="1828801" y="1447800"/>
            <a:ext cx="8552329" cy="4343400"/>
          </a:xfrm>
          <a:prstGeom prst="rect">
            <a:avLst/>
          </a:prstGeom>
        </p:spPr>
      </p:pic>
      <p:sp>
        <p:nvSpPr>
          <p:cNvPr id="3" name="TextBox 2"/>
          <p:cNvSpPr txBox="1"/>
          <p:nvPr/>
        </p:nvSpPr>
        <p:spPr>
          <a:xfrm>
            <a:off x="2895600" y="6248400"/>
            <a:ext cx="6400800" cy="338554"/>
          </a:xfrm>
          <a:prstGeom prst="rect">
            <a:avLst/>
          </a:prstGeom>
          <a:noFill/>
        </p:spPr>
        <p:txBody>
          <a:bodyPr wrap="square" rtlCol="0">
            <a:spAutoFit/>
          </a:bodyPr>
          <a:lstStyle/>
          <a:p>
            <a:r>
              <a:rPr lang="en-US" sz="1600" dirty="0">
                <a:latin typeface="Calibri"/>
                <a:cs typeface="Calibri"/>
              </a:rPr>
              <a:t>Reference: http://</a:t>
            </a:r>
            <a:r>
              <a:rPr lang="en-US" sz="1600" dirty="0" err="1">
                <a:latin typeface="Calibri"/>
                <a:cs typeface="Calibri"/>
              </a:rPr>
              <a:t>blog.csdn.net</a:t>
            </a:r>
            <a:r>
              <a:rPr lang="en-US" sz="1600" dirty="0">
                <a:latin typeface="Calibri"/>
                <a:cs typeface="Calibri"/>
              </a:rPr>
              <a:t>/</a:t>
            </a:r>
            <a:r>
              <a:rPr lang="en-US" sz="1600" dirty="0" err="1">
                <a:latin typeface="Calibri"/>
                <a:cs typeface="Calibri"/>
              </a:rPr>
              <a:t>imyfriend</a:t>
            </a:r>
            <a:r>
              <a:rPr lang="en-US" sz="1600" dirty="0">
                <a:latin typeface="Calibri"/>
                <a:cs typeface="Calibri"/>
              </a:rPr>
              <a:t>/article/details/7590547</a:t>
            </a:r>
          </a:p>
        </p:txBody>
      </p:sp>
    </p:spTree>
    <p:extLst>
      <p:ext uri="{BB962C8B-B14F-4D97-AF65-F5344CB8AC3E}">
        <p14:creationId xmlns:p14="http://schemas.microsoft.com/office/powerpoint/2010/main" val="143614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981200" y="1600202"/>
            <a:ext cx="8229600" cy="1676399"/>
          </a:xfrm>
        </p:spPr>
        <p:txBody>
          <a:bodyPr/>
          <a:lstStyle/>
          <a:p>
            <a:r>
              <a:rPr lang="en-US" dirty="0">
                <a:latin typeface="Calibri"/>
                <a:cs typeface="Calibri"/>
              </a:rPr>
              <a:t>Wait until a variable meets a particular condition</a:t>
            </a: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18</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a:cxnSpLocks/>
          </p:cNvCxnSpPr>
          <p:nvPr/>
        </p:nvCxnSpPr>
        <p:spPr>
          <a:xfrm flipV="1">
            <a:off x="3200400" y="5343525"/>
            <a:ext cx="5962650" cy="66675"/>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cv_wait</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19</a:t>
            </a:fld>
            <a:endParaRPr lang="en-US" dirty="0"/>
          </a:p>
        </p:txBody>
      </p:sp>
      <p:sp>
        <p:nvSpPr>
          <p:cNvPr id="5" name="Rectangle 4"/>
          <p:cNvSpPr/>
          <p:nvPr/>
        </p:nvSpPr>
        <p:spPr>
          <a:xfrm>
            <a:off x="1752600" y="1061622"/>
            <a:ext cx="8915400" cy="5262979"/>
          </a:xfrm>
          <a:prstGeom prst="rect">
            <a:avLst/>
          </a:prstGeom>
        </p:spPr>
        <p:txBody>
          <a:bodyPr wrap="square">
            <a:spAutoFit/>
          </a:bodyPr>
          <a:lstStyle/>
          <a:p>
            <a:r>
              <a:rPr lang="en-US" dirty="0">
                <a:latin typeface="Courier New"/>
                <a:cs typeface="Courier New"/>
              </a:rPr>
              <a:t>void </a:t>
            </a:r>
            <a:r>
              <a:rPr lang="en-US" dirty="0" err="1">
                <a:latin typeface="Courier New"/>
                <a:cs typeface="Courier New"/>
              </a:rPr>
              <a:t>cv_wait</a:t>
            </a:r>
            <a:r>
              <a:rPr lang="en-US" dirty="0">
                <a:latin typeface="Courier New"/>
                <a:cs typeface="Courier New"/>
              </a:rPr>
              <a:t>(</a:t>
            </a:r>
            <a:r>
              <a:rPr lang="en-US" dirty="0" err="1">
                <a:latin typeface="Courier New"/>
                <a:cs typeface="Courier New"/>
              </a:rPr>
              <a:t>struct</a:t>
            </a:r>
            <a:r>
              <a:rPr lang="en-US" dirty="0">
                <a:latin typeface="Courier New"/>
                <a:cs typeface="Courier New"/>
              </a:rPr>
              <a:t> cv *cv, </a:t>
            </a:r>
            <a:r>
              <a:rPr lang="en-US" dirty="0" err="1">
                <a:latin typeface="Courier New"/>
                <a:cs typeface="Courier New"/>
              </a:rPr>
              <a:t>struct</a:t>
            </a:r>
            <a:r>
              <a:rPr lang="en-US" dirty="0">
                <a:latin typeface="Courier New"/>
                <a:cs typeface="Courier New"/>
              </a:rPr>
              <a:t> lock *lock) {</a:t>
            </a:r>
          </a:p>
          <a:p>
            <a:endParaRPr lang="en-US" dirty="0">
              <a:latin typeface="Courier New"/>
              <a:cs typeface="Courier New"/>
            </a:endParaRPr>
          </a:p>
          <a:p>
            <a:r>
              <a:rPr lang="en-US" dirty="0">
                <a:latin typeface="Courier New"/>
                <a:cs typeface="Courier New"/>
              </a:rPr>
              <a:t>    use assert to check input cv and lock;</a:t>
            </a:r>
          </a:p>
          <a:p>
            <a:r>
              <a:rPr lang="en-US" dirty="0">
                <a:latin typeface="Courier New"/>
                <a:cs typeface="Courier New"/>
              </a:rPr>
              <a:t>    turn off interrupts;</a:t>
            </a:r>
          </a:p>
          <a:p>
            <a:endParaRPr lang="en-US" dirty="0">
              <a:latin typeface="Courier New"/>
              <a:cs typeface="Courier New"/>
            </a:endParaRPr>
          </a:p>
          <a:p>
            <a:r>
              <a:rPr lang="en-US" dirty="0">
                <a:latin typeface="Courier New"/>
                <a:cs typeface="Courier New"/>
              </a:rPr>
              <a:t>    release the lock;</a:t>
            </a:r>
          </a:p>
          <a:p>
            <a:r>
              <a:rPr lang="en-US" dirty="0">
                <a:latin typeface="Courier New"/>
                <a:cs typeface="Courier New"/>
              </a:rPr>
              <a:t>    </a:t>
            </a:r>
          </a:p>
          <a:p>
            <a:r>
              <a:rPr lang="en-US" b="1" dirty="0">
                <a:solidFill>
                  <a:srgbClr val="FF0000"/>
                </a:solidFill>
                <a:latin typeface="Courier New"/>
                <a:cs typeface="Courier New"/>
              </a:rPr>
              <a:t> /*Question: </a:t>
            </a:r>
            <a:r>
              <a:rPr lang="en-US" b="1" dirty="0" err="1">
                <a:solidFill>
                  <a:srgbClr val="FF0000"/>
                </a:solidFill>
                <a:latin typeface="Courier New"/>
                <a:cs typeface="Courier New"/>
              </a:rPr>
              <a:t>thread_sleep</a:t>
            </a:r>
            <a:r>
              <a:rPr lang="en-US" b="1" dirty="0">
                <a:solidFill>
                  <a:srgbClr val="FF0000"/>
                </a:solidFill>
                <a:latin typeface="Courier New"/>
                <a:cs typeface="Courier New"/>
              </a:rPr>
              <a:t>() using cv or lock?*/</a:t>
            </a:r>
          </a:p>
          <a:p>
            <a:r>
              <a:rPr lang="en-US" dirty="0">
                <a:latin typeface="Courier New"/>
                <a:cs typeface="Courier New"/>
              </a:rPr>
              <a:t>    sleep the thread until someone signals cv;</a:t>
            </a:r>
          </a:p>
          <a:p>
            <a:endParaRPr lang="en-US" dirty="0">
              <a:latin typeface="Courier New"/>
              <a:cs typeface="Courier New"/>
            </a:endParaRPr>
          </a:p>
          <a:p>
            <a:r>
              <a:rPr lang="en-US" dirty="0">
                <a:latin typeface="Courier New"/>
                <a:cs typeface="Courier New"/>
              </a:rPr>
              <a:t>    acquire the lock;</a:t>
            </a:r>
          </a:p>
          <a:p>
            <a:r>
              <a:rPr lang="en-US" dirty="0">
                <a:latin typeface="Courier New"/>
                <a:cs typeface="Courier New"/>
              </a:rPr>
              <a:t>    turn on interrupts to the previous level;</a:t>
            </a:r>
          </a:p>
          <a:p>
            <a:r>
              <a:rPr lang="en-US" dirty="0">
                <a:latin typeface="Courier New"/>
                <a:cs typeface="Courier New"/>
              </a:rPr>
              <a:t>}</a:t>
            </a:r>
          </a:p>
        </p:txBody>
      </p:sp>
    </p:spTree>
    <p:extLst>
      <p:ext uri="{BB962C8B-B14F-4D97-AF65-F5344CB8AC3E}">
        <p14:creationId xmlns:p14="http://schemas.microsoft.com/office/powerpoint/2010/main" val="2789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9871"/>
            <a:ext cx="11506200" cy="868362"/>
          </a:xfrm>
        </p:spPr>
        <p:txBody>
          <a:bodyPr/>
          <a:lstStyle/>
          <a:p>
            <a:r>
              <a:rPr lang="en-US" sz="3200" dirty="0">
                <a:solidFill>
                  <a:srgbClr val="FF0000"/>
                </a:solidFill>
                <a:latin typeface="Calibri"/>
                <a:cs typeface="Calibri"/>
              </a:rPr>
              <a:t>Exercise 1.</a:t>
            </a:r>
            <a:r>
              <a:rPr lang="en-US" sz="3200" dirty="0">
                <a:latin typeface="Calibri"/>
                <a:cs typeface="Calibri"/>
              </a:rPr>
              <a:t> How to modify the following Lock </a:t>
            </a:r>
            <a:r>
              <a:rPr lang="en-US" sz="3200" dirty="0" err="1">
                <a:latin typeface="Calibri"/>
                <a:cs typeface="Calibri"/>
              </a:rPr>
              <a:t>struct</a:t>
            </a:r>
            <a:r>
              <a:rPr lang="en-US" sz="3200" dirty="0">
                <a:latin typeface="Calibri"/>
                <a:cs typeface="Calibri"/>
              </a:rPr>
              <a:t> in OS/161? Can you complete the following lock function prototypes?</a:t>
            </a:r>
          </a:p>
        </p:txBody>
      </p:sp>
      <p:sp>
        <p:nvSpPr>
          <p:cNvPr id="4" name="Slide Number Placeholder 3"/>
          <p:cNvSpPr>
            <a:spLocks noGrp="1"/>
          </p:cNvSpPr>
          <p:nvPr>
            <p:ph type="sldNum" sz="quarter" idx="11"/>
          </p:nvPr>
        </p:nvSpPr>
        <p:spPr/>
        <p:txBody>
          <a:bodyPr/>
          <a:lstStyle/>
          <a:p>
            <a:fld id="{211DD708-9C6C-BC4A-8ACC-1131D652BA95}" type="slidenum">
              <a:rPr lang="en-US" smtClean="0"/>
              <a:pPr/>
              <a:t>2</a:t>
            </a:fld>
            <a:endParaRPr lang="en-US" dirty="0"/>
          </a:p>
        </p:txBody>
      </p:sp>
      <p:sp>
        <p:nvSpPr>
          <p:cNvPr id="5" name="Rectangle 4"/>
          <p:cNvSpPr/>
          <p:nvPr/>
        </p:nvSpPr>
        <p:spPr>
          <a:xfrm>
            <a:off x="1828800" y="1495485"/>
            <a:ext cx="8686800" cy="4524315"/>
          </a:xfrm>
          <a:prstGeom prst="rect">
            <a:avLst/>
          </a:prstGeom>
        </p:spPr>
        <p:txBody>
          <a:bodyPr wrap="square">
            <a:spAutoFit/>
          </a:bodyPr>
          <a:lstStyle/>
          <a:p>
            <a:r>
              <a:rPr lang="en-US" dirty="0">
                <a:latin typeface="Courier New"/>
                <a:cs typeface="Courier New"/>
              </a:rPr>
              <a:t>/* kern/include/</a:t>
            </a:r>
            <a:r>
              <a:rPr lang="en-US" dirty="0" err="1">
                <a:latin typeface="Courier New"/>
                <a:cs typeface="Courier New"/>
              </a:rPr>
              <a:t>synch.h</a:t>
            </a:r>
            <a:r>
              <a:rPr lang="en-US" dirty="0">
                <a:latin typeface="Courier New"/>
                <a:cs typeface="Courier New"/>
              </a:rPr>
              <a:t> */</a:t>
            </a:r>
          </a:p>
          <a:p>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	char *name;</a:t>
            </a:r>
          </a:p>
          <a:p>
            <a:r>
              <a:rPr lang="en-US" dirty="0">
                <a:latin typeface="Courier New"/>
                <a:cs typeface="Courier New"/>
              </a:rPr>
              <a:t>	</a:t>
            </a:r>
            <a:r>
              <a:rPr lang="en-US" dirty="0">
                <a:solidFill>
                  <a:srgbClr val="FF3300"/>
                </a:solidFill>
                <a:latin typeface="Courier New"/>
                <a:cs typeface="Courier New"/>
              </a:rPr>
              <a:t>/* add what you need here. How? */</a:t>
            </a:r>
          </a:p>
          <a:p>
            <a:endParaRPr lang="en-US" dirty="0"/>
          </a:p>
          <a:p>
            <a:r>
              <a:rPr lang="en-US" dirty="0">
                <a:latin typeface="Courier New"/>
                <a:cs typeface="Courier New"/>
              </a:rPr>
              <a:t>};</a:t>
            </a:r>
          </a:p>
          <a:p>
            <a:endParaRPr lang="en-US" dirty="0">
              <a:latin typeface="Courier New"/>
              <a:cs typeface="Courier New"/>
            </a:endParaRPr>
          </a:p>
          <a:p>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lock_create</a:t>
            </a:r>
            <a:r>
              <a:rPr lang="en-US" dirty="0">
                <a:latin typeface="Courier New"/>
                <a:cs typeface="Courier New"/>
              </a:rPr>
              <a:t>   (</a:t>
            </a:r>
            <a:r>
              <a:rPr lang="en-US" dirty="0" err="1">
                <a:latin typeface="Courier New"/>
                <a:cs typeface="Courier New"/>
              </a:rPr>
              <a:t>const</a:t>
            </a:r>
            <a:r>
              <a:rPr lang="en-US" dirty="0">
                <a:latin typeface="Courier New"/>
                <a:cs typeface="Courier New"/>
              </a:rPr>
              <a:t> char *name);</a:t>
            </a:r>
          </a:p>
          <a:p>
            <a:r>
              <a:rPr lang="en-US" dirty="0">
                <a:latin typeface="Courier New"/>
                <a:cs typeface="Courier New"/>
              </a:rPr>
              <a:t>void         </a:t>
            </a:r>
            <a:r>
              <a:rPr lang="en-US" dirty="0" err="1">
                <a:latin typeface="Courier New"/>
                <a:cs typeface="Courier New"/>
              </a:rPr>
              <a:t>lock_acquire</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lock_release</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err="1">
                <a:latin typeface="Courier New"/>
                <a:cs typeface="Courier New"/>
              </a:rPr>
              <a:t>int</a:t>
            </a:r>
            <a:r>
              <a:rPr lang="en-US" dirty="0">
                <a:latin typeface="Courier New"/>
                <a:cs typeface="Courier New"/>
              </a:rPr>
              <a:t>          </a:t>
            </a:r>
            <a:r>
              <a:rPr lang="en-US" dirty="0" err="1">
                <a:latin typeface="Courier New"/>
                <a:cs typeface="Courier New"/>
              </a:rPr>
              <a:t>lock_do_i_hold</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lock_destroy</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endParaRPr lang="en-US" sz="2800" dirty="0">
              <a:latin typeface="Courier New"/>
              <a:cs typeface="Courier New"/>
            </a:endParaRPr>
          </a:p>
        </p:txBody>
      </p:sp>
      <p:sp>
        <p:nvSpPr>
          <p:cNvPr id="3" name="Rectangle 2"/>
          <p:cNvSpPr/>
          <p:nvPr/>
        </p:nvSpPr>
        <p:spPr>
          <a:xfrm>
            <a:off x="2743200" y="2998352"/>
            <a:ext cx="7467600" cy="461665"/>
          </a:xfrm>
          <a:prstGeom prst="rect">
            <a:avLst/>
          </a:prstGeom>
        </p:spPr>
        <p:txBody>
          <a:bodyPr wrap="square">
            <a:spAutoFit/>
          </a:bodyPr>
          <a:lstStyle/>
          <a:p>
            <a:r>
              <a:rPr lang="en-US" dirty="0" err="1">
                <a:solidFill>
                  <a:srgbClr val="FF3300"/>
                </a:solidFill>
                <a:latin typeface="Courier New"/>
                <a:cs typeface="Courier New"/>
              </a:rPr>
              <a:t>struct</a:t>
            </a:r>
            <a:r>
              <a:rPr lang="en-US" dirty="0">
                <a:solidFill>
                  <a:srgbClr val="FF3300"/>
                </a:solidFill>
                <a:latin typeface="Courier New"/>
                <a:cs typeface="Courier New"/>
              </a:rPr>
              <a:t> thread *volatile holder;</a:t>
            </a:r>
            <a:endParaRPr lang="en-US" dirty="0"/>
          </a:p>
        </p:txBody>
      </p:sp>
      <p:sp>
        <p:nvSpPr>
          <p:cNvPr id="7" name="Rectangle 6"/>
          <p:cNvSpPr/>
          <p:nvPr/>
        </p:nvSpPr>
        <p:spPr>
          <a:xfrm>
            <a:off x="6934200" y="4115792"/>
            <a:ext cx="4373366" cy="19437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3C152672-4D03-480C-8C99-89D63F378EC5}"/>
              </a:ext>
            </a:extLst>
          </p:cNvPr>
          <p:cNvPicPr>
            <a:picLocks noChangeAspect="1"/>
          </p:cNvPicPr>
          <p:nvPr/>
        </p:nvPicPr>
        <p:blipFill>
          <a:blip r:embed="rId3"/>
          <a:stretch>
            <a:fillRect/>
          </a:stretch>
        </p:blipFill>
        <p:spPr>
          <a:xfrm>
            <a:off x="589722" y="-36443"/>
            <a:ext cx="10060205" cy="6482804"/>
          </a:xfrm>
          <a:prstGeom prst="rect">
            <a:avLst/>
          </a:prstGeom>
          <a:ln>
            <a:solidFill>
              <a:schemeClr val="tx2"/>
            </a:solidFill>
          </a:ln>
        </p:spPr>
      </p:pic>
    </p:spTree>
    <p:extLst>
      <p:ext uri="{BB962C8B-B14F-4D97-AF65-F5344CB8AC3E}">
        <p14:creationId xmlns:p14="http://schemas.microsoft.com/office/powerpoint/2010/main" val="32853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6"/>
                                        </p:tgtEl>
                                      </p:cBhvr>
                                    </p:animEffect>
                                    <p:anim calcmode="lin" valueType="num">
                                      <p:cBhvr>
                                        <p:cTn id="25" dur="1000"/>
                                        <p:tgtEl>
                                          <p:spTgt spid="6"/>
                                        </p:tgtEl>
                                        <p:attrNameLst>
                                          <p:attrName>ppt_x</p:attrName>
                                        </p:attrNameLst>
                                      </p:cBhvr>
                                      <p:tavLst>
                                        <p:tav tm="0">
                                          <p:val>
                                            <p:strVal val="ppt_x"/>
                                          </p:val>
                                        </p:tav>
                                        <p:tav tm="100000">
                                          <p:val>
                                            <p:strVal val="ppt_x"/>
                                          </p:val>
                                        </p:tav>
                                      </p:tavLst>
                                    </p:anim>
                                    <p:anim calcmode="lin" valueType="num">
                                      <p:cBhvr>
                                        <p:cTn id="26" dur="1000"/>
                                        <p:tgtEl>
                                          <p:spTgt spid="6"/>
                                        </p:tgtEl>
                                        <p:attrNameLst>
                                          <p:attrName>ppt_y</p:attrName>
                                        </p:attrNameLst>
                                      </p:cBhvr>
                                      <p:tavLst>
                                        <p:tav tm="0">
                                          <p:val>
                                            <p:strVal val="ppt_y"/>
                                          </p:val>
                                        </p:tav>
                                        <p:tav tm="100000">
                                          <p:val>
                                            <p:strVal val="ppt_y+.1"/>
                                          </p:val>
                                        </p:tav>
                                      </p:tavLst>
                                    </p:anim>
                                    <p:set>
                                      <p:cBhvr>
                                        <p:cTn id="2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cv_signal</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20</a:t>
            </a:fld>
            <a:endParaRPr lang="en-US" dirty="0"/>
          </a:p>
        </p:txBody>
      </p:sp>
      <p:sp>
        <p:nvSpPr>
          <p:cNvPr id="5" name="Rectangle 4"/>
          <p:cNvSpPr/>
          <p:nvPr/>
        </p:nvSpPr>
        <p:spPr>
          <a:xfrm>
            <a:off x="1752600" y="1061622"/>
            <a:ext cx="8915400" cy="4708981"/>
          </a:xfrm>
          <a:prstGeom prst="rect">
            <a:avLst/>
          </a:prstGeom>
        </p:spPr>
        <p:txBody>
          <a:bodyPr wrap="square">
            <a:spAutoFit/>
          </a:bodyPr>
          <a:lstStyle/>
          <a:p>
            <a:r>
              <a:rPr lang="en-US" sz="2000" dirty="0">
                <a:latin typeface="Courier New"/>
                <a:cs typeface="Courier New"/>
              </a:rPr>
              <a:t>void </a:t>
            </a:r>
            <a:r>
              <a:rPr lang="en-US" sz="2000" dirty="0" err="1">
                <a:latin typeface="Courier New"/>
                <a:cs typeface="Courier New"/>
              </a:rPr>
              <a:t>cv_signal</a:t>
            </a:r>
            <a:r>
              <a:rPr lang="en-US" sz="2000" dirty="0">
                <a:latin typeface="Courier New"/>
                <a:cs typeface="Courier New"/>
              </a:rPr>
              <a:t>(</a:t>
            </a:r>
            <a:r>
              <a:rPr lang="en-US" sz="2000" dirty="0" err="1">
                <a:latin typeface="Courier New"/>
                <a:cs typeface="Courier New"/>
              </a:rPr>
              <a:t>struct</a:t>
            </a:r>
            <a:r>
              <a:rPr lang="en-US" sz="2000" dirty="0">
                <a:latin typeface="Courier New"/>
                <a:cs typeface="Courier New"/>
              </a:rPr>
              <a:t> cv *cv, </a:t>
            </a:r>
            <a:r>
              <a:rPr lang="en-US" sz="2000" dirty="0" err="1">
                <a:latin typeface="Courier New"/>
                <a:cs typeface="Courier New"/>
              </a:rPr>
              <a:t>struct</a:t>
            </a:r>
            <a:r>
              <a:rPr lang="en-US" sz="2000" dirty="0">
                <a:latin typeface="Courier New"/>
                <a:cs typeface="Courier New"/>
              </a:rPr>
              <a:t> lock *lock) {</a:t>
            </a:r>
          </a:p>
          <a:p>
            <a:endParaRPr lang="en-US" sz="2000" dirty="0">
              <a:latin typeface="Courier New"/>
              <a:cs typeface="Courier New"/>
            </a:endParaRPr>
          </a:p>
          <a:p>
            <a:r>
              <a:rPr lang="en-US" sz="2000" dirty="0">
                <a:latin typeface="Courier New"/>
                <a:cs typeface="Courier New"/>
              </a:rPr>
              <a:t>    use assert to check cv and lock;</a:t>
            </a:r>
          </a:p>
          <a:p>
            <a:r>
              <a:rPr lang="en-US" sz="2000" dirty="0">
                <a:latin typeface="Courier New"/>
                <a:cs typeface="Courier New"/>
              </a:rPr>
              <a:t>    turn off interrupts;</a:t>
            </a:r>
          </a:p>
          <a:p>
            <a:endParaRPr lang="en-US" sz="2000" dirty="0">
              <a:latin typeface="Courier New"/>
              <a:cs typeface="Courier New"/>
            </a:endParaRPr>
          </a:p>
          <a:p>
            <a:r>
              <a:rPr lang="en-US" sz="2000" dirty="0">
                <a:latin typeface="Courier New"/>
                <a:cs typeface="Courier New"/>
              </a:rPr>
              <a:t>    </a:t>
            </a:r>
            <a:r>
              <a:rPr lang="en-US" sz="2000" b="1" dirty="0">
                <a:solidFill>
                  <a:srgbClr val="FF0000"/>
                </a:solidFill>
                <a:latin typeface="Courier New"/>
                <a:cs typeface="Courier New"/>
              </a:rPr>
              <a:t>/* Question: How to implement the following IF */</a:t>
            </a:r>
          </a:p>
          <a:p>
            <a:r>
              <a:rPr lang="en-US" sz="2000" dirty="0">
                <a:latin typeface="Courier New"/>
                <a:cs typeface="Courier New"/>
              </a:rPr>
              <a:t>    if (this thread does not hold lock)</a:t>
            </a:r>
          </a:p>
          <a:p>
            <a:r>
              <a:rPr lang="en-US" sz="2000" dirty="0">
                <a:latin typeface="Courier New"/>
                <a:cs typeface="Courier New"/>
              </a:rPr>
              <a:t>        panic("</a:t>
            </a:r>
            <a:r>
              <a:rPr lang="en-US" sz="2000" dirty="0" err="1">
                <a:latin typeface="Courier New"/>
                <a:cs typeface="Courier New"/>
              </a:rPr>
              <a:t>cv_signal</a:t>
            </a:r>
            <a:r>
              <a:rPr lang="en-US" sz="2000" dirty="0">
                <a:latin typeface="Courier New"/>
                <a:cs typeface="Courier New"/>
              </a:rPr>
              <a:t> error: cv %s at %p, lock %s at   </a:t>
            </a:r>
          </a:p>
          <a:p>
            <a:r>
              <a:rPr lang="en-US" sz="2000" dirty="0">
                <a:latin typeface="Courier New"/>
                <a:cs typeface="Courier New"/>
              </a:rPr>
              <a:t>              %p.\n", cv-&gt;name, cv, lock-&gt;name, lock);</a:t>
            </a:r>
          </a:p>
          <a:p>
            <a:r>
              <a:rPr lang="en-US" sz="2000" dirty="0">
                <a:latin typeface="Courier New"/>
                <a:cs typeface="Courier New"/>
              </a:rPr>
              <a:t>	</a:t>
            </a:r>
          </a:p>
          <a:p>
            <a:r>
              <a:rPr lang="en-US" sz="2000" dirty="0">
                <a:solidFill>
                  <a:srgbClr val="FF0000"/>
                </a:solidFill>
                <a:latin typeface="Courier New"/>
                <a:cs typeface="Courier New"/>
              </a:rPr>
              <a:t>    /* see also how to wakeup a thread Slide 15 */</a:t>
            </a:r>
          </a:p>
          <a:p>
            <a:r>
              <a:rPr lang="en-US" sz="2000" dirty="0">
                <a:solidFill>
                  <a:srgbClr val="FF0000"/>
                </a:solidFill>
                <a:latin typeface="Courier New"/>
                <a:cs typeface="Courier New"/>
              </a:rPr>
              <a:t>    wakeup one thread using indicator “cv”;</a:t>
            </a:r>
          </a:p>
          <a:p>
            <a:endParaRPr lang="en-US" sz="2000" dirty="0">
              <a:latin typeface="Courier New"/>
              <a:cs typeface="Courier New"/>
            </a:endParaRPr>
          </a:p>
          <a:p>
            <a:r>
              <a:rPr lang="en-US" sz="2000" dirty="0">
                <a:latin typeface="Courier New"/>
                <a:cs typeface="Courier New"/>
              </a:rPr>
              <a:t>    turn on interrupts to the previous level;</a:t>
            </a:r>
          </a:p>
          <a:p>
            <a:r>
              <a:rPr lang="en-US" sz="2000" dirty="0">
                <a:latin typeface="Courier New"/>
                <a:cs typeface="Courier New"/>
              </a:rPr>
              <a:t>}</a:t>
            </a:r>
          </a:p>
        </p:txBody>
      </p:sp>
    </p:spTree>
    <p:extLst>
      <p:ext uri="{BB962C8B-B14F-4D97-AF65-F5344CB8AC3E}">
        <p14:creationId xmlns:p14="http://schemas.microsoft.com/office/powerpoint/2010/main" val="51993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lstStyle/>
          <a:p>
            <a:r>
              <a:rPr lang="en-US" sz="3600" dirty="0">
                <a:latin typeface="Calibri"/>
                <a:cs typeface="Calibri"/>
              </a:rPr>
              <a:t>Condition Variables: Sample Usage </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21</a:t>
            </a:fld>
            <a:endParaRPr lang="en-US" dirty="0"/>
          </a:p>
        </p:txBody>
      </p:sp>
      <p:sp>
        <p:nvSpPr>
          <p:cNvPr id="5" name="Rectangle 4"/>
          <p:cNvSpPr/>
          <p:nvPr/>
        </p:nvSpPr>
        <p:spPr>
          <a:xfrm>
            <a:off x="1752600" y="762001"/>
            <a:ext cx="8915400" cy="5262979"/>
          </a:xfrm>
          <a:prstGeom prst="rect">
            <a:avLst/>
          </a:prstGeom>
        </p:spPr>
        <p:txBody>
          <a:bodyPr wrap="square">
            <a:spAutoFit/>
          </a:bodyPr>
          <a:lstStyle/>
          <a:p>
            <a:r>
              <a:rPr lang="en-US" dirty="0">
                <a:latin typeface="Courier New"/>
                <a:cs typeface="Courier New"/>
              </a:rPr>
              <a:t>/* Declare a cv */</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sample_cv</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cv */</a:t>
            </a:r>
          </a:p>
          <a:p>
            <a:r>
              <a:rPr lang="en-US" dirty="0" err="1">
                <a:latin typeface="Courier New"/>
                <a:cs typeface="Courier New"/>
              </a:rPr>
              <a:t>sample_cv</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(”sample cv");</a:t>
            </a:r>
          </a:p>
          <a:p>
            <a:r>
              <a:rPr lang="en-US" dirty="0">
                <a:solidFill>
                  <a:srgbClr val="FF0000"/>
                </a:solidFill>
                <a:latin typeface="Courier New"/>
                <a:cs typeface="Courier New"/>
              </a:rPr>
              <a:t>if (</a:t>
            </a:r>
            <a:r>
              <a:rPr lang="en-US" dirty="0" err="1">
                <a:solidFill>
                  <a:srgbClr val="FF0000"/>
                </a:solidFill>
                <a:latin typeface="Courier New"/>
                <a:cs typeface="Courier New"/>
              </a:rPr>
              <a:t>sample_cv</a:t>
            </a:r>
            <a:r>
              <a:rPr lang="en-US" dirty="0">
                <a:solidFill>
                  <a:srgbClr val="FF0000"/>
                </a:solidFill>
                <a:latin typeface="Courier New"/>
                <a:cs typeface="Courier New"/>
              </a:rPr>
              <a:t> == NULL) </a:t>
            </a:r>
            <a:r>
              <a:rPr lang="en-US" b="1" dirty="0">
                <a:solidFill>
                  <a:srgbClr val="FF0000"/>
                </a:solidFill>
                <a:latin typeface="Courier New"/>
                <a:cs typeface="Courier New"/>
              </a:rPr>
              <a:t>/* Why panic?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sample_cv</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cv in the end */</a:t>
            </a:r>
          </a:p>
          <a:p>
            <a:r>
              <a:rPr lang="en-US" dirty="0" err="1">
                <a:latin typeface="Courier New"/>
                <a:cs typeface="Courier New"/>
              </a:rPr>
              <a:t>cv_destroy</a:t>
            </a:r>
            <a:r>
              <a:rPr lang="en-US" dirty="0">
                <a:latin typeface="Courier New"/>
                <a:cs typeface="Courier New"/>
              </a:rPr>
              <a:t>(</a:t>
            </a:r>
            <a:r>
              <a:rPr lang="en-US" dirty="0" err="1">
                <a:latin typeface="Courier New"/>
                <a:cs typeface="Courier New"/>
              </a:rPr>
              <a:t>sample_cv</a:t>
            </a:r>
            <a:r>
              <a:rPr lang="en-US" dirty="0">
                <a:latin typeface="Courier New"/>
                <a:cs typeface="Courier New"/>
              </a:rPr>
              <a:t>);</a:t>
            </a:r>
          </a:p>
          <a:p>
            <a:r>
              <a:rPr lang="en-US" dirty="0" err="1">
                <a:latin typeface="Courier New"/>
                <a:cs typeface="Courier New"/>
              </a:rPr>
              <a:t>sample_cv</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cv_wait</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 Wait */</a:t>
            </a:r>
          </a:p>
          <a:p>
            <a:r>
              <a:rPr lang="en-US" dirty="0" err="1">
                <a:latin typeface="Courier New"/>
                <a:cs typeface="Courier New"/>
              </a:rPr>
              <a:t>cv_signal</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/*Signal*/ </a:t>
            </a:r>
          </a:p>
        </p:txBody>
      </p:sp>
    </p:spTree>
    <p:extLst>
      <p:ext uri="{BB962C8B-B14F-4D97-AF65-F5344CB8AC3E}">
        <p14:creationId xmlns:p14="http://schemas.microsoft.com/office/powerpoint/2010/main" val="15449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2238"/>
            <a:ext cx="8991600" cy="1096962"/>
          </a:xfrm>
        </p:spPr>
        <p:txBody>
          <a:bodyPr/>
          <a:lstStyle/>
          <a:p>
            <a:r>
              <a:rPr lang="en-US" sz="3200" dirty="0">
                <a:latin typeface="Calibri"/>
                <a:cs typeface="Calibri"/>
              </a:rPr>
              <a:t>Producer/Consumer</a:t>
            </a:r>
            <a:br>
              <a:rPr lang="en-US" sz="3200" dirty="0">
                <a:latin typeface="Calibri"/>
                <a:cs typeface="Calibri"/>
              </a:rPr>
            </a:br>
            <a:r>
              <a:rPr lang="en-US" sz="3200" dirty="0">
                <a:latin typeface="Calibri"/>
                <a:cs typeface="Calibri"/>
              </a:rPr>
              <a:t>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22</a:t>
            </a:fld>
            <a:endParaRPr lang="en-US" dirty="0"/>
          </a:p>
        </p:txBody>
      </p:sp>
      <p:sp>
        <p:nvSpPr>
          <p:cNvPr id="7" name="Rectangle 6"/>
          <p:cNvSpPr/>
          <p:nvPr/>
        </p:nvSpPr>
        <p:spPr>
          <a:xfrm>
            <a:off x="2209800" y="1290222"/>
            <a:ext cx="7696200" cy="5262979"/>
          </a:xfrm>
          <a:prstGeom prst="rect">
            <a:avLst/>
          </a:prstGeom>
        </p:spPr>
        <p:txBody>
          <a:bodyPr wrap="square">
            <a:spAutoFit/>
          </a:bodyPr>
          <a:lstStyle/>
          <a:p>
            <a:r>
              <a:rPr lang="en-US" dirty="0">
                <a:latin typeface="Courier New"/>
                <a:cs typeface="Courier New"/>
              </a:rPr>
              <a:t>char buffer[SIZE];</a:t>
            </a:r>
          </a:p>
          <a:p>
            <a:r>
              <a:rPr lang="en-US" dirty="0" err="1">
                <a:latin typeface="Courier New"/>
                <a:cs typeface="Courier New"/>
              </a:rPr>
              <a:t>int</a:t>
            </a:r>
            <a:r>
              <a:rPr lang="en-US" dirty="0">
                <a:latin typeface="Courier New"/>
                <a:cs typeface="Courier New"/>
              </a:rPr>
              <a:t> count = 0, head = 0, tail = 0;</a:t>
            </a:r>
          </a:p>
          <a:p>
            <a:r>
              <a:rPr lang="en-US"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mutex</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latin typeface="Courier New"/>
                <a:cs typeface="Courier New"/>
              </a:rPr>
              <a:t>;</a:t>
            </a:r>
          </a:p>
          <a:p>
            <a:endParaRPr lang="en-US" dirty="0">
              <a:latin typeface="Courier New"/>
              <a:cs typeface="Courier New"/>
            </a:endParaRPr>
          </a:p>
          <a:p>
            <a:r>
              <a:rPr lang="en-US" dirty="0" err="1">
                <a:latin typeface="Courier New"/>
                <a:cs typeface="Courier New"/>
              </a:rPr>
              <a:t>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a:t>
            </a:r>
            <a:r>
              <a:rPr lang="en-US" dirty="0" err="1">
                <a:latin typeface="Courier New"/>
                <a:cs typeface="Courier New"/>
              </a:rPr>
              <a:t>mutex</a:t>
            </a:r>
            <a:r>
              <a:rPr lang="en-US" dirty="0">
                <a:latin typeface="Courier New"/>
                <a:cs typeface="Courier New"/>
              </a:rPr>
              <a:t> for cv”);</a:t>
            </a:r>
          </a:p>
          <a:p>
            <a:r>
              <a:rPr lang="en-US" dirty="0">
                <a:latin typeface="Courier New"/>
                <a:cs typeface="Courier New"/>
              </a:rPr>
              <a:t>if (</a:t>
            </a:r>
            <a:r>
              <a:rPr lang="en-US" dirty="0" err="1">
                <a:latin typeface="Courier New"/>
                <a:cs typeface="Courier New"/>
              </a:rPr>
              <a:t>mutex</a:t>
            </a:r>
            <a:r>
              <a:rPr lang="en-US" dirty="0">
                <a:latin typeface="Courier New"/>
                <a:cs typeface="Courier New"/>
              </a:rPr>
              <a:t> == NULL)</a:t>
            </a:r>
          </a:p>
          <a:p>
            <a:r>
              <a:rPr lang="en-US" dirty="0">
                <a:solidFill>
                  <a:srgbClr val="FF0000"/>
                </a:solidFill>
                <a:latin typeface="Courier New"/>
                <a:cs typeface="Courier New"/>
              </a:rPr>
              <a:t>    panic(”</a:t>
            </a:r>
            <a:r>
              <a:rPr lang="en-US" dirty="0" err="1">
                <a:solidFill>
                  <a:srgbClr val="FF0000"/>
                </a:solidFill>
                <a:latin typeface="Courier New"/>
                <a:cs typeface="Courier New"/>
              </a:rPr>
              <a:t>mutex</a:t>
            </a:r>
            <a:r>
              <a:rPr lang="en-US" dirty="0">
                <a:solidFill>
                  <a:srgbClr val="FF0000"/>
                </a:solidFill>
                <a:latin typeface="Courier New"/>
                <a:cs typeface="Courier New"/>
              </a:rPr>
              <a:t>: Out of memory.\n");</a:t>
            </a:r>
          </a:p>
          <a:p>
            <a:endParaRPr lang="en-US" dirty="0">
              <a:solidFill>
                <a:srgbClr val="FF0000"/>
              </a:solidFill>
              <a:latin typeface="Courier New"/>
              <a:cs typeface="Courier New"/>
            </a:endParaRPr>
          </a:p>
          <a:p>
            <a:r>
              <a:rPr lang="en-US" dirty="0" err="1">
                <a:latin typeface="Courier New"/>
                <a:cs typeface="Courier New"/>
              </a:rPr>
              <a:t>notEmpty</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empty”);</a:t>
            </a:r>
          </a:p>
          <a:p>
            <a:r>
              <a:rPr lang="en-US" dirty="0" err="1">
                <a:latin typeface="Courier New"/>
                <a:cs typeface="Courier New"/>
              </a:rPr>
              <a:t>notFull</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full”);</a:t>
            </a:r>
          </a:p>
          <a:p>
            <a:r>
              <a:rPr lang="en-US" dirty="0">
                <a:latin typeface="Courier New"/>
                <a:cs typeface="Courier New"/>
              </a:rPr>
              <a:t>if (</a:t>
            </a:r>
            <a:r>
              <a:rPr lang="en-US" dirty="0" err="1">
                <a:latin typeface="Courier New"/>
                <a:cs typeface="Courier New"/>
              </a:rPr>
              <a:t>notEmpty</a:t>
            </a:r>
            <a:r>
              <a:rPr lang="en-US" dirty="0">
                <a:latin typeface="Courier New"/>
                <a:cs typeface="Courier New"/>
              </a:rPr>
              <a:t> == NULL || </a:t>
            </a:r>
            <a:r>
              <a:rPr lang="en-US" dirty="0" err="1">
                <a:latin typeface="Courier New"/>
                <a:cs typeface="Courier New"/>
              </a:rPr>
              <a:t>notFull</a:t>
            </a:r>
            <a:r>
              <a:rPr lang="en-US" dirty="0">
                <a:latin typeface="Courier New"/>
                <a:cs typeface="Courier New"/>
              </a:rPr>
              <a:t> == NULL)</a:t>
            </a:r>
          </a:p>
          <a:p>
            <a:r>
              <a:rPr lang="en-US" dirty="0">
                <a:latin typeface="Courier New"/>
                <a:cs typeface="Courier New"/>
              </a:rPr>
              <a:t>    </a:t>
            </a:r>
            <a:r>
              <a:rPr lang="en-US" dirty="0">
                <a:solidFill>
                  <a:srgbClr val="FF0000"/>
                </a:solidFill>
                <a:latin typeface="Courier New"/>
                <a:cs typeface="Courier New"/>
              </a:rPr>
              <a:t>panic(”CV: Out of memory.\n");</a:t>
            </a:r>
            <a:endParaRPr lang="en-US" dirty="0">
              <a:latin typeface="Courier New"/>
              <a:cs typeface="Courier New"/>
            </a:endParaRPr>
          </a:p>
        </p:txBody>
      </p:sp>
    </p:spTree>
    <p:extLst>
      <p:ext uri="{BB962C8B-B14F-4D97-AF65-F5344CB8AC3E}">
        <p14:creationId xmlns:p14="http://schemas.microsoft.com/office/powerpoint/2010/main" val="1665038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23</a:t>
            </a:fld>
            <a:endParaRPr lang="en-US" sz="1400">
              <a:latin typeface="Arial" charset="0"/>
            </a:endParaRPr>
          </a:p>
        </p:txBody>
      </p:sp>
      <p:sp>
        <p:nvSpPr>
          <p:cNvPr id="3" name="Title 2">
            <a:extLst>
              <a:ext uri="{FF2B5EF4-FFF2-40B4-BE49-F238E27FC236}">
                <a16:creationId xmlns:a16="http://schemas.microsoft.com/office/drawing/2014/main" id="{02840365-26A1-4C73-977C-0D9717F9FAD9}"/>
              </a:ext>
            </a:extLst>
          </p:cNvPr>
          <p:cNvSpPr>
            <a:spLocks noGrp="1"/>
          </p:cNvSpPr>
          <p:nvPr>
            <p:ph type="ctrTitle"/>
          </p:nvPr>
        </p:nvSpPr>
        <p:spPr/>
        <p:txBody>
          <a:bodyPr/>
          <a:lstStyle/>
          <a:p>
            <a:r>
              <a:rPr lang="en-US" dirty="0">
                <a:solidFill>
                  <a:schemeClr val="accent2"/>
                </a:solidFill>
                <a:latin typeface="Calibri" charset="0"/>
                <a:ea typeface="宋体" charset="0"/>
                <a:cs typeface="宋体" charset="0"/>
              </a:rPr>
              <a:t>Synchronization </a:t>
            </a:r>
            <a:br>
              <a:rPr lang="en-US" altLang="zh-CN" dirty="0">
                <a:solidFill>
                  <a:schemeClr val="accent2"/>
                </a:solidFill>
                <a:latin typeface="Calibri" charset="0"/>
                <a:ea typeface="宋体" charset="0"/>
                <a:cs typeface="宋体" charset="0"/>
              </a:rPr>
            </a:br>
            <a:r>
              <a:rPr lang="en-US" altLang="zh-CN" dirty="0">
                <a:solidFill>
                  <a:schemeClr val="accent2"/>
                </a:solidFill>
                <a:latin typeface="Calibri" charset="0"/>
                <a:ea typeface="宋体" charset="0"/>
                <a:cs typeface="宋体" charset="0"/>
              </a:rPr>
              <a:t>Cats and Mice Implementation</a:t>
            </a:r>
            <a:br>
              <a:rPr lang="en-US" altLang="zh-CN" dirty="0">
                <a:solidFill>
                  <a:schemeClr val="accent2"/>
                </a:solidFill>
                <a:latin typeface="Calibri" charset="0"/>
                <a:ea typeface="宋体" charset="0"/>
                <a:cs typeface="宋体" charset="0"/>
              </a:rPr>
            </a:br>
            <a:r>
              <a:rPr lang="en-US" altLang="zh-CN" dirty="0">
                <a:solidFill>
                  <a:schemeClr val="accent2"/>
                </a:solidFill>
                <a:latin typeface="Calibri" charset="0"/>
                <a:ea typeface="宋体" charset="0"/>
                <a:cs typeface="宋体" charset="0"/>
              </a:rPr>
              <a:t>using Locks and Condition Variables</a:t>
            </a:r>
            <a:endParaRPr lang="en-US" dirty="0"/>
          </a:p>
        </p:txBody>
      </p:sp>
    </p:spTree>
    <p:extLst>
      <p:ext uri="{BB962C8B-B14F-4D97-AF65-F5344CB8AC3E}">
        <p14:creationId xmlns:p14="http://schemas.microsoft.com/office/powerpoint/2010/main" val="15607689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371600" y="1417638"/>
            <a:ext cx="9601200" cy="1676399"/>
          </a:xfrm>
        </p:spPr>
        <p:txBody>
          <a:bodyPr/>
          <a:lstStyle/>
          <a:p>
            <a:r>
              <a:rPr lang="en-US" dirty="0">
                <a:latin typeface="Calibri"/>
                <a:cs typeface="Calibri"/>
              </a:rPr>
              <a:t>Wait until a variable meets a particular condition</a:t>
            </a:r>
          </a:p>
          <a:p>
            <a:endParaRPr lang="en-US" dirty="0">
              <a:latin typeface="Calibri"/>
              <a:cs typeface="Calibri"/>
            </a:endParaRP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24</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a:cxnSpLocks/>
          </p:cNvCxnSpPr>
          <p:nvPr/>
        </p:nvCxnSpPr>
        <p:spPr>
          <a:xfrm>
            <a:off x="3200400" y="5334000"/>
            <a:ext cx="6096000" cy="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775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cv_signal</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25</a:t>
            </a:fld>
            <a:endParaRPr lang="en-US" dirty="0"/>
          </a:p>
        </p:txBody>
      </p:sp>
      <p:sp>
        <p:nvSpPr>
          <p:cNvPr id="5" name="Rectangle 4"/>
          <p:cNvSpPr/>
          <p:nvPr/>
        </p:nvSpPr>
        <p:spPr>
          <a:xfrm>
            <a:off x="381000" y="764024"/>
            <a:ext cx="11811000" cy="6093976"/>
          </a:xfrm>
          <a:prstGeom prst="rect">
            <a:avLst/>
          </a:prstGeom>
        </p:spPr>
        <p:txBody>
          <a:bodyPr wrap="square">
            <a:spAutoFit/>
          </a:bodyPr>
          <a:lstStyle/>
          <a:p>
            <a:r>
              <a:rPr lang="en-US" sz="2600" dirty="0">
                <a:latin typeface="Courier New"/>
                <a:cs typeface="Courier New"/>
              </a:rPr>
              <a:t>void </a:t>
            </a:r>
            <a:r>
              <a:rPr lang="en-US" sz="2600" dirty="0" err="1">
                <a:latin typeface="Courier New"/>
                <a:cs typeface="Courier New"/>
              </a:rPr>
              <a:t>cv_signal</a:t>
            </a:r>
            <a:r>
              <a:rPr lang="en-US" sz="2600" dirty="0">
                <a:latin typeface="Courier New"/>
                <a:cs typeface="Courier New"/>
              </a:rPr>
              <a:t>(</a:t>
            </a:r>
            <a:r>
              <a:rPr lang="en-US" sz="2600" dirty="0" err="1">
                <a:latin typeface="Courier New"/>
                <a:cs typeface="Courier New"/>
              </a:rPr>
              <a:t>struct</a:t>
            </a:r>
            <a:r>
              <a:rPr lang="en-US" sz="2600" dirty="0">
                <a:latin typeface="Courier New"/>
                <a:cs typeface="Courier New"/>
              </a:rPr>
              <a:t> cv *cv, </a:t>
            </a:r>
            <a:r>
              <a:rPr lang="en-US" sz="2600" dirty="0" err="1">
                <a:latin typeface="Courier New"/>
                <a:cs typeface="Courier New"/>
              </a:rPr>
              <a:t>struct</a:t>
            </a:r>
            <a:r>
              <a:rPr lang="en-US" sz="2600" dirty="0">
                <a:latin typeface="Courier New"/>
                <a:cs typeface="Courier New"/>
              </a:rPr>
              <a:t> lock *lock) {</a:t>
            </a:r>
          </a:p>
          <a:p>
            <a:endParaRPr lang="en-US" sz="2600" dirty="0">
              <a:latin typeface="Courier New"/>
              <a:cs typeface="Courier New"/>
            </a:endParaRPr>
          </a:p>
          <a:p>
            <a:r>
              <a:rPr lang="en-US" sz="2600" dirty="0">
                <a:latin typeface="Courier New"/>
                <a:cs typeface="Courier New"/>
              </a:rPr>
              <a:t>    use assert to check cv and lock;</a:t>
            </a:r>
          </a:p>
          <a:p>
            <a:r>
              <a:rPr lang="en-US" sz="2600" dirty="0">
                <a:latin typeface="Courier New"/>
                <a:cs typeface="Courier New"/>
              </a:rPr>
              <a:t>    turn off interrupts;</a:t>
            </a:r>
          </a:p>
          <a:p>
            <a:r>
              <a:rPr lang="en-US" sz="2600" b="1" dirty="0">
                <a:solidFill>
                  <a:srgbClr val="FF0000"/>
                </a:solidFill>
                <a:latin typeface="Courier New"/>
                <a:cs typeface="Courier New"/>
              </a:rPr>
              <a:t>    /* Question 1: Why panic below? */</a:t>
            </a:r>
            <a:endParaRPr lang="en-US" sz="2600" dirty="0">
              <a:latin typeface="Courier New"/>
              <a:cs typeface="Courier New"/>
            </a:endParaRPr>
          </a:p>
          <a:p>
            <a:r>
              <a:rPr lang="en-US" sz="2600" dirty="0">
                <a:latin typeface="Courier New"/>
                <a:cs typeface="Courier New"/>
              </a:rPr>
              <a:t>    </a:t>
            </a:r>
            <a:r>
              <a:rPr lang="en-US" sz="2600" b="1" dirty="0">
                <a:solidFill>
                  <a:srgbClr val="FF0000"/>
                </a:solidFill>
                <a:latin typeface="Courier New"/>
                <a:cs typeface="Courier New"/>
              </a:rPr>
              <a:t>/* Question 2: How to implement this IF statement */</a:t>
            </a:r>
          </a:p>
          <a:p>
            <a:r>
              <a:rPr lang="en-US" sz="2600" dirty="0">
                <a:latin typeface="Courier New"/>
                <a:cs typeface="Courier New"/>
              </a:rPr>
              <a:t>    if (this thread does not hold lock)</a:t>
            </a:r>
          </a:p>
          <a:p>
            <a:r>
              <a:rPr lang="en-US" sz="2600" dirty="0">
                <a:latin typeface="Courier New"/>
                <a:cs typeface="Courier New"/>
              </a:rPr>
              <a:t>        panic("</a:t>
            </a:r>
            <a:r>
              <a:rPr lang="en-US" sz="2600" dirty="0" err="1">
                <a:latin typeface="Courier New"/>
                <a:cs typeface="Courier New"/>
              </a:rPr>
              <a:t>cv_signal</a:t>
            </a:r>
            <a:r>
              <a:rPr lang="en-US" sz="2600" dirty="0">
                <a:latin typeface="Courier New"/>
                <a:cs typeface="Courier New"/>
              </a:rPr>
              <a:t> error: cv %s at %p, lock %s at   </a:t>
            </a:r>
          </a:p>
          <a:p>
            <a:r>
              <a:rPr lang="en-US" sz="2600" dirty="0">
                <a:latin typeface="Courier New"/>
                <a:cs typeface="Courier New"/>
              </a:rPr>
              <a:t>              %p.\n", cv-&gt;name, cv, lock-&gt;name, lock);</a:t>
            </a:r>
          </a:p>
          <a:p>
            <a:r>
              <a:rPr lang="en-US" sz="2600" dirty="0">
                <a:latin typeface="Courier New"/>
                <a:cs typeface="Courier New"/>
              </a:rPr>
              <a:t>	</a:t>
            </a:r>
          </a:p>
          <a:p>
            <a:r>
              <a:rPr lang="en-US" sz="2600" dirty="0">
                <a:solidFill>
                  <a:srgbClr val="FF0000"/>
                </a:solidFill>
                <a:latin typeface="Courier New"/>
                <a:cs typeface="Courier New"/>
              </a:rPr>
              <a:t>    </a:t>
            </a:r>
            <a:r>
              <a:rPr lang="en-US" sz="2600" dirty="0">
                <a:latin typeface="Courier New"/>
                <a:cs typeface="Courier New"/>
              </a:rPr>
              <a:t>/* see also how to wakeup a thread Slide 15 */</a:t>
            </a:r>
          </a:p>
          <a:p>
            <a:r>
              <a:rPr lang="en-US" sz="2600" dirty="0">
                <a:solidFill>
                  <a:srgbClr val="FF0000"/>
                </a:solidFill>
                <a:latin typeface="Courier New"/>
                <a:cs typeface="Courier New"/>
              </a:rPr>
              <a:t>    wakeup one thread using indicator “cv”;</a:t>
            </a:r>
          </a:p>
          <a:p>
            <a:endParaRPr lang="en-US" sz="2600" dirty="0">
              <a:latin typeface="Courier New"/>
              <a:cs typeface="Courier New"/>
            </a:endParaRPr>
          </a:p>
          <a:p>
            <a:r>
              <a:rPr lang="en-US" sz="2600" dirty="0">
                <a:latin typeface="Courier New"/>
                <a:cs typeface="Courier New"/>
              </a:rPr>
              <a:t>    turn on interrupts to the previous level;</a:t>
            </a:r>
          </a:p>
          <a:p>
            <a:r>
              <a:rPr lang="en-US" sz="2600" dirty="0">
                <a:latin typeface="Courier New"/>
                <a:cs typeface="Courier New"/>
              </a:rPr>
              <a:t>}</a:t>
            </a:r>
          </a:p>
        </p:txBody>
      </p:sp>
    </p:spTree>
    <p:extLst>
      <p:ext uri="{BB962C8B-B14F-4D97-AF65-F5344CB8AC3E}">
        <p14:creationId xmlns:p14="http://schemas.microsoft.com/office/powerpoint/2010/main" val="639638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26</a:t>
            </a:fld>
            <a:endParaRPr lang="en-US"/>
          </a:p>
        </p:txBody>
      </p:sp>
      <p:pic>
        <p:nvPicPr>
          <p:cNvPr id="3" name="Picture 2"/>
          <p:cNvPicPr/>
          <p:nvPr/>
        </p:nvPicPr>
        <p:blipFill>
          <a:blip r:embed="rId2"/>
          <a:stretch>
            <a:fillRect/>
          </a:stretch>
        </p:blipFill>
        <p:spPr>
          <a:xfrm>
            <a:off x="3332480" y="1828800"/>
            <a:ext cx="5486400" cy="685800"/>
          </a:xfrm>
          <a:prstGeom prst="rect">
            <a:avLst/>
          </a:prstGeom>
        </p:spPr>
      </p:pic>
      <p:pic>
        <p:nvPicPr>
          <p:cNvPr id="4" name="Picture 3"/>
          <p:cNvPicPr/>
          <p:nvPr/>
        </p:nvPicPr>
        <p:blipFill>
          <a:blip r:embed="rId3"/>
          <a:stretch>
            <a:fillRect/>
          </a:stretch>
        </p:blipFill>
        <p:spPr>
          <a:xfrm>
            <a:off x="3332480" y="2895600"/>
            <a:ext cx="5486400" cy="3048000"/>
          </a:xfrm>
          <a:prstGeom prst="rect">
            <a:avLst/>
          </a:prstGeom>
        </p:spPr>
      </p:pic>
      <p:sp>
        <p:nvSpPr>
          <p:cNvPr id="5" name="Rectangle 4"/>
          <p:cNvSpPr/>
          <p:nvPr/>
        </p:nvSpPr>
        <p:spPr>
          <a:xfrm>
            <a:off x="1219200" y="209663"/>
            <a:ext cx="10287000" cy="1200329"/>
          </a:xfrm>
          <a:prstGeom prst="rect">
            <a:avLst/>
          </a:prstGeom>
        </p:spPr>
        <p:txBody>
          <a:bodyPr wrap="square">
            <a:spAutoFit/>
          </a:bodyPr>
          <a:lstStyle/>
          <a:p>
            <a:r>
              <a:rPr lang="en-US" dirty="0">
                <a:solidFill>
                  <a:srgbClr val="222222"/>
                </a:solidFill>
                <a:latin typeface="Calibri" charset="0"/>
                <a:ea typeface="Times New Roman" charset="0"/>
                <a:cs typeface="Arial" charset="0"/>
              </a:rPr>
              <a:t>In order to understand the implementation of </a:t>
            </a:r>
            <a:r>
              <a:rPr lang="en-US" dirty="0" err="1">
                <a:solidFill>
                  <a:srgbClr val="000000"/>
                </a:solidFill>
                <a:latin typeface="Courier New" charset="0"/>
                <a:ea typeface="Times New Roman" charset="0"/>
              </a:rPr>
              <a:t>thread_sleep</a:t>
            </a:r>
            <a:r>
              <a:rPr lang="en-US" dirty="0">
                <a:solidFill>
                  <a:srgbClr val="000000"/>
                </a:solidFill>
                <a:latin typeface="Courier New" charset="0"/>
                <a:ea typeface="Times New Roman" charset="0"/>
              </a:rPr>
              <a:t>()</a:t>
            </a:r>
            <a:r>
              <a:rPr lang="en-US" dirty="0">
                <a:solidFill>
                  <a:srgbClr val="000000"/>
                </a:solidFill>
                <a:latin typeface="Calibri" charset="0"/>
                <a:ea typeface="Times New Roman" charset="0"/>
                <a:cs typeface="Times New Roman" charset="0"/>
              </a:rPr>
              <a:t> and </a:t>
            </a:r>
            <a:r>
              <a:rPr lang="en-US" dirty="0" err="1">
                <a:solidFill>
                  <a:srgbClr val="000000"/>
                </a:solidFill>
                <a:latin typeface="Courier New" charset="0"/>
                <a:ea typeface="Times New Roman" charset="0"/>
              </a:rPr>
              <a:t>thread_wakeup</a:t>
            </a:r>
            <a:r>
              <a:rPr lang="en-US" dirty="0">
                <a:solidFill>
                  <a:srgbClr val="000000"/>
                </a:solidFill>
                <a:latin typeface="Courier New" charset="0"/>
                <a:ea typeface="Times New Roman" charset="0"/>
              </a:rPr>
              <a:t>()</a:t>
            </a:r>
            <a:r>
              <a:rPr lang="en-US" dirty="0">
                <a:solidFill>
                  <a:srgbClr val="000000"/>
                </a:solidFill>
                <a:latin typeface="Calibri" charset="0"/>
                <a:ea typeface="Times New Roman" charset="0"/>
                <a:cs typeface="Courier New" charset="0"/>
              </a:rPr>
              <a:t>, you have to study the </a:t>
            </a:r>
            <a:r>
              <a:rPr lang="en-US" dirty="0">
                <a:solidFill>
                  <a:srgbClr val="FF0000"/>
                </a:solidFill>
                <a:latin typeface="Courier New" charset="0"/>
                <a:ea typeface="Times New Roman" charset="0"/>
              </a:rPr>
              <a:t>thread/</a:t>
            </a:r>
            <a:r>
              <a:rPr lang="en-US" dirty="0" err="1">
                <a:solidFill>
                  <a:srgbClr val="FF0000"/>
                </a:solidFill>
                <a:latin typeface="Courier New" charset="0"/>
                <a:ea typeface="Times New Roman" charset="0"/>
              </a:rPr>
              <a:t>thread.c</a:t>
            </a:r>
            <a:r>
              <a:rPr lang="en-US" dirty="0">
                <a:solidFill>
                  <a:srgbClr val="000000"/>
                </a:solidFill>
                <a:latin typeface="Calibri" charset="0"/>
                <a:ea typeface="Times New Roman" charset="0"/>
                <a:cs typeface="Courier New" charset="0"/>
              </a:rPr>
              <a:t> source code file. The global queue of sleepers is declared on lines 28-29 (see below). </a:t>
            </a:r>
            <a:endParaRPr lang="en-US" dirty="0"/>
          </a:p>
        </p:txBody>
      </p:sp>
    </p:spTree>
    <p:extLst>
      <p:ext uri="{BB962C8B-B14F-4D97-AF65-F5344CB8AC3E}">
        <p14:creationId xmlns:p14="http://schemas.microsoft.com/office/powerpoint/2010/main" val="1708261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27</a:t>
            </a:fld>
            <a:endParaRPr lang="en-US"/>
          </a:p>
        </p:txBody>
      </p:sp>
      <p:sp>
        <p:nvSpPr>
          <p:cNvPr id="3" name="Rectangle 2"/>
          <p:cNvSpPr/>
          <p:nvPr/>
        </p:nvSpPr>
        <p:spPr>
          <a:xfrm>
            <a:off x="838200" y="409712"/>
            <a:ext cx="10668000" cy="5118324"/>
          </a:xfrm>
          <a:prstGeom prst="rect">
            <a:avLst/>
          </a:prstGeom>
        </p:spPr>
        <p:txBody>
          <a:bodyPr wrap="square">
            <a:spAutoFit/>
          </a:bodyPr>
          <a:lstStyle/>
          <a:p>
            <a:pPr marL="228600" marR="0">
              <a:lnSpc>
                <a:spcPct val="115000"/>
              </a:lnSpc>
              <a:spcBef>
                <a:spcPts val="0"/>
              </a:spcBef>
              <a:spcAft>
                <a:spcPts val="0"/>
              </a:spcAft>
            </a:pPr>
            <a:r>
              <a:rPr lang="en-US" sz="2800" dirty="0">
                <a:solidFill>
                  <a:srgbClr val="000000"/>
                </a:solidFill>
                <a:latin typeface="Calibri" charset="0"/>
                <a:ea typeface="Times New Roman" charset="0"/>
                <a:cs typeface="Courier New" charset="0"/>
              </a:rPr>
              <a:t>The </a:t>
            </a:r>
            <a:r>
              <a:rPr lang="en-US" sz="2800" dirty="0" err="1">
                <a:solidFill>
                  <a:srgbClr val="000000"/>
                </a:solidFill>
                <a:latin typeface="Courier New" charset="0"/>
                <a:ea typeface="Times New Roman" charset="0"/>
                <a:cs typeface="Times New Roman" charset="0"/>
              </a:rPr>
              <a:t>thread_wakeup</a:t>
            </a:r>
            <a:r>
              <a:rPr lang="en-US" sz="2800" dirty="0">
                <a:solidFill>
                  <a:srgbClr val="000000"/>
                </a:solidFill>
                <a:latin typeface="Courier New" charset="0"/>
                <a:ea typeface="Times New Roman" charset="0"/>
                <a:cs typeface="Times New Roman" charset="0"/>
              </a:rPr>
              <a:t>() </a:t>
            </a:r>
            <a:r>
              <a:rPr lang="en-US" sz="2800" dirty="0">
                <a:solidFill>
                  <a:srgbClr val="000000"/>
                </a:solidFill>
                <a:latin typeface="Calibri" charset="0"/>
                <a:ea typeface="Times New Roman" charset="0"/>
                <a:cs typeface="Courier New" charset="0"/>
              </a:rPr>
              <a:t>function (see line 511) wakes up one or more threads who are sleeping on</a:t>
            </a:r>
            <a:r>
              <a:rPr lang="en-US" sz="2800" dirty="0">
                <a:solidFill>
                  <a:srgbClr val="000000"/>
                </a:solidFill>
                <a:latin typeface="Courier New" charset="0"/>
                <a:ea typeface="Times New Roman" charset="0"/>
                <a:cs typeface="Times New Roman" charset="0"/>
              </a:rPr>
              <a:t> “sleep address” ADDR. </a:t>
            </a:r>
            <a:r>
              <a:rPr lang="en-US" sz="2800" dirty="0">
                <a:solidFill>
                  <a:srgbClr val="000000"/>
                </a:solidFill>
                <a:latin typeface="Calibri" charset="0"/>
                <a:ea typeface="Times New Roman" charset="0"/>
                <a:cs typeface="Courier New" charset="0"/>
              </a:rPr>
              <a:t>If you only want to wake up a single sleeper, you will have to modify this function by adding a </a:t>
            </a:r>
            <a:r>
              <a:rPr lang="en-US" sz="2800" dirty="0">
                <a:solidFill>
                  <a:srgbClr val="000000"/>
                </a:solidFill>
                <a:latin typeface="Courier New" charset="0"/>
                <a:ea typeface="Times New Roman" charset="0"/>
                <a:cs typeface="Times New Roman" charset="0"/>
              </a:rPr>
              <a:t>break</a:t>
            </a:r>
            <a:r>
              <a:rPr lang="en-US" sz="2800" dirty="0">
                <a:solidFill>
                  <a:srgbClr val="000000"/>
                </a:solidFill>
                <a:latin typeface="Calibri" charset="0"/>
                <a:ea typeface="Times New Roman" charset="0"/>
                <a:cs typeface="Courier New" charset="0"/>
              </a:rPr>
              <a:t> statement at the end of the if statement. For example,</a:t>
            </a:r>
            <a:endParaRPr lang="en-US" sz="2800" dirty="0">
              <a:latin typeface="Calibri" charset="0"/>
              <a:ea typeface="SimSun" charset="-122"/>
              <a:cs typeface="Times New Roman" charset="0"/>
            </a:endParaRPr>
          </a:p>
          <a:p>
            <a:pPr marL="1085850" marR="0">
              <a:lnSpc>
                <a:spcPct val="115000"/>
              </a:lnSpc>
              <a:spcBef>
                <a:spcPts val="0"/>
              </a:spcBef>
              <a:spcAft>
                <a:spcPts val="0"/>
              </a:spcAft>
            </a:pPr>
            <a:r>
              <a:rPr lang="en-US" dirty="0">
                <a:solidFill>
                  <a:srgbClr val="000000"/>
                </a:solidFill>
                <a:latin typeface="Courier New" charset="0"/>
                <a:ea typeface="Times New Roman" charset="0"/>
                <a:cs typeface="Times New Roman" charset="0"/>
              </a:rPr>
              <a:t> </a:t>
            </a:r>
            <a:endParaRPr lang="en-US" sz="2000" dirty="0">
              <a:latin typeface="Calibri" charset="0"/>
              <a:ea typeface="SimSun" charset="-122"/>
              <a:cs typeface="Times New Roman" charset="0"/>
            </a:endParaRPr>
          </a:p>
          <a:p>
            <a:pPr marL="1085850" marR="0">
              <a:lnSpc>
                <a:spcPct val="115000"/>
              </a:lnSpc>
              <a:spcBef>
                <a:spcPts val="0"/>
              </a:spcBef>
              <a:spcAft>
                <a:spcPts val="0"/>
              </a:spcAft>
            </a:pPr>
            <a:r>
              <a:rPr lang="en-US" dirty="0">
                <a:solidFill>
                  <a:srgbClr val="000000"/>
                </a:solidFill>
                <a:latin typeface="Courier New" charset="0"/>
                <a:ea typeface="Times New Roman" charset="0"/>
                <a:cs typeface="Times New Roman" charset="0"/>
              </a:rPr>
              <a:t>If (t-&gt;</a:t>
            </a:r>
            <a:r>
              <a:rPr lang="en-US" dirty="0" err="1">
                <a:solidFill>
                  <a:srgbClr val="000000"/>
                </a:solidFill>
                <a:latin typeface="Courier New" charset="0"/>
                <a:ea typeface="Times New Roman" charset="0"/>
                <a:cs typeface="Times New Roman" charset="0"/>
              </a:rPr>
              <a:t>t_sleepaddr</a:t>
            </a:r>
            <a:r>
              <a:rPr lang="en-US" dirty="0">
                <a:solidFill>
                  <a:srgbClr val="000000"/>
                </a:solidFill>
                <a:latin typeface="Courier New" charset="0"/>
                <a:ea typeface="Times New Roman" charset="0"/>
                <a:cs typeface="Times New Roman" charset="0"/>
              </a:rPr>
              <a:t> == </a:t>
            </a:r>
            <a:r>
              <a:rPr lang="en-US" dirty="0" err="1">
                <a:solidFill>
                  <a:srgbClr val="000000"/>
                </a:solidFill>
                <a:latin typeface="Courier New" charset="0"/>
                <a:ea typeface="Times New Roman" charset="0"/>
                <a:cs typeface="Times New Roman" charset="0"/>
              </a:rPr>
              <a:t>addr</a:t>
            </a:r>
            <a:r>
              <a:rPr lang="en-US" dirty="0">
                <a:solidFill>
                  <a:srgbClr val="000000"/>
                </a:solidFill>
                <a:latin typeface="Courier New" charset="0"/>
                <a:ea typeface="Times New Roman" charset="0"/>
                <a:cs typeface="Times New Roman" charset="0"/>
              </a:rPr>
              <a:t>) {</a:t>
            </a:r>
            <a:endParaRPr lang="en-US" sz="2000" dirty="0">
              <a:latin typeface="Calibri" charset="0"/>
              <a:ea typeface="SimSun" charset="-122"/>
              <a:cs typeface="Times New Roman" charset="0"/>
            </a:endParaRPr>
          </a:p>
          <a:p>
            <a:pPr marL="1085850" marR="0" indent="285750">
              <a:lnSpc>
                <a:spcPct val="115000"/>
              </a:lnSpc>
              <a:spcBef>
                <a:spcPts val="0"/>
              </a:spcBef>
              <a:spcAft>
                <a:spcPts val="0"/>
              </a:spcAft>
            </a:pPr>
            <a:r>
              <a:rPr lang="en-US" dirty="0">
                <a:solidFill>
                  <a:srgbClr val="000000"/>
                </a:solidFill>
                <a:latin typeface="Courier New" charset="0"/>
                <a:ea typeface="Times New Roman" charset="0"/>
                <a:cs typeface="Times New Roman" charset="0"/>
              </a:rPr>
              <a:t>…</a:t>
            </a:r>
            <a:endParaRPr lang="en-US" sz="2000" dirty="0">
              <a:latin typeface="Calibri" charset="0"/>
              <a:ea typeface="SimSun" charset="-122"/>
              <a:cs typeface="Times New Roman" charset="0"/>
            </a:endParaRPr>
          </a:p>
          <a:p>
            <a:pPr marL="1085850" marR="0" indent="285750">
              <a:lnSpc>
                <a:spcPct val="115000"/>
              </a:lnSpc>
              <a:spcBef>
                <a:spcPts val="0"/>
              </a:spcBef>
              <a:spcAft>
                <a:spcPts val="0"/>
              </a:spcAft>
            </a:pPr>
            <a:r>
              <a:rPr lang="en-US" dirty="0">
                <a:solidFill>
                  <a:srgbClr val="000000"/>
                </a:solidFill>
                <a:latin typeface="Courier New" charset="0"/>
                <a:ea typeface="Times New Roman" charset="0"/>
                <a:cs typeface="Times New Roman" charset="0"/>
              </a:rPr>
              <a:t>assert(result == 0);</a:t>
            </a:r>
            <a:endParaRPr lang="en-US" sz="2000" dirty="0">
              <a:latin typeface="Calibri" charset="0"/>
              <a:ea typeface="SimSun" charset="-122"/>
              <a:cs typeface="Times New Roman" charset="0"/>
            </a:endParaRPr>
          </a:p>
          <a:p>
            <a:pPr marL="1085850" marR="0" indent="285750">
              <a:lnSpc>
                <a:spcPct val="115000"/>
              </a:lnSpc>
              <a:spcBef>
                <a:spcPts val="0"/>
              </a:spcBef>
              <a:spcAft>
                <a:spcPts val="0"/>
              </a:spcAft>
            </a:pPr>
            <a:r>
              <a:rPr lang="en-US" dirty="0">
                <a:solidFill>
                  <a:srgbClr val="FF0000"/>
                </a:solidFill>
                <a:latin typeface="Courier New" charset="0"/>
                <a:ea typeface="Times New Roman" charset="0"/>
                <a:cs typeface="Times New Roman" charset="0"/>
              </a:rPr>
              <a:t>break;</a:t>
            </a:r>
            <a:endParaRPr lang="en-US" sz="2000" dirty="0">
              <a:latin typeface="Calibri" charset="0"/>
              <a:ea typeface="SimSun" charset="-122"/>
              <a:cs typeface="Times New Roman" charset="0"/>
            </a:endParaRPr>
          </a:p>
          <a:p>
            <a:pPr marL="1085850" marR="0">
              <a:lnSpc>
                <a:spcPct val="115000"/>
              </a:lnSpc>
              <a:spcBef>
                <a:spcPts val="0"/>
              </a:spcBef>
              <a:spcAft>
                <a:spcPts val="0"/>
              </a:spcAft>
            </a:pPr>
            <a:r>
              <a:rPr lang="en-US" dirty="0">
                <a:solidFill>
                  <a:srgbClr val="000000"/>
                </a:solidFill>
                <a:latin typeface="Courier New" charset="0"/>
                <a:ea typeface="Times New Roman" charset="0"/>
                <a:cs typeface="Times New Roman" charset="0"/>
              </a:rPr>
              <a:t>}</a:t>
            </a:r>
            <a:endParaRPr lang="en-US" sz="2000" dirty="0">
              <a:effectLst/>
              <a:latin typeface="Calibri" charset="0"/>
              <a:ea typeface="SimSun" charset="-122"/>
              <a:cs typeface="Times New Roman" charset="0"/>
            </a:endParaRPr>
          </a:p>
        </p:txBody>
      </p:sp>
    </p:spTree>
    <p:extLst>
      <p:ext uri="{BB962C8B-B14F-4D97-AF65-F5344CB8AC3E}">
        <p14:creationId xmlns:p14="http://schemas.microsoft.com/office/powerpoint/2010/main" val="143555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09600"/>
          </a:xfrm>
        </p:spPr>
        <p:txBody>
          <a:bodyPr/>
          <a:lstStyle/>
          <a:p>
            <a:r>
              <a:rPr lang="en-US" sz="3600" dirty="0">
                <a:latin typeface="Calibri"/>
                <a:cs typeface="Calibri"/>
              </a:rPr>
              <a:t>Condition Variables: Sample Usage </a:t>
            </a:r>
          </a:p>
        </p:txBody>
      </p:sp>
      <p:sp>
        <p:nvSpPr>
          <p:cNvPr id="4" name="Slide Number Placeholder 3"/>
          <p:cNvSpPr>
            <a:spLocks noGrp="1"/>
          </p:cNvSpPr>
          <p:nvPr>
            <p:ph type="sldNum" sz="quarter" idx="11"/>
          </p:nvPr>
        </p:nvSpPr>
        <p:spPr>
          <a:xfrm>
            <a:off x="152400" y="6464300"/>
            <a:ext cx="1219200" cy="476250"/>
          </a:xfrm>
        </p:spPr>
        <p:txBody>
          <a:bodyPr/>
          <a:lstStyle/>
          <a:p>
            <a:fld id="{211DD708-9C6C-BC4A-8ACC-1131D652BA95}" type="slidenum">
              <a:rPr lang="en-US" smtClean="0"/>
              <a:pPr/>
              <a:t>28</a:t>
            </a:fld>
            <a:endParaRPr lang="en-US" dirty="0"/>
          </a:p>
        </p:txBody>
      </p:sp>
      <p:sp>
        <p:nvSpPr>
          <p:cNvPr id="5" name="Rectangle 4"/>
          <p:cNvSpPr/>
          <p:nvPr/>
        </p:nvSpPr>
        <p:spPr>
          <a:xfrm>
            <a:off x="609600" y="515143"/>
            <a:ext cx="11582400" cy="6124754"/>
          </a:xfrm>
          <a:prstGeom prst="rect">
            <a:avLst/>
          </a:prstGeom>
        </p:spPr>
        <p:txBody>
          <a:bodyPr wrap="square">
            <a:spAutoFit/>
          </a:bodyPr>
          <a:lstStyle/>
          <a:p>
            <a:r>
              <a:rPr lang="en-US" sz="2800" dirty="0">
                <a:latin typeface="Courier New"/>
                <a:cs typeface="Courier New"/>
              </a:rPr>
              <a:t>/* Declare a cv. </a:t>
            </a:r>
            <a:r>
              <a:rPr lang="en-US" sz="2800" b="1" dirty="0">
                <a:solidFill>
                  <a:srgbClr val="FF0000"/>
                </a:solidFill>
                <a:latin typeface="Courier New"/>
                <a:cs typeface="Courier New"/>
              </a:rPr>
              <a:t>Question 1: </a:t>
            </a:r>
            <a:r>
              <a:rPr lang="en-US" sz="2800" dirty="0">
                <a:latin typeface="Courier New"/>
                <a:cs typeface="Courier New"/>
              </a:rPr>
              <a:t>Why no initial value? */</a:t>
            </a:r>
          </a:p>
          <a:p>
            <a:r>
              <a:rPr lang="en-US" sz="2800" dirty="0">
                <a:latin typeface="Courier New"/>
                <a:cs typeface="Courier New"/>
              </a:rPr>
              <a:t>static </a:t>
            </a:r>
            <a:r>
              <a:rPr lang="en-US" sz="2800" dirty="0" err="1">
                <a:latin typeface="Courier New"/>
                <a:cs typeface="Courier New"/>
              </a:rPr>
              <a:t>struct</a:t>
            </a:r>
            <a:r>
              <a:rPr lang="en-US" sz="2800" dirty="0">
                <a:latin typeface="Courier New"/>
                <a:cs typeface="Courier New"/>
              </a:rPr>
              <a:t> cv </a:t>
            </a:r>
            <a:r>
              <a:rPr lang="en-US" sz="2800" dirty="0">
                <a:solidFill>
                  <a:srgbClr val="FF0000"/>
                </a:solidFill>
                <a:latin typeface="Courier New"/>
                <a:cs typeface="Courier New"/>
              </a:rPr>
              <a:t>*</a:t>
            </a:r>
            <a:r>
              <a:rPr lang="en-US" sz="2800" dirty="0" err="1">
                <a:solidFill>
                  <a:srgbClr val="FF0000"/>
                </a:solidFill>
                <a:latin typeface="Courier New"/>
                <a:cs typeface="Courier New"/>
              </a:rPr>
              <a:t>sample_cv</a:t>
            </a:r>
            <a:r>
              <a:rPr lang="en-US" sz="2800" dirty="0">
                <a:latin typeface="Courier New"/>
                <a:cs typeface="Courier New"/>
              </a:rPr>
              <a:t>; </a:t>
            </a:r>
          </a:p>
          <a:p>
            <a:endParaRPr lang="en-US" sz="2800" dirty="0">
              <a:latin typeface="Courier New"/>
              <a:cs typeface="Courier New"/>
            </a:endParaRPr>
          </a:p>
          <a:p>
            <a:r>
              <a:rPr lang="en-US" sz="2800" dirty="0">
                <a:latin typeface="Courier New"/>
                <a:cs typeface="Courier New"/>
              </a:rPr>
              <a:t>/* Initialize the cv */</a:t>
            </a:r>
          </a:p>
          <a:p>
            <a:r>
              <a:rPr lang="en-US" sz="2800" dirty="0" err="1">
                <a:latin typeface="Courier New"/>
                <a:cs typeface="Courier New"/>
              </a:rPr>
              <a:t>sample_cv</a:t>
            </a:r>
            <a:r>
              <a:rPr lang="en-US" sz="2800" dirty="0">
                <a:latin typeface="Courier New"/>
                <a:cs typeface="Courier New"/>
              </a:rPr>
              <a:t> = </a:t>
            </a:r>
            <a:r>
              <a:rPr lang="en-US" sz="2800" dirty="0" err="1">
                <a:latin typeface="Courier New"/>
                <a:cs typeface="Courier New"/>
              </a:rPr>
              <a:t>cv_create</a:t>
            </a:r>
            <a:r>
              <a:rPr lang="en-US" sz="2800" dirty="0">
                <a:latin typeface="Courier New"/>
                <a:cs typeface="Courier New"/>
              </a:rPr>
              <a:t>(”sample cv");</a:t>
            </a:r>
          </a:p>
          <a:p>
            <a:r>
              <a:rPr lang="en-US" sz="2800" dirty="0">
                <a:solidFill>
                  <a:srgbClr val="FF0000"/>
                </a:solidFill>
                <a:latin typeface="Courier New"/>
                <a:cs typeface="Courier New"/>
              </a:rPr>
              <a:t>if (</a:t>
            </a:r>
            <a:r>
              <a:rPr lang="en-US" sz="2800" dirty="0" err="1">
                <a:solidFill>
                  <a:srgbClr val="FF0000"/>
                </a:solidFill>
                <a:latin typeface="Courier New"/>
                <a:cs typeface="Courier New"/>
              </a:rPr>
              <a:t>sample_cv</a:t>
            </a:r>
            <a:r>
              <a:rPr lang="en-US" sz="2800" dirty="0">
                <a:solidFill>
                  <a:srgbClr val="FF0000"/>
                </a:solidFill>
                <a:latin typeface="Courier New"/>
                <a:cs typeface="Courier New"/>
              </a:rPr>
              <a:t> == NULL) </a:t>
            </a:r>
            <a:r>
              <a:rPr lang="en-US" sz="2800" b="1" dirty="0">
                <a:solidFill>
                  <a:srgbClr val="FF0000"/>
                </a:solidFill>
                <a:latin typeface="Courier New"/>
                <a:cs typeface="Courier New"/>
              </a:rPr>
              <a:t>/* Question 2: Why panic? */</a:t>
            </a:r>
          </a:p>
          <a:p>
            <a:r>
              <a:rPr lang="en-US" sz="2800" dirty="0">
                <a:solidFill>
                  <a:srgbClr val="FF0000"/>
                </a:solidFill>
                <a:latin typeface="Courier New"/>
                <a:cs typeface="Courier New"/>
              </a:rPr>
              <a:t>    </a:t>
            </a:r>
            <a:r>
              <a:rPr lang="en-US" sz="2800" dirty="0">
                <a:latin typeface="Courier New"/>
                <a:cs typeface="Courier New"/>
              </a:rPr>
              <a:t>panic(”</a:t>
            </a:r>
            <a:r>
              <a:rPr lang="en-US" sz="2800" dirty="0" err="1">
                <a:latin typeface="Courier New"/>
                <a:cs typeface="Courier New"/>
              </a:rPr>
              <a:t>sample_cv</a:t>
            </a:r>
            <a:r>
              <a:rPr lang="en-US" sz="2800" dirty="0">
                <a:latin typeface="Courier New"/>
                <a:cs typeface="Courier New"/>
              </a:rPr>
              <a:t>: Out of memory.\n");</a:t>
            </a:r>
          </a:p>
          <a:p>
            <a:endParaRPr lang="en-US" sz="2800" dirty="0">
              <a:latin typeface="Courier New"/>
              <a:cs typeface="Courier New"/>
            </a:endParaRPr>
          </a:p>
          <a:p>
            <a:r>
              <a:rPr lang="en-US" sz="2800" dirty="0">
                <a:latin typeface="Courier New"/>
                <a:cs typeface="Courier New"/>
              </a:rPr>
              <a:t>/* Destroy the cv in the end */</a:t>
            </a:r>
          </a:p>
          <a:p>
            <a:r>
              <a:rPr lang="en-US" sz="2800" dirty="0" err="1">
                <a:latin typeface="Courier New"/>
                <a:cs typeface="Courier New"/>
              </a:rPr>
              <a:t>cv_destroy</a:t>
            </a:r>
            <a:r>
              <a:rPr lang="en-US" sz="2800" dirty="0">
                <a:latin typeface="Courier New"/>
                <a:cs typeface="Courier New"/>
              </a:rPr>
              <a:t>(</a:t>
            </a:r>
            <a:r>
              <a:rPr lang="en-US" sz="2800" dirty="0" err="1">
                <a:latin typeface="Courier New"/>
                <a:cs typeface="Courier New"/>
              </a:rPr>
              <a:t>sample_cv</a:t>
            </a:r>
            <a:r>
              <a:rPr lang="en-US" sz="2800" dirty="0">
                <a:latin typeface="Courier New"/>
                <a:cs typeface="Courier New"/>
              </a:rPr>
              <a:t>);</a:t>
            </a:r>
          </a:p>
          <a:p>
            <a:r>
              <a:rPr lang="en-US" sz="2800" dirty="0" err="1">
                <a:latin typeface="Courier New"/>
                <a:cs typeface="Courier New"/>
              </a:rPr>
              <a:t>sample_cv</a:t>
            </a:r>
            <a:r>
              <a:rPr lang="en-US" sz="2800" dirty="0">
                <a:latin typeface="Courier New"/>
                <a:cs typeface="Courier New"/>
              </a:rPr>
              <a:t> = NULL;</a:t>
            </a:r>
          </a:p>
          <a:p>
            <a:endParaRPr lang="en-US" sz="2800" dirty="0">
              <a:latin typeface="Courier New"/>
              <a:cs typeface="Courier New"/>
            </a:endParaRPr>
          </a:p>
          <a:p>
            <a:r>
              <a:rPr lang="en-US" sz="2800" dirty="0" err="1">
                <a:latin typeface="Courier New"/>
                <a:cs typeface="Courier New"/>
              </a:rPr>
              <a:t>cv_wait</a:t>
            </a:r>
            <a:r>
              <a:rPr lang="en-US" sz="2800" dirty="0">
                <a:latin typeface="Courier New"/>
                <a:cs typeface="Courier New"/>
              </a:rPr>
              <a:t>(</a:t>
            </a:r>
            <a:r>
              <a:rPr lang="en-US" sz="2800" dirty="0" err="1">
                <a:latin typeface="Courier New"/>
                <a:cs typeface="Courier New"/>
              </a:rPr>
              <a:t>sample_cv</a:t>
            </a:r>
            <a:r>
              <a:rPr lang="en-US" sz="2800" dirty="0">
                <a:latin typeface="Courier New"/>
                <a:cs typeface="Courier New"/>
              </a:rPr>
              <a:t>, </a:t>
            </a:r>
            <a:r>
              <a:rPr lang="en-US" sz="2800" dirty="0" err="1">
                <a:latin typeface="Courier New"/>
                <a:cs typeface="Courier New"/>
              </a:rPr>
              <a:t>sample_lock</a:t>
            </a:r>
            <a:r>
              <a:rPr lang="en-US" sz="2800" dirty="0">
                <a:latin typeface="Courier New"/>
                <a:cs typeface="Courier New"/>
              </a:rPr>
              <a:t>); /* Wait */</a:t>
            </a:r>
          </a:p>
          <a:p>
            <a:r>
              <a:rPr lang="en-US" sz="2800" dirty="0" err="1">
                <a:latin typeface="Courier New"/>
                <a:cs typeface="Courier New"/>
              </a:rPr>
              <a:t>cv_signal</a:t>
            </a:r>
            <a:r>
              <a:rPr lang="en-US" sz="2800" dirty="0">
                <a:latin typeface="Courier New"/>
                <a:cs typeface="Courier New"/>
              </a:rPr>
              <a:t>(</a:t>
            </a:r>
            <a:r>
              <a:rPr lang="en-US" sz="2800" dirty="0" err="1">
                <a:latin typeface="Courier New"/>
                <a:cs typeface="Courier New"/>
              </a:rPr>
              <a:t>sample_cv</a:t>
            </a:r>
            <a:r>
              <a:rPr lang="en-US" sz="2800" dirty="0">
                <a:latin typeface="Courier New"/>
                <a:cs typeface="Courier New"/>
              </a:rPr>
              <a:t>, </a:t>
            </a:r>
            <a:r>
              <a:rPr lang="en-US" sz="2800" dirty="0" err="1">
                <a:latin typeface="Courier New"/>
                <a:cs typeface="Courier New"/>
              </a:rPr>
              <a:t>sample_lock</a:t>
            </a:r>
            <a:r>
              <a:rPr lang="en-US" sz="2800" dirty="0">
                <a:latin typeface="Courier New"/>
                <a:cs typeface="Courier New"/>
              </a:rPr>
              <a:t>); /*Signal*/ </a:t>
            </a:r>
          </a:p>
        </p:txBody>
      </p:sp>
    </p:spTree>
    <p:extLst>
      <p:ext uri="{BB962C8B-B14F-4D97-AF65-F5344CB8AC3E}">
        <p14:creationId xmlns:p14="http://schemas.microsoft.com/office/powerpoint/2010/main" val="200586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506200" cy="563562"/>
          </a:xfrm>
        </p:spPr>
        <p:txBody>
          <a:bodyPr/>
          <a:lstStyle/>
          <a:p>
            <a:r>
              <a:rPr lang="en-US" sz="3200">
                <a:latin typeface="Calibri"/>
                <a:cs typeface="Calibri"/>
              </a:rPr>
              <a:t>Producer/Consumer: How </a:t>
            </a:r>
            <a:r>
              <a:rPr lang="en-US" sz="3200" dirty="0">
                <a:latin typeface="Calibri"/>
                <a:cs typeface="Calibri"/>
              </a:rPr>
              <a:t>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29</a:t>
            </a:fld>
            <a:endParaRPr lang="en-US" dirty="0"/>
          </a:p>
        </p:txBody>
      </p:sp>
      <p:sp>
        <p:nvSpPr>
          <p:cNvPr id="7" name="Rectangle 6"/>
          <p:cNvSpPr/>
          <p:nvPr/>
        </p:nvSpPr>
        <p:spPr>
          <a:xfrm>
            <a:off x="1143000" y="673348"/>
            <a:ext cx="10668000" cy="5693866"/>
          </a:xfrm>
          <a:prstGeom prst="rect">
            <a:avLst/>
          </a:prstGeom>
        </p:spPr>
        <p:txBody>
          <a:bodyPr wrap="square">
            <a:spAutoFit/>
          </a:bodyPr>
          <a:lstStyle/>
          <a:p>
            <a:r>
              <a:rPr lang="en-US" sz="2600" dirty="0">
                <a:latin typeface="Courier New"/>
                <a:cs typeface="Courier New"/>
              </a:rPr>
              <a:t>char buffer[SIZE];</a:t>
            </a:r>
          </a:p>
          <a:p>
            <a:r>
              <a:rPr lang="en-US" sz="2600" dirty="0" err="1">
                <a:latin typeface="Courier New"/>
                <a:cs typeface="Courier New"/>
              </a:rPr>
              <a:t>int</a:t>
            </a:r>
            <a:r>
              <a:rPr lang="en-US" sz="2600" dirty="0">
                <a:latin typeface="Courier New"/>
                <a:cs typeface="Courier New"/>
              </a:rPr>
              <a:t> count = 0, head = 0, tail = 0;</a:t>
            </a:r>
          </a:p>
          <a:p>
            <a:r>
              <a:rPr lang="en-US" sz="2600" dirty="0">
                <a:solidFill>
                  <a:srgbClr val="FF0000"/>
                </a:solidFill>
                <a:latin typeface="Courier New"/>
                <a:cs typeface="Courier New"/>
              </a:rPr>
              <a:t>static</a:t>
            </a:r>
            <a:r>
              <a:rPr lang="en-US" sz="2600" dirty="0">
                <a:latin typeface="Courier New"/>
                <a:cs typeface="Courier New"/>
              </a:rPr>
              <a:t> </a:t>
            </a:r>
            <a:r>
              <a:rPr lang="en-US" sz="2600" dirty="0" err="1">
                <a:latin typeface="Courier New"/>
                <a:cs typeface="Courier New"/>
              </a:rPr>
              <a:t>struct</a:t>
            </a:r>
            <a:r>
              <a:rPr lang="en-US" sz="2600" dirty="0">
                <a:latin typeface="Courier New"/>
                <a:cs typeface="Courier New"/>
              </a:rPr>
              <a:t> lock *</a:t>
            </a:r>
            <a:r>
              <a:rPr lang="en-US" sz="2600" dirty="0" err="1">
                <a:latin typeface="Courier New"/>
                <a:cs typeface="Courier New"/>
              </a:rPr>
              <a:t>mutex</a:t>
            </a:r>
            <a:r>
              <a:rPr lang="en-US" sz="2600" dirty="0">
                <a:latin typeface="Courier New"/>
                <a:cs typeface="Courier New"/>
              </a:rPr>
              <a:t>;</a:t>
            </a:r>
          </a:p>
          <a:p>
            <a:r>
              <a:rPr lang="en-US" sz="2600" dirty="0">
                <a:latin typeface="Courier New"/>
                <a:cs typeface="Courier New"/>
              </a:rPr>
              <a:t>static </a:t>
            </a:r>
            <a:r>
              <a:rPr lang="en-US" sz="2600" dirty="0" err="1">
                <a:latin typeface="Courier New"/>
                <a:cs typeface="Courier New"/>
              </a:rPr>
              <a:t>struct</a:t>
            </a:r>
            <a:r>
              <a:rPr lang="en-US" sz="2600" dirty="0">
                <a:latin typeface="Courier New"/>
                <a:cs typeface="Courier New"/>
              </a:rPr>
              <a:t> cv </a:t>
            </a:r>
            <a:r>
              <a:rPr lang="en-US" sz="2600" dirty="0">
                <a:solidFill>
                  <a:srgbClr val="FF0000"/>
                </a:solidFill>
                <a:latin typeface="Courier New"/>
                <a:cs typeface="Courier New"/>
              </a:rPr>
              <a:t>*</a:t>
            </a:r>
            <a:r>
              <a:rPr lang="en-US" sz="2600" dirty="0" err="1">
                <a:solidFill>
                  <a:srgbClr val="FF0000"/>
                </a:solidFill>
                <a:latin typeface="Courier New"/>
                <a:cs typeface="Courier New"/>
              </a:rPr>
              <a:t>notEmpty</a:t>
            </a:r>
            <a:r>
              <a:rPr lang="en-US" sz="2600" dirty="0">
                <a:latin typeface="Courier New"/>
                <a:cs typeface="Courier New"/>
              </a:rPr>
              <a:t>;</a:t>
            </a:r>
          </a:p>
          <a:p>
            <a:r>
              <a:rPr lang="en-US" sz="2600" dirty="0">
                <a:latin typeface="Courier New"/>
                <a:cs typeface="Courier New"/>
              </a:rPr>
              <a:t>static </a:t>
            </a:r>
            <a:r>
              <a:rPr lang="en-US" sz="2600" dirty="0" err="1">
                <a:latin typeface="Courier New"/>
                <a:cs typeface="Courier New"/>
              </a:rPr>
              <a:t>struct</a:t>
            </a:r>
            <a:r>
              <a:rPr lang="en-US" sz="2600" dirty="0">
                <a:latin typeface="Courier New"/>
                <a:cs typeface="Courier New"/>
              </a:rPr>
              <a:t> cv </a:t>
            </a:r>
            <a:r>
              <a:rPr lang="en-US" sz="2600" dirty="0">
                <a:solidFill>
                  <a:srgbClr val="FF0000"/>
                </a:solidFill>
                <a:latin typeface="Courier New"/>
                <a:cs typeface="Courier New"/>
              </a:rPr>
              <a:t>*</a:t>
            </a:r>
            <a:r>
              <a:rPr lang="en-US" sz="2600" dirty="0" err="1">
                <a:solidFill>
                  <a:srgbClr val="FF0000"/>
                </a:solidFill>
                <a:latin typeface="Courier New"/>
                <a:cs typeface="Courier New"/>
              </a:rPr>
              <a:t>notFull</a:t>
            </a:r>
            <a:r>
              <a:rPr lang="en-US" sz="2600" dirty="0">
                <a:latin typeface="Courier New"/>
                <a:cs typeface="Courier New"/>
              </a:rPr>
              <a:t>;</a:t>
            </a:r>
          </a:p>
          <a:p>
            <a:endParaRPr lang="en-US" sz="2600" dirty="0">
              <a:latin typeface="Courier New"/>
              <a:cs typeface="Courier New"/>
            </a:endParaRPr>
          </a:p>
          <a:p>
            <a:r>
              <a:rPr lang="en-US" sz="2600" dirty="0" err="1">
                <a:latin typeface="Courier New"/>
                <a:cs typeface="Courier New"/>
              </a:rPr>
              <a:t>mutex</a:t>
            </a:r>
            <a:r>
              <a:rPr lang="en-US" sz="2600" dirty="0">
                <a:latin typeface="Courier New"/>
                <a:cs typeface="Courier New"/>
              </a:rPr>
              <a:t> = </a:t>
            </a:r>
            <a:r>
              <a:rPr lang="en-US" sz="2600" dirty="0" err="1">
                <a:latin typeface="Courier New"/>
                <a:cs typeface="Courier New"/>
              </a:rPr>
              <a:t>lock_create</a:t>
            </a:r>
            <a:r>
              <a:rPr lang="en-US" sz="2600" dirty="0">
                <a:latin typeface="Courier New"/>
                <a:cs typeface="Courier New"/>
              </a:rPr>
              <a:t>(“</a:t>
            </a:r>
            <a:r>
              <a:rPr lang="en-US" sz="2600" dirty="0" err="1">
                <a:latin typeface="Courier New"/>
                <a:cs typeface="Courier New"/>
              </a:rPr>
              <a:t>mutex</a:t>
            </a:r>
            <a:r>
              <a:rPr lang="en-US" sz="2600" dirty="0">
                <a:latin typeface="Courier New"/>
                <a:cs typeface="Courier New"/>
              </a:rPr>
              <a:t> for cv”);</a:t>
            </a:r>
          </a:p>
          <a:p>
            <a:r>
              <a:rPr lang="en-US" sz="2600" dirty="0">
                <a:latin typeface="Courier New"/>
                <a:cs typeface="Courier New"/>
              </a:rPr>
              <a:t>if (</a:t>
            </a:r>
            <a:r>
              <a:rPr lang="en-US" sz="2600" dirty="0" err="1">
                <a:latin typeface="Courier New"/>
                <a:cs typeface="Courier New"/>
              </a:rPr>
              <a:t>mutex</a:t>
            </a:r>
            <a:r>
              <a:rPr lang="en-US" sz="2600" dirty="0">
                <a:latin typeface="Courier New"/>
                <a:cs typeface="Courier New"/>
              </a:rPr>
              <a:t> == NULL)</a:t>
            </a:r>
          </a:p>
          <a:p>
            <a:r>
              <a:rPr lang="en-US" sz="2600" dirty="0">
                <a:solidFill>
                  <a:srgbClr val="FF0000"/>
                </a:solidFill>
                <a:latin typeface="Courier New"/>
                <a:cs typeface="Courier New"/>
              </a:rPr>
              <a:t>    panic(”</a:t>
            </a:r>
            <a:r>
              <a:rPr lang="en-US" sz="2600" dirty="0" err="1">
                <a:solidFill>
                  <a:srgbClr val="FF0000"/>
                </a:solidFill>
                <a:latin typeface="Courier New"/>
                <a:cs typeface="Courier New"/>
              </a:rPr>
              <a:t>mutex</a:t>
            </a:r>
            <a:r>
              <a:rPr lang="en-US" sz="2600" dirty="0">
                <a:solidFill>
                  <a:srgbClr val="FF0000"/>
                </a:solidFill>
                <a:latin typeface="Courier New"/>
                <a:cs typeface="Courier New"/>
              </a:rPr>
              <a:t>: Out of memory.\n");</a:t>
            </a:r>
          </a:p>
          <a:p>
            <a:endParaRPr lang="en-US" sz="2600" dirty="0">
              <a:solidFill>
                <a:srgbClr val="FF0000"/>
              </a:solidFill>
              <a:latin typeface="Courier New"/>
              <a:cs typeface="Courier New"/>
            </a:endParaRPr>
          </a:p>
          <a:p>
            <a:r>
              <a:rPr lang="en-US" sz="2600" dirty="0" err="1">
                <a:latin typeface="Courier New"/>
                <a:cs typeface="Courier New"/>
              </a:rPr>
              <a:t>notEmpty</a:t>
            </a:r>
            <a:r>
              <a:rPr lang="en-US" sz="2600" dirty="0">
                <a:latin typeface="Courier New"/>
                <a:cs typeface="Courier New"/>
              </a:rPr>
              <a:t> = </a:t>
            </a:r>
            <a:r>
              <a:rPr lang="en-US" sz="2600" dirty="0" err="1">
                <a:latin typeface="Courier New"/>
                <a:cs typeface="Courier New"/>
              </a:rPr>
              <a:t>cv_create</a:t>
            </a:r>
            <a:r>
              <a:rPr lang="en-US" sz="2600" dirty="0">
                <a:latin typeface="Courier New"/>
                <a:cs typeface="Courier New"/>
              </a:rPr>
              <a:t>(“Buffer not empty”);</a:t>
            </a:r>
          </a:p>
          <a:p>
            <a:r>
              <a:rPr lang="en-US" sz="2600" dirty="0" err="1">
                <a:latin typeface="Courier New"/>
                <a:cs typeface="Courier New"/>
              </a:rPr>
              <a:t>notFull</a:t>
            </a:r>
            <a:r>
              <a:rPr lang="en-US" sz="2600" dirty="0">
                <a:latin typeface="Courier New"/>
                <a:cs typeface="Courier New"/>
              </a:rPr>
              <a:t> = </a:t>
            </a:r>
            <a:r>
              <a:rPr lang="en-US" sz="2600" dirty="0" err="1">
                <a:latin typeface="Courier New"/>
                <a:cs typeface="Courier New"/>
              </a:rPr>
              <a:t>cv_create</a:t>
            </a:r>
            <a:r>
              <a:rPr lang="en-US" sz="2600" dirty="0">
                <a:latin typeface="Courier New"/>
                <a:cs typeface="Courier New"/>
              </a:rPr>
              <a:t>(“Buffer not full”);</a:t>
            </a:r>
          </a:p>
          <a:p>
            <a:r>
              <a:rPr lang="en-US" sz="2600" dirty="0">
                <a:latin typeface="Courier New"/>
                <a:cs typeface="Courier New"/>
              </a:rPr>
              <a:t>if (</a:t>
            </a:r>
            <a:r>
              <a:rPr lang="en-US" sz="2600" dirty="0" err="1">
                <a:latin typeface="Courier New"/>
                <a:cs typeface="Courier New"/>
              </a:rPr>
              <a:t>notEmpty</a:t>
            </a:r>
            <a:r>
              <a:rPr lang="en-US" sz="2600" dirty="0">
                <a:latin typeface="Courier New"/>
                <a:cs typeface="Courier New"/>
              </a:rPr>
              <a:t> == NULL || </a:t>
            </a:r>
            <a:r>
              <a:rPr lang="en-US" sz="2600" dirty="0" err="1">
                <a:latin typeface="Courier New"/>
                <a:cs typeface="Courier New"/>
              </a:rPr>
              <a:t>notFull</a:t>
            </a:r>
            <a:r>
              <a:rPr lang="en-US" sz="2600" dirty="0">
                <a:latin typeface="Courier New"/>
                <a:cs typeface="Courier New"/>
              </a:rPr>
              <a:t> == NULL)</a:t>
            </a:r>
          </a:p>
          <a:p>
            <a:r>
              <a:rPr lang="en-US" sz="2600" dirty="0">
                <a:latin typeface="Courier New"/>
                <a:cs typeface="Courier New"/>
              </a:rPr>
              <a:t>    </a:t>
            </a:r>
            <a:r>
              <a:rPr lang="en-US" sz="2600" dirty="0">
                <a:solidFill>
                  <a:srgbClr val="FF0000"/>
                </a:solidFill>
                <a:latin typeface="Courier New"/>
                <a:cs typeface="Courier New"/>
              </a:rPr>
              <a:t>panic(”CV: Out of memory.\n");</a:t>
            </a:r>
            <a:endParaRPr lang="en-US" sz="2600" dirty="0">
              <a:latin typeface="Courier New"/>
              <a:cs typeface="Courier New"/>
            </a:endParaRPr>
          </a:p>
        </p:txBody>
      </p:sp>
      <p:sp>
        <p:nvSpPr>
          <p:cNvPr id="5" name="Rectangle 4"/>
          <p:cNvSpPr/>
          <p:nvPr/>
        </p:nvSpPr>
        <p:spPr>
          <a:xfrm>
            <a:off x="1981200" y="3505200"/>
            <a:ext cx="2667000" cy="381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1969347" y="3945308"/>
            <a:ext cx="6641253" cy="381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1981200" y="5486400"/>
            <a:ext cx="7010400" cy="381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1981200" y="5940354"/>
            <a:ext cx="7010400" cy="381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961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8"/>
                                        </p:tgtEl>
                                        <p:attrNameLst>
                                          <p:attrName>ppt_w</p:attrName>
                                        </p:attrNameLst>
                                      </p:cBhvr>
                                      <p:tavLst>
                                        <p:tav tm="0">
                                          <p:val>
                                            <p:strVal val="ppt_w"/>
                                          </p:val>
                                        </p:tav>
                                        <p:tav tm="100000">
                                          <p:val>
                                            <p:fltVal val="0"/>
                                          </p:val>
                                        </p:tav>
                                      </p:tavLst>
                                    </p:anim>
                                    <p:anim calcmode="lin" valueType="num">
                                      <p:cBhvr>
                                        <p:cTn id="21" dur="500"/>
                                        <p:tgtEl>
                                          <p:spTgt spid="8"/>
                                        </p:tgtEl>
                                        <p:attrNameLst>
                                          <p:attrName>ppt_h</p:attrName>
                                        </p:attrNameLst>
                                      </p:cBhvr>
                                      <p:tavLst>
                                        <p:tav tm="0">
                                          <p:val>
                                            <p:strVal val="ppt_h"/>
                                          </p:val>
                                        </p:tav>
                                        <p:tav tm="100000">
                                          <p:val>
                                            <p:fltVal val="0"/>
                                          </p:val>
                                        </p:tav>
                                      </p:tavLst>
                                    </p:anim>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9"/>
                                        </p:tgtEl>
                                        <p:attrNameLst>
                                          <p:attrName>ppt_w</p:attrName>
                                        </p:attrNameLst>
                                      </p:cBhvr>
                                      <p:tavLst>
                                        <p:tav tm="0">
                                          <p:val>
                                            <p:strVal val="ppt_w"/>
                                          </p:val>
                                        </p:tav>
                                        <p:tav tm="100000">
                                          <p:val>
                                            <p:fltVal val="0"/>
                                          </p:val>
                                        </p:tav>
                                      </p:tavLst>
                                    </p:anim>
                                    <p:anim calcmode="lin" valueType="num">
                                      <p:cBhvr>
                                        <p:cTn id="28" dur="500"/>
                                        <p:tgtEl>
                                          <p:spTgt spid="9"/>
                                        </p:tgtEl>
                                        <p:attrNameLst>
                                          <p:attrName>ppt_h</p:attrName>
                                        </p:attrNameLst>
                                      </p:cBhvr>
                                      <p:tavLst>
                                        <p:tav tm="0">
                                          <p:val>
                                            <p:strVal val="ppt_h"/>
                                          </p:val>
                                        </p:tav>
                                        <p:tav tm="100000">
                                          <p:val>
                                            <p:fltVal val="0"/>
                                          </p:val>
                                        </p:tav>
                                      </p:tavLst>
                                    </p:anim>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7060"/>
            <a:ext cx="8229600" cy="868362"/>
          </a:xfrm>
        </p:spPr>
        <p:txBody>
          <a:bodyPr/>
          <a:lstStyle/>
          <a:p>
            <a:r>
              <a:rPr lang="en-US" dirty="0">
                <a:latin typeface="Calibri"/>
                <a:cs typeface="Calibri"/>
              </a:rPr>
              <a:t>Lock: Sample Usage </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3</a:t>
            </a:fld>
            <a:endParaRPr lang="en-US" dirty="0"/>
          </a:p>
        </p:txBody>
      </p:sp>
      <p:sp>
        <p:nvSpPr>
          <p:cNvPr id="5" name="Rectangle 4"/>
          <p:cNvSpPr/>
          <p:nvPr/>
        </p:nvSpPr>
        <p:spPr>
          <a:xfrm>
            <a:off x="1905000" y="985422"/>
            <a:ext cx="8763000" cy="5262979"/>
          </a:xfrm>
          <a:prstGeom prst="rect">
            <a:avLst/>
          </a:prstGeom>
        </p:spPr>
        <p:txBody>
          <a:bodyPr wrap="square">
            <a:spAutoFit/>
          </a:bodyPr>
          <a:lstStyle/>
          <a:p>
            <a:r>
              <a:rPr lang="en-US" dirty="0">
                <a:latin typeface="Courier New"/>
                <a:cs typeface="Courier New"/>
              </a:rPr>
              <a:t>/* Declare a lock */</a:t>
            </a:r>
          </a:p>
          <a:p>
            <a:r>
              <a:rPr lang="en-US" b="1"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a:solidFill>
                  <a:srgbClr val="FF0000"/>
                </a:solidFill>
                <a:latin typeface="Courier New"/>
                <a:cs typeface="Courier New"/>
              </a:rPr>
              <a:t>*</a:t>
            </a:r>
            <a:r>
              <a:rPr lang="en-US" dirty="0" err="1">
                <a:solidFill>
                  <a:srgbClr val="FF0000"/>
                </a:solidFill>
                <a:latin typeface="Courier New"/>
                <a:cs typeface="Courier New"/>
              </a:rPr>
              <a:t>sample_mutex</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lock */</a:t>
            </a:r>
          </a:p>
          <a:p>
            <a:r>
              <a:rPr lang="en-US" dirty="0" err="1">
                <a:latin typeface="Courier New"/>
                <a:cs typeface="Courier New"/>
              </a:rPr>
              <a:t>sample_mutex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(”sample </a:t>
            </a:r>
            <a:r>
              <a:rPr lang="en-US" dirty="0" err="1">
                <a:latin typeface="Courier New"/>
                <a:cs typeface="Courier New"/>
              </a:rPr>
              <a:t>mutex</a:t>
            </a:r>
            <a:r>
              <a:rPr lang="en-US" dirty="0">
                <a:latin typeface="Courier New"/>
                <a:cs typeface="Courier New"/>
              </a:rPr>
              <a:t>");</a:t>
            </a:r>
          </a:p>
          <a:p>
            <a:r>
              <a:rPr lang="en-US" dirty="0">
                <a:solidFill>
                  <a:srgbClr val="FF0000"/>
                </a:solidFill>
                <a:latin typeface="Courier New"/>
                <a:cs typeface="Courier New"/>
              </a:rPr>
              <a:t>if (</a:t>
            </a:r>
            <a:r>
              <a:rPr lang="en-US" dirty="0" err="1">
                <a:solidFill>
                  <a:srgbClr val="FF0000"/>
                </a:solidFill>
                <a:latin typeface="Courier New"/>
                <a:cs typeface="Courier New"/>
              </a:rPr>
              <a:t>sample_mutex</a:t>
            </a:r>
            <a:r>
              <a:rPr lang="en-US" dirty="0">
                <a:solidFill>
                  <a:srgbClr val="FF0000"/>
                </a:solidFill>
                <a:latin typeface="Courier New"/>
                <a:cs typeface="Courier New"/>
              </a:rPr>
              <a:t> == NULL)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sample_mutex</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lock in the end */</a:t>
            </a:r>
          </a:p>
          <a:p>
            <a:r>
              <a:rPr lang="en-US" dirty="0" err="1">
                <a:latin typeface="Courier New"/>
                <a:cs typeface="Courier New"/>
              </a:rPr>
              <a:t>lock_destroy</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a:t>
            </a:r>
          </a:p>
          <a:p>
            <a:r>
              <a:rPr lang="en-US" dirty="0" err="1">
                <a:latin typeface="Courier New"/>
                <a:cs typeface="Courier New"/>
              </a:rPr>
              <a:t>sample_mutex</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lock_acquire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Acquire */</a:t>
            </a:r>
          </a:p>
          <a:p>
            <a:r>
              <a:rPr lang="en-US" dirty="0" err="1">
                <a:latin typeface="Courier New"/>
                <a:cs typeface="Courier New"/>
              </a:rPr>
              <a:t>lock_release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Release */</a:t>
            </a:r>
          </a:p>
        </p:txBody>
      </p:sp>
    </p:spTree>
    <p:extLst>
      <p:ext uri="{BB962C8B-B14F-4D97-AF65-F5344CB8AC3E}">
        <p14:creationId xmlns:p14="http://schemas.microsoft.com/office/powerpoint/2010/main" val="2936518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36539"/>
            <a:ext cx="8991600" cy="1401762"/>
          </a:xfrm>
        </p:spPr>
        <p:txBody>
          <a:bodyPr/>
          <a:lstStyle/>
          <a:p>
            <a:r>
              <a:rPr lang="en-US" dirty="0">
                <a:latin typeface="Calibri"/>
                <a:cs typeface="Calibri"/>
              </a:rPr>
              <a:t>Basic Idea: Timesharing Policy</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30</a:t>
            </a:fld>
            <a:endParaRPr lang="en-US" dirty="0"/>
          </a:p>
        </p:txBody>
      </p:sp>
      <p:sp>
        <p:nvSpPr>
          <p:cNvPr id="5" name="Rectangle 4"/>
          <p:cNvSpPr/>
          <p:nvPr/>
        </p:nvSpPr>
        <p:spPr>
          <a:xfrm>
            <a:off x="1752600" y="1676401"/>
            <a:ext cx="9296400" cy="2246769"/>
          </a:xfrm>
          <a:prstGeom prst="rect">
            <a:avLst/>
          </a:prstGeom>
        </p:spPr>
        <p:txBody>
          <a:bodyPr wrap="square">
            <a:spAutoFit/>
          </a:bodyPr>
          <a:lstStyle/>
          <a:p>
            <a:r>
              <a:rPr lang="en-US" sz="3200" dirty="0">
                <a:latin typeface="Calibri" panose="020F0502020204030204" pitchFamily="34" charset="0"/>
                <a:cs typeface="Courier New"/>
              </a:rPr>
              <a:t>Two cats per turn and two mice per turn</a:t>
            </a:r>
          </a:p>
          <a:p>
            <a:endParaRPr lang="en-US" dirty="0">
              <a:latin typeface="Courier New"/>
              <a:cs typeface="Courier New"/>
            </a:endParaRPr>
          </a:p>
          <a:p>
            <a:r>
              <a:rPr lang="en-US" sz="2800" dirty="0" err="1">
                <a:latin typeface="Courier New"/>
                <a:cs typeface="Courier New"/>
              </a:rPr>
              <a:t>cats_turns</a:t>
            </a:r>
            <a:r>
              <a:rPr lang="en-US" sz="2800" dirty="0">
                <a:latin typeface="Courier New"/>
                <a:cs typeface="Courier New"/>
              </a:rPr>
              <a:t> = 2; </a:t>
            </a:r>
          </a:p>
          <a:p>
            <a:endParaRPr lang="en-US" sz="2800" dirty="0">
              <a:latin typeface="Courier New"/>
              <a:cs typeface="Courier New"/>
            </a:endParaRPr>
          </a:p>
          <a:p>
            <a:r>
              <a:rPr lang="en-US" sz="2800" dirty="0" err="1">
                <a:latin typeface="Courier New"/>
                <a:cs typeface="Courier New"/>
              </a:rPr>
              <a:t>mice_turns</a:t>
            </a:r>
            <a:r>
              <a:rPr lang="en-US" sz="2800" dirty="0">
                <a:latin typeface="Courier New"/>
                <a:cs typeface="Courier New"/>
              </a:rPr>
              <a:t> = 2;</a:t>
            </a:r>
          </a:p>
        </p:txBody>
      </p:sp>
    </p:spTree>
    <p:extLst>
      <p:ext uri="{BB962C8B-B14F-4D97-AF65-F5344CB8AC3E}">
        <p14:creationId xmlns:p14="http://schemas.microsoft.com/office/powerpoint/2010/main" val="3981015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0" y="1524000"/>
            <a:ext cx="5181600" cy="1084262"/>
          </a:xfrm>
        </p:spPr>
        <p:txBody>
          <a:bodyPr/>
          <a:lstStyle/>
          <a:p>
            <a:r>
              <a:rPr lang="en-US" sz="3600" dirty="0">
                <a:solidFill>
                  <a:srgbClr val="FF0000"/>
                </a:solidFill>
                <a:latin typeface="Calibri"/>
                <a:cs typeface="Calibri"/>
              </a:rPr>
              <a:t>Exercise 1. </a:t>
            </a:r>
            <a:r>
              <a:rPr lang="en-US" sz="3600" dirty="0">
                <a:latin typeface="Calibri"/>
                <a:cs typeface="Calibri"/>
              </a:rPr>
              <a:t>Please initialize the lock and two CVs.</a:t>
            </a:r>
          </a:p>
        </p:txBody>
      </p:sp>
      <p:sp>
        <p:nvSpPr>
          <p:cNvPr id="4" name="Slide Number Placeholder 3"/>
          <p:cNvSpPr>
            <a:spLocks noGrp="1"/>
          </p:cNvSpPr>
          <p:nvPr>
            <p:ph type="sldNum" sz="quarter" idx="11"/>
          </p:nvPr>
        </p:nvSpPr>
        <p:spPr>
          <a:xfrm>
            <a:off x="381000" y="6477000"/>
            <a:ext cx="1219200" cy="476250"/>
          </a:xfrm>
        </p:spPr>
        <p:txBody>
          <a:bodyPr/>
          <a:lstStyle/>
          <a:p>
            <a:fld id="{211DD708-9C6C-BC4A-8ACC-1131D652BA95}" type="slidenum">
              <a:rPr lang="en-US" smtClean="0"/>
              <a:pPr/>
              <a:t>31</a:t>
            </a:fld>
            <a:endParaRPr lang="en-US" dirty="0"/>
          </a:p>
        </p:txBody>
      </p:sp>
      <p:sp>
        <p:nvSpPr>
          <p:cNvPr id="5" name="Rectangle 4"/>
          <p:cNvSpPr/>
          <p:nvPr/>
        </p:nvSpPr>
        <p:spPr>
          <a:xfrm>
            <a:off x="533400" y="228600"/>
            <a:ext cx="11201400" cy="4093428"/>
          </a:xfrm>
          <a:prstGeom prst="rect">
            <a:avLst/>
          </a:prstGeom>
        </p:spPr>
        <p:txBody>
          <a:bodyPr wrap="square">
            <a:spAutoFit/>
          </a:bodyPr>
          <a:lstStyle/>
          <a:p>
            <a:r>
              <a:rPr lang="en-US" sz="2600" dirty="0">
                <a:solidFill>
                  <a:srgbClr val="FF0000"/>
                </a:solidFill>
                <a:latin typeface="Courier New"/>
                <a:cs typeface="Courier New"/>
              </a:rPr>
              <a:t>static</a:t>
            </a:r>
            <a:r>
              <a:rPr lang="en-US" sz="2600" dirty="0">
                <a:latin typeface="Courier New"/>
                <a:cs typeface="Courier New"/>
              </a:rPr>
              <a:t> </a:t>
            </a:r>
            <a:r>
              <a:rPr lang="en-US" sz="2600" dirty="0" err="1">
                <a:latin typeface="Courier New"/>
                <a:cs typeface="Courier New"/>
              </a:rPr>
              <a:t>struct</a:t>
            </a:r>
            <a:r>
              <a:rPr lang="en-US" sz="2600" dirty="0">
                <a:latin typeface="Courier New"/>
                <a:cs typeface="Courier New"/>
              </a:rPr>
              <a:t> lock *</a:t>
            </a:r>
            <a:r>
              <a:rPr lang="en-US" sz="2600" dirty="0" err="1">
                <a:latin typeface="Courier New"/>
                <a:cs typeface="Courier New"/>
              </a:rPr>
              <a:t>mutex</a:t>
            </a:r>
            <a:r>
              <a:rPr lang="en-US" sz="2600" dirty="0">
                <a:latin typeface="Courier New"/>
                <a:cs typeface="Courier New"/>
              </a:rPr>
              <a:t>;	</a:t>
            </a:r>
          </a:p>
          <a:p>
            <a:endParaRPr lang="en-US" sz="2600" dirty="0">
              <a:latin typeface="Courier New"/>
              <a:cs typeface="Courier New"/>
            </a:endParaRPr>
          </a:p>
          <a:p>
            <a:r>
              <a:rPr lang="en-US" sz="2600" dirty="0">
                <a:latin typeface="Courier New"/>
                <a:cs typeface="Courier New"/>
              </a:rPr>
              <a:t>/* wait for the cat or mouse turn */</a:t>
            </a:r>
          </a:p>
          <a:p>
            <a:r>
              <a:rPr lang="en-US" sz="2600" dirty="0">
                <a:solidFill>
                  <a:srgbClr val="FF0000"/>
                </a:solidFill>
                <a:latin typeface="Courier New"/>
                <a:cs typeface="Courier New"/>
              </a:rPr>
              <a:t>static</a:t>
            </a:r>
            <a:r>
              <a:rPr lang="en-US" sz="2600" dirty="0">
                <a:latin typeface="Courier New"/>
                <a:cs typeface="Courier New"/>
              </a:rPr>
              <a:t> </a:t>
            </a:r>
            <a:r>
              <a:rPr lang="en-US" sz="2600" dirty="0" err="1">
                <a:latin typeface="Courier New"/>
                <a:cs typeface="Courier New"/>
              </a:rPr>
              <a:t>struct</a:t>
            </a:r>
            <a:r>
              <a:rPr lang="en-US" sz="2600" dirty="0">
                <a:latin typeface="Courier New"/>
                <a:cs typeface="Courier New"/>
              </a:rPr>
              <a:t> cv *</a:t>
            </a:r>
            <a:r>
              <a:rPr lang="en-US" sz="2600" dirty="0" err="1">
                <a:latin typeface="Courier New"/>
                <a:cs typeface="Courier New"/>
              </a:rPr>
              <a:t>turn_cv</a:t>
            </a:r>
            <a:r>
              <a:rPr lang="en-US" sz="2600" dirty="0">
                <a:latin typeface="Courier New"/>
                <a:cs typeface="Courier New"/>
              </a:rPr>
              <a:t>;	</a:t>
            </a:r>
          </a:p>
          <a:p>
            <a:endParaRPr lang="en-US" sz="2600" dirty="0">
              <a:latin typeface="Courier New"/>
              <a:cs typeface="Courier New"/>
            </a:endParaRPr>
          </a:p>
          <a:p>
            <a:r>
              <a:rPr lang="en-US" sz="2600" dirty="0">
                <a:latin typeface="Courier New"/>
                <a:cs typeface="Courier New"/>
              </a:rPr>
              <a:t>/* wait here for process done */</a:t>
            </a:r>
          </a:p>
          <a:p>
            <a:r>
              <a:rPr lang="en-US" sz="2600" dirty="0">
                <a:solidFill>
                  <a:srgbClr val="FF0000"/>
                </a:solidFill>
                <a:latin typeface="Courier New"/>
                <a:cs typeface="Courier New"/>
              </a:rPr>
              <a:t>static</a:t>
            </a:r>
            <a:r>
              <a:rPr lang="en-US" sz="2600" dirty="0">
                <a:latin typeface="Courier New"/>
                <a:cs typeface="Courier New"/>
              </a:rPr>
              <a:t> </a:t>
            </a:r>
            <a:r>
              <a:rPr lang="en-US" sz="2600" dirty="0" err="1">
                <a:latin typeface="Courier New"/>
                <a:cs typeface="Courier New"/>
              </a:rPr>
              <a:t>struct</a:t>
            </a:r>
            <a:r>
              <a:rPr lang="en-US" sz="2600" dirty="0">
                <a:latin typeface="Courier New"/>
                <a:cs typeface="Courier New"/>
              </a:rPr>
              <a:t> cv *</a:t>
            </a:r>
            <a:r>
              <a:rPr lang="en-US" sz="2600" dirty="0" err="1">
                <a:latin typeface="Courier New"/>
                <a:cs typeface="Courier New"/>
              </a:rPr>
              <a:t>done_cv</a:t>
            </a:r>
            <a:r>
              <a:rPr lang="en-US" sz="2600" dirty="0">
                <a:latin typeface="Courier New"/>
                <a:cs typeface="Courier New"/>
              </a:rPr>
              <a:t>;	</a:t>
            </a:r>
          </a:p>
          <a:p>
            <a:endParaRPr lang="en-US" sz="2600" dirty="0">
              <a:latin typeface="Courier New"/>
              <a:cs typeface="Courier New"/>
            </a:endParaRPr>
          </a:p>
          <a:p>
            <a:r>
              <a:rPr lang="en-US" sz="2600" dirty="0">
                <a:latin typeface="Courier New"/>
                <a:cs typeface="Courier New"/>
              </a:rPr>
              <a:t>/* 1. NOCATMOUSE, 2. CATS 3. MICE */</a:t>
            </a:r>
          </a:p>
          <a:p>
            <a:r>
              <a:rPr lang="en-US" sz="2600" dirty="0">
                <a:latin typeface="Courier New"/>
                <a:cs typeface="Courier New"/>
              </a:rPr>
              <a:t>static volatile </a:t>
            </a:r>
            <a:r>
              <a:rPr lang="en-US" sz="2600" dirty="0" err="1">
                <a:latin typeface="Courier New"/>
                <a:cs typeface="Courier New"/>
              </a:rPr>
              <a:t>int</a:t>
            </a:r>
            <a:r>
              <a:rPr lang="en-US" sz="2600" dirty="0">
                <a:latin typeface="Courier New"/>
                <a:cs typeface="Courier New"/>
              </a:rPr>
              <a:t> </a:t>
            </a:r>
            <a:r>
              <a:rPr lang="en-US" sz="2600" dirty="0" err="1">
                <a:solidFill>
                  <a:srgbClr val="FF0000"/>
                </a:solidFill>
                <a:latin typeface="Courier New"/>
                <a:cs typeface="Courier New"/>
              </a:rPr>
              <a:t>turn_type</a:t>
            </a:r>
            <a:r>
              <a:rPr lang="en-US" sz="2600" dirty="0">
                <a:latin typeface="Courier New"/>
                <a:cs typeface="Courier New"/>
              </a:rPr>
              <a:t>;</a:t>
            </a:r>
          </a:p>
        </p:txBody>
      </p:sp>
      <p:sp>
        <p:nvSpPr>
          <p:cNvPr id="6" name="Rectangle 5"/>
          <p:cNvSpPr/>
          <p:nvPr/>
        </p:nvSpPr>
        <p:spPr>
          <a:xfrm>
            <a:off x="381000" y="4630062"/>
            <a:ext cx="11201400" cy="1692771"/>
          </a:xfrm>
          <a:prstGeom prst="rect">
            <a:avLst/>
          </a:prstGeom>
        </p:spPr>
        <p:txBody>
          <a:bodyPr wrap="square">
            <a:spAutoFit/>
          </a:bodyPr>
          <a:lstStyle/>
          <a:p>
            <a:r>
              <a:rPr lang="en-US" sz="2600" dirty="0">
                <a:latin typeface="Courier New"/>
                <a:cs typeface="Courier New"/>
              </a:rPr>
              <a:t>/* Initialize </a:t>
            </a:r>
            <a:r>
              <a:rPr lang="en-US" sz="2600" dirty="0" err="1">
                <a:latin typeface="Courier New"/>
                <a:cs typeface="Courier New"/>
              </a:rPr>
              <a:t>mutex</a:t>
            </a:r>
            <a:r>
              <a:rPr lang="en-US" sz="2600" dirty="0">
                <a:latin typeface="Courier New"/>
                <a:cs typeface="Courier New"/>
              </a:rPr>
              <a:t> and two condition variables */</a:t>
            </a:r>
          </a:p>
          <a:p>
            <a:r>
              <a:rPr lang="en-US" sz="2600" dirty="0" err="1">
                <a:latin typeface="Courier New"/>
                <a:cs typeface="Courier New"/>
              </a:rPr>
              <a:t>mutex</a:t>
            </a:r>
            <a:r>
              <a:rPr lang="en-US" sz="2600" dirty="0">
                <a:latin typeface="Courier New"/>
                <a:cs typeface="Courier New"/>
              </a:rPr>
              <a:t> = </a:t>
            </a:r>
            <a:r>
              <a:rPr lang="en-US" sz="2600" dirty="0" err="1">
                <a:latin typeface="Courier New"/>
                <a:cs typeface="Courier New"/>
              </a:rPr>
              <a:t>lock_create</a:t>
            </a:r>
            <a:r>
              <a:rPr lang="en-US" sz="2600" dirty="0">
                <a:latin typeface="Courier New"/>
                <a:cs typeface="Courier New"/>
              </a:rPr>
              <a:t>("</a:t>
            </a:r>
            <a:r>
              <a:rPr lang="en-US" sz="2600" dirty="0" err="1">
                <a:latin typeface="Courier New"/>
                <a:cs typeface="Courier New"/>
              </a:rPr>
              <a:t>catlock</a:t>
            </a:r>
            <a:r>
              <a:rPr lang="en-US" sz="2600" dirty="0">
                <a:latin typeface="Courier New"/>
                <a:cs typeface="Courier New"/>
              </a:rPr>
              <a:t> </a:t>
            </a:r>
            <a:r>
              <a:rPr lang="en-US" sz="2600" dirty="0" err="1">
                <a:latin typeface="Courier New"/>
                <a:cs typeface="Courier New"/>
              </a:rPr>
              <a:t>mutex</a:t>
            </a:r>
            <a:r>
              <a:rPr lang="en-US" sz="2600" dirty="0">
                <a:latin typeface="Courier New"/>
                <a:cs typeface="Courier New"/>
              </a:rPr>
              <a:t>");</a:t>
            </a:r>
          </a:p>
          <a:p>
            <a:r>
              <a:rPr lang="en-US" sz="2600" dirty="0" err="1">
                <a:latin typeface="Courier New"/>
                <a:cs typeface="Courier New"/>
              </a:rPr>
              <a:t>turn_cv</a:t>
            </a:r>
            <a:r>
              <a:rPr lang="en-US" sz="2600" dirty="0">
                <a:latin typeface="Courier New"/>
                <a:cs typeface="Courier New"/>
              </a:rPr>
              <a:t> = </a:t>
            </a:r>
            <a:r>
              <a:rPr lang="en-US" sz="2600" dirty="0" err="1">
                <a:latin typeface="Courier New"/>
                <a:cs typeface="Courier New"/>
              </a:rPr>
              <a:t>cv_create</a:t>
            </a:r>
            <a:r>
              <a:rPr lang="en-US" sz="2600" dirty="0">
                <a:latin typeface="Courier New"/>
                <a:cs typeface="Courier New"/>
              </a:rPr>
              <a:t>("</a:t>
            </a:r>
            <a:r>
              <a:rPr lang="en-US" sz="2600" dirty="0" err="1">
                <a:latin typeface="Courier New"/>
                <a:cs typeface="Courier New"/>
              </a:rPr>
              <a:t>catlock</a:t>
            </a:r>
            <a:r>
              <a:rPr lang="en-US" sz="2600" dirty="0">
                <a:latin typeface="Courier New"/>
                <a:cs typeface="Courier New"/>
              </a:rPr>
              <a:t> turn cv");</a:t>
            </a:r>
          </a:p>
          <a:p>
            <a:r>
              <a:rPr lang="en-US" sz="2600" dirty="0" err="1">
                <a:latin typeface="Courier New"/>
                <a:cs typeface="Courier New"/>
              </a:rPr>
              <a:t>done_cv</a:t>
            </a:r>
            <a:r>
              <a:rPr lang="en-US" sz="2600" dirty="0">
                <a:latin typeface="Courier New"/>
                <a:cs typeface="Courier New"/>
              </a:rPr>
              <a:t> = </a:t>
            </a:r>
            <a:r>
              <a:rPr lang="en-US" sz="2600" dirty="0" err="1">
                <a:latin typeface="Courier New"/>
                <a:cs typeface="Courier New"/>
              </a:rPr>
              <a:t>cv_create</a:t>
            </a:r>
            <a:r>
              <a:rPr lang="en-US" sz="2600" dirty="0">
                <a:latin typeface="Courier New"/>
                <a:cs typeface="Courier New"/>
              </a:rPr>
              <a:t>("</a:t>
            </a:r>
            <a:r>
              <a:rPr lang="en-US" sz="2600" dirty="0" err="1">
                <a:latin typeface="Courier New"/>
                <a:cs typeface="Courier New"/>
              </a:rPr>
              <a:t>catlock</a:t>
            </a:r>
            <a:r>
              <a:rPr lang="en-US" sz="2600" dirty="0">
                <a:latin typeface="Courier New"/>
                <a:cs typeface="Courier New"/>
              </a:rPr>
              <a:t> done cv");</a:t>
            </a:r>
          </a:p>
        </p:txBody>
      </p:sp>
    </p:spTree>
    <p:extLst>
      <p:ext uri="{BB962C8B-B14F-4D97-AF65-F5344CB8AC3E}">
        <p14:creationId xmlns:p14="http://schemas.microsoft.com/office/powerpoint/2010/main" val="151135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0" y="2514600"/>
            <a:ext cx="4267200" cy="1477962"/>
          </a:xfrm>
        </p:spPr>
        <p:txBody>
          <a:bodyPr/>
          <a:lstStyle/>
          <a:p>
            <a:pPr algn="l"/>
            <a:r>
              <a:rPr lang="en-US" sz="3200" dirty="0">
                <a:solidFill>
                  <a:srgbClr val="FF0000"/>
                </a:solidFill>
                <a:latin typeface="Calibri"/>
                <a:cs typeface="Calibri"/>
              </a:rPr>
              <a:t>Exercise 2.</a:t>
            </a:r>
            <a:r>
              <a:rPr lang="en-US" sz="3200" dirty="0">
                <a:latin typeface="Calibri"/>
                <a:cs typeface="Calibri"/>
              </a:rPr>
              <a:t> How can cats wait until their turn?</a:t>
            </a:r>
          </a:p>
        </p:txBody>
      </p:sp>
      <p:sp>
        <p:nvSpPr>
          <p:cNvPr id="5" name="Rectangle 4"/>
          <p:cNvSpPr/>
          <p:nvPr/>
        </p:nvSpPr>
        <p:spPr>
          <a:xfrm>
            <a:off x="304800" y="25400"/>
            <a:ext cx="11582400" cy="674030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lock(</a:t>
            </a:r>
            <a:r>
              <a:rPr lang="en-US" dirty="0" err="1">
                <a:latin typeface="Courier New" panose="02070309020205020404" pitchFamily="49" charset="0"/>
                <a:cs typeface="Courier New" panose="02070309020205020404" pitchFamily="49" charset="0"/>
              </a:rPr>
              <a:t>mutex</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cats_wait_count</a:t>
            </a:r>
            <a:r>
              <a:rPr lang="en-US" dirty="0">
                <a:latin typeface="Courier New" panose="02070309020205020404" pitchFamily="49" charset="0"/>
                <a:cs typeface="Courier New" panose="02070309020205020404" pitchFamily="49" charset="0"/>
              </a:rPr>
              <a:t>++; /* Initial value = 0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turn_type</a:t>
            </a:r>
            <a:r>
              <a:rPr lang="en-US" dirty="0">
                <a:latin typeface="Courier New" panose="02070309020205020404" pitchFamily="49" charset="0"/>
                <a:cs typeface="Courier New" panose="02070309020205020404" pitchFamily="49" charset="0"/>
              </a:rPr>
              <a:t> == NOCATMOUSE)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turn_type</a:t>
            </a:r>
            <a:r>
              <a:rPr lang="en-US" dirty="0">
                <a:latin typeface="Courier New" panose="02070309020205020404" pitchFamily="49" charset="0"/>
                <a:cs typeface="Courier New" panose="02070309020205020404" pitchFamily="49" charset="0"/>
              </a:rPr>
              <a:t> = CATS;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cats_in_this_turn</a:t>
            </a:r>
            <a:r>
              <a:rPr lang="en-US" dirty="0">
                <a:latin typeface="Courier New" panose="02070309020205020404" pitchFamily="49" charset="0"/>
                <a:cs typeface="Courier New" panose="02070309020205020404" pitchFamily="49" charset="0"/>
              </a:rPr>
              <a:t> = 2; /*Two cats per turn*/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How? Discussions */</a:t>
            </a:r>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Wait until it is the cat turn. */</a:t>
            </a:r>
          </a:p>
          <a:p>
            <a:r>
              <a:rPr lang="en-US" dirty="0">
                <a:solidFill>
                  <a:srgbClr val="FF0000"/>
                </a:solidFill>
                <a:latin typeface="Courier New" panose="02070309020205020404" pitchFamily="49" charset="0"/>
                <a:cs typeface="Courier New" panose="02070309020205020404" pitchFamily="49" charset="0"/>
              </a:rPr>
              <a:t>while (___________________________) {</a:t>
            </a:r>
          </a:p>
          <a:p>
            <a:r>
              <a:rPr lang="en-US" dirty="0">
                <a:solidFill>
                  <a:srgbClr val="FF0000"/>
                </a:solidFill>
                <a:latin typeface="Courier New" panose="02070309020205020404" pitchFamily="49" charset="0"/>
                <a:cs typeface="Courier New" panose="02070309020205020404" pitchFamily="49" charset="0"/>
              </a:rPr>
              <a:t>	___________________;</a:t>
            </a:r>
          </a:p>
          <a:p>
            <a:r>
              <a:rPr lang="en-US" dirty="0">
                <a:solidFill>
                  <a:srgbClr val="FF0000"/>
                </a:solidFill>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cats_in_this_turn</a:t>
            </a:r>
            <a:r>
              <a:rPr lang="en-US" dirty="0">
                <a:latin typeface="Courier New" panose="02070309020205020404" pitchFamily="49" charset="0"/>
                <a:cs typeface="Courier New" panose="02070309020205020404" pitchFamily="49" charset="0"/>
              </a:rPr>
              <a:t>--; /* one cat in the kitchen */</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cats_eat_count</a:t>
            </a:r>
            <a:r>
              <a:rPr lang="en-US" dirty="0">
                <a:latin typeface="Courier New" panose="02070309020205020404" pitchFamily="49" charset="0"/>
                <a:cs typeface="Courier New" panose="02070309020205020404" pitchFamily="49" charset="0"/>
              </a:rPr>
              <a:t>++; /* Initial value = 0 */</a:t>
            </a:r>
          </a:p>
          <a:p>
            <a:r>
              <a:rPr lang="en-US" dirty="0">
                <a:latin typeface="Courier New" panose="02070309020205020404" pitchFamily="49" charset="0"/>
                <a:cs typeface="Courier New" panose="02070309020205020404" pitchFamily="49" charset="0"/>
              </a:rPr>
              <a:t>print “Cat enters the kitchen.";</a:t>
            </a:r>
          </a:p>
        </p:txBody>
      </p:sp>
    </p:spTree>
    <p:extLst>
      <p:ext uri="{BB962C8B-B14F-4D97-AF65-F5344CB8AC3E}">
        <p14:creationId xmlns:p14="http://schemas.microsoft.com/office/powerpoint/2010/main" val="174898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500" y="76619"/>
            <a:ext cx="8991600" cy="715962"/>
          </a:xfrm>
        </p:spPr>
        <p:txBody>
          <a:bodyPr/>
          <a:lstStyle/>
          <a:p>
            <a:r>
              <a:rPr lang="en-US" sz="3600" dirty="0">
                <a:solidFill>
                  <a:srgbClr val="FF0000"/>
                </a:solidFill>
                <a:latin typeface="Calibri"/>
                <a:cs typeface="Calibri"/>
              </a:rPr>
              <a:t>Exercise 3. </a:t>
            </a:r>
            <a:r>
              <a:rPr lang="en-US" sz="3600" dirty="0">
                <a:latin typeface="Calibri"/>
                <a:cs typeface="Calibri"/>
              </a:rPr>
              <a:t>How to take a dish?</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33</a:t>
            </a:fld>
            <a:endParaRPr lang="en-US" dirty="0"/>
          </a:p>
        </p:txBody>
      </p:sp>
      <p:sp>
        <p:nvSpPr>
          <p:cNvPr id="5" name="Rectangle 4"/>
          <p:cNvSpPr/>
          <p:nvPr/>
        </p:nvSpPr>
        <p:spPr>
          <a:xfrm>
            <a:off x="762000" y="757734"/>
            <a:ext cx="10972800" cy="5693866"/>
          </a:xfrm>
          <a:prstGeom prst="rect">
            <a:avLst/>
          </a:prstGeom>
        </p:spPr>
        <p:txBody>
          <a:bodyPr wrap="square">
            <a:spAutoFit/>
          </a:bodyPr>
          <a:lstStyle/>
          <a:p>
            <a:r>
              <a:rPr lang="en-US" sz="2600" dirty="0">
                <a:latin typeface="Courier New" panose="02070309020205020404" pitchFamily="49" charset="0"/>
                <a:cs typeface="Courier New" panose="02070309020205020404" pitchFamily="49" charset="0"/>
              </a:rPr>
              <a:t>if (dish1_busy  == ________) {</a:t>
            </a:r>
          </a:p>
          <a:p>
            <a:r>
              <a:rPr lang="en-US" sz="2600" dirty="0">
                <a:latin typeface="Courier New" panose="02070309020205020404" pitchFamily="49" charset="0"/>
                <a:cs typeface="Courier New" panose="02070309020205020404" pitchFamily="49" charset="0"/>
              </a:rPr>
              <a:t>    dish1_busy = _________;</a:t>
            </a:r>
          </a:p>
          <a:p>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mydish</a:t>
            </a:r>
            <a:r>
              <a:rPr lang="en-US" sz="2600" dirty="0">
                <a:latin typeface="Courier New" panose="02070309020205020404" pitchFamily="49" charset="0"/>
                <a:cs typeface="Courier New" panose="02070309020205020404" pitchFamily="49" charset="0"/>
              </a:rPr>
              <a:t> = 1;</a:t>
            </a:r>
          </a:p>
          <a:p>
            <a:r>
              <a:rPr lang="en-US" sz="2600" dirty="0">
                <a:latin typeface="Courier New" panose="02070309020205020404" pitchFamily="49" charset="0"/>
                <a:cs typeface="Courier New" panose="02070309020205020404" pitchFamily="49" charset="0"/>
              </a:rPr>
              <a:t>}</a:t>
            </a:r>
          </a:p>
          <a:p>
            <a:r>
              <a:rPr lang="en-US" sz="2600" dirty="0">
                <a:latin typeface="Courier New" panose="02070309020205020404" pitchFamily="49" charset="0"/>
                <a:cs typeface="Courier New" panose="02070309020205020404" pitchFamily="49" charset="0"/>
              </a:rPr>
              <a:t>else {</a:t>
            </a:r>
          </a:p>
          <a:p>
            <a:r>
              <a:rPr lang="en-US" sz="2600" dirty="0">
                <a:latin typeface="Courier New" panose="02070309020205020404" pitchFamily="49" charset="0"/>
                <a:cs typeface="Courier New" panose="02070309020205020404" pitchFamily="49" charset="0"/>
              </a:rPr>
              <a:t>    dish2_busy = ______;</a:t>
            </a:r>
          </a:p>
          <a:p>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mydish</a:t>
            </a:r>
            <a:r>
              <a:rPr lang="en-US" sz="2600" dirty="0">
                <a:latin typeface="Courier New" panose="02070309020205020404" pitchFamily="49" charset="0"/>
                <a:cs typeface="Courier New" panose="02070309020205020404" pitchFamily="49" charset="0"/>
              </a:rPr>
              <a:t> = 2;</a:t>
            </a:r>
          </a:p>
          <a:p>
            <a:r>
              <a:rPr lang="en-US" sz="2600" dirty="0">
                <a:latin typeface="Courier New" panose="02070309020205020404" pitchFamily="49" charset="0"/>
                <a:cs typeface="Courier New" panose="02070309020205020404" pitchFamily="49" charset="0"/>
              </a:rPr>
              <a:t>}</a:t>
            </a:r>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print “Cat is eating.”; /* which cat? */</a:t>
            </a:r>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_____________________; /* release the lock */</a:t>
            </a:r>
          </a:p>
          <a:p>
            <a:endParaRPr lang="en-US" sz="2600" dirty="0">
              <a:latin typeface="Courier New" panose="02070309020205020404" pitchFamily="49" charset="0"/>
              <a:cs typeface="Courier New" panose="02070309020205020404" pitchFamily="49" charset="0"/>
            </a:endParaRPr>
          </a:p>
          <a:p>
            <a:r>
              <a:rPr lang="en-US" sz="2600" dirty="0" err="1">
                <a:latin typeface="Courier New" panose="02070309020205020404" pitchFamily="49" charset="0"/>
                <a:cs typeface="Courier New" panose="02070309020205020404" pitchFamily="49" charset="0"/>
              </a:rPr>
              <a:t>clocksleep</a:t>
            </a:r>
            <a:r>
              <a:rPr lang="en-US" sz="2600" dirty="0">
                <a:latin typeface="Courier New" panose="02070309020205020404" pitchFamily="49" charset="0"/>
                <a:cs typeface="Courier New" panose="02070309020205020404" pitchFamily="49" charset="0"/>
              </a:rPr>
              <a:t>(1); /* enjoys food */</a:t>
            </a:r>
          </a:p>
        </p:txBody>
      </p:sp>
    </p:spTree>
    <p:extLst>
      <p:ext uri="{BB962C8B-B14F-4D97-AF65-F5344CB8AC3E}">
        <p14:creationId xmlns:p14="http://schemas.microsoft.com/office/powerpoint/2010/main" val="2488771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88853"/>
            <a:ext cx="8991600" cy="715962"/>
          </a:xfrm>
        </p:spPr>
        <p:txBody>
          <a:bodyPr/>
          <a:lstStyle/>
          <a:p>
            <a:r>
              <a:rPr lang="en-US" sz="3600" dirty="0">
                <a:solidFill>
                  <a:srgbClr val="FF0000"/>
                </a:solidFill>
                <a:latin typeface="Calibri"/>
                <a:cs typeface="Calibri"/>
              </a:rPr>
              <a:t>Exercise 4. </a:t>
            </a:r>
            <a:r>
              <a:rPr lang="en-US" sz="3600" dirty="0">
                <a:latin typeface="Calibri"/>
                <a:cs typeface="Calibri"/>
              </a:rPr>
              <a:t>How to release a dish? </a:t>
            </a:r>
          </a:p>
        </p:txBody>
      </p:sp>
      <p:sp>
        <p:nvSpPr>
          <p:cNvPr id="4" name="Slide Number Placeholder 3"/>
          <p:cNvSpPr>
            <a:spLocks noGrp="1"/>
          </p:cNvSpPr>
          <p:nvPr>
            <p:ph type="sldNum" sz="quarter" idx="11"/>
          </p:nvPr>
        </p:nvSpPr>
        <p:spPr>
          <a:xfrm>
            <a:off x="304800" y="6433006"/>
            <a:ext cx="1219200" cy="476250"/>
          </a:xfrm>
        </p:spPr>
        <p:txBody>
          <a:bodyPr/>
          <a:lstStyle/>
          <a:p>
            <a:fld id="{211DD708-9C6C-BC4A-8ACC-1131D652BA95}" type="slidenum">
              <a:rPr lang="en-US" smtClean="0"/>
              <a:pPr/>
              <a:t>34</a:t>
            </a:fld>
            <a:endParaRPr lang="en-US" dirty="0"/>
          </a:p>
        </p:txBody>
      </p:sp>
      <p:sp>
        <p:nvSpPr>
          <p:cNvPr id="5" name="Rectangle 4"/>
          <p:cNvSpPr/>
          <p:nvPr/>
        </p:nvSpPr>
        <p:spPr>
          <a:xfrm>
            <a:off x="1028700" y="847090"/>
            <a:ext cx="10210800" cy="5693866"/>
          </a:xfrm>
          <a:prstGeom prst="rect">
            <a:avLst/>
          </a:prstGeom>
        </p:spPr>
        <p:txBody>
          <a:bodyPr wrap="square">
            <a:spAutoFit/>
          </a:bodyPr>
          <a:lstStyle/>
          <a:p>
            <a:r>
              <a:rPr lang="en-US" sz="2800" dirty="0">
                <a:solidFill>
                  <a:srgbClr val="FF0000"/>
                </a:solidFill>
                <a:latin typeface="Courier New" panose="02070309020205020404" pitchFamily="49" charset="0"/>
                <a:cs typeface="Courier New" panose="02070309020205020404" pitchFamily="49" charset="0"/>
              </a:rPr>
              <a:t>lock(</a:t>
            </a:r>
            <a:r>
              <a:rPr lang="en-US" sz="2800" dirty="0" err="1">
                <a:solidFill>
                  <a:srgbClr val="FF0000"/>
                </a:solidFill>
                <a:latin typeface="Courier New" panose="02070309020205020404" pitchFamily="49" charset="0"/>
                <a:cs typeface="Courier New" panose="02070309020205020404" pitchFamily="49" charset="0"/>
              </a:rPr>
              <a:t>mutex</a:t>
            </a:r>
            <a:r>
              <a:rPr lang="en-US" sz="2800" dirty="0">
                <a:solidFill>
                  <a:srgbClr val="FF0000"/>
                </a:solidFill>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print “Cat finishes eating at dish”, </a:t>
            </a:r>
            <a:r>
              <a:rPr lang="en-US" sz="2800" dirty="0" err="1">
                <a:latin typeface="Courier New" panose="02070309020205020404" pitchFamily="49" charset="0"/>
                <a:cs typeface="Courier New" panose="02070309020205020404" pitchFamily="49" charset="0"/>
              </a:rPr>
              <a:t>mydish</a:t>
            </a:r>
            <a:r>
              <a:rPr lang="en-US" sz="2800" dirty="0">
                <a:latin typeface="Courier New" panose="02070309020205020404" pitchFamily="49" charset="0"/>
                <a:cs typeface="Courier New" panose="02070309020205020404" pitchFamily="49" charset="0"/>
              </a:rPr>
              <a:t>; </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if (</a:t>
            </a:r>
            <a:r>
              <a:rPr lang="en-US" sz="2800" dirty="0" err="1">
                <a:latin typeface="Courier New" panose="02070309020205020404" pitchFamily="49" charset="0"/>
                <a:cs typeface="Courier New" panose="02070309020205020404" pitchFamily="49" charset="0"/>
              </a:rPr>
              <a:t>mydish</a:t>
            </a:r>
            <a:r>
              <a:rPr lang="en-US" sz="2800" dirty="0">
                <a:latin typeface="Courier New" panose="02070309020205020404" pitchFamily="49" charset="0"/>
                <a:cs typeface="Courier New" panose="02070309020205020404" pitchFamily="49" charset="0"/>
              </a:rPr>
              <a:t> == 1) /* release dish 1 */</a:t>
            </a:r>
          </a:p>
          <a:p>
            <a:r>
              <a:rPr lang="en-US" sz="2800" dirty="0">
                <a:latin typeface="Courier New" panose="02070309020205020404" pitchFamily="49" charset="0"/>
                <a:cs typeface="Courier New" panose="02070309020205020404" pitchFamily="49" charset="0"/>
              </a:rPr>
              <a:t>    dish1_busy = _________;</a:t>
            </a:r>
          </a:p>
          <a:p>
            <a:r>
              <a:rPr lang="en-US" sz="2800" dirty="0">
                <a:latin typeface="Courier New" panose="02070309020205020404" pitchFamily="49" charset="0"/>
                <a:cs typeface="Courier New" panose="02070309020205020404" pitchFamily="49" charset="0"/>
              </a:rPr>
              <a:t>else /* release dish 2 */</a:t>
            </a:r>
          </a:p>
          <a:p>
            <a:r>
              <a:rPr lang="en-US" sz="2800" dirty="0">
                <a:latin typeface="Courier New" panose="02070309020205020404" pitchFamily="49" charset="0"/>
                <a:cs typeface="Courier New" panose="02070309020205020404" pitchFamily="49" charset="0"/>
              </a:rPr>
              <a:t>    dish2_busy = _________;</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/*update the number of cats in kitchen*/</a:t>
            </a:r>
          </a:p>
          <a:p>
            <a:r>
              <a:rPr lang="en-US" sz="2800" dirty="0" err="1">
                <a:solidFill>
                  <a:srgbClr val="FF0000"/>
                </a:solidFill>
                <a:latin typeface="Courier New" panose="02070309020205020404" pitchFamily="49" charset="0"/>
                <a:cs typeface="Courier New" panose="02070309020205020404" pitchFamily="49" charset="0"/>
              </a:rPr>
              <a:t>cats_eat_count</a:t>
            </a:r>
            <a:r>
              <a:rPr lang="en-US" sz="2800" dirty="0">
                <a:solidFill>
                  <a:srgbClr val="FF0000"/>
                </a:solidFill>
                <a:latin typeface="Courier New" panose="02070309020205020404" pitchFamily="49" charset="0"/>
                <a:cs typeface="Courier New" panose="02070309020205020404" pitchFamily="49" charset="0"/>
              </a:rPr>
              <a:t>__________;</a:t>
            </a:r>
            <a:r>
              <a:rPr lang="en-US" sz="2800" dirty="0">
                <a:latin typeface="Courier New" panose="02070309020205020404" pitchFamily="49" charset="0"/>
                <a:cs typeface="Courier New" panose="02070309020205020404" pitchFamily="49" charset="0"/>
              </a:rPr>
              <a:t> </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/*update the number of waiting cats*/</a:t>
            </a:r>
          </a:p>
          <a:p>
            <a:r>
              <a:rPr lang="en-US" sz="2800" dirty="0" err="1">
                <a:solidFill>
                  <a:srgbClr val="FF0000"/>
                </a:solidFill>
                <a:latin typeface="Courier New" panose="02070309020205020404" pitchFamily="49" charset="0"/>
                <a:cs typeface="Courier New" panose="02070309020205020404" pitchFamily="49" charset="0"/>
              </a:rPr>
              <a:t>cats_wait_count</a:t>
            </a:r>
            <a:r>
              <a:rPr lang="en-US" sz="2800" dirty="0">
                <a:solidFill>
                  <a:srgbClr val="FF0000"/>
                </a:solidFill>
                <a:latin typeface="Courier New" panose="02070309020205020404" pitchFamily="49" charset="0"/>
                <a:cs typeface="Courier New" panose="02070309020205020404" pitchFamily="49" charset="0"/>
              </a:rPr>
              <a:t>__________;</a:t>
            </a:r>
            <a:r>
              <a:rPr lang="en-US" sz="2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94606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1201400" cy="1981200"/>
          </a:xfrm>
        </p:spPr>
        <p:txBody>
          <a:bodyPr/>
          <a:lstStyle/>
          <a:p>
            <a:pPr algn="l"/>
            <a:r>
              <a:rPr lang="en-US" sz="3600" dirty="0">
                <a:solidFill>
                  <a:srgbClr val="FF0000"/>
                </a:solidFill>
                <a:latin typeface="Calibri"/>
                <a:cs typeface="Calibri"/>
              </a:rPr>
              <a:t>Exercise 5. </a:t>
            </a:r>
            <a:r>
              <a:rPr lang="en-US" sz="3600" dirty="0">
                <a:latin typeface="Calibri"/>
                <a:cs typeface="Calibri"/>
              </a:rPr>
              <a:t>How to implement “Switch Turn”. Consider Case 1 where (1) No waiting mouse and (2) There are waiting cats.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35</a:t>
            </a:fld>
            <a:endParaRPr lang="en-US" dirty="0"/>
          </a:p>
        </p:txBody>
      </p:sp>
      <p:sp>
        <p:nvSpPr>
          <p:cNvPr id="5" name="Rectangle 4"/>
          <p:cNvSpPr/>
          <p:nvPr/>
        </p:nvSpPr>
        <p:spPr>
          <a:xfrm>
            <a:off x="914400" y="2438400"/>
            <a:ext cx="10591800" cy="2677656"/>
          </a:xfrm>
          <a:prstGeom prst="rect">
            <a:avLst/>
          </a:prstGeom>
        </p:spPr>
        <p:txBody>
          <a:bodyPr wrap="square">
            <a:spAutoFit/>
          </a:bodyPr>
          <a:lstStyle/>
          <a:p>
            <a:r>
              <a:rPr lang="en-US" sz="2800" dirty="0">
                <a:latin typeface="Courier New" panose="02070309020205020404" pitchFamily="49" charset="0"/>
                <a:cs typeface="Courier New" panose="02070309020205020404" pitchFamily="49" charset="0"/>
              </a:rPr>
              <a:t>if (No waiting mouse &amp;&amp; there are waiting cats) {</a:t>
            </a:r>
          </a:p>
          <a:p>
            <a:r>
              <a:rPr lang="en-US" sz="2800" dirty="0">
                <a:latin typeface="Courier New" panose="02070309020205020404" pitchFamily="49" charset="0"/>
                <a:cs typeface="Courier New" panose="02070309020205020404" pitchFamily="49" charset="0"/>
              </a:rPr>
              <a:t>    /* Wake up one waiting cat to enter */</a:t>
            </a:r>
          </a:p>
          <a:p>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cats_in_this_turn</a:t>
            </a:r>
            <a:r>
              <a:rPr lang="en-US" sz="2800" dirty="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r>
              <a:rPr lang="en-US" sz="2800" dirty="0">
                <a:solidFill>
                  <a:srgbClr val="FF0000"/>
                </a:solidFill>
                <a:latin typeface="Courier New" panose="02070309020205020404" pitchFamily="49" charset="0"/>
                <a:cs typeface="Courier New" panose="02070309020205020404" pitchFamily="49" charset="0"/>
              </a:rPr>
              <a:t>____________________; </a:t>
            </a:r>
            <a:r>
              <a:rPr lang="en-US" sz="2800" b="1" dirty="0">
                <a:solidFill>
                  <a:srgbClr val="FF0000"/>
                </a:solidFill>
                <a:latin typeface="Courier New" panose="02070309020205020404" pitchFamily="49" charset="0"/>
                <a:cs typeface="Courier New" panose="02070309020205020404" pitchFamily="49" charset="0"/>
              </a:rPr>
              <a:t>/* How? */</a:t>
            </a:r>
          </a:p>
          <a:p>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947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8991600" cy="914400"/>
          </a:xfrm>
        </p:spPr>
        <p:txBody>
          <a:bodyPr/>
          <a:lstStyle/>
          <a:p>
            <a:r>
              <a:rPr lang="en-US" sz="3600" dirty="0">
                <a:latin typeface="Calibri"/>
                <a:cs typeface="Calibri"/>
              </a:rPr>
              <a:t>Switch Turn: Case 2. Last Cat and Timeout</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36</a:t>
            </a:fld>
            <a:endParaRPr lang="en-US" dirty="0"/>
          </a:p>
        </p:txBody>
      </p:sp>
      <p:sp>
        <p:nvSpPr>
          <p:cNvPr id="5" name="Rectangle 4"/>
          <p:cNvSpPr/>
          <p:nvPr/>
        </p:nvSpPr>
        <p:spPr>
          <a:xfrm>
            <a:off x="838200" y="1371600"/>
            <a:ext cx="10439399" cy="3847207"/>
          </a:xfrm>
          <a:prstGeom prst="rect">
            <a:avLst/>
          </a:prstGeom>
        </p:spPr>
        <p:txBody>
          <a:bodyPr wrap="square">
            <a:spAutoFit/>
          </a:bodyPr>
          <a:lstStyle/>
          <a:p>
            <a:r>
              <a:rPr lang="en-US" sz="2800" dirty="0">
                <a:latin typeface="Courier New" panose="02070309020205020404" pitchFamily="49" charset="0"/>
                <a:cs typeface="Courier New" panose="02070309020205020404" pitchFamily="49" charset="0"/>
              </a:rPr>
              <a:t>/*Last cat and timeout. Then switch to mice.*/</a:t>
            </a:r>
          </a:p>
          <a:p>
            <a:r>
              <a:rPr lang="en-US" sz="2800" dirty="0">
                <a:latin typeface="Courier New" panose="02070309020205020404" pitchFamily="49" charset="0"/>
                <a:cs typeface="Courier New" panose="02070309020205020404" pitchFamily="49" charset="0"/>
              </a:rPr>
              <a:t>if (Last Cat and Timeout) </a:t>
            </a:r>
          </a:p>
          <a:p>
            <a:r>
              <a:rPr lang="en-US" sz="2800" dirty="0">
                <a:latin typeface="Courier New" panose="02070309020205020404" pitchFamily="49" charset="0"/>
                <a:cs typeface="Courier New" panose="02070309020205020404" pitchFamily="49" charset="0"/>
              </a:rPr>
              <a:t>    /*see next slide for detail*/</a:t>
            </a:r>
          </a:p>
          <a:p>
            <a:r>
              <a:rPr lang="en-US" sz="2800" dirty="0">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change_turn</a:t>
            </a:r>
            <a:r>
              <a:rPr lang="en-US" sz="2800" dirty="0">
                <a:solidFill>
                  <a:srgbClr val="FF0000"/>
                </a:solidFill>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 </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printf</a:t>
            </a:r>
            <a:r>
              <a:rPr lang="en-US" sz="2800" dirty="0">
                <a:latin typeface="Courier New" panose="02070309020205020404" pitchFamily="49" charset="0"/>
                <a:cs typeface="Courier New" panose="02070309020205020404" pitchFamily="49" charset="0"/>
              </a:rPr>
              <a:t> ("Cat leaves kitchen.";</a:t>
            </a:r>
          </a:p>
          <a:p>
            <a:r>
              <a:rPr lang="en-US" sz="2800" dirty="0">
                <a:latin typeface="Courier New" panose="02070309020205020404" pitchFamily="49" charset="0"/>
                <a:cs typeface="Courier New" panose="02070309020205020404" pitchFamily="49" charset="0"/>
              </a:rPr>
              <a:t>unlock(</a:t>
            </a:r>
            <a:r>
              <a:rPr lang="en-US" sz="2800" dirty="0" err="1">
                <a:latin typeface="Courier New" panose="02070309020205020404" pitchFamily="49" charset="0"/>
                <a:cs typeface="Courier New" panose="02070309020205020404" pitchFamily="49" charset="0"/>
              </a:rPr>
              <a:t>mutex</a:t>
            </a:r>
            <a:r>
              <a:rPr lang="en-US" sz="2800"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754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01"/>
            <a:ext cx="10363200" cy="844689"/>
          </a:xfrm>
        </p:spPr>
        <p:txBody>
          <a:bodyPr/>
          <a:lstStyle/>
          <a:p>
            <a:r>
              <a:rPr lang="en-US" sz="3600" dirty="0">
                <a:solidFill>
                  <a:srgbClr val="FF0000"/>
                </a:solidFill>
                <a:latin typeface="Calibri"/>
                <a:cs typeface="Calibri"/>
              </a:rPr>
              <a:t>Exercise 6.</a:t>
            </a:r>
            <a:r>
              <a:rPr lang="en-US" sz="3600" dirty="0">
                <a:latin typeface="Calibri"/>
                <a:cs typeface="Calibri"/>
              </a:rPr>
              <a:t> How to switch Turn? </a:t>
            </a:r>
            <a:r>
              <a:rPr lang="en-US" sz="3600" dirty="0" err="1">
                <a:latin typeface="Courier New" panose="02070309020205020404" pitchFamily="49" charset="0"/>
                <a:cs typeface="Courier New" panose="02070309020205020404" pitchFamily="49" charset="0"/>
              </a:rPr>
              <a:t>change_turn</a:t>
            </a:r>
            <a:r>
              <a:rPr lang="en-US" sz="3600" dirty="0">
                <a:latin typeface="Courier New" panose="02070309020205020404" pitchFamily="49" charset="0"/>
                <a:cs typeface="Courier New" panose="02070309020205020404" pitchFamily="49" charset="0"/>
              </a:rPr>
              <a:t>();</a:t>
            </a:r>
            <a:endParaRPr lang="en-US" sz="3600" dirty="0">
              <a:latin typeface="Calibri"/>
              <a:cs typeface="Calibri"/>
            </a:endParaRP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37</a:t>
            </a:fld>
            <a:endParaRPr lang="en-US" dirty="0"/>
          </a:p>
        </p:txBody>
      </p:sp>
      <p:sp>
        <p:nvSpPr>
          <p:cNvPr id="5" name="Rectangle 4"/>
          <p:cNvSpPr/>
          <p:nvPr/>
        </p:nvSpPr>
        <p:spPr>
          <a:xfrm>
            <a:off x="1524000" y="844689"/>
            <a:ext cx="8839200" cy="563231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/*Case 1: there are waiting mice*/</a:t>
            </a:r>
          </a:p>
          <a:p>
            <a:r>
              <a:rPr lang="en-US" dirty="0">
                <a:latin typeface="Courier New" panose="02070309020205020404" pitchFamily="49" charset="0"/>
                <a:cs typeface="Courier New" panose="02070309020205020404" pitchFamily="49" charset="0"/>
              </a:rPr>
              <a:t>  if (there are waiting mice)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turn_type</a:t>
            </a:r>
            <a:r>
              <a:rPr lang="en-US" dirty="0">
                <a:latin typeface="Courier New" panose="02070309020205020404" pitchFamily="49" charset="0"/>
                <a:cs typeface="Courier New" panose="02070309020205020404" pitchFamily="49" charset="0"/>
              </a:rPr>
              <a:t> = MICE;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mice_in_this_turn</a:t>
            </a:r>
            <a:r>
              <a:rPr lang="en-US" dirty="0">
                <a:latin typeface="Courier New" panose="02070309020205020404" pitchFamily="49" charset="0"/>
                <a:cs typeface="Courier New" panose="02070309020205020404" pitchFamily="49" charset="0"/>
              </a:rPr>
              <a:t> = 2; </a:t>
            </a:r>
          </a:p>
          <a:p>
            <a:r>
              <a:rPr lang="en-US" dirty="0">
                <a:latin typeface="Courier New" panose="02070309020205020404" pitchFamily="49" charset="0"/>
                <a:cs typeface="Courier New" panose="02070309020205020404" pitchFamily="49" charset="0"/>
              </a:rPr>
              <a:t>      print “It is mice turn now.”;</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else if (there are waiting cats) {</a:t>
            </a:r>
          </a:p>
          <a:p>
            <a:r>
              <a:rPr lang="en-US" dirty="0">
                <a:latin typeface="Courier New" panose="02070309020205020404" pitchFamily="49" charset="0"/>
                <a:cs typeface="Courier New" panose="02070309020205020404" pitchFamily="49" charset="0"/>
              </a:rPr>
              <a:t>         /*let cats eat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cats_in_this_turn</a:t>
            </a:r>
            <a:r>
              <a:rPr lang="en-US" dirty="0">
                <a:latin typeface="Courier New" panose="02070309020205020404" pitchFamily="49" charset="0"/>
                <a:cs typeface="Courier New" panose="02070309020205020404" pitchFamily="49" charset="0"/>
              </a:rPr>
              <a:t> = 2;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else {/*no waiting cats or mice*/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turn_type</a:t>
            </a:r>
            <a:r>
              <a:rPr lang="en-US" dirty="0">
                <a:latin typeface="Courier New" panose="02070309020205020404" pitchFamily="49" charset="0"/>
                <a:cs typeface="Courier New" panose="02070309020205020404" pitchFamily="49" charset="0"/>
              </a:rPr>
              <a:t> = NOCATMOUSE;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Wake up those waiting for turn change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_______________________;</a:t>
            </a:r>
          </a:p>
        </p:txBody>
      </p:sp>
    </p:spTree>
    <p:extLst>
      <p:ext uri="{BB962C8B-B14F-4D97-AF65-F5344CB8AC3E}">
        <p14:creationId xmlns:p14="http://schemas.microsoft.com/office/powerpoint/2010/main" val="520416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1734800" cy="844689"/>
          </a:xfrm>
        </p:spPr>
        <p:txBody>
          <a:bodyPr/>
          <a:lstStyle/>
          <a:p>
            <a:pPr algn="l"/>
            <a:r>
              <a:rPr lang="en-US" sz="3200" dirty="0">
                <a:solidFill>
                  <a:srgbClr val="FF0000"/>
                </a:solidFill>
                <a:latin typeface="Calibri"/>
                <a:cs typeface="Calibri"/>
              </a:rPr>
              <a:t>Exercise 1. </a:t>
            </a:r>
            <a:r>
              <a:rPr lang="en-US" sz="3200" dirty="0">
                <a:latin typeface="Calibri"/>
                <a:cs typeface="Calibri"/>
              </a:rPr>
              <a:t>Please complete the following </a:t>
            </a:r>
            <a:r>
              <a:rPr lang="en-US" sz="3200" dirty="0">
                <a:latin typeface="Courier New" charset="0"/>
                <a:ea typeface="Courier New" charset="0"/>
                <a:cs typeface="Courier New" charset="0"/>
              </a:rPr>
              <a:t>turn-switch</a:t>
            </a:r>
            <a:r>
              <a:rPr lang="en-US" sz="3200" dirty="0">
                <a:latin typeface="Calibri"/>
                <a:cs typeface="Calibri"/>
              </a:rPr>
              <a:t> algorithm.</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38</a:t>
            </a:fld>
            <a:endParaRPr lang="en-US" dirty="0"/>
          </a:p>
        </p:txBody>
      </p:sp>
      <p:sp>
        <p:nvSpPr>
          <p:cNvPr id="5" name="Rectangle 4"/>
          <p:cNvSpPr/>
          <p:nvPr/>
        </p:nvSpPr>
        <p:spPr>
          <a:xfrm>
            <a:off x="1800225" y="685800"/>
            <a:ext cx="8839200" cy="600164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Case 1:</a:t>
            </a:r>
            <a:r>
              <a:rPr lang="en-US" dirty="0">
                <a:latin typeface="Courier New" panose="02070309020205020404" pitchFamily="49" charset="0"/>
                <a:cs typeface="Courier New" panose="02070309020205020404" pitchFamily="49" charset="0"/>
              </a:rPr>
              <a:t> there are waiting mice */</a:t>
            </a:r>
          </a:p>
          <a:p>
            <a:r>
              <a:rPr lang="en-US" dirty="0">
                <a:latin typeface="Courier New" panose="02070309020205020404" pitchFamily="49" charset="0"/>
                <a:cs typeface="Courier New" panose="02070309020205020404" pitchFamily="49" charset="0"/>
              </a:rPr>
              <a:t>  if (there are waiting mice)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turn_type</a:t>
            </a:r>
            <a:r>
              <a:rPr lang="en-US" dirty="0">
                <a:latin typeface="Courier New" panose="02070309020205020404" pitchFamily="49" charset="0"/>
                <a:cs typeface="Courier New" panose="02070309020205020404" pitchFamily="49" charset="0"/>
              </a:rPr>
              <a:t> = ________________;</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mice_in_this_turn</a:t>
            </a:r>
            <a:r>
              <a:rPr lang="en-US" dirty="0">
                <a:latin typeface="Courier New" panose="02070309020205020404" pitchFamily="49" charset="0"/>
                <a:cs typeface="Courier New" panose="02070309020205020404" pitchFamily="49" charset="0"/>
              </a:rPr>
              <a:t> = ________________; </a:t>
            </a:r>
          </a:p>
          <a:p>
            <a:r>
              <a:rPr lang="en-US" dirty="0">
                <a:latin typeface="Courier New" panose="02070309020205020404" pitchFamily="49" charset="0"/>
                <a:cs typeface="Courier New" panose="02070309020205020404" pitchFamily="49" charset="0"/>
              </a:rPr>
              <a:t>      print “It is mice turn now.”;</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else if (there are waiting cats) { /*</a:t>
            </a:r>
            <a:r>
              <a:rPr lang="en-US" b="1" dirty="0">
                <a:solidFill>
                  <a:srgbClr val="FF0000"/>
                </a:solidFill>
                <a:latin typeface="Courier New" panose="02070309020205020404" pitchFamily="49" charset="0"/>
                <a:cs typeface="Courier New" panose="02070309020205020404" pitchFamily="49" charset="0"/>
              </a:rPr>
              <a:t>Case 2</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/*let cats eat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cats_in_this_turn</a:t>
            </a:r>
            <a:r>
              <a:rPr lang="en-US" dirty="0">
                <a:latin typeface="Courier New" panose="02070309020205020404" pitchFamily="49" charset="0"/>
                <a:cs typeface="Courier New" panose="02070309020205020404" pitchFamily="49" charset="0"/>
              </a:rPr>
              <a:t> = ________________;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Case 3 */</a:t>
            </a:r>
          </a:p>
          <a:p>
            <a:r>
              <a:rPr lang="en-US" dirty="0">
                <a:latin typeface="Courier New" panose="02070309020205020404" pitchFamily="49" charset="0"/>
                <a:cs typeface="Courier New" panose="02070309020205020404" pitchFamily="49" charset="0"/>
              </a:rPr>
              <a:t>       else {/*no waiting cats or mice*/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turn_type</a:t>
            </a:r>
            <a:r>
              <a:rPr lang="en-US" dirty="0">
                <a:latin typeface="Courier New" panose="02070309020205020404" pitchFamily="49" charset="0"/>
                <a:cs typeface="Courier New" panose="02070309020205020404" pitchFamily="49" charset="0"/>
              </a:rPr>
              <a:t> = ________________;</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Wake up those waiting for turn change*/</a:t>
            </a:r>
          </a:p>
          <a:p>
            <a:r>
              <a:rPr lang="en-US" dirty="0">
                <a:latin typeface="Courier New" panose="02070309020205020404" pitchFamily="49" charset="0"/>
                <a:cs typeface="Courier New" panose="02070309020205020404" pitchFamily="49" charset="0"/>
              </a:rPr>
              <a:t>  ________________________;</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3597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91600" cy="1447800"/>
          </a:xfrm>
        </p:spPr>
        <p:txBody>
          <a:bodyPr/>
          <a:lstStyle/>
          <a:p>
            <a:r>
              <a:rPr lang="en-US" sz="3600" dirty="0">
                <a:latin typeface="Calibri"/>
                <a:cs typeface="Calibri"/>
              </a:rPr>
              <a:t>How to implement the driver code </a:t>
            </a:r>
            <a:r>
              <a:rPr lang="en-US" sz="3600" dirty="0" err="1">
                <a:latin typeface="Courier New" panose="02070309020205020404" pitchFamily="49" charset="0"/>
                <a:cs typeface="Courier New" panose="02070309020205020404" pitchFamily="49" charset="0"/>
              </a:rPr>
              <a:t>catmouselock</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39</a:t>
            </a:fld>
            <a:endParaRPr lang="en-US" dirty="0"/>
          </a:p>
        </p:txBody>
      </p:sp>
      <p:sp>
        <p:nvSpPr>
          <p:cNvPr id="5" name="Rectangle 4"/>
          <p:cNvSpPr/>
          <p:nvPr/>
        </p:nvSpPr>
        <p:spPr>
          <a:xfrm>
            <a:off x="685800" y="1676400"/>
            <a:ext cx="10972800" cy="4278094"/>
          </a:xfrm>
          <a:prstGeom prst="rect">
            <a:avLst/>
          </a:prstGeom>
        </p:spPr>
        <p:txBody>
          <a:bodyPr wrap="square">
            <a:spAutoFit/>
          </a:bodyPr>
          <a:lstStyle/>
          <a:p>
            <a:pPr marL="342900" indent="-342900">
              <a:buFont typeface="Arial" panose="020B0604020202020204" pitchFamily="34" charset="0"/>
              <a:buChar char="•"/>
            </a:pPr>
            <a:r>
              <a:rPr lang="en-US" sz="2800" dirty="0">
                <a:latin typeface="Calibri" panose="020F0502020204030204" pitchFamily="34" charset="0"/>
                <a:cs typeface="Courier New" panose="02070309020205020404" pitchFamily="49" charset="0"/>
              </a:rPr>
              <a:t>Implement the driver code in </a:t>
            </a:r>
            <a:r>
              <a:rPr lang="en-US" dirty="0" err="1">
                <a:latin typeface="Courier New" panose="02070309020205020404" pitchFamily="49" charset="0"/>
                <a:cs typeface="Courier New" panose="02070309020205020404" pitchFamily="49" charset="0"/>
              </a:rPr>
              <a:t>catlock.c</a:t>
            </a:r>
            <a:r>
              <a:rPr lang="en-US" sz="2800" dirty="0">
                <a:latin typeface="Calibri" panose="020F0502020204030204" pitchFamily="34" charset="0"/>
                <a:cs typeface="Courier New" panose="02070309020205020404" pitchFamily="49" charset="0"/>
              </a:rPr>
              <a:t> </a:t>
            </a:r>
          </a:p>
          <a:p>
            <a:r>
              <a:rPr lang="en-US" sz="2800" dirty="0">
                <a:latin typeface="Calibri" panose="020F0502020204030204" pitchFamily="34" charset="0"/>
                <a:cs typeface="Courier New" panose="02070309020205020404" pitchFamily="49" charset="0"/>
              </a:rPr>
              <a:t>    (see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/kern/asst1</a:t>
            </a:r>
            <a:r>
              <a:rPr lang="en-US" sz="2800" dirty="0">
                <a:latin typeface="Calibri" panose="020F0502020204030204" pitchFamily="34" charset="0"/>
                <a:cs typeface="Courier New" panose="02070309020205020404" pitchFamily="49" charset="0"/>
              </a:rPr>
              <a:t>)</a:t>
            </a:r>
          </a:p>
          <a:p>
            <a:endParaRPr lang="en-US" sz="2800" dirty="0">
              <a:latin typeface="Calibri" panose="020F0502020204030204" pitchFamily="34" charset="0"/>
              <a:cs typeface="Courier New" panose="02070309020205020404" pitchFamily="49" charset="0"/>
            </a:endParaRPr>
          </a:p>
          <a:p>
            <a:pPr marL="457200" indent="-457200">
              <a:buFont typeface="Arial" panose="020B0604020202020204" pitchFamily="34" charset="0"/>
              <a:buChar char="•"/>
            </a:pPr>
            <a:r>
              <a:rPr lang="en-US" sz="2800" dirty="0">
                <a:latin typeface="Calibri" panose="020F0502020204030204" pitchFamily="34" charset="0"/>
                <a:cs typeface="Courier New" panose="02070309020205020404" pitchFamily="49" charset="0"/>
              </a:rPr>
              <a:t>Prototype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catmouselock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nargs</a:t>
            </a:r>
            <a:r>
              <a:rPr lang="en-US" dirty="0">
                <a:latin typeface="Courier New" panose="02070309020205020404" pitchFamily="49" charset="0"/>
                <a:cs typeface="Courier New" panose="02070309020205020404" pitchFamily="49" charset="0"/>
              </a:rPr>
              <a:t>, char **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800" dirty="0">
                <a:latin typeface="Calibri" panose="020F0502020204030204" pitchFamily="34" charset="0"/>
                <a:cs typeface="Courier New" panose="02070309020205020404" pitchFamily="49" charset="0"/>
              </a:rPr>
              <a:t>This is a parent process that creates and synchronize six (6) cat and two (2) mouse threads</a:t>
            </a:r>
          </a:p>
          <a:p>
            <a:pPr marL="342900" indent="-342900">
              <a:buFont typeface="Arial" panose="020B0604020202020204" pitchFamily="34" charset="0"/>
              <a:buChar char="•"/>
            </a:pPr>
            <a:endParaRPr lang="en-US" sz="2800" dirty="0">
              <a:latin typeface="Calibri" panose="020F0502020204030204" pitchFamily="34" charset="0"/>
              <a:cs typeface="Courier New" panose="02070309020205020404" pitchFamily="49" charset="0"/>
            </a:endParaRPr>
          </a:p>
          <a:p>
            <a:pPr marL="342900" indent="-342900">
              <a:buFont typeface="Arial" panose="020B0604020202020204" pitchFamily="34" charset="0"/>
              <a:buChar char="•"/>
            </a:pPr>
            <a:r>
              <a:rPr lang="en-US" sz="2800" dirty="0">
                <a:latin typeface="Calibri" panose="020F0502020204030204" pitchFamily="34" charset="0"/>
                <a:cs typeface="Courier New" panose="02070309020205020404" pitchFamily="49" charset="0"/>
              </a:rPr>
              <a:t>Who creates this parent process? </a:t>
            </a:r>
          </a:p>
        </p:txBody>
      </p:sp>
    </p:spTree>
    <p:extLst>
      <p:ext uri="{BB962C8B-B14F-4D97-AF65-F5344CB8AC3E}">
        <p14:creationId xmlns:p14="http://schemas.microsoft.com/office/powerpoint/2010/main" val="44127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11582400" cy="934045"/>
          </a:xfrm>
        </p:spPr>
        <p:txBody>
          <a:bodyPr/>
          <a:lstStyle/>
          <a:p>
            <a:r>
              <a:rPr lang="en-US" sz="3200" dirty="0">
                <a:solidFill>
                  <a:srgbClr val="FF0000"/>
                </a:solidFill>
                <a:latin typeface="Calibri"/>
                <a:cs typeface="Calibri"/>
              </a:rPr>
              <a:t>Exercise 2.</a:t>
            </a:r>
            <a:r>
              <a:rPr lang="en-US" sz="3200" dirty="0">
                <a:latin typeface="Calibri"/>
                <a:cs typeface="Calibri"/>
              </a:rPr>
              <a:t> Please complete the following </a:t>
            </a:r>
            <a:r>
              <a:rPr lang="en-US" sz="3200" dirty="0" err="1">
                <a:latin typeface="Courier New" panose="02070309020205020404" pitchFamily="49" charset="0"/>
                <a:cs typeface="Courier New" panose="02070309020205020404" pitchFamily="49" charset="0"/>
              </a:rPr>
              <a:t>lock_acquire</a:t>
            </a:r>
            <a:r>
              <a:rPr lang="en-US" sz="32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a:t>
            </a:fld>
            <a:endParaRPr lang="en-US" dirty="0"/>
          </a:p>
        </p:txBody>
      </p:sp>
      <p:sp>
        <p:nvSpPr>
          <p:cNvPr id="5" name="Rectangle 4"/>
          <p:cNvSpPr/>
          <p:nvPr/>
        </p:nvSpPr>
        <p:spPr>
          <a:xfrm>
            <a:off x="1676400" y="838201"/>
            <a:ext cx="9144000" cy="5847755"/>
          </a:xfrm>
          <a:prstGeom prst="rect">
            <a:avLst/>
          </a:prstGeom>
        </p:spPr>
        <p:txBody>
          <a:bodyPr wrap="square">
            <a:spAutoFit/>
          </a:bodyPr>
          <a:lstStyle/>
          <a:p>
            <a:r>
              <a:rPr lang="en-US" sz="2200" dirty="0">
                <a:latin typeface="Courier New"/>
                <a:cs typeface="Courier New"/>
              </a:rPr>
              <a:t>void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struct</a:t>
            </a:r>
            <a:r>
              <a:rPr lang="en-US" sz="2200" dirty="0">
                <a:latin typeface="Courier New"/>
                <a:cs typeface="Courier New"/>
              </a:rPr>
              <a:t> lock *lock) {</a:t>
            </a:r>
          </a:p>
          <a:p>
            <a:r>
              <a:rPr lang="en-US" sz="2200" dirty="0">
                <a:latin typeface="Courier New"/>
                <a:cs typeface="Courier New"/>
              </a:rPr>
              <a:t>  turn off interrupts; /*see P(*</a:t>
            </a:r>
            <a:r>
              <a:rPr lang="en-US" sz="2200" dirty="0" err="1">
                <a:latin typeface="Courier New"/>
                <a:cs typeface="Courier New"/>
              </a:rPr>
              <a:t>sem</a:t>
            </a:r>
            <a:r>
              <a:rPr lang="en-US" sz="2200" dirty="0">
                <a:latin typeface="Courier New"/>
                <a:cs typeface="Courier New"/>
              </a:rPr>
              <a:t>) in next slide*/</a:t>
            </a:r>
          </a:p>
          <a:p>
            <a:r>
              <a:rPr lang="en-US" sz="2200" dirty="0">
                <a:latin typeface="Courier New"/>
                <a:cs typeface="Courier New"/>
              </a:rPr>
              <a:t>  </a:t>
            </a:r>
          </a:p>
          <a:p>
            <a:r>
              <a:rPr lang="en-US" sz="2200" dirty="0">
                <a:latin typeface="Courier New"/>
                <a:cs typeface="Courier New"/>
              </a:rPr>
              <a:t>  if (</a:t>
            </a:r>
            <a:r>
              <a:rPr lang="en-US" sz="2200" dirty="0" err="1">
                <a:latin typeface="Courier New"/>
                <a:cs typeface="Courier New"/>
              </a:rPr>
              <a:t>lock_do_i_hold</a:t>
            </a:r>
            <a:r>
              <a:rPr lang="en-US" sz="2200" dirty="0">
                <a:latin typeface="Courier New"/>
                <a:cs typeface="Courier New"/>
              </a:rPr>
              <a:t>(lock)) /* check deadlock */</a:t>
            </a:r>
          </a:p>
          <a:p>
            <a:r>
              <a:rPr lang="en-US" sz="2200" dirty="0">
                <a:latin typeface="Courier New"/>
                <a:cs typeface="Courier New"/>
              </a:rPr>
              <a:t>    panic("lock %s at %p: Deadlock.\n", </a:t>
            </a:r>
          </a:p>
          <a:p>
            <a:r>
              <a:rPr lang="en-US" sz="2200" dirty="0">
                <a:latin typeface="Courier New"/>
                <a:cs typeface="Courier New"/>
              </a:rPr>
              <a:t>          lock-&gt;name, lock);</a:t>
            </a:r>
          </a:p>
          <a:p>
            <a:r>
              <a:rPr lang="en-US" sz="2200" dirty="0">
                <a:latin typeface="Courier New"/>
                <a:cs typeface="Courier New"/>
              </a:rPr>
              <a:t>	</a:t>
            </a:r>
          </a:p>
          <a:p>
            <a:r>
              <a:rPr lang="en-US" sz="2200" dirty="0">
                <a:latin typeface="Courier New"/>
                <a:cs typeface="Courier New"/>
              </a:rPr>
              <a:t>  /* wait the lock to become free */</a:t>
            </a:r>
          </a:p>
          <a:p>
            <a:r>
              <a:rPr lang="en-US" sz="2200" dirty="0">
                <a:latin typeface="Courier New"/>
                <a:cs typeface="Courier New"/>
              </a:rPr>
              <a:t>  while (lock’s holder != NULL) {</a:t>
            </a:r>
          </a:p>
          <a:p>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sleep this thread; </a:t>
            </a:r>
            <a:r>
              <a:rPr lang="en-US" sz="2200" dirty="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a:latin typeface="Courier New" panose="02070309020205020404" pitchFamily="49" charset="0"/>
                <a:cs typeface="Courier New" panose="02070309020205020404" pitchFamily="49" charset="0"/>
              </a:rPr>
              <a:t>)</a:t>
            </a:r>
            <a:r>
              <a:rPr lang="en-US" sz="2200" dirty="0">
                <a:latin typeface="Courier New"/>
                <a:cs typeface="Courier New"/>
              </a:rPr>
              <a:t> in next slide</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 woken up now- this thread is holding the lock */           </a:t>
            </a:r>
          </a:p>
          <a:p>
            <a:r>
              <a:rPr lang="en-US" sz="2200" dirty="0">
                <a:latin typeface="Courier New"/>
                <a:cs typeface="Courier New"/>
              </a:rPr>
              <a:t>  lock’s holder is set to </a:t>
            </a:r>
            <a:r>
              <a:rPr lang="en-US" sz="2200" dirty="0" err="1">
                <a:solidFill>
                  <a:srgbClr val="FF0000"/>
                </a:solidFill>
                <a:latin typeface="Courier New"/>
                <a:cs typeface="Courier New"/>
              </a:rPr>
              <a:t>curthread</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turn on interrupts to the previous level;</a:t>
            </a:r>
          </a:p>
          <a:p>
            <a:r>
              <a:rPr lang="en-US" sz="2200" dirty="0">
                <a:latin typeface="Courier New"/>
                <a:cs typeface="Courier New"/>
              </a:rPr>
              <a:t>}</a:t>
            </a:r>
          </a:p>
        </p:txBody>
      </p:sp>
      <p:sp>
        <p:nvSpPr>
          <p:cNvPr id="7" name="Rectangle 6"/>
          <p:cNvSpPr/>
          <p:nvPr/>
        </p:nvSpPr>
        <p:spPr>
          <a:xfrm>
            <a:off x="3581400" y="1219201"/>
            <a:ext cx="7010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743200" y="1835747"/>
            <a:ext cx="3352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276600" y="3571578"/>
            <a:ext cx="3505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096000" y="5282009"/>
            <a:ext cx="1600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51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399" y="152400"/>
            <a:ext cx="8991600" cy="1371600"/>
          </a:xfrm>
        </p:spPr>
        <p:txBody>
          <a:bodyPr/>
          <a:lstStyle/>
          <a:p>
            <a:r>
              <a:rPr lang="en-US" sz="3600" dirty="0">
                <a:solidFill>
                  <a:srgbClr val="FF0000"/>
                </a:solidFill>
                <a:latin typeface="Calibri"/>
                <a:cs typeface="Calibri"/>
              </a:rPr>
              <a:t>Exercise 2.</a:t>
            </a:r>
            <a:r>
              <a:rPr lang="en-US" sz="3600" dirty="0">
                <a:latin typeface="Calibri"/>
                <a:cs typeface="Calibri"/>
              </a:rPr>
              <a:t> How to implement the driver code </a:t>
            </a:r>
            <a:r>
              <a:rPr lang="en-US" sz="3600" dirty="0" err="1">
                <a:latin typeface="Courier New" panose="02070309020205020404" pitchFamily="49" charset="0"/>
                <a:cs typeface="Courier New" panose="02070309020205020404" pitchFamily="49" charset="0"/>
              </a:rPr>
              <a:t>catmouselock</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(cont.)</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40</a:t>
            </a:fld>
            <a:endParaRPr lang="en-US" dirty="0"/>
          </a:p>
        </p:txBody>
      </p:sp>
      <p:sp>
        <p:nvSpPr>
          <p:cNvPr id="5" name="Rectangle 4"/>
          <p:cNvSpPr/>
          <p:nvPr/>
        </p:nvSpPr>
        <p:spPr>
          <a:xfrm>
            <a:off x="952500" y="1524000"/>
            <a:ext cx="10439399" cy="4401205"/>
          </a:xfrm>
          <a:prstGeom prst="rect">
            <a:avLst/>
          </a:prstGeom>
        </p:spPr>
        <p:txBody>
          <a:bodyPr wrap="square">
            <a:spAutoFit/>
          </a:bodyPr>
          <a:lstStyle/>
          <a:p>
            <a:pPr algn="ctr"/>
            <a:r>
              <a:rPr lang="en-US" sz="2800" b="1" dirty="0">
                <a:latin typeface="Calibri" panose="020F0502020204030204" pitchFamily="34" charset="0"/>
                <a:cs typeface="Courier New" panose="02070309020205020404" pitchFamily="49" charset="0"/>
              </a:rPr>
              <a:t>Five Main Steps</a:t>
            </a:r>
          </a:p>
          <a:p>
            <a:pPr marL="971550" lvl="1" indent="-514350">
              <a:buFont typeface="+mj-lt"/>
              <a:buAutoNum type="arabicPeriod"/>
            </a:pPr>
            <a:r>
              <a:rPr lang="en-US" sz="2800" dirty="0">
                <a:latin typeface="Calibri" panose="020F0502020204030204" pitchFamily="34" charset="0"/>
                <a:cs typeface="Courier New" panose="02070309020205020404" pitchFamily="49" charset="0"/>
              </a:rPr>
              <a:t>Initialization (</a:t>
            </a:r>
            <a:r>
              <a:rPr lang="en-US" sz="2800" dirty="0">
                <a:solidFill>
                  <a:srgbClr val="FF0000"/>
                </a:solidFill>
                <a:latin typeface="Calibri" panose="020F0502020204030204" pitchFamily="34" charset="0"/>
                <a:cs typeface="Courier New" panose="02070309020205020404" pitchFamily="49" charset="0"/>
              </a:rPr>
              <a:t>Exercise 2.1: </a:t>
            </a:r>
            <a:r>
              <a:rPr lang="en-US" sz="2800" dirty="0">
                <a:latin typeface="Calibri" panose="020F0502020204030204" pitchFamily="34" charset="0"/>
                <a:cs typeface="Courier New" panose="02070309020205020404" pitchFamily="49" charset="0"/>
              </a:rPr>
              <a:t>What items should we initialize?)</a:t>
            </a:r>
          </a:p>
          <a:p>
            <a:pPr marL="971550" lvl="1" indent="-514350">
              <a:buFont typeface="+mj-lt"/>
              <a:buAutoNum type="arabicPeriod"/>
            </a:pPr>
            <a:endParaRPr lang="en-US" sz="2800" dirty="0">
              <a:latin typeface="Calibri" panose="020F0502020204030204" pitchFamily="34" charset="0"/>
              <a:cs typeface="Courier New" panose="02070309020205020404" pitchFamily="49" charset="0"/>
            </a:endParaRPr>
          </a:p>
          <a:p>
            <a:pPr marL="971550" lvl="1" indent="-514350">
              <a:buFont typeface="+mj-lt"/>
              <a:buAutoNum type="arabicPeriod"/>
            </a:pPr>
            <a:r>
              <a:rPr lang="en-US" sz="2800" dirty="0">
                <a:latin typeface="Calibri" panose="020F0502020204030204" pitchFamily="34" charset="0"/>
                <a:cs typeface="Courier New" panose="02070309020205020404" pitchFamily="49" charset="0"/>
              </a:rPr>
              <a:t>Create six cat threads using</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thread_fork</a:t>
            </a:r>
            <a:r>
              <a:rPr lang="en-US" sz="2800" dirty="0">
                <a:latin typeface="Courier New" panose="02070309020205020404" pitchFamily="49" charset="0"/>
                <a:cs typeface="Courier New" panose="02070309020205020404" pitchFamily="49" charset="0"/>
              </a:rPr>
              <a:t>()</a:t>
            </a:r>
          </a:p>
          <a:p>
            <a:pPr marL="971550" lvl="1" indent="-514350">
              <a:buFont typeface="+mj-lt"/>
              <a:buAutoNum type="arabicPeriod"/>
            </a:pPr>
            <a:endParaRPr lang="en-US" sz="2800" dirty="0">
              <a:latin typeface="Calibri" panose="020F0502020204030204" pitchFamily="34" charset="0"/>
              <a:cs typeface="Courier New" panose="02070309020205020404" pitchFamily="49" charset="0"/>
            </a:endParaRPr>
          </a:p>
          <a:p>
            <a:pPr marL="971550" lvl="1" indent="-514350">
              <a:buFont typeface="+mj-lt"/>
              <a:buAutoNum type="arabicPeriod"/>
            </a:pPr>
            <a:r>
              <a:rPr lang="en-US" sz="2800" dirty="0">
                <a:latin typeface="Calibri" panose="020F0502020204030204" pitchFamily="34" charset="0"/>
                <a:cs typeface="Courier New" panose="02070309020205020404" pitchFamily="49" charset="0"/>
              </a:rPr>
              <a:t>Create two mouse threads using </a:t>
            </a:r>
            <a:r>
              <a:rPr lang="en-US" sz="2800" dirty="0" err="1">
                <a:latin typeface="Courier New" panose="02070309020205020404" pitchFamily="49" charset="0"/>
                <a:cs typeface="Courier New" panose="02070309020205020404" pitchFamily="49" charset="0"/>
              </a:rPr>
              <a:t>thread_fork</a:t>
            </a:r>
            <a:r>
              <a:rPr lang="en-US" sz="2800" dirty="0">
                <a:latin typeface="Courier New" panose="02070309020205020404" pitchFamily="49" charset="0"/>
                <a:cs typeface="Courier New" panose="02070309020205020404" pitchFamily="49" charset="0"/>
              </a:rPr>
              <a:t>()</a:t>
            </a:r>
          </a:p>
          <a:p>
            <a:pPr marL="971550" lvl="1" indent="-514350">
              <a:buFont typeface="+mj-lt"/>
              <a:buAutoNum type="arabicPeriod"/>
            </a:pPr>
            <a:endParaRPr lang="en-US" sz="2800" dirty="0">
              <a:latin typeface="Calibri" panose="020F0502020204030204" pitchFamily="34" charset="0"/>
              <a:cs typeface="Courier New" panose="02070309020205020404" pitchFamily="49" charset="0"/>
            </a:endParaRPr>
          </a:p>
          <a:p>
            <a:pPr marL="971550" lvl="1" indent="-514350">
              <a:buFont typeface="+mj-lt"/>
              <a:buAutoNum type="arabicPeriod"/>
            </a:pPr>
            <a:r>
              <a:rPr lang="en-US" sz="2800" dirty="0">
                <a:latin typeface="Calibri" panose="020F0502020204030204" pitchFamily="34" charset="0"/>
                <a:cs typeface="Courier New" panose="02070309020205020404" pitchFamily="49" charset="0"/>
              </a:rPr>
              <a:t>Wait until the cat and mouse threads are done.</a:t>
            </a:r>
          </a:p>
          <a:p>
            <a:pPr marL="971550" lvl="1" indent="-514350">
              <a:buFont typeface="+mj-lt"/>
              <a:buAutoNum type="arabicPeriod"/>
            </a:pPr>
            <a:endParaRPr lang="en-US" sz="2800" dirty="0">
              <a:latin typeface="Calibri" panose="020F0502020204030204" pitchFamily="34" charset="0"/>
              <a:cs typeface="Courier New" panose="02070309020205020404" pitchFamily="49" charset="0"/>
            </a:endParaRPr>
          </a:p>
          <a:p>
            <a:pPr marL="971550" lvl="1" indent="-514350">
              <a:buFont typeface="+mj-lt"/>
              <a:buAutoNum type="arabicPeriod"/>
            </a:pPr>
            <a:r>
              <a:rPr lang="en-US" sz="2800" dirty="0">
                <a:latin typeface="Calibri" panose="020F0502020204030204" pitchFamily="34" charset="0"/>
                <a:cs typeface="Courier New" panose="02070309020205020404" pitchFamily="49" charset="0"/>
              </a:rPr>
              <a:t>Cleanup (</a:t>
            </a:r>
            <a:r>
              <a:rPr lang="en-US" sz="2800" dirty="0">
                <a:solidFill>
                  <a:srgbClr val="FF0000"/>
                </a:solidFill>
                <a:latin typeface="Calibri" panose="020F0502020204030204" pitchFamily="34" charset="0"/>
                <a:cs typeface="Courier New" panose="02070309020205020404" pitchFamily="49" charset="0"/>
              </a:rPr>
              <a:t>Exercise 2.2: </a:t>
            </a:r>
            <a:r>
              <a:rPr lang="en-US" sz="2800" dirty="0">
                <a:latin typeface="Calibri" panose="020F0502020204030204" pitchFamily="34" charset="0"/>
                <a:cs typeface="Courier New" panose="02070309020205020404" pitchFamily="49" charset="0"/>
              </a:rPr>
              <a:t>How to cleanup?)</a:t>
            </a:r>
          </a:p>
        </p:txBody>
      </p:sp>
      <p:sp>
        <p:nvSpPr>
          <p:cNvPr id="3" name="TextBox 2"/>
          <p:cNvSpPr txBox="1"/>
          <p:nvPr/>
        </p:nvSpPr>
        <p:spPr>
          <a:xfrm>
            <a:off x="1905000" y="2372380"/>
            <a:ext cx="7880555" cy="523220"/>
          </a:xfrm>
          <a:prstGeom prst="rect">
            <a:avLst/>
          </a:prstGeom>
          <a:noFill/>
        </p:spPr>
        <p:txBody>
          <a:bodyPr wrap="none" rtlCol="0">
            <a:spAutoFit/>
          </a:bodyPr>
          <a:lstStyle/>
          <a:p>
            <a:pPr marL="0" lvl="1"/>
            <a:r>
              <a:rPr lang="en-US" sz="2800" dirty="0">
                <a:solidFill>
                  <a:srgbClr val="FF0000"/>
                </a:solidFill>
                <a:latin typeface="Calibri" panose="020F0502020204030204" pitchFamily="34" charset="0"/>
                <a:cs typeface="Courier New" panose="02070309020205020404" pitchFamily="49" charset="0"/>
              </a:rPr>
              <a:t>(initialize global variables, condition </a:t>
            </a:r>
            <a:r>
              <a:rPr lang="en-US" sz="2800" dirty="0" err="1">
                <a:solidFill>
                  <a:srgbClr val="FF0000"/>
                </a:solidFill>
                <a:latin typeface="Calibri" panose="020F0502020204030204" pitchFamily="34" charset="0"/>
                <a:cs typeface="Courier New" panose="02070309020205020404" pitchFamily="49" charset="0"/>
              </a:rPr>
              <a:t>vars</a:t>
            </a:r>
            <a:r>
              <a:rPr lang="en-US" sz="2800" dirty="0">
                <a:solidFill>
                  <a:srgbClr val="FF0000"/>
                </a:solidFill>
                <a:latin typeface="Calibri" panose="020F0502020204030204" pitchFamily="34" charset="0"/>
                <a:cs typeface="Courier New" panose="02070309020205020404" pitchFamily="49" charset="0"/>
              </a:rPr>
              <a:t> and </a:t>
            </a:r>
            <a:r>
              <a:rPr lang="en-US" sz="2800" dirty="0" err="1">
                <a:solidFill>
                  <a:srgbClr val="FF0000"/>
                </a:solidFill>
                <a:latin typeface="Calibri" panose="020F0502020204030204" pitchFamily="34" charset="0"/>
                <a:cs typeface="Courier New" panose="02070309020205020404" pitchFamily="49" charset="0"/>
              </a:rPr>
              <a:t>mutex</a:t>
            </a:r>
            <a:r>
              <a:rPr lang="en-US" sz="2800" dirty="0">
                <a:solidFill>
                  <a:srgbClr val="FF0000"/>
                </a:solidFill>
                <a:latin typeface="Calibri" panose="020F0502020204030204" pitchFamily="34" charset="0"/>
                <a:cs typeface="Courier New" panose="02070309020205020404" pitchFamily="49" charset="0"/>
              </a:rPr>
              <a:t>) </a:t>
            </a:r>
          </a:p>
        </p:txBody>
      </p:sp>
      <p:sp>
        <p:nvSpPr>
          <p:cNvPr id="6" name="Rectangle 5"/>
          <p:cNvSpPr/>
          <p:nvPr/>
        </p:nvSpPr>
        <p:spPr>
          <a:xfrm>
            <a:off x="1676399" y="5941080"/>
            <a:ext cx="5895975" cy="523220"/>
          </a:xfrm>
          <a:prstGeom prst="rect">
            <a:avLst/>
          </a:prstGeom>
        </p:spPr>
        <p:txBody>
          <a:bodyPr wrap="square">
            <a:spAutoFit/>
          </a:bodyPr>
          <a:lstStyle/>
          <a:p>
            <a:pPr lvl="1"/>
            <a:r>
              <a:rPr lang="en-US" sz="2800" dirty="0">
                <a:solidFill>
                  <a:srgbClr val="FF0000"/>
                </a:solidFill>
                <a:latin typeface="Calibri" panose="020F0502020204030204" pitchFamily="34" charset="0"/>
                <a:cs typeface="Courier New" panose="02070309020205020404" pitchFamily="49" charset="0"/>
              </a:rPr>
              <a:t>(destroy condition </a:t>
            </a:r>
            <a:r>
              <a:rPr lang="en-US" sz="2800" dirty="0" err="1">
                <a:solidFill>
                  <a:srgbClr val="FF0000"/>
                </a:solidFill>
                <a:latin typeface="Calibri" panose="020F0502020204030204" pitchFamily="34" charset="0"/>
                <a:cs typeface="Courier New" panose="02070309020205020404" pitchFamily="49" charset="0"/>
              </a:rPr>
              <a:t>vars</a:t>
            </a:r>
            <a:r>
              <a:rPr lang="en-US" sz="2800" dirty="0">
                <a:solidFill>
                  <a:srgbClr val="FF0000"/>
                </a:solidFill>
                <a:latin typeface="Calibri" panose="020F0502020204030204" pitchFamily="34" charset="0"/>
                <a:cs typeface="Courier New" panose="02070309020205020404" pitchFamily="49" charset="0"/>
              </a:rPr>
              <a:t> and </a:t>
            </a:r>
            <a:r>
              <a:rPr lang="en-US" sz="2800" dirty="0" err="1">
                <a:solidFill>
                  <a:srgbClr val="FF0000"/>
                </a:solidFill>
                <a:latin typeface="Calibri" panose="020F0502020204030204" pitchFamily="34" charset="0"/>
                <a:cs typeface="Courier New" panose="02070309020205020404" pitchFamily="49" charset="0"/>
              </a:rPr>
              <a:t>mutex</a:t>
            </a:r>
            <a:r>
              <a:rPr lang="en-US" sz="2800" dirty="0">
                <a:solidFill>
                  <a:srgbClr val="FF0000"/>
                </a:solidFill>
                <a:latin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55837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91600" cy="1066800"/>
          </a:xfrm>
        </p:spPr>
        <p:txBody>
          <a:bodyPr/>
          <a:lstStyle/>
          <a:p>
            <a:r>
              <a:rPr lang="en-US" sz="3600" dirty="0">
                <a:latin typeface="Calibri"/>
                <a:cs typeface="Calibri"/>
              </a:rPr>
              <a:t>Create Cat and Mouse Thread using </a:t>
            </a:r>
            <a:r>
              <a:rPr lang="en-US" sz="3200" dirty="0" err="1">
                <a:solidFill>
                  <a:srgbClr val="FF0000"/>
                </a:solidFill>
                <a:latin typeface="Courier New" panose="02070309020205020404" pitchFamily="49" charset="0"/>
                <a:cs typeface="Courier New" panose="02070309020205020404" pitchFamily="49" charset="0"/>
              </a:rPr>
              <a:t>thread_fork</a:t>
            </a:r>
            <a:r>
              <a:rPr lang="en-US" sz="3200" dirty="0">
                <a:solidFill>
                  <a:srgbClr val="FF0000"/>
                </a:solidFill>
                <a:latin typeface="Courier New" panose="02070309020205020404" pitchFamily="49" charset="0"/>
                <a:cs typeface="Courier New" panose="02070309020205020404" pitchFamily="49" charset="0"/>
              </a:rPr>
              <a:t>()</a:t>
            </a:r>
            <a:endParaRPr lang="en-US" sz="3200" dirty="0">
              <a:solidFill>
                <a:srgbClr val="FF0000"/>
              </a:solidFill>
              <a:latin typeface="Calibri"/>
              <a:cs typeface="Calibri"/>
            </a:endParaRP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41</a:t>
            </a:fld>
            <a:endParaRPr lang="en-US" dirty="0"/>
          </a:p>
        </p:txBody>
      </p:sp>
      <p:sp>
        <p:nvSpPr>
          <p:cNvPr id="5" name="Rectangle 4"/>
          <p:cNvSpPr/>
          <p:nvPr/>
        </p:nvSpPr>
        <p:spPr>
          <a:xfrm>
            <a:off x="152400" y="1244600"/>
            <a:ext cx="11506200" cy="5016758"/>
          </a:xfrm>
          <a:prstGeom prst="rect">
            <a:avLst/>
          </a:prstGeom>
        </p:spPr>
        <p:txBody>
          <a:bodyPr wrap="square">
            <a:spAutoFit/>
          </a:bodyPr>
          <a:lstStyle/>
          <a:p>
            <a:pPr marL="800100" lvl="1" indent="-342900">
              <a:buFont typeface="Arial" panose="020B0604020202020204" pitchFamily="34" charset="0"/>
              <a:buChar char="•"/>
            </a:pPr>
            <a:r>
              <a:rPr lang="en-US" dirty="0">
                <a:latin typeface="Calibri" panose="020F0502020204030204" pitchFamily="34" charset="0"/>
                <a:cs typeface="Courier New" panose="02070309020205020404" pitchFamily="49" charset="0"/>
              </a:rPr>
              <a:t>See the implementation of </a:t>
            </a:r>
            <a:r>
              <a:rPr lang="en-US" dirty="0" err="1">
                <a:latin typeface="Courier New" panose="02070309020205020404" pitchFamily="49" charset="0"/>
                <a:cs typeface="Courier New" panose="02070309020205020404" pitchFamily="49" charset="0"/>
              </a:rPr>
              <a:t>thread_fork</a:t>
            </a:r>
            <a:r>
              <a:rPr lang="en-US"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ourier New" panose="02070309020205020404" pitchFamily="49" charset="0"/>
              </a:rPr>
              <a:t>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/kern/thread/</a:t>
            </a:r>
            <a:r>
              <a:rPr lang="en-US" dirty="0" err="1">
                <a:latin typeface="Courier New" panose="02070309020205020404" pitchFamily="49" charset="0"/>
                <a:cs typeface="Courier New" panose="02070309020205020404" pitchFamily="49" charset="0"/>
              </a:rPr>
              <a:t>thread.c</a:t>
            </a:r>
            <a:endParaRPr lang="en-US"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US" dirty="0">
                <a:latin typeface="Calibri" panose="020F0502020204030204" pitchFamily="34" charset="0"/>
                <a:cs typeface="Courier New" panose="02070309020205020404" pitchFamily="49" charset="0"/>
              </a:rPr>
              <a:t>Create a new thread based on an existing one.</a:t>
            </a:r>
          </a:p>
          <a:p>
            <a:pPr marL="800100" lvl="1" indent="-342900">
              <a:buFont typeface="Arial" panose="020B0604020202020204" pitchFamily="34" charset="0"/>
              <a:buChar char="•"/>
            </a:pPr>
            <a:r>
              <a:rPr lang="en-US" dirty="0">
                <a:latin typeface="Calibri" panose="020F0502020204030204" pitchFamily="34" charset="0"/>
                <a:cs typeface="Courier New" panose="02070309020205020404" pitchFamily="49" charset="0"/>
              </a:rPr>
              <a:t>The new thread has name </a:t>
            </a:r>
            <a:r>
              <a:rPr lang="en-US" dirty="0" err="1">
                <a:latin typeface="Calibri" panose="020F0502020204030204" pitchFamily="34" charset="0"/>
                <a:cs typeface="Courier New" panose="02070309020205020404" pitchFamily="49" charset="0"/>
              </a:rPr>
              <a:t>NAME</a:t>
            </a:r>
            <a:r>
              <a:rPr lang="en-US" dirty="0">
                <a:latin typeface="Calibri" panose="020F0502020204030204" pitchFamily="34" charset="0"/>
                <a:cs typeface="Courier New" panose="02070309020205020404" pitchFamily="49" charset="0"/>
              </a:rPr>
              <a:t>, and starts executing in function FUNC. DATA1 and DATA2 are passed to FUNC.</a:t>
            </a:r>
          </a:p>
          <a:p>
            <a:pPr lvl="1"/>
            <a:endParaRPr lang="en-US" sz="2000" dirty="0">
              <a:latin typeface="Courier New" panose="02070309020205020404" pitchFamily="49" charset="0"/>
              <a:cs typeface="Courier New" panose="02070309020205020404" pitchFamily="49" charset="0"/>
            </a:endParaRPr>
          </a:p>
          <a:p>
            <a:pPr lvl="1"/>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thread_fork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char *name,</a:t>
            </a:r>
          </a:p>
          <a:p>
            <a:pPr lvl="1"/>
            <a:r>
              <a:rPr lang="en-US" sz="2000" dirty="0">
                <a:latin typeface="Courier New" panose="02070309020205020404" pitchFamily="49" charset="0"/>
                <a:cs typeface="Courier New" panose="02070309020205020404" pitchFamily="49" charset="0"/>
              </a:rPr>
              <a:t>            void *data1, unsigned long data2,</a:t>
            </a:r>
          </a:p>
          <a:p>
            <a:pPr lvl="1"/>
            <a:r>
              <a:rPr lang="en-US" sz="2000" dirty="0">
                <a:latin typeface="Courier New" panose="02070309020205020404" pitchFamily="49" charset="0"/>
                <a:cs typeface="Courier New" panose="02070309020205020404" pitchFamily="49" charset="0"/>
              </a:rPr>
              <a:t>            void (*</a:t>
            </a:r>
            <a:r>
              <a:rPr lang="en-US" sz="2000" dirty="0" err="1">
                <a:latin typeface="Courier New" panose="02070309020205020404" pitchFamily="49" charset="0"/>
                <a:cs typeface="Courier New" panose="02070309020205020404" pitchFamily="49" charset="0"/>
              </a:rPr>
              <a:t>func</a:t>
            </a:r>
            <a:r>
              <a:rPr lang="en-US" sz="2000" dirty="0">
                <a:latin typeface="Courier New" panose="02070309020205020404" pitchFamily="49" charset="0"/>
                <a:cs typeface="Courier New" panose="02070309020205020404" pitchFamily="49" charset="0"/>
              </a:rPr>
              <a:t>)(void *, unsigned long),</a:t>
            </a:r>
          </a:p>
          <a:p>
            <a:pPr lvl="1"/>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thread **ret)</a:t>
            </a:r>
          </a:p>
          <a:p>
            <a:pPr lvl="1"/>
            <a:endParaRPr lang="en-US" sz="2000" dirty="0">
              <a:latin typeface="Courier New" panose="02070309020205020404" pitchFamily="49" charset="0"/>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error = </a:t>
            </a:r>
            <a:r>
              <a:rPr lang="en-US" sz="2000" dirty="0" err="1">
                <a:latin typeface="Courier New" panose="02070309020205020404" pitchFamily="49" charset="0"/>
                <a:cs typeface="Courier New" panose="02070309020205020404" pitchFamily="49" charset="0"/>
              </a:rPr>
              <a:t>thread_fork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catlock</a:t>
            </a:r>
            <a:r>
              <a:rPr lang="en-US" sz="2000" dirty="0">
                <a:latin typeface="Courier New" panose="02070309020205020404" pitchFamily="49" charset="0"/>
                <a:cs typeface="Courier New" panose="02070309020205020404" pitchFamily="49" charset="0"/>
              </a:rPr>
              <a:t> thread", NULL, </a:t>
            </a:r>
            <a:r>
              <a:rPr lang="en-US" sz="2000" b="1" dirty="0">
                <a:solidFill>
                  <a:srgbClr val="FF0000"/>
                </a:solidFill>
                <a:latin typeface="Courier New" panose="02070309020205020404" pitchFamily="49" charset="0"/>
                <a:cs typeface="Courier New" panose="02070309020205020404" pitchFamily="49" charset="0"/>
              </a:rPr>
              <a:t>index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catlock</a:t>
            </a:r>
            <a:r>
              <a:rPr lang="en-US" sz="2000" dirty="0">
                <a:latin typeface="Courier New" panose="02070309020205020404" pitchFamily="49" charset="0"/>
                <a:cs typeface="Courier New" panose="02070309020205020404" pitchFamily="49" charset="0"/>
              </a:rPr>
              <a:t>, NULL);</a:t>
            </a:r>
          </a:p>
          <a:p>
            <a:pPr lvl="1"/>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error = </a:t>
            </a:r>
            <a:r>
              <a:rPr lang="en-US" sz="2000" dirty="0" err="1">
                <a:latin typeface="Courier New" panose="02070309020205020404" pitchFamily="49" charset="0"/>
                <a:cs typeface="Courier New" panose="02070309020205020404" pitchFamily="49" charset="0"/>
              </a:rPr>
              <a:t>thread_fork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mouselock</a:t>
            </a:r>
            <a:r>
              <a:rPr lang="en-US" sz="2000" dirty="0">
                <a:latin typeface="Courier New" panose="02070309020205020404" pitchFamily="49" charset="0"/>
                <a:cs typeface="Courier New" panose="02070309020205020404" pitchFamily="49" charset="0"/>
              </a:rPr>
              <a:t> thread", NULL, </a:t>
            </a:r>
            <a:r>
              <a:rPr lang="en-US" sz="2000" b="1" dirty="0">
                <a:solidFill>
                  <a:srgbClr val="FF0000"/>
                </a:solidFill>
                <a:latin typeface="Courier New" panose="02070309020205020404" pitchFamily="49" charset="0"/>
                <a:cs typeface="Courier New" panose="02070309020205020404" pitchFamily="49" charset="0"/>
              </a:rPr>
              <a:t>index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mouselock</a:t>
            </a:r>
            <a:r>
              <a:rPr lang="en-US" sz="2000" dirty="0">
                <a:latin typeface="Courier New" panose="02070309020205020404" pitchFamily="49" charset="0"/>
                <a:cs typeface="Courier New" panose="02070309020205020404" pitchFamily="49" charset="0"/>
              </a:rPr>
              <a:t>, NULL);</a:t>
            </a:r>
          </a:p>
        </p:txBody>
      </p:sp>
      <p:sp>
        <p:nvSpPr>
          <p:cNvPr id="7" name="Rectangle 6"/>
          <p:cNvSpPr/>
          <p:nvPr/>
        </p:nvSpPr>
        <p:spPr>
          <a:xfrm>
            <a:off x="609600" y="3200400"/>
            <a:ext cx="8077200" cy="1600200"/>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6533" y="4974666"/>
            <a:ext cx="10778067" cy="1388292"/>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64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11430000" cy="1066800"/>
          </a:xfrm>
        </p:spPr>
        <p:txBody>
          <a:bodyPr/>
          <a:lstStyle/>
          <a:p>
            <a:r>
              <a:rPr lang="en-US" sz="3600" dirty="0">
                <a:solidFill>
                  <a:srgbClr val="FF0000"/>
                </a:solidFill>
                <a:latin typeface="Calibri"/>
                <a:cs typeface="Calibri"/>
              </a:rPr>
              <a:t>Exercise 3. </a:t>
            </a:r>
            <a:r>
              <a:rPr lang="en-US" sz="3600" dirty="0">
                <a:latin typeface="Calibri"/>
                <a:cs typeface="Calibri"/>
              </a:rPr>
              <a:t>Please follow the sample code to create mouse threads using </a:t>
            </a:r>
            <a:r>
              <a:rPr lang="en-US" sz="3200" dirty="0" err="1">
                <a:solidFill>
                  <a:srgbClr val="FF0000"/>
                </a:solidFill>
                <a:latin typeface="Courier New" panose="02070309020205020404" pitchFamily="49" charset="0"/>
                <a:cs typeface="Courier New" panose="02070309020205020404" pitchFamily="49" charset="0"/>
              </a:rPr>
              <a:t>thread_fork</a:t>
            </a:r>
            <a:r>
              <a:rPr lang="en-US" sz="3200" dirty="0">
                <a:solidFill>
                  <a:srgbClr val="FF0000"/>
                </a:solidFill>
                <a:latin typeface="Courier New" panose="02070309020205020404" pitchFamily="49" charset="0"/>
                <a:cs typeface="Courier New" panose="02070309020205020404" pitchFamily="49" charset="0"/>
              </a:rPr>
              <a:t>()</a:t>
            </a:r>
            <a:endParaRPr lang="en-US" sz="3200" dirty="0">
              <a:solidFill>
                <a:srgbClr val="FF0000"/>
              </a:solidFill>
              <a:latin typeface="Calibri"/>
              <a:cs typeface="Calibri"/>
            </a:endParaRPr>
          </a:p>
        </p:txBody>
      </p:sp>
      <p:sp>
        <p:nvSpPr>
          <p:cNvPr id="5" name="Rectangle 4"/>
          <p:cNvSpPr/>
          <p:nvPr/>
        </p:nvSpPr>
        <p:spPr>
          <a:xfrm>
            <a:off x="685800" y="1143001"/>
            <a:ext cx="10820400" cy="4031873"/>
          </a:xfrm>
          <a:prstGeom prst="rect">
            <a:avLst/>
          </a:prstGeom>
        </p:spPr>
        <p:txBody>
          <a:bodyPr wrap="square">
            <a:spAutoFit/>
          </a:bodyPr>
          <a:lstStyle/>
          <a:p>
            <a:pPr lvl="1"/>
            <a:r>
              <a:rPr lang="en-US" dirty="0">
                <a:latin typeface="Courier New" panose="02070309020205020404" pitchFamily="49" charset="0"/>
                <a:cs typeface="Courier New" panose="02070309020205020404" pitchFamily="49" charset="0"/>
              </a:rPr>
              <a:t>static void </a:t>
            </a:r>
            <a:r>
              <a:rPr lang="en-US" b="1" dirty="0" err="1">
                <a:solidFill>
                  <a:srgbClr val="0070C0"/>
                </a:solidFill>
                <a:latin typeface="Courier New" panose="02070309020205020404" pitchFamily="49" charset="0"/>
                <a:cs typeface="Courier New" panose="02070309020205020404" pitchFamily="49" charset="0"/>
              </a:rPr>
              <a:t>catlock</a:t>
            </a:r>
            <a:r>
              <a:rPr lang="en-US" dirty="0">
                <a:latin typeface="Courier New" panose="02070309020205020404" pitchFamily="49" charset="0"/>
                <a:cs typeface="Courier New" panose="02070309020205020404" pitchFamily="49" charset="0"/>
              </a:rPr>
              <a:t>(void * </a:t>
            </a:r>
            <a:r>
              <a:rPr lang="en-US" dirty="0" err="1">
                <a:latin typeface="Courier New" panose="02070309020205020404" pitchFamily="49" charset="0"/>
                <a:cs typeface="Courier New" panose="02070309020205020404" pitchFamily="49" charset="0"/>
              </a:rPr>
              <a:t>unusedpointer</a:t>
            </a:r>
            <a:r>
              <a:rPr lang="en-US" dirty="0">
                <a:latin typeface="Courier New" panose="02070309020205020404" pitchFamily="49" charset="0"/>
                <a:cs typeface="Courier New" panose="02070309020205020404" pitchFamily="49" charset="0"/>
              </a:rPr>
              <a:t>,         unsigned long </a:t>
            </a:r>
            <a:r>
              <a:rPr lang="en-US" b="1" dirty="0" err="1">
                <a:solidFill>
                  <a:srgbClr val="FF3300"/>
                </a:solidFill>
                <a:latin typeface="Courier New" panose="02070309020205020404" pitchFamily="49" charset="0"/>
                <a:cs typeface="Courier New" panose="02070309020205020404" pitchFamily="49" charset="0"/>
              </a:rPr>
              <a:t>catnumber</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static void </a:t>
            </a:r>
            <a:r>
              <a:rPr lang="en-US" b="1" dirty="0" err="1">
                <a:solidFill>
                  <a:srgbClr val="00B050"/>
                </a:solidFill>
                <a:latin typeface="Courier New" panose="02070309020205020404" pitchFamily="49" charset="0"/>
                <a:cs typeface="Courier New" panose="02070309020205020404" pitchFamily="49" charset="0"/>
              </a:rPr>
              <a:t>mouselock</a:t>
            </a:r>
            <a:r>
              <a:rPr lang="en-US" dirty="0">
                <a:latin typeface="Courier New" panose="02070309020205020404" pitchFamily="49" charset="0"/>
                <a:cs typeface="Courier New" panose="02070309020205020404" pitchFamily="49" charset="0"/>
              </a:rPr>
              <a:t>(void * </a:t>
            </a:r>
            <a:r>
              <a:rPr lang="en-US" dirty="0" err="1">
                <a:latin typeface="Courier New" panose="02070309020205020404" pitchFamily="49" charset="0"/>
                <a:cs typeface="Courier New" panose="02070309020205020404" pitchFamily="49" charset="0"/>
              </a:rPr>
              <a:t>unusedpointer</a:t>
            </a:r>
            <a:r>
              <a:rPr lang="en-US" dirty="0">
                <a:latin typeface="Courier New" panose="02070309020205020404" pitchFamily="49" charset="0"/>
                <a:cs typeface="Courier New" panose="02070309020205020404" pitchFamily="49" charset="0"/>
              </a:rPr>
              <a:t>,          unsigned long </a:t>
            </a:r>
            <a:r>
              <a:rPr lang="en-US" b="1" dirty="0" err="1">
                <a:solidFill>
                  <a:srgbClr val="FF3300"/>
                </a:solidFill>
                <a:latin typeface="Courier New" panose="02070309020205020404" pitchFamily="49" charset="0"/>
                <a:cs typeface="Courier New" panose="02070309020205020404" pitchFamily="49" charset="0"/>
              </a:rPr>
              <a:t>mousenumber</a:t>
            </a:r>
            <a:r>
              <a:rPr lang="en-US" dirty="0">
                <a:latin typeface="Courier New" panose="02070309020205020404" pitchFamily="49" charset="0"/>
                <a:cs typeface="Courier New" panose="02070309020205020404" pitchFamily="49" charset="0"/>
              </a:rPr>
              <a:t>)</a:t>
            </a:r>
          </a:p>
          <a:p>
            <a:pPr lvl="1"/>
            <a:endParaRPr lang="en-US" sz="2000" dirty="0">
              <a:latin typeface="Courier New" panose="02070309020205020404" pitchFamily="49" charset="0"/>
              <a:cs typeface="Courier New" panose="02070309020205020404" pitchFamily="49" charset="0"/>
            </a:endParaRPr>
          </a:p>
          <a:p>
            <a:pPr lvl="1"/>
            <a:r>
              <a:rPr lang="en-US" dirty="0">
                <a:latin typeface="Calibri" panose="020F0502020204030204" pitchFamily="34" charset="0"/>
                <a:cs typeface="Courier New" panose="02070309020205020404" pitchFamily="49" charset="0"/>
              </a:rPr>
              <a:t>Input Parameters:</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void * </a:t>
            </a:r>
            <a:r>
              <a:rPr lang="en-US" dirty="0" err="1">
                <a:latin typeface="Courier New" panose="02070309020205020404" pitchFamily="49" charset="0"/>
                <a:cs typeface="Courier New" panose="02070309020205020404" pitchFamily="49" charset="0"/>
              </a:rPr>
              <a:t>unusedpointer</a:t>
            </a:r>
            <a:r>
              <a:rPr lang="en-US" dirty="0">
                <a:latin typeface="Courier New" panose="02070309020205020404" pitchFamily="49" charset="0"/>
                <a:cs typeface="Courier New" panose="02070309020205020404" pitchFamily="49" charset="0"/>
              </a:rPr>
              <a:t>: currently unused. </a:t>
            </a:r>
          </a:p>
          <a:p>
            <a:pPr lvl="1"/>
            <a:r>
              <a:rPr lang="en-US" dirty="0">
                <a:latin typeface="Courier New" panose="02070309020205020404" pitchFamily="49" charset="0"/>
                <a:cs typeface="Courier New" panose="02070309020205020404" pitchFamily="49" charset="0"/>
              </a:rPr>
              <a:t>unsigned long </a:t>
            </a:r>
            <a:r>
              <a:rPr lang="en-US" dirty="0" err="1">
                <a:latin typeface="Courier New" panose="02070309020205020404" pitchFamily="49" charset="0"/>
                <a:cs typeface="Courier New" panose="02070309020205020404" pitchFamily="49" charset="0"/>
              </a:rPr>
              <a:t>catnumber</a:t>
            </a:r>
            <a:r>
              <a:rPr lang="en-US" dirty="0">
                <a:latin typeface="Courier New" panose="02070309020205020404" pitchFamily="49" charset="0"/>
                <a:cs typeface="Courier New" panose="02070309020205020404" pitchFamily="49" charset="0"/>
              </a:rPr>
              <a:t>: holds the cat ID</a:t>
            </a:r>
          </a:p>
          <a:p>
            <a:pPr lvl="1"/>
            <a:r>
              <a:rPr lang="en-US" dirty="0">
                <a:latin typeface="Courier New" panose="02070309020205020404" pitchFamily="49" charset="0"/>
                <a:cs typeface="Courier New" panose="02070309020205020404" pitchFamily="49" charset="0"/>
              </a:rPr>
              <a:t>unsigned long </a:t>
            </a:r>
            <a:r>
              <a:rPr lang="en-US" dirty="0" err="1">
                <a:latin typeface="Courier New" panose="02070309020205020404" pitchFamily="49" charset="0"/>
                <a:cs typeface="Courier New" panose="02070309020205020404" pitchFamily="49" charset="0"/>
              </a:rPr>
              <a:t>mousenumber</a:t>
            </a:r>
            <a:r>
              <a:rPr lang="en-US" dirty="0">
                <a:latin typeface="Courier New" panose="02070309020205020404" pitchFamily="49" charset="0"/>
                <a:cs typeface="Courier New" panose="02070309020205020404" pitchFamily="49" charset="0"/>
              </a:rPr>
              <a:t>: holds the mouse ID</a:t>
            </a:r>
          </a:p>
          <a:p>
            <a:pPr lvl="1"/>
            <a:endParaRPr lang="en-US" sz="2000" dirty="0">
              <a:latin typeface="Courier New" panose="02070309020205020404" pitchFamily="49" charset="0"/>
              <a:cs typeface="Courier New" panose="02070309020205020404" pitchFamily="49" charset="0"/>
            </a:endParaRPr>
          </a:p>
        </p:txBody>
      </p:sp>
      <p:sp>
        <p:nvSpPr>
          <p:cNvPr id="8" name="Rectangle 7"/>
          <p:cNvSpPr/>
          <p:nvPr/>
        </p:nvSpPr>
        <p:spPr>
          <a:xfrm>
            <a:off x="1143000" y="3171637"/>
            <a:ext cx="8610600" cy="1676400"/>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11200" y="5158811"/>
            <a:ext cx="9956800" cy="1569660"/>
          </a:xfrm>
          <a:prstGeom prst="rect">
            <a:avLst/>
          </a:prstGeom>
        </p:spPr>
        <p:txBody>
          <a:bodyPr wrap="square">
            <a:spAutoFit/>
          </a:bodyPr>
          <a:lstStyle/>
          <a:p>
            <a:pPr lvl="1"/>
            <a:r>
              <a:rPr lang="en-US" dirty="0">
                <a:latin typeface="Courier New" panose="02070309020205020404" pitchFamily="49" charset="0"/>
                <a:cs typeface="Courier New" panose="02070309020205020404" pitchFamily="49" charset="0"/>
              </a:rPr>
              <a:t>/* Sample Code */</a:t>
            </a:r>
          </a:p>
          <a:p>
            <a:pPr lvl="1"/>
            <a:r>
              <a:rPr lang="en-US" dirty="0">
                <a:latin typeface="Courier New" panose="02070309020205020404" pitchFamily="49" charset="0"/>
                <a:cs typeface="Courier New" panose="02070309020205020404" pitchFamily="49" charset="0"/>
              </a:rPr>
              <a:t>error = </a:t>
            </a:r>
            <a:r>
              <a:rPr lang="en-US" dirty="0" err="1">
                <a:latin typeface="Courier New" panose="02070309020205020404" pitchFamily="49" charset="0"/>
                <a:cs typeface="Courier New" panose="02070309020205020404" pitchFamily="49" charset="0"/>
              </a:rPr>
              <a:t>thread_fork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catlock</a:t>
            </a:r>
            <a:r>
              <a:rPr lang="en-US" dirty="0">
                <a:latin typeface="Courier New" panose="02070309020205020404" pitchFamily="49" charset="0"/>
                <a:cs typeface="Courier New" panose="02070309020205020404" pitchFamily="49" charset="0"/>
              </a:rPr>
              <a:t> thread", NULL, </a:t>
            </a:r>
            <a:r>
              <a:rPr lang="en-US" b="1" dirty="0">
                <a:solidFill>
                  <a:srgbClr val="FF0000"/>
                </a:solidFill>
                <a:latin typeface="Courier New" panose="02070309020205020404" pitchFamily="49" charset="0"/>
                <a:cs typeface="Courier New" panose="02070309020205020404" pitchFamily="49" charset="0"/>
              </a:rPr>
              <a:t>index</a:t>
            </a:r>
            <a:r>
              <a:rPr lang="en-US" dirty="0">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catlock</a:t>
            </a:r>
            <a:r>
              <a:rPr lang="en-US" dirty="0">
                <a:latin typeface="Courier New" panose="02070309020205020404" pitchFamily="49" charset="0"/>
                <a:cs typeface="Courier New" panose="02070309020205020404" pitchFamily="49" charset="0"/>
              </a:rPr>
              <a:t>, NULL);</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122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8686800" cy="1447800"/>
          </a:xfrm>
        </p:spPr>
        <p:txBody>
          <a:bodyPr/>
          <a:lstStyle/>
          <a:p>
            <a:r>
              <a:rPr lang="en-US" sz="3600" dirty="0">
                <a:solidFill>
                  <a:srgbClr val="FF0000"/>
                </a:solidFill>
                <a:latin typeface="Calibri"/>
                <a:cs typeface="Calibri"/>
              </a:rPr>
              <a:t>Exercise 4.</a:t>
            </a:r>
            <a:r>
              <a:rPr lang="en-US" sz="3600" dirty="0">
                <a:latin typeface="Calibri"/>
                <a:cs typeface="Calibri"/>
              </a:rPr>
              <a:t> How to wait until the cat and mouse threads are done?</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43</a:t>
            </a:fld>
            <a:endParaRPr lang="en-US" dirty="0"/>
          </a:p>
        </p:txBody>
      </p:sp>
      <p:sp>
        <p:nvSpPr>
          <p:cNvPr id="5" name="Rectangle 4"/>
          <p:cNvSpPr/>
          <p:nvPr/>
        </p:nvSpPr>
        <p:spPr>
          <a:xfrm>
            <a:off x="685800" y="1371601"/>
            <a:ext cx="10515600" cy="954107"/>
          </a:xfrm>
          <a:prstGeom prst="rect">
            <a:avLst/>
          </a:prstGeom>
        </p:spPr>
        <p:txBody>
          <a:bodyPr wrap="square">
            <a:spAutoFit/>
          </a:bodyPr>
          <a:lstStyle/>
          <a:p>
            <a:pPr marL="342900" indent="-342900">
              <a:buFont typeface="Arial" panose="020B0604020202020204" pitchFamily="34" charset="0"/>
              <a:buChar char="•"/>
            </a:pPr>
            <a:r>
              <a:rPr lang="en-US" sz="2800" dirty="0">
                <a:solidFill>
                  <a:srgbClr val="FF3300"/>
                </a:solidFill>
                <a:latin typeface="Calibri" panose="020F0502020204030204" pitchFamily="34" charset="0"/>
                <a:cs typeface="Courier New" panose="02070309020205020404" pitchFamily="49" charset="0"/>
              </a:rPr>
              <a:t>4.1:</a:t>
            </a:r>
            <a:r>
              <a:rPr lang="en-US" sz="2800" dirty="0">
                <a:latin typeface="Calibri" panose="020F0502020204030204" pitchFamily="34" charset="0"/>
                <a:cs typeface="Courier New" panose="02070309020205020404" pitchFamily="49" charset="0"/>
              </a:rPr>
              <a:t> What is the condition under which this parent process (i.e., </a:t>
            </a:r>
            <a:r>
              <a:rPr lang="en-US" dirty="0" err="1">
                <a:latin typeface="Courier New" panose="02070309020205020404" pitchFamily="49" charset="0"/>
                <a:cs typeface="Courier New" panose="02070309020205020404" pitchFamily="49" charset="0"/>
              </a:rPr>
              <a:t>catmouselock</a:t>
            </a:r>
            <a:r>
              <a:rPr lang="en-US" dirty="0">
                <a:latin typeface="Courier New" panose="02070309020205020404" pitchFamily="49" charset="0"/>
                <a:cs typeface="Courier New" panose="02070309020205020404" pitchFamily="49" charset="0"/>
              </a:rPr>
              <a:t>()</a:t>
            </a:r>
            <a:r>
              <a:rPr lang="en-US" sz="2800" dirty="0">
                <a:latin typeface="Calibri" panose="020F0502020204030204" pitchFamily="34" charset="0"/>
                <a:cs typeface="Courier New" panose="02070309020205020404" pitchFamily="49" charset="0"/>
              </a:rPr>
              <a:t>) has to wait for the cat and mouse threads?</a:t>
            </a:r>
          </a:p>
        </p:txBody>
      </p:sp>
      <p:sp>
        <p:nvSpPr>
          <p:cNvPr id="6" name="Rectangle 5"/>
          <p:cNvSpPr/>
          <p:nvPr/>
        </p:nvSpPr>
        <p:spPr>
          <a:xfrm>
            <a:off x="2781300" y="2327642"/>
            <a:ext cx="5791200" cy="954107"/>
          </a:xfrm>
          <a:prstGeom prst="rect">
            <a:avLst/>
          </a:prstGeom>
        </p:spPr>
        <p:txBody>
          <a:bodyPr wrap="square">
            <a:spAutoFit/>
          </a:bodyPr>
          <a:lstStyle/>
          <a:p>
            <a:pPr marL="0" lvl="1"/>
            <a:r>
              <a:rPr lang="en-US" sz="2800" dirty="0">
                <a:latin typeface="Calibri" panose="020F0502020204030204" pitchFamily="34" charset="0"/>
                <a:cs typeface="Courier New" panose="02070309020205020404" pitchFamily="49" charset="0"/>
              </a:rPr>
              <a:t>Number of cats that finish eating &lt; 6</a:t>
            </a:r>
          </a:p>
          <a:p>
            <a:pPr marL="0" lvl="1"/>
            <a:r>
              <a:rPr lang="en-US" sz="2800" dirty="0">
                <a:latin typeface="Calibri" panose="020F0502020204030204" pitchFamily="34" charset="0"/>
                <a:cs typeface="Courier New" panose="02070309020205020404" pitchFamily="49" charset="0"/>
              </a:rPr>
              <a:t>Number of mice that finish eating &lt; 2</a:t>
            </a:r>
          </a:p>
        </p:txBody>
      </p:sp>
      <p:sp>
        <p:nvSpPr>
          <p:cNvPr id="7" name="Rectangle 6"/>
          <p:cNvSpPr/>
          <p:nvPr/>
        </p:nvSpPr>
        <p:spPr>
          <a:xfrm>
            <a:off x="8305800" y="2502177"/>
            <a:ext cx="762000" cy="523220"/>
          </a:xfrm>
          <a:prstGeom prst="rect">
            <a:avLst/>
          </a:prstGeom>
        </p:spPr>
        <p:txBody>
          <a:bodyPr wrap="square">
            <a:spAutoFit/>
          </a:bodyPr>
          <a:lstStyle/>
          <a:p>
            <a:pPr marL="0" lvl="1"/>
            <a:r>
              <a:rPr lang="en-US" sz="2800" dirty="0">
                <a:solidFill>
                  <a:srgbClr val="FF0000"/>
                </a:solidFill>
                <a:latin typeface="Calibri" panose="020F0502020204030204" pitchFamily="34" charset="0"/>
                <a:cs typeface="Courier New" panose="02070309020205020404" pitchFamily="49" charset="0"/>
              </a:rPr>
              <a:t>OR</a:t>
            </a:r>
          </a:p>
        </p:txBody>
      </p:sp>
      <p:sp>
        <p:nvSpPr>
          <p:cNvPr id="8" name="Rectangle 7"/>
          <p:cNvSpPr/>
          <p:nvPr/>
        </p:nvSpPr>
        <p:spPr>
          <a:xfrm>
            <a:off x="2797175" y="3248402"/>
            <a:ext cx="5791200" cy="523220"/>
          </a:xfrm>
          <a:prstGeom prst="rect">
            <a:avLst/>
          </a:prstGeom>
        </p:spPr>
        <p:txBody>
          <a:bodyPr wrap="square">
            <a:spAutoFit/>
          </a:bodyPr>
          <a:lstStyle/>
          <a:p>
            <a:pPr marL="0" lvl="1"/>
            <a:r>
              <a:rPr lang="en-US" sz="2800" dirty="0">
                <a:solidFill>
                  <a:srgbClr val="FF0000"/>
                </a:solidFill>
                <a:latin typeface="Calibri" panose="020F0502020204030204" pitchFamily="34" charset="0"/>
                <a:cs typeface="Courier New" panose="02070309020205020404" pitchFamily="49" charset="0"/>
              </a:rPr>
              <a:t>Should we use AND or </a:t>
            </a:r>
            <a:r>
              <a:rPr lang="en-US" sz="2800" dirty="0" err="1">
                <a:solidFill>
                  <a:srgbClr val="FF0000"/>
                </a:solidFill>
                <a:latin typeface="Calibri" panose="020F0502020204030204" pitchFamily="34" charset="0"/>
                <a:cs typeface="Courier New" panose="02070309020205020404" pitchFamily="49" charset="0"/>
              </a:rPr>
              <a:t>OR</a:t>
            </a:r>
            <a:r>
              <a:rPr lang="en-US" sz="2800" dirty="0">
                <a:solidFill>
                  <a:srgbClr val="FF0000"/>
                </a:solidFill>
                <a:latin typeface="Calibri" panose="020F0502020204030204" pitchFamily="34" charset="0"/>
                <a:cs typeface="Courier New" panose="02070309020205020404" pitchFamily="49" charset="0"/>
              </a:rPr>
              <a:t> here?</a:t>
            </a:r>
          </a:p>
        </p:txBody>
      </p:sp>
      <p:sp>
        <p:nvSpPr>
          <p:cNvPr id="9" name="Rectangle 8"/>
          <p:cNvSpPr/>
          <p:nvPr/>
        </p:nvSpPr>
        <p:spPr>
          <a:xfrm>
            <a:off x="2042206" y="5315586"/>
            <a:ext cx="8610600" cy="83099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num_cats_done</a:t>
            </a:r>
            <a:r>
              <a:rPr lang="en-US" dirty="0">
                <a:latin typeface="Courier New" panose="02070309020205020404" pitchFamily="49" charset="0"/>
                <a:cs typeface="Courier New" panose="02070309020205020404" pitchFamily="49" charset="0"/>
              </a:rPr>
              <a:t> &lt; 6 || </a:t>
            </a:r>
            <a:r>
              <a:rPr lang="en-US" dirty="0" err="1">
                <a:latin typeface="Courier New" panose="02070309020205020404" pitchFamily="49" charset="0"/>
                <a:cs typeface="Courier New" panose="02070309020205020404" pitchFamily="49" charset="0"/>
              </a:rPr>
              <a:t>num_mice_done</a:t>
            </a:r>
            <a:r>
              <a:rPr lang="en-US" dirty="0">
                <a:latin typeface="Courier New" panose="02070309020205020404" pitchFamily="49" charset="0"/>
                <a:cs typeface="Courier New" panose="02070309020205020404" pitchFamily="49" charset="0"/>
              </a:rPr>
              <a:t> &lt; 2) 	</a:t>
            </a:r>
            <a:r>
              <a:rPr lang="en-US" dirty="0" err="1">
                <a:latin typeface="Courier New" panose="02070309020205020404" pitchFamily="49" charset="0"/>
                <a:cs typeface="Courier New" panose="02070309020205020404" pitchFamily="49" charset="0"/>
              </a:rPr>
              <a:t>cv_wait</a:t>
            </a:r>
            <a:r>
              <a:rPr lang="en-US" dirty="0">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donecv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mutex</a:t>
            </a:r>
            <a:r>
              <a:rPr lang="en-US" dirty="0">
                <a:latin typeface="Courier New" panose="02070309020205020404" pitchFamily="49" charset="0"/>
                <a:cs typeface="Courier New" panose="02070309020205020404" pitchFamily="49" charset="0"/>
              </a:rPr>
              <a:t>);	</a:t>
            </a:r>
          </a:p>
        </p:txBody>
      </p:sp>
      <p:sp>
        <p:nvSpPr>
          <p:cNvPr id="10" name="Rectangle 9"/>
          <p:cNvSpPr/>
          <p:nvPr/>
        </p:nvSpPr>
        <p:spPr>
          <a:xfrm>
            <a:off x="685801" y="3949006"/>
            <a:ext cx="9601200" cy="523220"/>
          </a:xfrm>
          <a:prstGeom prst="rect">
            <a:avLst/>
          </a:prstGeom>
        </p:spPr>
        <p:txBody>
          <a:bodyPr wrap="square">
            <a:spAutoFit/>
          </a:bodyPr>
          <a:lstStyle/>
          <a:p>
            <a:pPr marL="342900" indent="-342900">
              <a:buFont typeface="Arial" panose="020B0604020202020204" pitchFamily="34" charset="0"/>
              <a:buChar char="•"/>
            </a:pPr>
            <a:r>
              <a:rPr lang="en-US" sz="2800" dirty="0">
                <a:solidFill>
                  <a:srgbClr val="FF3300"/>
                </a:solidFill>
                <a:latin typeface="Calibri" panose="020F0502020204030204" pitchFamily="34" charset="0"/>
                <a:cs typeface="Courier New" panose="02070309020205020404" pitchFamily="49" charset="0"/>
              </a:rPr>
              <a:t>4.2:</a:t>
            </a:r>
            <a:r>
              <a:rPr lang="en-US" sz="2800" dirty="0">
                <a:latin typeface="Calibri" panose="020F0502020204030204" pitchFamily="34" charset="0"/>
                <a:cs typeface="Courier New" panose="02070309020205020404" pitchFamily="49" charset="0"/>
              </a:rPr>
              <a:t> Can you let the parent process wait using </a:t>
            </a:r>
            <a:r>
              <a:rPr lang="en-US" sz="2800" dirty="0" err="1">
                <a:latin typeface="Courier New" panose="02070309020205020404" pitchFamily="49" charset="0"/>
                <a:cs typeface="Courier New" panose="02070309020205020404" pitchFamily="49" charset="0"/>
              </a:rPr>
              <a:t>cv_wait</a:t>
            </a:r>
            <a:r>
              <a:rPr lang="en-US" sz="2800" dirty="0">
                <a:latin typeface="Courier New" panose="02070309020205020404" pitchFamily="49" charset="0"/>
                <a:cs typeface="Courier New" panose="02070309020205020404" pitchFamily="49" charset="0"/>
              </a:rPr>
              <a:t>()</a:t>
            </a:r>
            <a:r>
              <a:rPr lang="en-US" sz="2800" dirty="0">
                <a:latin typeface="Calibri" panose="020F0502020204030204" pitchFamily="34" charset="0"/>
                <a:cs typeface="Courier New" panose="02070309020205020404" pitchFamily="49" charset="0"/>
              </a:rPr>
              <a:t>?</a:t>
            </a:r>
          </a:p>
        </p:txBody>
      </p:sp>
      <p:sp>
        <p:nvSpPr>
          <p:cNvPr id="11" name="Rectangle 10"/>
          <p:cNvSpPr/>
          <p:nvPr/>
        </p:nvSpPr>
        <p:spPr>
          <a:xfrm>
            <a:off x="2065616" y="4866621"/>
            <a:ext cx="3877985" cy="461665"/>
          </a:xfrm>
          <a:prstGeom prst="rect">
            <a:avLst/>
          </a:prstGeom>
        </p:spPr>
        <p:txBody>
          <a:bodyPr wrap="none">
            <a:spAutoFit/>
          </a:bodyPr>
          <a:lstStyle/>
          <a:p>
            <a:r>
              <a:rPr lang="en-US" b="1" dirty="0" err="1">
                <a:solidFill>
                  <a:srgbClr val="002060"/>
                </a:solidFill>
                <a:latin typeface="Courier New" panose="02070309020205020404" pitchFamily="49" charset="0"/>
                <a:cs typeface="Courier New" panose="02070309020205020404" pitchFamily="49" charset="0"/>
              </a:rPr>
              <a:t>lock_acquire</a:t>
            </a:r>
            <a:r>
              <a:rPr lang="en-US" b="1" dirty="0">
                <a:solidFill>
                  <a:srgbClr val="002060"/>
                </a:solidFill>
                <a:latin typeface="Courier New" panose="02070309020205020404" pitchFamily="49" charset="0"/>
                <a:cs typeface="Courier New" panose="02070309020205020404" pitchFamily="49" charset="0"/>
              </a:rPr>
              <a:t>(</a:t>
            </a:r>
            <a:r>
              <a:rPr lang="en-US" b="1" dirty="0" err="1">
                <a:solidFill>
                  <a:srgbClr val="002060"/>
                </a:solidFill>
                <a:latin typeface="Courier New" panose="02070309020205020404" pitchFamily="49" charset="0"/>
                <a:cs typeface="Courier New" panose="02070309020205020404" pitchFamily="49" charset="0"/>
              </a:rPr>
              <a:t>mutex</a:t>
            </a:r>
            <a:r>
              <a:rPr lang="en-US" b="1" dirty="0">
                <a:solidFill>
                  <a:srgbClr val="002060"/>
                </a:solidFill>
                <a:latin typeface="Courier New" panose="02070309020205020404" pitchFamily="49" charset="0"/>
                <a:cs typeface="Courier New" panose="02070309020205020404" pitchFamily="49" charset="0"/>
              </a:rPr>
              <a:t>);	</a:t>
            </a:r>
            <a:endParaRPr lang="en-US" b="1" dirty="0">
              <a:solidFill>
                <a:srgbClr val="002060"/>
              </a:solidFill>
            </a:endParaRPr>
          </a:p>
        </p:txBody>
      </p:sp>
      <p:sp>
        <p:nvSpPr>
          <p:cNvPr id="12" name="Rectangle 11"/>
          <p:cNvSpPr/>
          <p:nvPr/>
        </p:nvSpPr>
        <p:spPr>
          <a:xfrm>
            <a:off x="2081553" y="6088798"/>
            <a:ext cx="3871573" cy="461665"/>
          </a:xfrm>
          <a:prstGeom prst="rect">
            <a:avLst/>
          </a:prstGeom>
        </p:spPr>
        <p:txBody>
          <a:bodyPr wrap="none">
            <a:spAutoFit/>
          </a:bodyPr>
          <a:lstStyle/>
          <a:p>
            <a:r>
              <a:rPr lang="en-US" b="1" dirty="0" err="1">
                <a:solidFill>
                  <a:srgbClr val="002060"/>
                </a:solidFill>
                <a:latin typeface="Courier New" panose="02070309020205020404" pitchFamily="49" charset="0"/>
                <a:cs typeface="Courier New" panose="02070309020205020404" pitchFamily="49" charset="0"/>
              </a:rPr>
              <a:t>lock_release</a:t>
            </a:r>
            <a:r>
              <a:rPr lang="en-US" b="1" dirty="0">
                <a:solidFill>
                  <a:srgbClr val="002060"/>
                </a:solidFill>
                <a:latin typeface="Courier New" panose="02070309020205020404" pitchFamily="49" charset="0"/>
                <a:cs typeface="Courier New" panose="02070309020205020404" pitchFamily="49" charset="0"/>
              </a:rPr>
              <a:t>(</a:t>
            </a:r>
            <a:r>
              <a:rPr lang="en-US" b="1" dirty="0" err="1">
                <a:solidFill>
                  <a:srgbClr val="002060"/>
                </a:solidFill>
                <a:latin typeface="Courier New" panose="02070309020205020404" pitchFamily="49" charset="0"/>
                <a:cs typeface="Courier New" panose="02070309020205020404" pitchFamily="49" charset="0"/>
              </a:rPr>
              <a:t>mutex</a:t>
            </a:r>
            <a:r>
              <a:rPr lang="en-US" b="1" dirty="0">
                <a:solidFill>
                  <a:srgbClr val="002060"/>
                </a:solidFill>
                <a:latin typeface="Courier New" panose="02070309020205020404" pitchFamily="49" charset="0"/>
                <a:cs typeface="Courier New" panose="02070309020205020404" pitchFamily="49" charset="0"/>
              </a:rPr>
              <a:t>);</a:t>
            </a:r>
          </a:p>
        </p:txBody>
      </p:sp>
      <p:sp>
        <p:nvSpPr>
          <p:cNvPr id="13" name="Rectangle 12"/>
          <p:cNvSpPr/>
          <p:nvPr/>
        </p:nvSpPr>
        <p:spPr>
          <a:xfrm>
            <a:off x="2667000" y="4393287"/>
            <a:ext cx="6019800" cy="523220"/>
          </a:xfrm>
          <a:prstGeom prst="rect">
            <a:avLst/>
          </a:prstGeom>
        </p:spPr>
        <p:txBody>
          <a:bodyPr wrap="square">
            <a:spAutoFit/>
          </a:bodyPr>
          <a:lstStyle/>
          <a:p>
            <a:r>
              <a:rPr lang="en-US" sz="2800">
                <a:solidFill>
                  <a:srgbClr val="FF3300"/>
                </a:solidFill>
                <a:latin typeface="Calibri" panose="020F0502020204030204" pitchFamily="34" charset="0"/>
                <a:cs typeface="Courier New" panose="02070309020205020404" pitchFamily="49" charset="0"/>
              </a:rPr>
              <a:t>Question:</a:t>
            </a:r>
            <a:r>
              <a:rPr lang="en-US" sz="2800">
                <a:latin typeface="Calibri" panose="020F0502020204030204" pitchFamily="34" charset="0"/>
                <a:cs typeface="Courier New" panose="02070309020205020404" pitchFamily="49" charset="0"/>
              </a:rPr>
              <a:t> </a:t>
            </a:r>
            <a:r>
              <a:rPr lang="en-US" sz="2800" dirty="0">
                <a:latin typeface="Calibri" panose="020F0502020204030204" pitchFamily="34" charset="0"/>
                <a:cs typeface="Courier New" panose="02070309020205020404" pitchFamily="49" charset="0"/>
              </a:rPr>
              <a:t>Did I miss anything?</a:t>
            </a:r>
          </a:p>
        </p:txBody>
      </p:sp>
      <p:sp>
        <p:nvSpPr>
          <p:cNvPr id="14" name="Rectangle 13"/>
          <p:cNvSpPr/>
          <p:nvPr/>
        </p:nvSpPr>
        <p:spPr>
          <a:xfrm>
            <a:off x="5867400" y="6029980"/>
            <a:ext cx="5715000" cy="523220"/>
          </a:xfrm>
          <a:prstGeom prst="rect">
            <a:avLst/>
          </a:prstGeom>
        </p:spPr>
        <p:txBody>
          <a:bodyPr wrap="square">
            <a:spAutoFit/>
          </a:bodyPr>
          <a:lstStyle/>
          <a:p>
            <a:r>
              <a:rPr lang="en-US" sz="2800" dirty="0">
                <a:solidFill>
                  <a:srgbClr val="FF3300"/>
                </a:solidFill>
                <a:latin typeface="Calibri" panose="020F0502020204030204" pitchFamily="34" charset="0"/>
                <a:cs typeface="Courier New" panose="02070309020205020404" pitchFamily="49" charset="0"/>
              </a:rPr>
              <a:t>Question:</a:t>
            </a:r>
            <a:r>
              <a:rPr lang="en-US" sz="2800" dirty="0">
                <a:latin typeface="Calibri" panose="020F0502020204030204" pitchFamily="34" charset="0"/>
                <a:cs typeface="Courier New" panose="02070309020205020404" pitchFamily="49" charset="0"/>
              </a:rPr>
              <a:t> Who wakes up the parent?</a:t>
            </a:r>
          </a:p>
        </p:txBody>
      </p:sp>
    </p:spTree>
    <p:extLst>
      <p:ext uri="{BB962C8B-B14F-4D97-AF65-F5344CB8AC3E}">
        <p14:creationId xmlns:p14="http://schemas.microsoft.com/office/powerpoint/2010/main" val="28631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No 1a/1b </a:t>
            </a:r>
            <a:r>
              <a:rPr lang="en-US" dirty="0">
                <a:latin typeface="Calibri"/>
                <a:cs typeface="Calibri"/>
              </a:rPr>
              <a:t>option in the test menu</a:t>
            </a:r>
          </a:p>
        </p:txBody>
      </p:sp>
      <p:sp>
        <p:nvSpPr>
          <p:cNvPr id="3" name="Content Placeholder 2"/>
          <p:cNvSpPr>
            <a:spLocks noGrp="1"/>
          </p:cNvSpPr>
          <p:nvPr>
            <p:ph idx="1"/>
          </p:nvPr>
        </p:nvSpPr>
        <p:spPr>
          <a:xfrm>
            <a:off x="1981200" y="1447801"/>
            <a:ext cx="8229600" cy="4525963"/>
          </a:xfrm>
        </p:spPr>
        <p:txBody>
          <a:bodyPr/>
          <a:lstStyle/>
          <a:p>
            <a:r>
              <a:rPr lang="en-US" dirty="0"/>
              <a:t>Must rebuild kernel for project 3.</a:t>
            </a:r>
          </a:p>
          <a:p>
            <a:pPr marL="0" indent="0">
              <a:buNone/>
            </a:pPr>
            <a:r>
              <a:rPr lang="en-US" sz="2400" dirty="0">
                <a:latin typeface="Courier New"/>
                <a:cs typeface="Courier New"/>
              </a:rPr>
              <a:t>  %cd ~/cs161/</a:t>
            </a:r>
            <a:r>
              <a:rPr lang="en-US" sz="2400" dirty="0" err="1">
                <a:latin typeface="Courier New"/>
                <a:cs typeface="Courier New"/>
              </a:rPr>
              <a:t>src</a:t>
            </a:r>
            <a:endParaRPr lang="en-US" sz="2400" dirty="0">
              <a:latin typeface="Courier New"/>
              <a:cs typeface="Courier New"/>
            </a:endParaRPr>
          </a:p>
          <a:p>
            <a:pPr marL="0" indent="0">
              <a:buNone/>
            </a:pPr>
            <a:r>
              <a:rPr lang="en-US" sz="2400" dirty="0">
                <a:latin typeface="Courier New"/>
                <a:cs typeface="Courier New"/>
              </a:rPr>
              <a:t>  %./configure  </a:t>
            </a:r>
          </a:p>
          <a:p>
            <a:pPr marL="0" indent="0">
              <a:buNone/>
            </a:pPr>
            <a:r>
              <a:rPr lang="en-US" sz="2400" dirty="0">
                <a:latin typeface="Courier New"/>
                <a:cs typeface="Courier New"/>
              </a:rPr>
              <a:t>  %cd ~/cs161/</a:t>
            </a:r>
            <a:r>
              <a:rPr lang="en-US" sz="2400" dirty="0" err="1">
                <a:latin typeface="Courier New"/>
                <a:cs typeface="Courier New"/>
              </a:rPr>
              <a:t>src</a:t>
            </a:r>
            <a:r>
              <a:rPr lang="en-US" sz="2400" dirty="0">
                <a:latin typeface="Courier New"/>
                <a:cs typeface="Courier New"/>
              </a:rPr>
              <a:t>/kern/</a:t>
            </a:r>
            <a:r>
              <a:rPr lang="en-US" sz="2400" dirty="0" err="1">
                <a:latin typeface="Courier New"/>
                <a:cs typeface="Courier New"/>
              </a:rPr>
              <a:t>conf</a:t>
            </a:r>
            <a:endParaRPr lang="en-US" sz="2400" dirty="0">
              <a:latin typeface="Courier New"/>
              <a:cs typeface="Courier New"/>
            </a:endParaRPr>
          </a:p>
          <a:p>
            <a:pPr marL="0" indent="0">
              <a:buNone/>
            </a:pPr>
            <a:r>
              <a:rPr lang="en-US" sz="2400" dirty="0">
                <a:latin typeface="Courier New"/>
                <a:cs typeface="Courier New"/>
              </a:rPr>
              <a:t>  %./</a:t>
            </a:r>
            <a:r>
              <a:rPr lang="en-US" sz="2400" dirty="0" err="1">
                <a:latin typeface="Courier New"/>
                <a:cs typeface="Courier New"/>
              </a:rPr>
              <a:t>config</a:t>
            </a:r>
            <a:r>
              <a:rPr lang="en-US" sz="2400" dirty="0">
                <a:latin typeface="Courier New"/>
                <a:cs typeface="Courier New"/>
              </a:rPr>
              <a:t> ASST1</a:t>
            </a:r>
          </a:p>
          <a:p>
            <a:pPr marL="0" indent="0">
              <a:buNone/>
            </a:pPr>
            <a:r>
              <a:rPr lang="en-US" sz="2400" dirty="0">
                <a:latin typeface="Courier New"/>
                <a:cs typeface="Courier New"/>
              </a:rPr>
              <a:t> </a:t>
            </a:r>
          </a:p>
          <a:p>
            <a:pPr marL="0" indent="0">
              <a:buNone/>
            </a:pPr>
            <a:r>
              <a:rPr lang="en-US" sz="2400" dirty="0">
                <a:latin typeface="Courier New"/>
                <a:cs typeface="Courier New"/>
              </a:rPr>
              <a:t>  % cd ../compile/ASST1</a:t>
            </a:r>
          </a:p>
          <a:p>
            <a:pPr marL="0" indent="0">
              <a:buNone/>
            </a:pPr>
            <a:r>
              <a:rPr lang="en-US" sz="2400" dirty="0">
                <a:latin typeface="Courier New"/>
                <a:cs typeface="Courier New"/>
              </a:rPr>
              <a:t>  % make depend</a:t>
            </a:r>
          </a:p>
          <a:p>
            <a:pPr marL="0" indent="0">
              <a:buNone/>
            </a:pPr>
            <a:r>
              <a:rPr lang="en-US" sz="2400" dirty="0">
                <a:latin typeface="Courier New"/>
                <a:cs typeface="Courier New"/>
              </a:rPr>
              <a:t>  % make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44</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8610600" cy="3276600"/>
          </a:xfrm>
          <a:prstGeom prst="rect">
            <a:avLst/>
          </a:prstGeom>
          <a:noFill/>
          <a:ln>
            <a:noFill/>
          </a:ln>
        </p:spPr>
      </p:pic>
    </p:spTree>
    <p:extLst>
      <p:ext uri="{BB962C8B-B14F-4D97-AF65-F5344CB8AC3E}">
        <p14:creationId xmlns:p14="http://schemas.microsoft.com/office/powerpoint/2010/main" val="368646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P(</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while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-&gt;count==0) {</a:t>
            </a:r>
          </a:p>
          <a:p>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thread_sleep</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sem</a:t>
            </a:r>
            <a:r>
              <a:rPr lang="en-US" dirty="0">
                <a:solidFill>
                  <a:srgbClr val="FF0000"/>
                </a:solidFill>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848600" y="3657600"/>
            <a:ext cx="2209800" cy="914400"/>
          </a:xfrm>
          <a:prstGeom prst="wedgeRoundRectCallout">
            <a:avLst>
              <a:gd name="adj1" fmla="val -77221"/>
              <a:gd name="adj2" fmla="val -4395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924802" y="37338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flag or indicator</a:t>
            </a:r>
          </a:p>
        </p:txBody>
      </p:sp>
      <p:sp>
        <p:nvSpPr>
          <p:cNvPr id="8" name="Rounded Rectangular Callout 7"/>
          <p:cNvSpPr/>
          <p:nvPr/>
        </p:nvSpPr>
        <p:spPr>
          <a:xfrm>
            <a:off x="7239000" y="1600200"/>
            <a:ext cx="1981200" cy="914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5908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6384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0238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6</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V(</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thread_wakeup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543800" y="3962400"/>
            <a:ext cx="2209800" cy="914400"/>
          </a:xfrm>
          <a:prstGeom prst="wedgeRoundRectCallout">
            <a:avLst>
              <a:gd name="adj1" fmla="val -95324"/>
              <a:gd name="adj2" fmla="val 3312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620002" y="40386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flag or indicator</a:t>
            </a:r>
          </a:p>
        </p:txBody>
      </p:sp>
      <p:sp>
        <p:nvSpPr>
          <p:cNvPr id="8" name="Rounded Rectangular Callout 7"/>
          <p:cNvSpPr/>
          <p:nvPr/>
        </p:nvSpPr>
        <p:spPr>
          <a:xfrm>
            <a:off x="7239000" y="1600200"/>
            <a:ext cx="1981200" cy="914400"/>
          </a:xfrm>
          <a:prstGeom prst="wedgeRoundRectCallout">
            <a:avLst>
              <a:gd name="adj1" fmla="val -77670"/>
              <a:gd name="adj2" fmla="val 4250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895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943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526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887200" cy="914401"/>
          </a:xfrm>
        </p:spPr>
        <p:txBody>
          <a:bodyPr/>
          <a:lstStyle/>
          <a:p>
            <a:r>
              <a:rPr lang="en-US" sz="3200" dirty="0">
                <a:solidFill>
                  <a:srgbClr val="FF0000"/>
                </a:solidFill>
                <a:latin typeface="Calibri"/>
                <a:cs typeface="Calibri"/>
              </a:rPr>
              <a:t>Exercise 3. </a:t>
            </a:r>
            <a:r>
              <a:rPr lang="en-US" sz="3200" dirty="0">
                <a:latin typeface="Calibri"/>
                <a:cs typeface="Calibri"/>
              </a:rPr>
              <a:t>Please complete the </a:t>
            </a:r>
            <a:r>
              <a:rPr lang="en-US" sz="3200" dirty="0" err="1">
                <a:latin typeface="Courier New" panose="02070309020205020404" pitchFamily="49" charset="0"/>
                <a:cs typeface="Courier New" panose="02070309020205020404" pitchFamily="49" charset="0"/>
              </a:rPr>
              <a:t>lock_do_i_hold</a:t>
            </a:r>
            <a:r>
              <a:rPr lang="en-US" sz="3200" dirty="0">
                <a:latin typeface="Courier New" panose="02070309020205020404" pitchFamily="49" charset="0"/>
                <a:cs typeface="Courier New" panose="02070309020205020404" pitchFamily="49" charset="0"/>
              </a:rPr>
              <a:t>() </a:t>
            </a:r>
            <a:r>
              <a:rPr lang="en-US" sz="3200" dirty="0">
                <a:latin typeface="Calibri" charset="0"/>
                <a:ea typeface="Calibri" charset="0"/>
                <a:cs typeface="Calibri" charset="0"/>
              </a:rPr>
              <a:t>function</a:t>
            </a:r>
            <a:r>
              <a:rPr lang="en-US" sz="3200" dirty="0">
                <a:latin typeface="Calibri"/>
                <a:cs typeface="Calibri"/>
              </a:rPr>
              <a:t>.</a:t>
            </a:r>
            <a:endParaRPr lang="en-US" sz="3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7</a:t>
            </a:fld>
            <a:endParaRPr lang="en-US" dirty="0"/>
          </a:p>
        </p:txBody>
      </p:sp>
      <p:sp>
        <p:nvSpPr>
          <p:cNvPr id="5" name="Rectangle 4"/>
          <p:cNvSpPr/>
          <p:nvPr/>
        </p:nvSpPr>
        <p:spPr>
          <a:xfrm>
            <a:off x="1905000" y="1143000"/>
            <a:ext cx="8382000" cy="5016758"/>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lock_do_i_hold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lock *lock)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same;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use assert() to input argument lock;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Turn off interrupts;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set same to 1; /* true */</a:t>
            </a:r>
          </a:p>
          <a:p>
            <a:r>
              <a:rPr lang="en-US" sz="2000" dirty="0">
                <a:latin typeface="Courier New" panose="02070309020205020404" pitchFamily="49" charset="0"/>
                <a:cs typeface="Courier New" panose="02070309020205020404" pitchFamily="49" charset="0"/>
              </a:rPr>
              <a:t>      else set same to 0; /* false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Turn on interrupts to previous level;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1 means lock is held by this thread */</a:t>
            </a:r>
          </a:p>
          <a:p>
            <a:r>
              <a:rPr lang="en-US" sz="2000" dirty="0">
                <a:latin typeface="Courier New" panose="02070309020205020404" pitchFamily="49" charset="0"/>
                <a:cs typeface="Courier New" panose="02070309020205020404" pitchFamily="49" charset="0"/>
              </a:rPr>
              <a:t>	return same; </a:t>
            </a:r>
          </a:p>
          <a:p>
            <a:r>
              <a:rPr lang="en-US" sz="2000" dirty="0">
                <a:latin typeface="Courier New" panose="02070309020205020404" pitchFamily="49" charset="0"/>
                <a:cs typeface="Courier New" panose="02070309020205020404" pitchFamily="49" charset="0"/>
              </a:rPr>
              <a:t>}</a:t>
            </a:r>
          </a:p>
        </p:txBody>
      </p:sp>
      <p:sp>
        <p:nvSpPr>
          <p:cNvPr id="10" name="Rounded Rectangular Callout 9"/>
          <p:cNvSpPr/>
          <p:nvPr/>
        </p:nvSpPr>
        <p:spPr>
          <a:xfrm>
            <a:off x="6629400" y="2438400"/>
            <a:ext cx="3657600" cy="533400"/>
          </a:xfrm>
          <a:prstGeom prst="wedgeRoundRectCallout">
            <a:avLst>
              <a:gd name="adj1" fmla="val -56863"/>
              <a:gd name="adj2" fmla="val 11304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43702" y="2514600"/>
            <a:ext cx="36194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Is lock held by this thread? </a:t>
            </a:r>
          </a:p>
        </p:txBody>
      </p:sp>
      <p:sp>
        <p:nvSpPr>
          <p:cNvPr id="7" name="Rectangle 6"/>
          <p:cNvSpPr/>
          <p:nvPr/>
        </p:nvSpPr>
        <p:spPr>
          <a:xfrm>
            <a:off x="3505200" y="3270379"/>
            <a:ext cx="5943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18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8</a:t>
            </a:fld>
            <a:endParaRPr lang="en-US" sz="1400">
              <a:latin typeface="Arial" charset="0"/>
            </a:endParaRPr>
          </a:p>
        </p:txBody>
      </p:sp>
      <p:sp>
        <p:nvSpPr>
          <p:cNvPr id="3" name="Title 2">
            <a:extLst>
              <a:ext uri="{FF2B5EF4-FFF2-40B4-BE49-F238E27FC236}">
                <a16:creationId xmlns:a16="http://schemas.microsoft.com/office/drawing/2014/main" id="{9388871A-B8C9-465B-9C36-A71F9F44B2A3}"/>
              </a:ext>
            </a:extLst>
          </p:cNvPr>
          <p:cNvSpPr>
            <a:spLocks noGrp="1"/>
          </p:cNvSpPr>
          <p:nvPr>
            <p:ph type="ctrTitle"/>
          </p:nvPr>
        </p:nvSpPr>
        <p:spPr/>
        <p:txBody>
          <a:bodyPr/>
          <a:lstStyle/>
          <a:p>
            <a:r>
              <a:rPr lang="en-US" dirty="0"/>
              <a:t>Condition Variables</a:t>
            </a:r>
          </a:p>
        </p:txBody>
      </p:sp>
    </p:spTree>
    <p:extLst>
      <p:ext uri="{BB962C8B-B14F-4D97-AF65-F5344CB8AC3E}">
        <p14:creationId xmlns:p14="http://schemas.microsoft.com/office/powerpoint/2010/main" val="14392196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981200" y="1600202"/>
            <a:ext cx="8229600" cy="1676399"/>
          </a:xfrm>
        </p:spPr>
        <p:txBody>
          <a:bodyPr/>
          <a:lstStyle/>
          <a:p>
            <a:r>
              <a:rPr lang="en-US" dirty="0">
                <a:latin typeface="Calibri"/>
                <a:cs typeface="Calibri"/>
              </a:rPr>
              <a:t>Wait until a variable meets a </a:t>
            </a:r>
            <a:r>
              <a:rPr lang="en-US">
                <a:latin typeface="Calibri"/>
                <a:cs typeface="Calibri"/>
              </a:rPr>
              <a:t>particular condition</a:t>
            </a:r>
            <a:endParaRPr lang="en-US" dirty="0">
              <a:latin typeface="Calibri"/>
              <a:cs typeface="Calibri"/>
            </a:endParaRP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9</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a:cxnSpLocks/>
          </p:cNvCxnSpPr>
          <p:nvPr/>
        </p:nvCxnSpPr>
        <p:spPr>
          <a:xfrm>
            <a:off x="3200400" y="5334000"/>
            <a:ext cx="5943600" cy="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0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2674</TotalTime>
  <Words>4019</Words>
  <Application>Microsoft Office PowerPoint</Application>
  <PresentationFormat>Widescreen</PresentationFormat>
  <Paragraphs>755</Paragraphs>
  <Slides>44</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ＭＳ Ｐゴシック</vt:lpstr>
      <vt:lpstr>ＭＳ Ｐゴシック</vt:lpstr>
      <vt:lpstr>宋体</vt:lpstr>
      <vt:lpstr>宋体</vt:lpstr>
      <vt:lpstr>Arial</vt:lpstr>
      <vt:lpstr>Calibri</vt:lpstr>
      <vt:lpstr>Courier New</vt:lpstr>
      <vt:lpstr>Times New Roman</vt:lpstr>
      <vt:lpstr>1_Default Design</vt:lpstr>
      <vt:lpstr>COMP 3500  Introduction to Operating Systems  Project 3: Locks and Condition Variables</vt:lpstr>
      <vt:lpstr>Exercise 1. How to modify the following Lock struct in OS/161? Can you complete the following lock function prototypes?</vt:lpstr>
      <vt:lpstr>Lock: Sample Usage </vt:lpstr>
      <vt:lpstr>Exercise 2. Please complete the following lock_acquire()</vt:lpstr>
      <vt:lpstr>How to sleep the current thread?</vt:lpstr>
      <vt:lpstr>How to wakeup a thread?</vt:lpstr>
      <vt:lpstr>Exercise 3. Please complete the lock_do_i_hold() function.</vt:lpstr>
      <vt:lpstr>Condition Variables</vt:lpstr>
      <vt:lpstr>Condition Variables: Data Structure</vt:lpstr>
      <vt:lpstr>Condition Variables: Functions </vt:lpstr>
      <vt:lpstr>Condition Variables: Functions  (cont.)</vt:lpstr>
      <vt:lpstr>Producer/Consumer Implementation with Locks</vt:lpstr>
      <vt:lpstr>Exercise 4. Can you explain this code? How to handle the empty/full cases using locks?</vt:lpstr>
      <vt:lpstr>Producer: how to use condition variables in OS/161?</vt:lpstr>
      <vt:lpstr>Exercise 5. Please complete the consumer code using condition variables.</vt:lpstr>
      <vt:lpstr>Summary</vt:lpstr>
      <vt:lpstr>Condition Variables</vt:lpstr>
      <vt:lpstr>Condition Variables: Data Structure</vt:lpstr>
      <vt:lpstr>How to implement cv_wait()? </vt:lpstr>
      <vt:lpstr>How to implement cv_signal()? </vt:lpstr>
      <vt:lpstr>Condition Variables: Sample Usage </vt:lpstr>
      <vt:lpstr>Producer/Consumer How to use condition variables in OS/161?</vt:lpstr>
      <vt:lpstr>Synchronization  Cats and Mice Implementation using Locks and Condition Variables</vt:lpstr>
      <vt:lpstr>Condition Variables: Data Structure</vt:lpstr>
      <vt:lpstr>How to implement cv_signal()? </vt:lpstr>
      <vt:lpstr>PowerPoint Presentation</vt:lpstr>
      <vt:lpstr>PowerPoint Presentation</vt:lpstr>
      <vt:lpstr>Condition Variables: Sample Usage </vt:lpstr>
      <vt:lpstr>Producer/Consumer: How to use condition variables in OS/161?</vt:lpstr>
      <vt:lpstr>Basic Idea: Timesharing Policy</vt:lpstr>
      <vt:lpstr>Exercise 1. Please initialize the lock and two CVs.</vt:lpstr>
      <vt:lpstr>Exercise 2. How can cats wait until their turn?</vt:lpstr>
      <vt:lpstr>Exercise 3. How to take a dish?</vt:lpstr>
      <vt:lpstr>Exercise 4. How to release a dish? </vt:lpstr>
      <vt:lpstr>Exercise 5. How to implement “Switch Turn”. Consider Case 1 where (1) No waiting mouse and (2) There are waiting cats.</vt:lpstr>
      <vt:lpstr>Switch Turn: Case 2. Last Cat and Timeout</vt:lpstr>
      <vt:lpstr>Exercise 6. How to switch Turn? change_turn();</vt:lpstr>
      <vt:lpstr>Exercise 1. Please complete the following turn-switch algorithm.</vt:lpstr>
      <vt:lpstr>How to implement the driver code catmouselock()?</vt:lpstr>
      <vt:lpstr>Exercise 2. How to implement the driver code catmouselock()? (cont.)</vt:lpstr>
      <vt:lpstr>Create Cat and Mouse Thread using thread_fork()</vt:lpstr>
      <vt:lpstr>Exercise 3. Please follow the sample code to create mouse threads using thread_fork()</vt:lpstr>
      <vt:lpstr>Exercise 4. How to wait until the cat and mouse threads are done?</vt:lpstr>
      <vt:lpstr>No 1a/1b option in the test menu</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Shubbhi Taneja</cp:lastModifiedBy>
  <cp:revision>371</cp:revision>
  <dcterms:created xsi:type="dcterms:W3CDTF">2006-08-22T22:53:10Z</dcterms:created>
  <dcterms:modified xsi:type="dcterms:W3CDTF">2018-02-27T14:00:50Z</dcterms:modified>
</cp:coreProperties>
</file>