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sldIdLst>
    <p:sldId id="256" r:id="rId2"/>
    <p:sldId id="360" r:id="rId3"/>
    <p:sldId id="370" r:id="rId4"/>
    <p:sldId id="375" r:id="rId5"/>
    <p:sldId id="376" r:id="rId6"/>
    <p:sldId id="377" r:id="rId7"/>
    <p:sldId id="343" r:id="rId8"/>
    <p:sldId id="378" r:id="rId9"/>
    <p:sldId id="373" r:id="rId10"/>
    <p:sldId id="379" r:id="rId11"/>
    <p:sldId id="380" r:id="rId12"/>
    <p:sldId id="381" r:id="rId13"/>
    <p:sldId id="382" r:id="rId14"/>
    <p:sldId id="383" r:id="rId15"/>
    <p:sldId id="384" r:id="rId16"/>
    <p:sldId id="385" r:id="rId17"/>
    <p:sldId id="388" r:id="rId18"/>
    <p:sldId id="386" r:id="rId19"/>
    <p:sldId id="387" r:id="rId20"/>
    <p:sldId id="389" r:id="rId21"/>
    <p:sldId id="392" r:id="rId22"/>
    <p:sldId id="402" r:id="rId23"/>
    <p:sldId id="393" r:id="rId24"/>
    <p:sldId id="394" r:id="rId25"/>
    <p:sldId id="395" r:id="rId26"/>
    <p:sldId id="396" r:id="rId27"/>
    <p:sldId id="397" r:id="rId28"/>
    <p:sldId id="398" r:id="rId29"/>
    <p:sldId id="399" r:id="rId30"/>
    <p:sldId id="400" r:id="rId31"/>
    <p:sldId id="401" r:id="rId32"/>
    <p:sldId id="403" r:id="rId33"/>
    <p:sldId id="405" r:id="rId34"/>
    <p:sldId id="406" r:id="rId35"/>
    <p:sldId id="407" r:id="rId36"/>
    <p:sldId id="408" r:id="rId37"/>
    <p:sldId id="409" r:id="rId38"/>
    <p:sldId id="410" r:id="rId39"/>
    <p:sldId id="411" r:id="rId40"/>
    <p:sldId id="412" r:id="rId41"/>
    <p:sldId id="413" r:id="rId42"/>
    <p:sldId id="414" r:id="rId43"/>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2836" autoAdjust="0"/>
  </p:normalViewPr>
  <p:slideViewPr>
    <p:cSldViewPr>
      <p:cViewPr varScale="1">
        <p:scale>
          <a:sx n="84" d="100"/>
          <a:sy n="84" d="100"/>
        </p:scale>
        <p:origin x="159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a:solidFill>
                <a:schemeClr val="bg1"/>
              </a:solidFill>
            </a:rPr>
            <a:t>General Statement:</a:t>
          </a: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a:t>ensure that the producer can’t add data into full buffer and consumer can’t remove data from an empty buffer</a:t>
          </a:r>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t>
        <a:bodyPr/>
        <a:lstStyle/>
        <a:p>
          <a:endParaRPr lang="en-US"/>
        </a:p>
      </dgm:t>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t>
        <a:bodyPr/>
        <a:lstStyle/>
        <a:p>
          <a:endParaRPr lang="en-US"/>
        </a:p>
      </dgm:t>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t>
        <a:bodyPr/>
        <a:lstStyle/>
        <a:p>
          <a:endParaRPr lang="en-US"/>
        </a:p>
      </dgm:t>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t>
        <a:bodyPr/>
        <a:lstStyle/>
        <a:p>
          <a:endParaRPr lang="en-US"/>
        </a:p>
      </dgm:t>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t>
        <a:bodyPr/>
        <a:lstStyle/>
        <a:p>
          <a:endParaRPr lang="en-US"/>
        </a:p>
      </dgm:t>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t>
        <a:bodyPr/>
        <a:lstStyle/>
        <a:p>
          <a:endParaRPr lang="en-US"/>
        </a:p>
      </dgm:t>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t>
        <a:bodyPr/>
        <a:lstStyle/>
        <a:p>
          <a:endParaRPr lang="en-US"/>
        </a:p>
      </dgm:t>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BD25AF93-08A7-3842-9FE2-48950316EEAE}" type="presOf" srcId="{1097D9BF-D6EE-F645-B86B-EB8202BE466B}" destId="{A6A6CCC5-7F22-9B40-8787-3789959FF659}" srcOrd="0" destOrd="0" presId="urn:microsoft.com/office/officeart/2008/layout/LinedList"/>
    <dgm:cxn modelId="{C6222E06-8116-1E4F-8157-FA04E67F1194}" type="presOf" srcId="{32ADD72F-387D-5D49-B356-32480800A56F}" destId="{563547AD-1931-484D-9D9A-C06BF3922B4F}" srcOrd="0" destOrd="0" presId="urn:microsoft.com/office/officeart/2008/layout/LinedList"/>
    <dgm:cxn modelId="{EA91773A-5AB7-D546-A3B1-E48B29C8C03F}" srcId="{1097D9BF-D6EE-F645-B86B-EB8202BE466B}" destId="{68859321-50D7-6A47-9CEF-1D23ED860482}" srcOrd="0" destOrd="0" parTransId="{99F7E1FF-FBED-C749-84FD-ADFC15A66C55}" sibTransId="{86F6F86A-EFF7-A641-9BF5-359A74C7EEF0}"/>
    <dgm:cxn modelId="{5DD8FC6A-CCB5-8D45-AAC4-DEFE862A73E9}" type="presOf" srcId="{68859321-50D7-6A47-9CEF-1D23ED860482}" destId="{A83C412D-1890-E047-B89D-AE0BF5D67856}" srcOrd="0" destOrd="0" presId="urn:microsoft.com/office/officeart/2008/layout/LinedList"/>
    <dgm:cxn modelId="{07A70EDB-5576-8B43-8D0B-DD7F50CE7F17}" srcId="{32ADD72F-387D-5D49-B356-32480800A56F}" destId="{890A5C6B-01FF-8644-9F42-531144637C24}" srcOrd="0" destOrd="0" parTransId="{47E672CF-2850-6947-B27E-485C3AEAA424}" sibTransId="{A88CA46A-B080-6C46-9957-0EF93D5428E2}"/>
    <dgm:cxn modelId="{23CC5041-675D-6049-8805-EFEC8A4098AD}" type="presOf" srcId="{7C3CA0A9-4361-4A4C-8F7D-C068CECB64A9}" destId="{13B7BB97-DDFE-4A4A-A4A8-99B0D7D237FD}" srcOrd="0" destOrd="0" presId="urn:microsoft.com/office/officeart/2008/layout/LinedList"/>
    <dgm:cxn modelId="{677AC546-6B5A-F245-B709-3742686DF021}" type="presOf" srcId="{6B004168-BC8C-F145-810F-93B41C7A0BE5}" destId="{8EF32437-8594-114A-AB67-6EA3945F8843}" srcOrd="0" destOrd="0" presId="urn:microsoft.com/office/officeart/2008/layout/LinedList"/>
    <dgm:cxn modelId="{97215901-35A1-B24E-BE2A-E4B58B7AE385}" srcId="{32ADD72F-387D-5D49-B356-32480800A56F}" destId="{6B004168-BC8C-F145-810F-93B41C7A0BE5}" srcOrd="1" destOrd="0" parTransId="{DC4F0CD8-5D05-C944-A9B4-C41294EF32B2}" sibTransId="{B7A32575-2A76-3E46-B5AB-A76A5BA132B7}"/>
    <dgm:cxn modelId="{EF10C333-2D65-2E47-B843-F834084BEDE2}" srcId="{7C3CA0A9-4361-4A4C-8F7D-C068CECB64A9}" destId="{32ADD72F-387D-5D49-B356-32480800A56F}" srcOrd="0" destOrd="0" parTransId="{ACBCBA39-A19B-0D4A-825F-1C02F1751A15}" sibTransId="{96A0B8D0-E21D-B546-B2B7-D5F5525779A8}"/>
    <dgm:cxn modelId="{C8C9BC49-2BFE-E64C-A284-261D0B85069A}" srcId="{32ADD72F-387D-5D49-B356-32480800A56F}" destId="{88E986B8-7F0F-A946-BDC0-FD05E1829B0C}" srcOrd="2" destOrd="0" parTransId="{A4DF1310-AE68-FC4D-A2A0-E842DE47A874}" sibTransId="{8944BF98-7F51-8C42-AF3D-BD83D7EA4B86}"/>
    <dgm:cxn modelId="{78631F7F-A723-374A-BDAB-24BE233A4BC0}" type="presOf" srcId="{88E986B8-7F0F-A946-BDC0-FD05E1829B0C}" destId="{42FFAE56-D9EB-8847-8A6F-85117A6EDA06}"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50268948-7EA5-564E-9760-70E2E632E1BA}" type="presOf" srcId="{890A5C6B-01FF-8644-9F42-531144637C24}" destId="{74A2C20F-89BB-9D44-8FB5-0F2FFC72331A}" srcOrd="0" destOrd="0" presId="urn:microsoft.com/office/officeart/2008/layout/LinedList"/>
    <dgm:cxn modelId="{A02569D5-CC4E-BB4B-94AC-BA21A72DFB90}" type="presParOf" srcId="{13B7BB97-DDFE-4A4A-A4A8-99B0D7D237FD}" destId="{E5A042C1-6D18-0649-8C09-CD2E069729C5}" srcOrd="0" destOrd="0" presId="urn:microsoft.com/office/officeart/2008/layout/LinedList"/>
    <dgm:cxn modelId="{1CD83457-C5D9-A14A-B682-5E299C77009B}" type="presParOf" srcId="{13B7BB97-DDFE-4A4A-A4A8-99B0D7D237FD}" destId="{D59F924E-CACC-AC41-9B59-40E21616A7AF}" srcOrd="1" destOrd="0" presId="urn:microsoft.com/office/officeart/2008/layout/LinedList"/>
    <dgm:cxn modelId="{6DC6AB0D-C167-3F44-AA0B-7E4496722BE9}" type="presParOf" srcId="{D59F924E-CACC-AC41-9B59-40E21616A7AF}" destId="{563547AD-1931-484D-9D9A-C06BF3922B4F}" srcOrd="0" destOrd="0" presId="urn:microsoft.com/office/officeart/2008/layout/LinedList"/>
    <dgm:cxn modelId="{BE7B4001-907C-F84D-95E5-72A8F49C0F17}" type="presParOf" srcId="{D59F924E-CACC-AC41-9B59-40E21616A7AF}" destId="{9A8A5CB4-8E9B-D24F-ACC1-9C16AE86E276}" srcOrd="1" destOrd="0" presId="urn:microsoft.com/office/officeart/2008/layout/LinedList"/>
    <dgm:cxn modelId="{C68B6DFA-BE7E-ED46-8740-0B45D4F1D0C1}" type="presParOf" srcId="{9A8A5CB4-8E9B-D24F-ACC1-9C16AE86E276}" destId="{4C98ECD1-C299-0541-A774-0E968055C441}" srcOrd="0" destOrd="0" presId="urn:microsoft.com/office/officeart/2008/layout/LinedList"/>
    <dgm:cxn modelId="{35CC2990-2436-4F46-8BAC-3C994F755F70}" type="presParOf" srcId="{9A8A5CB4-8E9B-D24F-ACC1-9C16AE86E276}" destId="{A4797732-8B10-C645-AC92-E6292160EC06}" srcOrd="1" destOrd="0" presId="urn:microsoft.com/office/officeart/2008/layout/LinedList"/>
    <dgm:cxn modelId="{9F840C7C-FD07-5449-9A6F-C5E6AC89FAE2}" type="presParOf" srcId="{A4797732-8B10-C645-AC92-E6292160EC06}" destId="{1502A575-5573-AB4E-86F0-958C2C37A4C0}" srcOrd="0" destOrd="0" presId="urn:microsoft.com/office/officeart/2008/layout/LinedList"/>
    <dgm:cxn modelId="{2A3C1E7B-C247-D54D-99CD-2568849E463A}" type="presParOf" srcId="{A4797732-8B10-C645-AC92-E6292160EC06}" destId="{74A2C20F-89BB-9D44-8FB5-0F2FFC72331A}" srcOrd="1" destOrd="0" presId="urn:microsoft.com/office/officeart/2008/layout/LinedList"/>
    <dgm:cxn modelId="{27D4E787-30FF-7049-B5DB-F6D8A3E03EA5}" type="presParOf" srcId="{A4797732-8B10-C645-AC92-E6292160EC06}" destId="{B135C2A4-BC2B-8742-9F6E-72F0D077C590}" srcOrd="2" destOrd="0" presId="urn:microsoft.com/office/officeart/2008/layout/LinedList"/>
    <dgm:cxn modelId="{9A0A9BB4-DD22-694A-9048-A902DFFDFE8B}" type="presParOf" srcId="{9A8A5CB4-8E9B-D24F-ACC1-9C16AE86E276}" destId="{01B6A1AA-3686-5245-A2F4-F14C44FFDE82}" srcOrd="2" destOrd="0" presId="urn:microsoft.com/office/officeart/2008/layout/LinedList"/>
    <dgm:cxn modelId="{2EF5D6E1-976A-9148-BC2A-B71128D1EC03}" type="presParOf" srcId="{9A8A5CB4-8E9B-D24F-ACC1-9C16AE86E276}" destId="{A9CFD4EE-BA20-9646-9F1C-7F684FA91B68}" srcOrd="3" destOrd="0" presId="urn:microsoft.com/office/officeart/2008/layout/LinedList"/>
    <dgm:cxn modelId="{DDAF1E68-CCEF-1C4B-8E53-20B2484E2A24}" type="presParOf" srcId="{9A8A5CB4-8E9B-D24F-ACC1-9C16AE86E276}" destId="{AF69EBE5-90D3-9C4D-A92F-C69C848E43F1}" srcOrd="4" destOrd="0" presId="urn:microsoft.com/office/officeart/2008/layout/LinedList"/>
    <dgm:cxn modelId="{F9A2997F-79DB-F343-8572-A1AD662370FA}" type="presParOf" srcId="{AF69EBE5-90D3-9C4D-A92F-C69C848E43F1}" destId="{B2B4DD01-F413-714F-B486-8630DD4190F9}" srcOrd="0" destOrd="0" presId="urn:microsoft.com/office/officeart/2008/layout/LinedList"/>
    <dgm:cxn modelId="{A183A9A7-8529-5249-A4A7-3576521CC5FA}" type="presParOf" srcId="{AF69EBE5-90D3-9C4D-A92F-C69C848E43F1}" destId="{8EF32437-8594-114A-AB67-6EA3945F8843}" srcOrd="1" destOrd="0" presId="urn:microsoft.com/office/officeart/2008/layout/LinedList"/>
    <dgm:cxn modelId="{4BC6B494-FC28-B943-9A71-FBA6E342A436}" type="presParOf" srcId="{AF69EBE5-90D3-9C4D-A92F-C69C848E43F1}" destId="{3F0ECCD9-C106-DA4B-9C21-196E44F2ADBD}" srcOrd="2" destOrd="0" presId="urn:microsoft.com/office/officeart/2008/layout/LinedList"/>
    <dgm:cxn modelId="{264D8198-8A91-D946-B51E-981116BCB091}" type="presParOf" srcId="{9A8A5CB4-8E9B-D24F-ACC1-9C16AE86E276}" destId="{4A91F80F-A60A-054E-A61C-D10D4CA9398F}" srcOrd="5" destOrd="0" presId="urn:microsoft.com/office/officeart/2008/layout/LinedList"/>
    <dgm:cxn modelId="{7B191E1A-79B8-2440-AB6D-AC81B261CA38}" type="presParOf" srcId="{9A8A5CB4-8E9B-D24F-ACC1-9C16AE86E276}" destId="{E15E71DC-F80E-494D-BEA1-E69D8C2CE926}" srcOrd="6" destOrd="0" presId="urn:microsoft.com/office/officeart/2008/layout/LinedList"/>
    <dgm:cxn modelId="{05987260-7592-6C4D-BD4D-4BE94B6924D3}" type="presParOf" srcId="{9A8A5CB4-8E9B-D24F-ACC1-9C16AE86E276}" destId="{A546E1CF-EC4F-4A4B-85D3-EFF998007A89}" srcOrd="7" destOrd="0" presId="urn:microsoft.com/office/officeart/2008/layout/LinedList"/>
    <dgm:cxn modelId="{C28DA03B-D67A-5E41-9563-1ED2C0DAD3E6}" type="presParOf" srcId="{A546E1CF-EC4F-4A4B-85D3-EFF998007A89}" destId="{83AFA89E-0098-BA4B-8ABE-7846B2C4EC5D}" srcOrd="0" destOrd="0" presId="urn:microsoft.com/office/officeart/2008/layout/LinedList"/>
    <dgm:cxn modelId="{5494F343-7631-9445-9B5A-72239ABC3C12}" type="presParOf" srcId="{A546E1CF-EC4F-4A4B-85D3-EFF998007A89}" destId="{42FFAE56-D9EB-8847-8A6F-85117A6EDA06}" srcOrd="1" destOrd="0" presId="urn:microsoft.com/office/officeart/2008/layout/LinedList"/>
    <dgm:cxn modelId="{43BC0DA3-4958-5042-AD61-7C07ECC02665}" type="presParOf" srcId="{A546E1CF-EC4F-4A4B-85D3-EFF998007A89}" destId="{B96B43D7-468A-2A48-8B00-9912621279B4}" srcOrd="2" destOrd="0" presId="urn:microsoft.com/office/officeart/2008/layout/LinedList"/>
    <dgm:cxn modelId="{9787D2DD-6D78-BF4C-8418-E5377E22F8F1}" type="presParOf" srcId="{9A8A5CB4-8E9B-D24F-ACC1-9C16AE86E276}" destId="{87CBA865-EB53-744E-AC48-C906C50E8A16}" srcOrd="8" destOrd="0" presId="urn:microsoft.com/office/officeart/2008/layout/LinedList"/>
    <dgm:cxn modelId="{28E2A8D9-8E50-A445-960F-31A098E5A7A7}" type="presParOf" srcId="{9A8A5CB4-8E9B-D24F-ACC1-9C16AE86E276}" destId="{42F1F92F-6256-CC49-AA86-1948EF3020F7}" srcOrd="9" destOrd="0" presId="urn:microsoft.com/office/officeart/2008/layout/LinedList"/>
    <dgm:cxn modelId="{78356752-21EF-474F-93F1-E246B8BD8732}" type="presParOf" srcId="{13B7BB97-DDFE-4A4A-A4A8-99B0D7D237FD}" destId="{5A18F4C9-6F03-B349-965E-023A06E07B8F}" srcOrd="2" destOrd="0" presId="urn:microsoft.com/office/officeart/2008/layout/LinedList"/>
    <dgm:cxn modelId="{67A3B26F-5E81-A440-9A6F-81259A87D1C5}" type="presParOf" srcId="{13B7BB97-DDFE-4A4A-A4A8-99B0D7D237FD}" destId="{DD871E7F-3617-2140-B849-7FA675E54C21}" srcOrd="3" destOrd="0" presId="urn:microsoft.com/office/officeart/2008/layout/LinedList"/>
    <dgm:cxn modelId="{9ACB703E-C371-C440-B406-3B741DEA48EE}" type="presParOf" srcId="{DD871E7F-3617-2140-B849-7FA675E54C21}" destId="{A6A6CCC5-7F22-9B40-8787-3789959FF659}" srcOrd="0" destOrd="0" presId="urn:microsoft.com/office/officeart/2008/layout/LinedList"/>
    <dgm:cxn modelId="{B0C4F1C8-0D40-5542-83EC-F37ED27B64A2}" type="presParOf" srcId="{DD871E7F-3617-2140-B849-7FA675E54C21}" destId="{6F661837-5440-D448-A7E5-76C2AD9D90F3}" srcOrd="1" destOrd="0" presId="urn:microsoft.com/office/officeart/2008/layout/LinedList"/>
    <dgm:cxn modelId="{DA6D7487-3608-9442-92DC-F3A6D30BB939}" type="presParOf" srcId="{6F661837-5440-D448-A7E5-76C2AD9D90F3}" destId="{9108D3A2-9D1F-C848-B75A-370ABEC8FC4F}" srcOrd="0" destOrd="0" presId="urn:microsoft.com/office/officeart/2008/layout/LinedList"/>
    <dgm:cxn modelId="{5F41E1D5-86D7-6F46-8957-5A938CF856C9}" type="presParOf" srcId="{6F661837-5440-D448-A7E5-76C2AD9D90F3}" destId="{9DCDFFF2-AAED-D140-8E88-3125472E7CC5}" srcOrd="1" destOrd="0" presId="urn:microsoft.com/office/officeart/2008/layout/LinedList"/>
    <dgm:cxn modelId="{DE14573B-915E-3A42-8CBA-51C0EA3B57E8}" type="presParOf" srcId="{9DCDFFF2-AAED-D140-8E88-3125472E7CC5}" destId="{5B96CC12-4FFB-0541-B410-07058E36FC5D}" srcOrd="0" destOrd="0" presId="urn:microsoft.com/office/officeart/2008/layout/LinedList"/>
    <dgm:cxn modelId="{3978678E-D87C-614A-BD5D-D60E3776084D}" type="presParOf" srcId="{9DCDFFF2-AAED-D140-8E88-3125472E7CC5}" destId="{A83C412D-1890-E047-B89D-AE0BF5D67856}" srcOrd="1" destOrd="0" presId="urn:microsoft.com/office/officeart/2008/layout/LinedList"/>
    <dgm:cxn modelId="{AE969FE2-458B-5E46-8B34-199C66FB49A6}" type="presParOf" srcId="{9DCDFFF2-AAED-D140-8E88-3125472E7CC5}" destId="{694B60E9-A12F-3E41-9D44-6F88925141B1}" srcOrd="2" destOrd="0" presId="urn:microsoft.com/office/officeart/2008/layout/LinedList"/>
    <dgm:cxn modelId="{F3A27C58-9858-E841-BE3C-906AD5789280}" type="presParOf" srcId="{6F661837-5440-D448-A7E5-76C2AD9D90F3}" destId="{583F4718-80EE-7F4E-8F00-C3D546DF95AA}" srcOrd="2" destOrd="0" presId="urn:microsoft.com/office/officeart/2008/layout/LinedList"/>
    <dgm:cxn modelId="{CA7FA5C4-05F8-A74A-BC37-46D4BF1821BC}"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solidFill>
                <a:schemeClr val="bg1"/>
              </a:solidFill>
            </a:rPr>
            <a:t>General Statement:</a:t>
          </a: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a:t>ensure that the producer can’t add data into full buffer and consumer can’t remove data from an empty buffer</a:t>
          </a:r>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n.wikipedia.org/w/index.php?title=Volatile_(computer_programming)&amp;action=edit&amp;section=3"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en.wikipedia.org/wiki/GNU_Compiler_Collec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eaLnBrk="1" hangingPunct="1"/>
            <a:endParaRPr lang="en-US" altLang="zh-CN" baseline="0" dirty="0">
              <a:latin typeface="Calibri" charset="0"/>
              <a:ea typeface="SimSun" charset="0"/>
              <a:cs typeface="SimSun"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21451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11</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98284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12</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03982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13</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99393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428625" y="684213"/>
            <a:ext cx="6076950" cy="3419475"/>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8179"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90740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 condition variable is an object used in combination with its associated lock to allow a thread to wait for some condition while it is inside a critical section. Only a thread holding the associated lock is allowed to use a condition variable associated with that lock. A condition variable has only one associated lock, but multiple condition variables may be associated with a single lock.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Reference: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a:t>
            </a:r>
            <a:r>
              <a:rPr lang="en-US" dirty="0" err="1"/>
              <a:t>www.cs.mtu.edu</a:t>
            </a:r>
            <a:r>
              <a:rPr lang="en-US" dirty="0"/>
              <a:t>/~</a:t>
            </a:r>
            <a:r>
              <a:rPr lang="en-US" dirty="0" err="1"/>
              <a:t>shene</a:t>
            </a:r>
            <a:r>
              <a:rPr lang="en-US" dirty="0"/>
              <a:t>/NSF-3/e-Book/MONITOR/</a:t>
            </a:r>
            <a:r>
              <a:rPr lang="en-US" dirty="0" err="1"/>
              <a:t>sema-vs-monitor.html</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Because the wait and signal operations on semaphores and on condition variables are similar, to help you distinguish their differences and use them correctly, the following is a brief comparison.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08196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Let us try to implement this system using binary semaphores. Figure 5.9 is a first attempt. Rather than deal with the indices </a:t>
            </a:r>
            <a:r>
              <a:rPr lang="en-US" sz="1200" i="1" kern="1200" baseline="0" dirty="0">
                <a:solidFill>
                  <a:schemeClr val="tx1"/>
                </a:solidFill>
                <a:latin typeface="+mn-lt"/>
                <a:ea typeface="+mn-ea"/>
                <a:cs typeface="+mn-cs"/>
              </a:rPr>
              <a:t>in and out , we can simply keep track </a:t>
            </a:r>
            <a:r>
              <a:rPr lang="en-US" sz="1200" kern="1200" baseline="0" dirty="0">
                <a:solidFill>
                  <a:schemeClr val="tx1"/>
                </a:solidFill>
                <a:latin typeface="+mn-lt"/>
                <a:ea typeface="+mn-ea"/>
                <a:cs typeface="+mn-cs"/>
              </a:rPr>
              <a:t>of the number of items in the buffer, using the integer variable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in – out ). The </a:t>
            </a:r>
            <a:r>
              <a:rPr lang="en-US" sz="1200" kern="1200" baseline="0" dirty="0">
                <a:solidFill>
                  <a:schemeClr val="tx1"/>
                </a:solidFill>
                <a:latin typeface="+mn-lt"/>
                <a:ea typeface="+mn-ea"/>
                <a:cs typeface="+mn-cs"/>
              </a:rPr>
              <a:t>semaphore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is used to enforce mutual exclusion; the semaphore delay is used to force the consumer to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if the buffer is empty.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solution seems rather straightforward. The producer is free to add to the buffer at any time. It performs </a:t>
            </a:r>
            <a:r>
              <a:rPr lang="en-US" sz="1200" kern="1200" baseline="0" dirty="0" err="1">
                <a:solidFill>
                  <a:schemeClr val="tx1"/>
                </a:solidFill>
                <a:latin typeface="+mn-lt"/>
                <a:ea typeface="+mn-ea"/>
                <a:cs typeface="+mn-cs"/>
              </a:rPr>
              <a:t>semWaitB(s</a:t>
            </a:r>
            <a:r>
              <a:rPr lang="en-US" sz="1200" kern="1200" baseline="0" dirty="0">
                <a:solidFill>
                  <a:schemeClr val="tx1"/>
                </a:solidFill>
                <a:latin typeface="+mn-lt"/>
                <a:ea typeface="+mn-ea"/>
                <a:cs typeface="+mn-cs"/>
              </a:rPr>
              <a:t>) before appending and </a:t>
            </a:r>
            <a:r>
              <a:rPr lang="en-US" sz="1200" kern="1200" baseline="0" dirty="0" err="1">
                <a:solidFill>
                  <a:schemeClr val="tx1"/>
                </a:solidFill>
                <a:latin typeface="+mn-lt"/>
                <a:ea typeface="+mn-ea"/>
                <a:cs typeface="+mn-cs"/>
              </a:rPr>
              <a:t>semSignalB(s</a:t>
            </a:r>
            <a:r>
              <a:rPr lang="en-US" sz="1200" kern="1200" baseline="0" dirty="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1, then the buffer was empty just prior </a:t>
            </a:r>
            <a:r>
              <a:rPr lang="en-US" sz="1200" kern="1200" baseline="0" dirty="0">
                <a:solidFill>
                  <a:schemeClr val="tx1"/>
                </a:solidFill>
                <a:latin typeface="+mn-lt"/>
                <a:ea typeface="+mn-ea"/>
                <a:cs typeface="+mn-cs"/>
              </a:rPr>
              <a:t>to this append, so the producer performs </a:t>
            </a:r>
            <a:r>
              <a:rPr lang="en-US" sz="1200" kern="1200" baseline="0" dirty="0" err="1">
                <a:solidFill>
                  <a:schemeClr val="tx1"/>
                </a:solidFill>
                <a:latin typeface="+mn-lt"/>
                <a:ea typeface="+mn-ea"/>
                <a:cs typeface="+mn-cs"/>
              </a:rPr>
              <a:t>semSignalB(delay</a:t>
            </a:r>
            <a:r>
              <a:rPr lang="en-US" sz="1200" kern="1200" baseline="0" dirty="0">
                <a:solidFill>
                  <a:schemeClr val="tx1"/>
                </a:solidFill>
                <a:latin typeface="+mn-lt"/>
                <a:ea typeface="+mn-ea"/>
                <a:cs typeface="+mn-cs"/>
              </a:rPr>
              <a:t>) to alert the consumer of this fact. The consumer begins by waiting for the first item to be produced,</a:t>
            </a:r>
          </a:p>
          <a:p>
            <a:r>
              <a:rPr lang="en-US" sz="1200" kern="1200" baseline="0" dirty="0">
                <a:solidFill>
                  <a:schemeClr val="tx1"/>
                </a:solidFill>
                <a:latin typeface="+mn-lt"/>
                <a:ea typeface="+mn-ea"/>
                <a:cs typeface="+mn-cs"/>
              </a:rPr>
              <a:t>using </a:t>
            </a:r>
            <a:r>
              <a:rPr lang="en-US" sz="1200" kern="1200" baseline="0" dirty="0" err="1">
                <a:solidFill>
                  <a:schemeClr val="tx1"/>
                </a:solidFill>
                <a:latin typeface="+mn-lt"/>
                <a:ea typeface="+mn-ea"/>
                <a:cs typeface="+mn-cs"/>
              </a:rPr>
              <a:t>semWaitB(delay</a:t>
            </a:r>
            <a:r>
              <a:rPr lang="en-US" sz="1200" kern="1200" baseline="0" dirty="0">
                <a:solidFill>
                  <a:schemeClr val="tx1"/>
                </a:solidFill>
                <a:latin typeface="+mn-lt"/>
                <a:ea typeface="+mn-ea"/>
                <a:cs typeface="+mn-cs"/>
              </a:rPr>
              <a:t>) . It then takes an item and decrements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in its critical </a:t>
            </a:r>
            <a:r>
              <a:rPr lang="en-US" sz="1200" kern="1200" baseline="0" dirty="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will usually </a:t>
            </a:r>
            <a:r>
              <a:rPr lang="en-US" sz="1200" kern="1200" baseline="0" dirty="0">
                <a:solidFill>
                  <a:schemeClr val="tx1"/>
                </a:solidFill>
                <a:latin typeface="+mn-lt"/>
                <a:ea typeface="+mn-ea"/>
                <a:cs typeface="+mn-cs"/>
              </a:rPr>
              <a:t>be positive. Hence both producer and consumer run smoothly.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a:solidFill>
                  <a:schemeClr val="tx1"/>
                </a:solidFill>
                <a:latin typeface="+mn-lt"/>
                <a:ea typeface="+mn-ea"/>
                <a:cs typeface="+mn-cs"/>
              </a:rPr>
              <a:t>if </a:t>
            </a:r>
            <a:r>
              <a:rPr lang="en-US" sz="1200" b="1" i="1" kern="1200" baseline="0" dirty="0" err="1">
                <a:solidFill>
                  <a:schemeClr val="tx1"/>
                </a:solidFill>
                <a:latin typeface="+mn-lt"/>
                <a:ea typeface="+mn-ea"/>
                <a:cs typeface="+mn-cs"/>
              </a:rPr>
              <a:t>n</a:t>
            </a:r>
            <a:r>
              <a:rPr lang="en-US" sz="1200" b="1" i="1" kern="1200" baseline="0" dirty="0">
                <a:solidFill>
                  <a:schemeClr val="tx1"/>
                </a:solidFill>
                <a:latin typeface="+mn-lt"/>
                <a:ea typeface="+mn-ea"/>
                <a:cs typeface="+mn-cs"/>
              </a:rPr>
              <a:t> == 0 </a:t>
            </a:r>
            <a:r>
              <a:rPr lang="en-US" sz="1200" b="1" i="1" kern="1200" baseline="0" dirty="0" err="1">
                <a:solidFill>
                  <a:schemeClr val="tx1"/>
                </a:solidFill>
                <a:latin typeface="+mn-lt"/>
                <a:ea typeface="+mn-ea"/>
                <a:cs typeface="+mn-cs"/>
              </a:rPr>
              <a:t>semWaitB(delay</a:t>
            </a:r>
            <a:r>
              <a:rPr lang="en-US" sz="1200" b="1" i="1" kern="1200" baseline="0" dirty="0">
                <a:solidFill>
                  <a:schemeClr val="tx1"/>
                </a:solidFill>
                <a:latin typeface="+mn-lt"/>
                <a:ea typeface="+mn-ea"/>
                <a:cs typeface="+mn-cs"/>
              </a:rPr>
              <a:t>)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912706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libri" charset="0"/>
                <a:ea typeface="Calibri" charset="0"/>
                <a:cs typeface="Calibri" charset="0"/>
              </a:rPr>
              <a:t>Image Courtesy of </a:t>
            </a:r>
            <a:r>
              <a:rPr lang="en-US" sz="1200" dirty="0" err="1" smtClean="0">
                <a:latin typeface="Calibri" charset="0"/>
                <a:ea typeface="Calibri" charset="0"/>
                <a:cs typeface="Calibri" charset="0"/>
              </a:rPr>
              <a:t>toonzone.net</a:t>
            </a:r>
            <a:endParaRPr lang="en-US" sz="1200" dirty="0" smtClean="0">
              <a:latin typeface="Calibri" charset="0"/>
              <a:ea typeface="Calibri" charset="0"/>
              <a:cs typeface="Calibri"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libri" charset="0"/>
                <a:ea typeface="Calibri" charset="0"/>
                <a:cs typeface="Calibri" charset="0"/>
              </a:rPr>
              <a:t>http://</a:t>
            </a:r>
            <a:r>
              <a:rPr lang="en-US" sz="1200" dirty="0" err="1" smtClean="0">
                <a:latin typeface="Calibri" charset="0"/>
                <a:ea typeface="Calibri" charset="0"/>
                <a:cs typeface="Calibri" charset="0"/>
              </a:rPr>
              <a:t>www.toonzone.net</a:t>
            </a:r>
            <a:r>
              <a:rPr lang="en-US" sz="1200" dirty="0" smtClean="0">
                <a:latin typeface="Calibri" charset="0"/>
                <a:ea typeface="Calibri" charset="0"/>
                <a:cs typeface="Calibri" charset="0"/>
              </a:rPr>
              <a:t>/clip-tom-jerry-show-premieres-april-9-2014-new-sizzle-reel-released/</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23</a:t>
            </a:fld>
            <a:endParaRPr lang="en-US"/>
          </a:p>
        </p:txBody>
      </p:sp>
    </p:spTree>
    <p:extLst>
      <p:ext uri="{BB962C8B-B14F-4D97-AF65-F5344CB8AC3E}">
        <p14:creationId xmlns:p14="http://schemas.microsoft.com/office/powerpoint/2010/main" val="2691716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25</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28455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lvl="0"/>
            <a:r>
              <a:rPr lang="en-US" dirty="0" smtClean="0">
                <a:latin typeface="Calibri"/>
                <a:cs typeface="Calibri"/>
              </a:rPr>
              <a:t>Task 1: Code-Reading Assignment (15%)</a:t>
            </a:r>
          </a:p>
          <a:p>
            <a:pPr marL="0" indent="0">
              <a:buNone/>
            </a:pPr>
            <a:r>
              <a:rPr lang="en-US" sz="1050" dirty="0" smtClean="0">
                <a:latin typeface="Calibri"/>
                <a:cs typeface="Calibri"/>
              </a:rPr>
              <a:t>	</a:t>
            </a:r>
            <a:r>
              <a:rPr lang="en-US" sz="1050" dirty="0" smtClean="0">
                <a:solidFill>
                  <a:srgbClr val="FF0000"/>
                </a:solidFill>
                <a:latin typeface="Calibri"/>
                <a:cs typeface="Calibri"/>
              </a:rPr>
              <a:t>Individual;  </a:t>
            </a:r>
            <a:endParaRPr lang="en-US" dirty="0" smtClean="0">
              <a:latin typeface="Calibri"/>
              <a:cs typeface="Calibri"/>
            </a:endParaRPr>
          </a:p>
          <a:p>
            <a:pPr lvl="0"/>
            <a:r>
              <a:rPr lang="en-US" dirty="0" smtClean="0">
                <a:latin typeface="Calibri"/>
                <a:cs typeface="Calibri"/>
              </a:rPr>
              <a:t>Task 2: Programming Assignment (70%)</a:t>
            </a:r>
          </a:p>
          <a:p>
            <a:pPr marL="0" indent="0">
              <a:buNone/>
            </a:pPr>
            <a:r>
              <a:rPr lang="en-US" sz="1050" dirty="0" smtClean="0">
                <a:latin typeface="Calibri"/>
                <a:cs typeface="Calibri"/>
              </a:rPr>
              <a:t>	</a:t>
            </a:r>
            <a:r>
              <a:rPr lang="en-US" sz="1050" dirty="0" smtClean="0">
                <a:solidFill>
                  <a:srgbClr val="FF0000"/>
                </a:solidFill>
                <a:latin typeface="Calibri"/>
                <a:cs typeface="Calibri"/>
              </a:rPr>
              <a:t>Collaboration</a:t>
            </a:r>
            <a:endParaRPr lang="en-US" sz="1050" dirty="0" smtClean="0">
              <a:latin typeface="Calibri"/>
              <a:cs typeface="Calibri"/>
            </a:endParaRPr>
          </a:p>
          <a:p>
            <a:pPr lvl="0"/>
            <a:r>
              <a:rPr lang="en-US" dirty="0" smtClean="0">
                <a:latin typeface="Calibri"/>
                <a:cs typeface="Calibri"/>
              </a:rPr>
              <a:t>Task 3: Written Assignment (15%)</a:t>
            </a:r>
          </a:p>
          <a:p>
            <a:pPr marL="0" indent="0">
              <a:buNone/>
            </a:pPr>
            <a:r>
              <a:rPr lang="en-US" sz="1050" dirty="0" smtClean="0">
                <a:latin typeface="Calibri"/>
                <a:cs typeface="Calibri"/>
              </a:rPr>
              <a:t>	</a:t>
            </a:r>
            <a:r>
              <a:rPr lang="en-US" sz="1050" dirty="0" smtClean="0">
                <a:solidFill>
                  <a:srgbClr val="FF0000"/>
                </a:solidFill>
                <a:latin typeface="Calibri"/>
                <a:cs typeface="Calibri"/>
              </a:rPr>
              <a:t>Discussion</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535187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26</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211782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27</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298474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28</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46942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29</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83522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30</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09391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31</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871526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2018151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34</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dirty="0" err="1">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4232885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35</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dirty="0" err="1">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713238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36</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dirty="0" err="1">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110921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4</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1235622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37</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dirty="0" err="1">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202485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38</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dirty="0" err="1">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3246754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39</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The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keyword indicates that a field might be modified by multiple threads that are executing at the same time. Fields that are declared </a:t>
            </a:r>
            <a:r>
              <a:rPr lang="en-US" sz="1200" b="1" kern="1200" dirty="0">
                <a:solidFill>
                  <a:schemeClr val="tx1"/>
                </a:solidFill>
                <a:latin typeface="Times New Roman" pitchFamily="18" charset="0"/>
                <a:ea typeface="ＭＳ Ｐゴシック" charset="0"/>
                <a:cs typeface="+mn-cs"/>
              </a:rPr>
              <a:t>volatile</a:t>
            </a:r>
            <a:r>
              <a:rPr lang="en-US" sz="1200" b="0" kern="1200" dirty="0">
                <a:solidFill>
                  <a:schemeClr val="tx1"/>
                </a:solidFill>
                <a:latin typeface="Times New Roman" pitchFamily="18" charset="0"/>
                <a:ea typeface="ＭＳ Ｐゴシック" charset="0"/>
                <a:cs typeface="+mn-cs"/>
              </a:rPr>
              <a:t> are not subject to compiler optimizations that assume access by a single thread. This ensures that the most up-to-date value is present in the field at all times.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Times New Roman" pitchFamily="18"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Times New Roman" pitchFamily="18" charset="0"/>
                <a:ea typeface="ＭＳ Ｐゴシック" charset="0"/>
                <a:cs typeface="+mn-cs"/>
              </a:rPr>
              <a:t>C</a:t>
            </a:r>
            <a:r>
              <a:rPr lang="en-US" altLang="zh-CN" sz="1200" b="0" kern="1200" baseline="0" dirty="0">
                <a:solidFill>
                  <a:schemeClr val="tx1"/>
                </a:solidFill>
                <a:latin typeface="Times New Roman" pitchFamily="18" charset="0"/>
                <a:ea typeface="ＭＳ Ｐゴシック" charset="0"/>
                <a:cs typeface="+mn-cs"/>
              </a:rPr>
              <a:t> does not support </a:t>
            </a:r>
            <a:r>
              <a:rPr lang="en-US" altLang="zh-CN" sz="1200" b="0" kern="1200" baseline="0" dirty="0" err="1">
                <a:solidFill>
                  <a:schemeClr val="tx1"/>
                </a:solidFill>
                <a:latin typeface="Times New Roman" pitchFamily="18" charset="0"/>
                <a:ea typeface="ＭＳ Ｐゴシック" charset="0"/>
                <a:cs typeface="+mn-cs"/>
              </a:rPr>
              <a:t>bool</a:t>
            </a:r>
            <a:endParaRPr lang="en-US" altLang="zh-CN" sz="1200" b="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#define true 1</a:t>
            </a:r>
          </a:p>
          <a:p>
            <a:r>
              <a:rPr lang="en-US" sz="1200" kern="1200" dirty="0">
                <a:solidFill>
                  <a:schemeClr val="tx1"/>
                </a:solidFill>
                <a:latin typeface="Times New Roman" pitchFamily="18" charset="0"/>
                <a:ea typeface="ＭＳ Ｐゴシック" charset="0"/>
                <a:cs typeface="+mn-cs"/>
              </a:rPr>
              <a:t>#define false 0</a:t>
            </a:r>
          </a:p>
          <a:p>
            <a:r>
              <a:rPr lang="en-US" sz="1200" b="1" kern="1200" dirty="0" err="1">
                <a:solidFill>
                  <a:schemeClr val="tx1"/>
                </a:solidFill>
                <a:latin typeface="Times New Roman" pitchFamily="18" charset="0"/>
                <a:ea typeface="ＭＳ Ｐゴシック" charset="0"/>
                <a:cs typeface="+mn-cs"/>
              </a:rPr>
              <a:t>typedef</a:t>
            </a:r>
            <a:r>
              <a:rPr lang="en-US" sz="1200" b="0" kern="1200" dirty="0">
                <a:solidFill>
                  <a:schemeClr val="tx1"/>
                </a:solidFill>
                <a:latin typeface="Times New Roman" pitchFamily="18" charset="0"/>
                <a:ea typeface="ＭＳ Ｐゴシック" charset="0"/>
                <a:cs typeface="+mn-cs"/>
              </a:rPr>
              <a:t> </a:t>
            </a:r>
            <a:r>
              <a:rPr lang="en-US" sz="1200" b="1" kern="1200" dirty="0">
                <a:solidFill>
                  <a:schemeClr val="tx1"/>
                </a:solidFill>
                <a:latin typeface="Times New Roman" pitchFamily="18" charset="0"/>
                <a:ea typeface="ＭＳ Ｐゴシック" charset="0"/>
                <a:cs typeface="+mn-cs"/>
              </a:rPr>
              <a:t>char</a:t>
            </a:r>
            <a:r>
              <a:rPr lang="en-US" sz="1200" b="0" kern="1200" dirty="0">
                <a:solidFill>
                  <a:schemeClr val="tx1"/>
                </a:solidFill>
                <a:latin typeface="Times New Roman" pitchFamily="18" charset="0"/>
                <a:ea typeface="ＭＳ Ｐゴシック" charset="0"/>
                <a:cs typeface="+mn-cs"/>
              </a:rPr>
              <a:t> </a:t>
            </a:r>
            <a:r>
              <a:rPr lang="en-US" sz="1200" b="1" kern="1200" dirty="0" err="1">
                <a:solidFill>
                  <a:schemeClr val="tx1"/>
                </a:solidFill>
                <a:latin typeface="Times New Roman" pitchFamily="18" charset="0"/>
                <a:ea typeface="ＭＳ Ｐゴシック" charset="0"/>
                <a:cs typeface="+mn-cs"/>
              </a:rPr>
              <a:t>bool</a:t>
            </a:r>
            <a:r>
              <a:rPr lang="en-US" sz="1200" b="0" kern="1200" dirty="0">
                <a:solidFill>
                  <a:schemeClr val="tx1"/>
                </a:solidFill>
                <a:latin typeface="Times New Roman" pitchFamily="18"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27031862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 Semaphore mechanism has been implemented in OS/161.</a:t>
            </a:r>
          </a:p>
          <a:p>
            <a:r>
              <a:rPr lang="en-US" dirty="0"/>
              <a:t>Use the source code</a:t>
            </a:r>
            <a:r>
              <a:rPr lang="en-US" baseline="0" dirty="0"/>
              <a:t> of semaphore as a good example for </a:t>
            </a:r>
            <a:r>
              <a:rPr lang="en-US" baseline="0"/>
              <a:t>the implementation of </a:t>
            </a:r>
            <a:r>
              <a:rPr lang="en-US" baseline="0" dirty="0"/>
              <a:t>locks and </a:t>
            </a:r>
            <a:r>
              <a:rPr lang="en-US" baseline="0"/>
              <a:t>condition variables.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40</a:t>
            </a:fld>
            <a:endParaRPr lang="en-US"/>
          </a:p>
        </p:txBody>
      </p:sp>
    </p:spTree>
    <p:extLst>
      <p:ext uri="{BB962C8B-B14F-4D97-AF65-F5344CB8AC3E}">
        <p14:creationId xmlns:p14="http://schemas.microsoft.com/office/powerpoint/2010/main" val="3686038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ＭＳ Ｐゴシック" charset="0"/>
                <a:cs typeface="+mn-cs"/>
              </a:rPr>
              <a:t>"static" can be used to limit the scope of global variable to only the file it is declared in.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41</a:t>
            </a:fld>
            <a:endParaRPr lang="en-US"/>
          </a:p>
        </p:txBody>
      </p:sp>
    </p:spTree>
    <p:extLst>
      <p:ext uri="{BB962C8B-B14F-4D97-AF65-F5344CB8AC3E}">
        <p14:creationId xmlns:p14="http://schemas.microsoft.com/office/powerpoint/2010/main" val="2088865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err="1">
                <a:solidFill>
                  <a:schemeClr val="tx1"/>
                </a:solidFill>
                <a:latin typeface="Times New Roman" pitchFamily="18" charset="0"/>
                <a:ea typeface="ＭＳ Ｐゴシック" charset="0"/>
                <a:cs typeface="+mn-cs"/>
              </a:rPr>
              <a:t>struct</a:t>
            </a:r>
            <a:r>
              <a:rPr lang="en-US" sz="1200" kern="1200" dirty="0">
                <a:solidFill>
                  <a:schemeClr val="tx1"/>
                </a:solidFill>
                <a:latin typeface="Times New Roman" pitchFamily="18" charset="0"/>
                <a:ea typeface="ＭＳ Ｐゴシック" charset="0"/>
                <a:cs typeface="+mn-cs"/>
              </a:rPr>
              <a:t> lock {</a:t>
            </a:r>
          </a:p>
          <a:p>
            <a:r>
              <a:rPr lang="en-US" sz="1200" kern="1200" dirty="0">
                <a:solidFill>
                  <a:schemeClr val="tx1"/>
                </a:solidFill>
                <a:latin typeface="Times New Roman" pitchFamily="18" charset="0"/>
                <a:ea typeface="ＭＳ Ｐゴシック" charset="0"/>
                <a:cs typeface="+mn-cs"/>
              </a:rPr>
              <a:t>	char *name;</a:t>
            </a:r>
          </a:p>
          <a:p>
            <a:r>
              <a:rPr lang="en-US" sz="1200" kern="1200" dirty="0">
                <a:solidFill>
                  <a:schemeClr val="tx1"/>
                </a:solidFill>
                <a:latin typeface="Times New Roman" pitchFamily="18" charset="0"/>
                <a:ea typeface="ＭＳ Ｐゴシック" charset="0"/>
                <a:cs typeface="+mn-cs"/>
              </a:rPr>
              <a:t>	// add what you need here</a:t>
            </a:r>
          </a:p>
          <a:p>
            <a:r>
              <a:rPr lang="en-US" sz="1200" kern="1200" dirty="0">
                <a:solidFill>
                  <a:schemeClr val="tx1"/>
                </a:solidFill>
                <a:latin typeface="Times New Roman" pitchFamily="18" charset="0"/>
                <a:ea typeface="ＭＳ Ｐゴシック" charset="0"/>
                <a:cs typeface="+mn-cs"/>
              </a:rPr>
              <a:t>	// (don't forget to mark things volatile as needed)</a:t>
            </a:r>
          </a:p>
          <a:p>
            <a:r>
              <a:rPr lang="en-US" sz="1200" kern="1200" dirty="0">
                <a:solidFill>
                  <a:schemeClr val="tx1"/>
                </a:solidFill>
                <a:latin typeface="Times New Roman" pitchFamily="18" charset="0"/>
                <a:ea typeface="ＭＳ Ｐゴシック" charset="0"/>
                <a:cs typeface="+mn-cs"/>
              </a:rPr>
              <a:t>};</a:t>
            </a:r>
          </a:p>
          <a:p>
            <a:endParaRPr lang="en-US" sz="1200" kern="1200" dirty="0">
              <a:solidFill>
                <a:schemeClr val="tx1"/>
              </a:solidFill>
              <a:latin typeface="Times New Roman" pitchFamily="18" charset="0"/>
              <a:ea typeface="ＭＳ Ｐゴシック" charset="0"/>
              <a:cs typeface="+mn-cs"/>
            </a:endParaRPr>
          </a:p>
          <a:p>
            <a:r>
              <a:rPr lang="en-US" sz="1200" b="1" i="0" kern="1200" dirty="0">
                <a:solidFill>
                  <a:schemeClr val="tx1"/>
                </a:solidFill>
                <a:effectLst/>
                <a:latin typeface="Times New Roman" pitchFamily="18" charset="0"/>
                <a:ea typeface="ＭＳ Ｐゴシック" charset="0"/>
                <a:cs typeface="+mn-cs"/>
              </a:rPr>
              <a:t>Optimization comparison in C</a:t>
            </a:r>
            <a:r>
              <a:rPr lang="en-US" sz="1200" b="0" i="0" kern="1200" dirty="0">
                <a:solidFill>
                  <a:schemeClr val="tx1"/>
                </a:solidFill>
                <a:effectLst/>
                <a:latin typeface="Times New Roman" pitchFamily="18" charset="0"/>
                <a:ea typeface="ＭＳ Ｐゴシック" charset="0"/>
                <a:cs typeface="+mn-cs"/>
              </a:rPr>
              <a:t>[</a:t>
            </a:r>
            <a:r>
              <a:rPr lang="en-US" sz="1200" b="0" i="0" u="none" strike="noStrike" kern="1200" dirty="0">
                <a:solidFill>
                  <a:schemeClr val="tx1"/>
                </a:solidFill>
                <a:effectLst/>
                <a:latin typeface="Times New Roman" pitchFamily="18" charset="0"/>
                <a:ea typeface="ＭＳ Ｐゴシック" charset="0"/>
                <a:cs typeface="+mn-cs"/>
                <a:hlinkClick r:id="rId3" tooltip="Edit section: Optimization comparison in C"/>
              </a:rPr>
              <a:t>edit</a:t>
            </a:r>
            <a:r>
              <a:rPr lang="en-US" sz="1200" b="0" i="0" kern="1200" dirty="0">
                <a:solidFill>
                  <a:schemeClr val="tx1"/>
                </a:solidFill>
                <a:effectLst/>
                <a:latin typeface="Times New Roman" pitchFamily="18" charset="0"/>
                <a:ea typeface="ＭＳ Ｐゴシック" charset="0"/>
                <a:cs typeface="+mn-cs"/>
              </a:rPr>
              <a:t>]</a:t>
            </a:r>
            <a:endParaRPr lang="en-US" sz="1200" b="1" i="0" kern="1200" dirty="0">
              <a:solidFill>
                <a:schemeClr val="tx1"/>
              </a:solidFill>
              <a:effectLst/>
              <a:latin typeface="Times New Roman" pitchFamily="18" charset="0"/>
              <a:ea typeface="ＭＳ Ｐゴシック" charset="0"/>
              <a:cs typeface="+mn-cs"/>
            </a:endParaRPr>
          </a:p>
          <a:p>
            <a:r>
              <a:rPr lang="en-US" sz="1200" b="0" i="0" kern="1200" dirty="0">
                <a:solidFill>
                  <a:schemeClr val="tx1"/>
                </a:solidFill>
                <a:effectLst/>
                <a:latin typeface="Times New Roman" pitchFamily="18" charset="0"/>
                <a:ea typeface="ＭＳ Ｐゴシック" charset="0"/>
                <a:cs typeface="+mn-cs"/>
              </a:rPr>
              <a:t>The following C programs, and accompanying assemblies, demonstrate how the volatile keyword affects the compiler's output. The compiler in this case was </a:t>
            </a:r>
            <a:r>
              <a:rPr lang="en-US" sz="1200" b="0" i="0" u="none" strike="noStrike" kern="1200" dirty="0">
                <a:solidFill>
                  <a:schemeClr val="tx1"/>
                </a:solidFill>
                <a:effectLst/>
                <a:latin typeface="Times New Roman" pitchFamily="18" charset="0"/>
                <a:ea typeface="ＭＳ Ｐゴシック" charset="0"/>
                <a:cs typeface="+mn-cs"/>
                <a:hlinkClick r:id="rId4" tooltip="GNU Compiler Collection"/>
              </a:rPr>
              <a:t>GCC</a:t>
            </a:r>
            <a:r>
              <a:rPr lang="en-US" sz="1200" b="0" i="0" kern="1200" dirty="0">
                <a:solidFill>
                  <a:schemeClr val="tx1"/>
                </a:solidFill>
                <a:effectLst/>
                <a:latin typeface="Times New Roman" pitchFamily="18" charset="0"/>
                <a:ea typeface="ＭＳ Ｐゴシック" charset="0"/>
                <a:cs typeface="+mn-cs"/>
              </a:rPr>
              <a:t>.</a:t>
            </a:r>
          </a:p>
          <a:p>
            <a:r>
              <a:rPr lang="en-US" sz="1200" b="0" i="0" kern="1200" dirty="0">
                <a:solidFill>
                  <a:schemeClr val="tx1"/>
                </a:solidFill>
                <a:effectLst/>
                <a:latin typeface="Times New Roman" pitchFamily="18" charset="0"/>
                <a:ea typeface="ＭＳ Ｐゴシック" charset="0"/>
                <a:cs typeface="+mn-cs"/>
              </a:rPr>
              <a:t>While observing the assembly code, it is clearly visible that the code generated with volatile objects is more verbose, making it longer so the nature of </a:t>
            </a:r>
            <a:r>
              <a:rPr lang="en-US" sz="1200" b="0" i="0" kern="1200" dirty="0" err="1">
                <a:solidFill>
                  <a:schemeClr val="tx1"/>
                </a:solidFill>
                <a:effectLst/>
                <a:latin typeface="Times New Roman" pitchFamily="18" charset="0"/>
                <a:ea typeface="ＭＳ Ｐゴシック" charset="0"/>
                <a:cs typeface="+mn-cs"/>
              </a:rPr>
              <a:t>volatileobjects</a:t>
            </a:r>
            <a:r>
              <a:rPr lang="en-US" sz="1200" b="0" i="0" kern="1200" dirty="0">
                <a:solidFill>
                  <a:schemeClr val="tx1"/>
                </a:solidFill>
                <a:effectLst/>
                <a:latin typeface="Times New Roman" pitchFamily="18" charset="0"/>
                <a:ea typeface="ＭＳ Ｐゴシック" charset="0"/>
                <a:cs typeface="+mn-cs"/>
              </a:rPr>
              <a:t> can be fulfilled. The volatile keyword prevents the compiler from performing optimization on code involving volatile objects, thus ensuring that each volatile variable assignment and read has a corresponding memory access. </a:t>
            </a:r>
            <a:r>
              <a:rPr lang="en-US" sz="1200" b="0" i="0" kern="1200">
                <a:solidFill>
                  <a:schemeClr val="tx1"/>
                </a:solidFill>
                <a:effectLst/>
                <a:latin typeface="Times New Roman" pitchFamily="18" charset="0"/>
                <a:ea typeface="ＭＳ Ｐゴシック" charset="0"/>
                <a:cs typeface="+mn-cs"/>
              </a:rPr>
              <a:t>Without the volatile keyword, the compiler knows a variable does not need to be reread from memory at each use, because there should not be any writes to its memory location from any other thread or process.</a:t>
            </a:r>
          </a:p>
          <a:p>
            <a:endParaRPr lang="en-US" sz="1200" kern="1200" dirty="0">
              <a:solidFill>
                <a:schemeClr val="tx1"/>
              </a:solidFill>
              <a:latin typeface="Times New Roman" pitchFamily="18" charset="0"/>
              <a:ea typeface="ＭＳ Ｐゴシック" charset="0"/>
              <a:cs typeface="+mn-cs"/>
            </a:endParaRPr>
          </a:p>
        </p:txBody>
      </p:sp>
      <p:sp>
        <p:nvSpPr>
          <p:cNvPr id="4" name="Slide Number Placeholder 3"/>
          <p:cNvSpPr>
            <a:spLocks noGrp="1"/>
          </p:cNvSpPr>
          <p:nvPr>
            <p:ph type="sldNum" sz="quarter" idx="10"/>
          </p:nvPr>
        </p:nvSpPr>
        <p:spPr/>
        <p:txBody>
          <a:bodyPr/>
          <a:lstStyle/>
          <a:p>
            <a:fld id="{3A5ED838-7CEF-5E43-9B07-AFB1A331F072}" type="slidenum">
              <a:rPr lang="en-US" smtClean="0"/>
              <a:pPr/>
              <a:t>42</a:t>
            </a:fld>
            <a:endParaRPr lang="en-US"/>
          </a:p>
        </p:txBody>
      </p:sp>
    </p:spTree>
    <p:extLst>
      <p:ext uri="{BB962C8B-B14F-4D97-AF65-F5344CB8AC3E}">
        <p14:creationId xmlns:p14="http://schemas.microsoft.com/office/powerpoint/2010/main" val="312389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5</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9389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6</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85236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7</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204577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8</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210049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9</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56256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10</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8156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www.toonzone.net/clip-tom-jerry-show-premieres-april-9-2014-new-sizzle-reel-releas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dirty="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 </a:t>
            </a:r>
            <a:r>
              <a:rPr lang="en-US" sz="3600" dirty="0"/>
              <a:t>Synchronization </a:t>
            </a:r>
            <a:r>
              <a:rPr lang="en-US" altLang="zh-CN" sz="3600" dirty="0">
                <a:solidFill>
                  <a:schemeClr val="accent2"/>
                </a:solidFill>
                <a:latin typeface="Calibri" charset="0"/>
                <a:ea typeface="宋体" charset="0"/>
                <a:cs typeface="宋体" charset="0"/>
              </a:rPr>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Overview</a:t>
            </a:r>
          </a:p>
        </p:txBody>
      </p:sp>
      <p:sp>
        <p:nvSpPr>
          <p:cNvPr id="2052" name="Text Box 3"/>
          <p:cNvSpPr txBox="1">
            <a:spLocks noChangeArrowheads="1"/>
          </p:cNvSpPr>
          <p:nvPr/>
        </p:nvSpPr>
        <p:spPr bwMode="auto">
          <a:xfrm>
            <a:off x="3276600" y="6245225"/>
            <a:ext cx="6400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square">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kumimoji="1" lang="en-US" altLang="zh-CN" sz="2400" i="1" dirty="0" smtClean="0">
                <a:solidFill>
                  <a:schemeClr val="tx2"/>
                </a:solidFill>
                <a:latin typeface="Calibri" charset="0"/>
                <a:ea typeface="宋体" charset="0"/>
                <a:cs typeface="宋体" charset="0"/>
              </a:rPr>
              <a:t>Adopted from Dr. Xiao Qin’s slides from Fall 2017</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P() using Semaphore in OS/161</a:t>
            </a:r>
            <a:endParaRPr lang="en-US" sz="28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1879600" y="762000"/>
            <a:ext cx="8407400" cy="5905500"/>
          </a:xfrm>
          <a:prstGeom prst="rect">
            <a:avLst/>
          </a:prstGeom>
        </p:spPr>
      </p:pic>
    </p:spTree>
    <p:extLst>
      <p:ext uri="{BB962C8B-B14F-4D97-AF65-F5344CB8AC3E}">
        <p14:creationId xmlns:p14="http://schemas.microsoft.com/office/powerpoint/2010/main" val="2846079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V() using Semaphore in OS/161</a:t>
            </a:r>
            <a:endParaRPr lang="en-US" sz="2800" dirty="0">
              <a:solidFill>
                <a:srgbClr val="FF0000"/>
              </a:solidFill>
              <a:latin typeface="Calibri" charset="0"/>
            </a:endParaRPr>
          </a:p>
        </p:txBody>
      </p:sp>
      <p:pic>
        <p:nvPicPr>
          <p:cNvPr id="3" name="Picture 2"/>
          <p:cNvPicPr>
            <a:picLocks noChangeAspect="1"/>
          </p:cNvPicPr>
          <p:nvPr/>
        </p:nvPicPr>
        <p:blipFill>
          <a:blip r:embed="rId3"/>
          <a:stretch>
            <a:fillRect/>
          </a:stretch>
        </p:blipFill>
        <p:spPr>
          <a:xfrm>
            <a:off x="2438400" y="1066800"/>
            <a:ext cx="6904844" cy="5029200"/>
          </a:xfrm>
          <a:prstGeom prst="rect">
            <a:avLst/>
          </a:prstGeom>
        </p:spPr>
      </p:pic>
    </p:spTree>
    <p:extLst>
      <p:ext uri="{BB962C8B-B14F-4D97-AF65-F5344CB8AC3E}">
        <p14:creationId xmlns:p14="http://schemas.microsoft.com/office/powerpoint/2010/main" val="175241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228600"/>
            <a:ext cx="8686800" cy="1600200"/>
          </a:xfrm>
        </p:spPr>
        <p:txBody>
          <a:bodyPr/>
          <a:lstStyle/>
          <a:p>
            <a:r>
              <a:rPr lang="en-US" sz="3200" dirty="0">
                <a:latin typeface="Calibri" charset="0"/>
              </a:rPr>
              <a:t>How to P() and V() collaborate through </a:t>
            </a:r>
            <a:br>
              <a:rPr lang="en-US" sz="3200" dirty="0">
                <a:latin typeface="Calibri" charset="0"/>
              </a:rPr>
            </a:br>
            <a:r>
              <a:rPr lang="en-US" sz="3200" dirty="0" err="1">
                <a:latin typeface="Calibri" charset="0"/>
              </a:rPr>
              <a:t>thread_sleep</a:t>
            </a:r>
            <a:r>
              <a:rPr lang="en-US" sz="3200" dirty="0">
                <a:latin typeface="Calibri" charset="0"/>
              </a:rPr>
              <a:t>() and </a:t>
            </a:r>
            <a:r>
              <a:rPr lang="en-US" sz="3200" dirty="0" err="1">
                <a:latin typeface="Calibri" charset="0"/>
              </a:rPr>
              <a:t>thread_wakeup</a:t>
            </a:r>
            <a:r>
              <a:rPr lang="en-US" sz="3200" dirty="0">
                <a:latin typeface="Calibri" charset="0"/>
              </a:rPr>
              <a:t>()?</a:t>
            </a:r>
            <a:br>
              <a:rPr lang="en-US" sz="3200" dirty="0">
                <a:latin typeface="Calibri" charset="0"/>
              </a:rPr>
            </a:br>
            <a:r>
              <a:rPr lang="en-US" sz="3200" dirty="0">
                <a:latin typeface="Calibri" charset="0"/>
              </a:rPr>
              <a:t>See also Question (9) in Section 4.3</a:t>
            </a:r>
            <a:endParaRPr lang="en-US" sz="32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2286001" y="2209800"/>
            <a:ext cx="7624175" cy="3352800"/>
          </a:xfrm>
          <a:prstGeom prst="rect">
            <a:avLst/>
          </a:prstGeom>
        </p:spPr>
      </p:pic>
    </p:spTree>
    <p:extLst>
      <p:ext uri="{BB962C8B-B14F-4D97-AF65-F5344CB8AC3E}">
        <p14:creationId xmlns:p14="http://schemas.microsoft.com/office/powerpoint/2010/main" val="1843861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57400" y="228600"/>
            <a:ext cx="8077200" cy="6472318"/>
          </a:xfrm>
          <a:prstGeom prst="rect">
            <a:avLst/>
          </a:prstGeom>
        </p:spPr>
      </p:pic>
    </p:spTree>
    <p:extLst>
      <p:ext uri="{BB962C8B-B14F-4D97-AF65-F5344CB8AC3E}">
        <p14:creationId xmlns:p14="http://schemas.microsoft.com/office/powerpoint/2010/main" val="2153014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a:latin typeface="Calibri"/>
                <a:cs typeface="Calibri"/>
              </a:rPr>
              <a:t>Locks and Condition Variables (CV) in OS/161</a:t>
            </a:r>
          </a:p>
        </p:txBody>
      </p:sp>
      <p:sp>
        <p:nvSpPr>
          <p:cNvPr id="32774" name="Rectangle 3"/>
          <p:cNvSpPr>
            <a:spLocks noGrp="1" noChangeArrowheads="1"/>
          </p:cNvSpPr>
          <p:nvPr>
            <p:ph idx="1"/>
          </p:nvPr>
        </p:nvSpPr>
        <p:spPr>
          <a:xfrm>
            <a:off x="1828800" y="1600200"/>
            <a:ext cx="8305800" cy="4572000"/>
          </a:xfrm>
        </p:spPr>
        <p:txBody>
          <a:bodyPr>
            <a:normAutofit fontScale="92500"/>
          </a:bodyPr>
          <a:lstStyle/>
          <a:p>
            <a:r>
              <a:rPr lang="en-US" sz="3600" dirty="0">
                <a:latin typeface="Calibri"/>
                <a:cs typeface="Calibri"/>
              </a:rPr>
              <a:t>No monitor in OS161</a:t>
            </a:r>
          </a:p>
          <a:p>
            <a:r>
              <a:rPr lang="en-US" sz="3600" dirty="0">
                <a:latin typeface="Calibri"/>
                <a:cs typeface="Calibri"/>
              </a:rPr>
              <a:t>We will use condition variables</a:t>
            </a:r>
          </a:p>
          <a:p>
            <a:r>
              <a:rPr lang="en-US" sz="3600" dirty="0">
                <a:latin typeface="Calibri"/>
                <a:cs typeface="Calibri"/>
              </a:rPr>
              <a:t>We make condition variables independent (i.e., not associated with a monitor)</a:t>
            </a:r>
          </a:p>
          <a:p>
            <a:r>
              <a:rPr lang="en-US" sz="3600" dirty="0">
                <a:latin typeface="Calibri"/>
                <a:cs typeface="Calibri"/>
              </a:rPr>
              <a:t>We will associate CV with a lock (mutex)</a:t>
            </a:r>
          </a:p>
          <a:p>
            <a:pPr lvl="1"/>
            <a:r>
              <a:rPr lang="en-US" sz="3000" dirty="0">
                <a:latin typeface="Calibri"/>
                <a:cs typeface="Calibri"/>
              </a:rPr>
              <a:t>Threads must first acquire the lock (mutex)</a:t>
            </a:r>
          </a:p>
          <a:p>
            <a:pPr lvl="1"/>
            <a:r>
              <a:rPr lang="en-US" sz="3000" dirty="0">
                <a:latin typeface="Calibri"/>
                <a:cs typeface="Calibri"/>
              </a:rPr>
              <a:t>CV::Wait releases the lock before blocking, acquires it after waking up</a:t>
            </a:r>
          </a:p>
          <a:p>
            <a:pPr lvl="1"/>
            <a:endParaRPr lang="en-US" dirty="0"/>
          </a:p>
        </p:txBody>
      </p:sp>
    </p:spTree>
    <p:extLst>
      <p:ext uri="{BB962C8B-B14F-4D97-AF65-F5344CB8AC3E}">
        <p14:creationId xmlns:p14="http://schemas.microsoft.com/office/powerpoint/2010/main" val="1072630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Review 1: Semaphore</a:t>
            </a:r>
          </a:p>
        </p:txBody>
      </p:sp>
      <p:pic>
        <p:nvPicPr>
          <p:cNvPr id="3" name="Picture 2"/>
          <p:cNvPicPr>
            <a:picLocks noChangeAspect="1"/>
          </p:cNvPicPr>
          <p:nvPr/>
        </p:nvPicPr>
        <p:blipFill>
          <a:blip r:embed="rId2"/>
          <a:stretch>
            <a:fillRect/>
          </a:stretch>
        </p:blipFill>
        <p:spPr>
          <a:xfrm>
            <a:off x="1828800" y="838200"/>
            <a:ext cx="8458200" cy="5953465"/>
          </a:xfrm>
          <a:prstGeom prst="rect">
            <a:avLst/>
          </a:prstGeom>
        </p:spPr>
      </p:pic>
    </p:spTree>
    <p:extLst>
      <p:ext uri="{BB962C8B-B14F-4D97-AF65-F5344CB8AC3E}">
        <p14:creationId xmlns:p14="http://schemas.microsoft.com/office/powerpoint/2010/main" val="715100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Review 2: Lock</a:t>
            </a:r>
          </a:p>
        </p:txBody>
      </p:sp>
      <p:pic>
        <p:nvPicPr>
          <p:cNvPr id="2" name="Picture 1"/>
          <p:cNvPicPr>
            <a:picLocks noChangeAspect="1"/>
          </p:cNvPicPr>
          <p:nvPr/>
        </p:nvPicPr>
        <p:blipFill>
          <a:blip r:embed="rId2"/>
          <a:stretch>
            <a:fillRect/>
          </a:stretch>
        </p:blipFill>
        <p:spPr>
          <a:xfrm>
            <a:off x="2057400" y="838200"/>
            <a:ext cx="7874000" cy="5943600"/>
          </a:xfrm>
          <a:prstGeom prst="rect">
            <a:avLst/>
          </a:prstGeom>
        </p:spPr>
      </p:pic>
    </p:spTree>
    <p:extLst>
      <p:ext uri="{BB962C8B-B14F-4D97-AF65-F5344CB8AC3E}">
        <p14:creationId xmlns:p14="http://schemas.microsoft.com/office/powerpoint/2010/main" val="3008843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latin typeface="Calibri"/>
                <a:cs typeface="Calibri"/>
              </a:rPr>
              <a:t>POSIX </a:t>
            </a:r>
            <a:r>
              <a:rPr lang="en-US" dirty="0" err="1">
                <a:latin typeface="Calibri"/>
                <a:cs typeface="Calibri"/>
              </a:rPr>
              <a:t>Mutex</a:t>
            </a:r>
            <a:r>
              <a:rPr lang="en-US" dirty="0">
                <a:latin typeface="Calibri"/>
                <a:cs typeface="Calibri"/>
              </a:rPr>
              <a:t>-related Functions</a:t>
            </a:r>
          </a:p>
        </p:txBody>
      </p:sp>
      <p:sp>
        <p:nvSpPr>
          <p:cNvPr id="177155" name="Rectangle 3"/>
          <p:cNvSpPr>
            <a:spLocks noGrp="1" noChangeArrowheads="1"/>
          </p:cNvSpPr>
          <p:nvPr>
            <p:ph type="body" idx="1"/>
          </p:nvPr>
        </p:nvSpPr>
        <p:spPr>
          <a:xfrm>
            <a:off x="1752600" y="1600201"/>
            <a:ext cx="8458200" cy="4525963"/>
          </a:xfrm>
        </p:spPr>
        <p:txBody>
          <a:bodyPr/>
          <a:lstStyle/>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pthread_mutex_init</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*restrict </a:t>
            </a:r>
            <a:r>
              <a:rPr lang="en-US" sz="2000" dirty="0" err="1">
                <a:latin typeface="Courier New"/>
                <a:cs typeface="Courier New"/>
              </a:rPr>
              <a:t>mutex</a:t>
            </a:r>
            <a:r>
              <a:rPr lang="en-US" sz="2000" dirty="0">
                <a:latin typeface="Courier New"/>
                <a:cs typeface="Courier New"/>
              </a:rPr>
              <a:t>, </a:t>
            </a:r>
            <a:r>
              <a:rPr lang="en-US" sz="2000" dirty="0" err="1">
                <a:latin typeface="Courier New"/>
                <a:cs typeface="Courier New"/>
              </a:rPr>
              <a:t>const</a:t>
            </a:r>
            <a:r>
              <a:rPr lang="en-US" sz="2000" dirty="0">
                <a:latin typeface="Courier New"/>
                <a:cs typeface="Courier New"/>
              </a:rPr>
              <a:t> </a:t>
            </a:r>
            <a:r>
              <a:rPr lang="en-US" sz="2000" dirty="0" err="1">
                <a:latin typeface="Courier New"/>
                <a:cs typeface="Courier New"/>
              </a:rPr>
              <a:t>pthread_mutexattr_t</a:t>
            </a:r>
            <a:r>
              <a:rPr lang="en-US" sz="2000" dirty="0">
                <a:latin typeface="Courier New"/>
                <a:cs typeface="Courier New"/>
              </a:rPr>
              <a:t> *restrict </a:t>
            </a:r>
            <a:r>
              <a:rPr lang="en-US" sz="2000" dirty="0" err="1">
                <a:latin typeface="Courier New"/>
                <a:cs typeface="Courier New"/>
              </a:rPr>
              <a:t>attr</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pthread_mutex_destroy</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b="1" dirty="0">
                <a:latin typeface="Courier New"/>
                <a:cs typeface="Courier New"/>
              </a:rPr>
              <a:t> </a:t>
            </a:r>
            <a:r>
              <a:rPr lang="en-US" sz="2000" b="1" dirty="0" err="1">
                <a:latin typeface="Courier New"/>
                <a:cs typeface="Courier New"/>
              </a:rPr>
              <a:t>pthread_mutex_lock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pthread_mutex_trylock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pthread_mutex_unlock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p:txBody>
      </p:sp>
    </p:spTree>
    <p:extLst>
      <p:ext uri="{BB962C8B-B14F-4D97-AF65-F5344CB8AC3E}">
        <p14:creationId xmlns:p14="http://schemas.microsoft.com/office/powerpoint/2010/main" val="23829495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Condition Variable or CV</a:t>
            </a:r>
          </a:p>
        </p:txBody>
      </p:sp>
      <p:pic>
        <p:nvPicPr>
          <p:cNvPr id="3" name="Picture 2"/>
          <p:cNvPicPr>
            <a:picLocks noChangeAspect="1"/>
          </p:cNvPicPr>
          <p:nvPr/>
        </p:nvPicPr>
        <p:blipFill>
          <a:blip r:embed="rId3"/>
          <a:stretch>
            <a:fillRect/>
          </a:stretch>
        </p:blipFill>
        <p:spPr>
          <a:xfrm>
            <a:off x="1981200" y="739507"/>
            <a:ext cx="8229600" cy="6058176"/>
          </a:xfrm>
          <a:prstGeom prst="rect">
            <a:avLst/>
          </a:prstGeom>
        </p:spPr>
      </p:pic>
    </p:spTree>
    <p:extLst>
      <p:ext uri="{BB962C8B-B14F-4D97-AF65-F5344CB8AC3E}">
        <p14:creationId xmlns:p14="http://schemas.microsoft.com/office/powerpoint/2010/main" val="638981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Semaphore vs. Condition Variable</a:t>
            </a:r>
          </a:p>
        </p:txBody>
      </p:sp>
      <p:pic>
        <p:nvPicPr>
          <p:cNvPr id="2" name="Picture 1"/>
          <p:cNvPicPr>
            <a:picLocks noChangeAspect="1"/>
          </p:cNvPicPr>
          <p:nvPr/>
        </p:nvPicPr>
        <p:blipFill>
          <a:blip r:embed="rId3"/>
          <a:stretch>
            <a:fillRect/>
          </a:stretch>
        </p:blipFill>
        <p:spPr>
          <a:xfrm>
            <a:off x="1524000" y="914401"/>
            <a:ext cx="9144000" cy="5724071"/>
          </a:xfrm>
          <a:prstGeom prst="rect">
            <a:avLst/>
          </a:prstGeom>
        </p:spPr>
      </p:pic>
    </p:spTree>
    <p:extLst>
      <p:ext uri="{BB962C8B-B14F-4D97-AF65-F5344CB8AC3E}">
        <p14:creationId xmlns:p14="http://schemas.microsoft.com/office/powerpoint/2010/main" val="2067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p:txBody>
          <a:bodyPr/>
          <a:lstStyle/>
          <a:p>
            <a:pPr eaLnBrk="1" hangingPunct="1"/>
            <a:r>
              <a:rPr lang="en-US" sz="4000" dirty="0">
                <a:latin typeface="Calibri" charset="0"/>
                <a:ea typeface="MS PGothic" charset="0"/>
                <a:cs typeface="MS PGothic" charset="0"/>
              </a:rPr>
              <a:t>Project Objectives</a:t>
            </a:r>
          </a:p>
        </p:txBody>
      </p:sp>
      <p:sp>
        <p:nvSpPr>
          <p:cNvPr id="3075" name="Rectangle 3"/>
          <p:cNvSpPr>
            <a:spLocks noGrp="1"/>
          </p:cNvSpPr>
          <p:nvPr>
            <p:ph type="body" idx="4294967295"/>
          </p:nvPr>
        </p:nvSpPr>
        <p:spPr>
          <a:xfrm>
            <a:off x="1981200" y="1295401"/>
            <a:ext cx="8229600" cy="3962399"/>
          </a:xfrm>
        </p:spPr>
        <p:txBody>
          <a:bodyPr/>
          <a:lstStyle/>
          <a:p>
            <a:pPr lvl="0"/>
            <a:r>
              <a:rPr lang="en-US" dirty="0">
                <a:latin typeface="Calibri"/>
                <a:cs typeface="Calibri"/>
              </a:rPr>
              <a:t>To implement the lock mechanism</a:t>
            </a:r>
          </a:p>
          <a:p>
            <a:pPr lvl="0"/>
            <a:r>
              <a:rPr lang="en-US" dirty="0">
                <a:latin typeface="Calibri"/>
                <a:cs typeface="Calibri"/>
              </a:rPr>
              <a:t>To implement condition variables</a:t>
            </a:r>
          </a:p>
          <a:p>
            <a:pPr lvl="0"/>
            <a:r>
              <a:rPr lang="en-US" dirty="0">
                <a:latin typeface="Calibri"/>
                <a:cs typeface="Calibri"/>
              </a:rPr>
              <a:t>To solve a synchronization problem using different mechanisms</a:t>
            </a:r>
          </a:p>
          <a:p>
            <a:pPr lvl="0"/>
            <a:r>
              <a:rPr lang="en-US" dirty="0">
                <a:latin typeface="Calibri"/>
                <a:cs typeface="Calibri"/>
              </a:rPr>
              <a:t>To improve your source code reading skills</a:t>
            </a:r>
          </a:p>
          <a:p>
            <a:r>
              <a:rPr lang="en-US" dirty="0">
                <a:latin typeface="Calibri"/>
                <a:cs typeface="Calibri"/>
              </a:rPr>
              <a:t>To strengthen your debugging skill </a:t>
            </a:r>
            <a:r>
              <a:rPr lang="en-US" dirty="0">
                <a:effectLst/>
                <a:latin typeface="Calibri"/>
                <a:cs typeface="Calibri"/>
              </a:rPr>
              <a:t> </a:t>
            </a:r>
            <a:endParaRPr lang="en-US" dirty="0">
              <a:latin typeface="Calibri"/>
              <a:ea typeface="MS PGothic" charset="0"/>
              <a:cs typeface="Calibri"/>
            </a:endParaRPr>
          </a:p>
        </p:txBody>
      </p:sp>
      <p:sp>
        <p:nvSpPr>
          <p:cNvPr id="5" name="Rectangle 4"/>
          <p:cNvSpPr>
            <a:spLocks noChangeArrowheads="1"/>
          </p:cNvSpPr>
          <p:nvPr/>
        </p:nvSpPr>
        <p:spPr bwMode="auto">
          <a:xfrm>
            <a:off x="2286000" y="5495938"/>
            <a:ext cx="6934200" cy="523862"/>
          </a:xfrm>
          <a:prstGeom prst="rect">
            <a:avLst/>
          </a:prstGeom>
          <a:solidFill>
            <a:schemeClr val="bg1"/>
          </a:solidFill>
          <a:ln w="38100" cmpd="dbl">
            <a:solidFill>
              <a:srgbClr val="FF0000"/>
            </a:solidFill>
            <a:miter lim="800000"/>
            <a:headEnd/>
            <a:tailEnd/>
          </a:ln>
        </p:spPr>
        <p:txBody>
          <a:bodyPr wrap="square" lIns="92075" tIns="46038" rIns="92075" bIns="46038" anchor="ctr">
            <a:spAutoFit/>
          </a:bodyPr>
          <a:lstStyle/>
          <a:p>
            <a:pPr algn="ctr"/>
            <a:r>
              <a:rPr lang="en-US" sz="2800" dirty="0" smtClean="0">
                <a:latin typeface="Calibri" charset="0"/>
                <a:ea typeface="MS PGothic" charset="0"/>
                <a:cs typeface="MS PGothic" charset="0"/>
              </a:rPr>
              <a:t>Three </a:t>
            </a:r>
            <a:r>
              <a:rPr lang="en-US" sz="2800" dirty="0">
                <a:latin typeface="Calibri" charset="0"/>
                <a:ea typeface="MS PGothic" charset="0"/>
                <a:cs typeface="MS PGothic" charset="0"/>
              </a:rPr>
              <a:t>weeks to achieve the above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1"/>
            <a:ext cx="7824788" cy="685801"/>
          </a:xfrm>
        </p:spPr>
        <p:txBody>
          <a:bodyPr/>
          <a:lstStyle/>
          <a:p>
            <a:pPr algn="ctr"/>
            <a:r>
              <a:rPr lang="en-US" dirty="0">
                <a:latin typeface="Calibri"/>
                <a:cs typeface="Calibri"/>
              </a:rPr>
              <a:t>Producer/Consumer Problem</a:t>
            </a:r>
          </a:p>
        </p:txBody>
      </p:sp>
      <p:graphicFrame>
        <p:nvGraphicFramePr>
          <p:cNvPr id="5" name="Diagram 4"/>
          <p:cNvGraphicFramePr/>
          <p:nvPr>
            <p:extLst>
              <p:ext uri="{D42A27DB-BD31-4B8C-83A1-F6EECF244321}">
                <p14:modId xmlns:p14="http://schemas.microsoft.com/office/powerpoint/2010/main" val="950455994"/>
              </p:ext>
            </p:extLst>
          </p:nvPr>
        </p:nvGraphicFramePr>
        <p:xfrm>
          <a:off x="2057400" y="16002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1981200" y="1219200"/>
            <a:ext cx="8229600" cy="5254918"/>
          </a:xfrm>
          <a:prstGeom prst="rect">
            <a:avLst/>
          </a:prstGeom>
        </p:spPr>
      </p:pic>
    </p:spTree>
    <p:extLst>
      <p:ext uri="{BB962C8B-B14F-4D97-AF65-F5344CB8AC3E}">
        <p14:creationId xmlns:p14="http://schemas.microsoft.com/office/powerpoint/2010/main" val="398853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2126"/>
          <a:stretch>
            <a:fillRect/>
          </a:stretch>
        </p:blipFill>
        <p:spPr>
          <a:xfrm>
            <a:off x="1905000" y="533400"/>
            <a:ext cx="5638800" cy="5876505"/>
          </a:xfrm>
          <a:prstGeom prst="rect">
            <a:avLst/>
          </a:prstGeom>
        </p:spPr>
      </p:pic>
      <p:sp>
        <p:nvSpPr>
          <p:cNvPr id="10" name="TextBox 9"/>
          <p:cNvSpPr txBox="1"/>
          <p:nvPr/>
        </p:nvSpPr>
        <p:spPr>
          <a:xfrm>
            <a:off x="7467600" y="762001"/>
            <a:ext cx="2971800" cy="4955203"/>
          </a:xfrm>
          <a:prstGeom prst="rect">
            <a:avLst/>
          </a:prstGeom>
          <a:noFill/>
        </p:spPr>
        <p:txBody>
          <a:bodyPr wrap="square" rtlCol="0">
            <a:spAutoFit/>
          </a:bodyPr>
          <a:lstStyle/>
          <a:p>
            <a:pPr algn="ctr"/>
            <a:r>
              <a:rPr lang="en-US" sz="3200" b="1" dirty="0">
                <a:latin typeface="+mn-lt"/>
              </a:rPr>
              <a:t>Figure 5.9  </a:t>
            </a:r>
          </a:p>
          <a:p>
            <a:pPr algn="ctr"/>
            <a:endParaRPr lang="en-US" sz="3200" b="1" dirty="0">
              <a:latin typeface="+mn-lt"/>
            </a:endParaRPr>
          </a:p>
          <a:p>
            <a:pPr algn="ctr"/>
            <a:r>
              <a:rPr lang="en-US" sz="2800" b="1" dirty="0">
                <a:latin typeface="+mn-lt"/>
              </a:rPr>
              <a:t>An Incorrect </a:t>
            </a:r>
          </a:p>
          <a:p>
            <a:pPr algn="ctr"/>
            <a:r>
              <a:rPr lang="en-US" sz="2800" b="1" dirty="0">
                <a:latin typeface="+mn-lt"/>
              </a:rPr>
              <a:t>Solution </a:t>
            </a:r>
          </a:p>
          <a:p>
            <a:pPr algn="ctr"/>
            <a:r>
              <a:rPr lang="en-US" sz="2800" b="1" dirty="0">
                <a:latin typeface="+mn-lt"/>
              </a:rPr>
              <a:t>to the </a:t>
            </a:r>
          </a:p>
          <a:p>
            <a:pPr algn="ctr"/>
            <a:r>
              <a:rPr lang="en-US" sz="2800" b="1" dirty="0">
                <a:latin typeface="+mn-lt"/>
              </a:rPr>
              <a:t>Infinite-Buffer </a:t>
            </a:r>
          </a:p>
          <a:p>
            <a:pPr algn="ctr"/>
            <a:r>
              <a:rPr lang="en-US" sz="2800" b="1" dirty="0">
                <a:latin typeface="+mn-lt"/>
              </a:rPr>
              <a:t>Producer/Consumer </a:t>
            </a:r>
          </a:p>
          <a:p>
            <a:pPr algn="ctr"/>
            <a:r>
              <a:rPr lang="en-US" sz="2800" b="1" dirty="0">
                <a:latin typeface="+mn-lt"/>
              </a:rPr>
              <a:t>Problem Using </a:t>
            </a:r>
          </a:p>
          <a:p>
            <a:pPr algn="ctr"/>
            <a:r>
              <a:rPr lang="en-US" sz="2800" b="1" dirty="0">
                <a:latin typeface="+mn-lt"/>
              </a:rPr>
              <a:t>Binary Semaphores </a:t>
            </a:r>
          </a:p>
        </p:txBody>
      </p:sp>
      <p:pic>
        <p:nvPicPr>
          <p:cNvPr id="2" name="Picture 1"/>
          <p:cNvPicPr>
            <a:picLocks noChangeAspect="1"/>
          </p:cNvPicPr>
          <p:nvPr/>
        </p:nvPicPr>
        <p:blipFill>
          <a:blip r:embed="rId4"/>
          <a:stretch>
            <a:fillRect/>
          </a:stretch>
        </p:blipFill>
        <p:spPr>
          <a:xfrm>
            <a:off x="1524000" y="292100"/>
            <a:ext cx="9144000" cy="6270434"/>
          </a:xfrm>
          <a:prstGeom prst="rect">
            <a:avLst/>
          </a:prstGeom>
        </p:spPr>
      </p:pic>
    </p:spTree>
    <p:extLst>
      <p:ext uri="{BB962C8B-B14F-4D97-AF65-F5344CB8AC3E}">
        <p14:creationId xmlns:p14="http://schemas.microsoft.com/office/powerpoint/2010/main" val="27191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22</a:t>
            </a:fld>
            <a:endParaRPr lang="en-US"/>
          </a:p>
        </p:txBody>
      </p:sp>
      <p:sp>
        <p:nvSpPr>
          <p:cNvPr id="3" name="Rectangle 2"/>
          <p:cNvSpPr/>
          <p:nvPr/>
        </p:nvSpPr>
        <p:spPr>
          <a:xfrm>
            <a:off x="4734090" y="2967335"/>
            <a:ext cx="272382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DESIGN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66553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23</a:t>
            </a:fld>
            <a:endParaRPr lang="en-US"/>
          </a:p>
        </p:txBody>
      </p:sp>
      <p:pic>
        <p:nvPicPr>
          <p:cNvPr id="3" name="Picture 2"/>
          <p:cNvPicPr>
            <a:picLocks noChangeAspect="1"/>
          </p:cNvPicPr>
          <p:nvPr/>
        </p:nvPicPr>
        <p:blipFill>
          <a:blip r:embed="rId3"/>
          <a:stretch>
            <a:fillRect/>
          </a:stretch>
        </p:blipFill>
        <p:spPr>
          <a:xfrm>
            <a:off x="0" y="34636"/>
            <a:ext cx="12192000" cy="6858000"/>
          </a:xfrm>
          <a:prstGeom prst="rect">
            <a:avLst/>
          </a:prstGeom>
        </p:spPr>
      </p:pic>
      <p:sp>
        <p:nvSpPr>
          <p:cNvPr id="4" name="TextBox 3"/>
          <p:cNvSpPr txBox="1"/>
          <p:nvPr/>
        </p:nvSpPr>
        <p:spPr>
          <a:xfrm>
            <a:off x="7356764" y="6096000"/>
            <a:ext cx="4800600" cy="461665"/>
          </a:xfrm>
          <a:prstGeom prst="rect">
            <a:avLst/>
          </a:prstGeom>
          <a:noFill/>
        </p:spPr>
        <p:txBody>
          <a:bodyPr wrap="square" rtlCol="0">
            <a:spAutoFit/>
          </a:bodyPr>
          <a:lstStyle/>
          <a:p>
            <a:r>
              <a:rPr lang="en-US" dirty="0">
                <a:latin typeface="Calibri" charset="0"/>
                <a:ea typeface="Calibri" charset="0"/>
                <a:cs typeface="Calibri" charset="0"/>
              </a:rPr>
              <a:t>Image Courtesy of  </a:t>
            </a:r>
            <a:r>
              <a:rPr lang="en-US" dirty="0" smtClean="0">
                <a:solidFill>
                  <a:schemeClr val="accent6"/>
                </a:solidFill>
                <a:latin typeface="Calibri" charset="0"/>
                <a:ea typeface="Calibri" charset="0"/>
                <a:cs typeface="Calibri" charset="0"/>
                <a:hlinkClick r:id="rId4"/>
              </a:rPr>
              <a:t>toonzone.net</a:t>
            </a:r>
            <a:endParaRPr lang="en-US" dirty="0">
              <a:solidFill>
                <a:schemeClr val="accent6"/>
              </a:solidFill>
              <a:latin typeface="Calibri" charset="0"/>
              <a:ea typeface="Calibri" charset="0"/>
              <a:cs typeface="Calibri" charset="0"/>
            </a:endParaRPr>
          </a:p>
        </p:txBody>
      </p:sp>
    </p:spTree>
    <p:extLst>
      <p:ext uri="{BB962C8B-B14F-4D97-AF65-F5344CB8AC3E}">
        <p14:creationId xmlns:p14="http://schemas.microsoft.com/office/powerpoint/2010/main" val="1970124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752600" y="152400"/>
            <a:ext cx="8534400" cy="1143000"/>
          </a:xfrm>
        </p:spPr>
        <p:txBody>
          <a:bodyPr/>
          <a:lstStyle/>
          <a:p>
            <a:pPr eaLnBrk="1" hangingPunct="1"/>
            <a:r>
              <a:rPr lang="en-US" sz="4000" dirty="0">
                <a:latin typeface="Calibri" charset="0"/>
                <a:ea typeface="MS PGothic" charset="0"/>
                <a:cs typeface="MS PGothic" charset="0"/>
              </a:rPr>
              <a:t>Synchronizations Among Cats and Mice</a:t>
            </a:r>
          </a:p>
        </p:txBody>
      </p:sp>
      <p:sp>
        <p:nvSpPr>
          <p:cNvPr id="3075" name="Rectangle 3"/>
          <p:cNvSpPr>
            <a:spLocks noGrp="1"/>
          </p:cNvSpPr>
          <p:nvPr>
            <p:ph type="body" idx="4294967295"/>
          </p:nvPr>
        </p:nvSpPr>
        <p:spPr>
          <a:xfrm>
            <a:off x="1981200" y="1295401"/>
            <a:ext cx="8229600" cy="3962399"/>
          </a:xfrm>
        </p:spPr>
        <p:txBody>
          <a:bodyPr/>
          <a:lstStyle/>
          <a:p>
            <a:r>
              <a:rPr lang="en-US" dirty="0">
                <a:latin typeface="Calibri" charset="0"/>
                <a:ea typeface="Calibri" charset="0"/>
                <a:cs typeface="Calibri" charset="0"/>
              </a:rPr>
              <a:t>Your task is to synchronize the eating habits of cats and mice, such that:</a:t>
            </a:r>
          </a:p>
          <a:p>
            <a:endParaRPr lang="en-US" dirty="0">
              <a:latin typeface="Calibri" charset="0"/>
              <a:ea typeface="Calibri" charset="0"/>
              <a:cs typeface="Calibri" charset="0"/>
            </a:endParaRPr>
          </a:p>
          <a:p>
            <a:pPr lvl="1"/>
            <a:r>
              <a:rPr lang="en-US" sz="3200" dirty="0">
                <a:latin typeface="Calibri" charset="0"/>
                <a:ea typeface="Calibri" charset="0"/>
                <a:cs typeface="Calibri" charset="0"/>
              </a:rPr>
              <a:t>No mouse ever gets eaten, and</a:t>
            </a:r>
          </a:p>
          <a:p>
            <a:pPr lvl="1"/>
            <a:r>
              <a:rPr lang="en-US" sz="3200" dirty="0">
                <a:latin typeface="Calibri" charset="0"/>
                <a:ea typeface="Calibri" charset="0"/>
                <a:cs typeface="Calibri" charset="0"/>
              </a:rPr>
              <a:t>Neither the cats or the mice starve.</a:t>
            </a:r>
          </a:p>
          <a:p>
            <a:pPr marL="0" indent="0">
              <a:buNone/>
            </a:pPr>
            <a:endParaRPr lang="en-US" dirty="0">
              <a:latin typeface="Calibri"/>
              <a:ea typeface="MS PGothic" charset="0"/>
              <a:cs typeface="Calibri"/>
            </a:endParaRPr>
          </a:p>
        </p:txBody>
      </p:sp>
    </p:spTree>
    <p:extLst>
      <p:ext uri="{BB962C8B-B14F-4D97-AF65-F5344CB8AC3E}">
        <p14:creationId xmlns:p14="http://schemas.microsoft.com/office/powerpoint/2010/main" val="413306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304800"/>
            <a:ext cx="11049000" cy="13716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solidFill>
                  <a:srgbClr val="FF0000"/>
                </a:solidFill>
                <a:latin typeface="Calibri" charset="0"/>
              </a:rPr>
              <a:t>Exercise 1: </a:t>
            </a:r>
            <a:r>
              <a:rPr lang="en-US" dirty="0">
                <a:latin typeface="Calibri" charset="0"/>
              </a:rPr>
              <a:t>Can you use a diagram to illustrate the following specifications?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066800" y="1828800"/>
            <a:ext cx="9982199" cy="45720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Two cat food dishes</a:t>
            </a:r>
          </a:p>
          <a:p>
            <a:pPr lvl="0"/>
            <a:r>
              <a:rPr lang="en-US" dirty="0">
                <a:latin typeface="Calibri"/>
                <a:cs typeface="Calibri"/>
              </a:rPr>
              <a:t>6 cats and 2 mice</a:t>
            </a:r>
          </a:p>
          <a:p>
            <a:pPr lvl="0"/>
            <a:r>
              <a:rPr lang="en-US" dirty="0">
                <a:latin typeface="Calibri"/>
                <a:cs typeface="Calibri"/>
              </a:rPr>
              <a:t>Only 1 mouse or cat may eat at a given dish at any one time</a:t>
            </a:r>
          </a:p>
          <a:p>
            <a:pPr lvl="0"/>
            <a:r>
              <a:rPr lang="en-US" dirty="0">
                <a:latin typeface="Calibri"/>
                <a:cs typeface="Calibri"/>
              </a:rPr>
              <a:t>If a cat is eating at either dish, a mouse attempting to eat from the other dish will be seen and therefore eaten</a:t>
            </a:r>
          </a:p>
          <a:p>
            <a:pPr lvl="0"/>
            <a:r>
              <a:rPr lang="en-US" dirty="0">
                <a:latin typeface="Calibri"/>
                <a:cs typeface="Calibri"/>
              </a:rPr>
              <a:t>When cats aren't eating, they will not see mice eating.</a:t>
            </a:r>
          </a:p>
        </p:txBody>
      </p:sp>
    </p:spTree>
    <p:extLst>
      <p:ext uri="{BB962C8B-B14F-4D97-AF65-F5344CB8AC3E}">
        <p14:creationId xmlns:p14="http://schemas.microsoft.com/office/powerpoint/2010/main" val="419248009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Understand the Problem</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0" y="1447800"/>
            <a:ext cx="8458200" cy="42672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dirty="0">
                <a:latin typeface="Calibri"/>
                <a:cs typeface="Calibri"/>
              </a:rPr>
              <a:t>Dish 1</a:t>
            </a:r>
          </a:p>
          <a:p>
            <a:r>
              <a:rPr lang="en-US" dirty="0">
                <a:latin typeface="Calibri"/>
                <a:cs typeface="Calibri"/>
              </a:rPr>
              <a:t>Dish 2</a:t>
            </a:r>
          </a:p>
          <a:p>
            <a:endParaRPr lang="en-US" dirty="0">
              <a:latin typeface="Calibri"/>
              <a:cs typeface="Calibri"/>
            </a:endParaRPr>
          </a:p>
          <a:p>
            <a:pPr marL="0" indent="0">
              <a:buNone/>
            </a:pPr>
            <a:r>
              <a:rPr lang="en-US" sz="2800" dirty="0">
                <a:latin typeface="Courier New"/>
                <a:cs typeface="Courier New"/>
              </a:rPr>
              <a:t>If a cat “eats” dish 1 or dish 2</a:t>
            </a:r>
          </a:p>
          <a:p>
            <a:pPr marL="0" indent="0">
              <a:buNone/>
            </a:pPr>
            <a:r>
              <a:rPr lang="en-US" sz="2800" dirty="0">
                <a:latin typeface="Courier New"/>
                <a:cs typeface="Courier New"/>
              </a:rPr>
              <a:t>Then no mice</a:t>
            </a:r>
          </a:p>
          <a:p>
            <a:endParaRPr lang="en-US" sz="2800" dirty="0">
              <a:latin typeface="Calibri"/>
              <a:cs typeface="Calibri"/>
            </a:endParaRPr>
          </a:p>
          <a:p>
            <a:pPr marL="0" indent="0">
              <a:buNone/>
            </a:pPr>
            <a:r>
              <a:rPr lang="en-US" sz="2800" dirty="0">
                <a:latin typeface="Courier New"/>
                <a:cs typeface="Courier New"/>
              </a:rPr>
              <a:t>If a mouse “eats” dish 1 or dish 2</a:t>
            </a:r>
          </a:p>
          <a:p>
            <a:pPr marL="0" indent="0">
              <a:buNone/>
            </a:pPr>
            <a:r>
              <a:rPr lang="en-US" sz="2800" dirty="0">
                <a:latin typeface="Courier New"/>
                <a:cs typeface="Courier New"/>
              </a:rPr>
              <a:t>Then no cat</a:t>
            </a:r>
          </a:p>
          <a:p>
            <a:endParaRPr lang="en-US" dirty="0">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10448566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0"/>
            <a:ext cx="10363200" cy="9144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solidFill>
                  <a:srgbClr val="FF0000"/>
                </a:solidFill>
                <a:latin typeface="Calibri" charset="0"/>
              </a:rPr>
              <a:t>Exercise 2: </a:t>
            </a:r>
            <a:r>
              <a:rPr lang="en-US" dirty="0">
                <a:latin typeface="Calibri" charset="0"/>
              </a:rPr>
              <a:t>Please list all possible cases?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1" y="914400"/>
            <a:ext cx="8143875" cy="57150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z="2400" dirty="0">
                <a:latin typeface="Calibri"/>
                <a:cs typeface="Calibri"/>
              </a:rPr>
              <a:t>Case 1: Dish 1: No Cat/Mouse  Dish2: No Cat/Mouse</a:t>
            </a:r>
          </a:p>
          <a:p>
            <a:pPr lvl="0"/>
            <a:endParaRPr lang="en-US" sz="2400" dirty="0">
              <a:latin typeface="Calibri"/>
              <a:cs typeface="Calibri"/>
            </a:endParaRPr>
          </a:p>
          <a:p>
            <a:pPr lvl="0"/>
            <a:r>
              <a:rPr lang="en-US" sz="2400" dirty="0">
                <a:latin typeface="Calibri"/>
                <a:cs typeface="Calibri"/>
              </a:rPr>
              <a:t>Case 2:Dish1: Cat </a:t>
            </a:r>
            <a:r>
              <a:rPr lang="en-US" sz="2400" dirty="0" err="1">
                <a:latin typeface="Calibri"/>
                <a:cs typeface="Calibri"/>
              </a:rPr>
              <a:t>i</a:t>
            </a:r>
            <a:r>
              <a:rPr lang="en-US" sz="2400" dirty="0">
                <a:latin typeface="Calibri"/>
                <a:cs typeface="Calibri"/>
              </a:rPr>
              <a:t>       Dish2: No Cat</a:t>
            </a:r>
          </a:p>
          <a:p>
            <a:pPr lvl="0"/>
            <a:endParaRPr lang="en-US" sz="2400" dirty="0">
              <a:latin typeface="Calibri"/>
              <a:cs typeface="Calibri"/>
            </a:endParaRPr>
          </a:p>
          <a:p>
            <a:pPr lvl="0"/>
            <a:r>
              <a:rPr lang="en-US" sz="2400" dirty="0">
                <a:latin typeface="Calibri"/>
                <a:cs typeface="Calibri"/>
              </a:rPr>
              <a:t>Case 3: Dish1: Cat </a:t>
            </a:r>
            <a:r>
              <a:rPr lang="en-US" sz="2400" dirty="0" err="1">
                <a:latin typeface="Calibri"/>
                <a:cs typeface="Calibri"/>
              </a:rPr>
              <a:t>i</a:t>
            </a:r>
            <a:r>
              <a:rPr lang="en-US" sz="2400" dirty="0">
                <a:latin typeface="Calibri"/>
                <a:cs typeface="Calibri"/>
              </a:rPr>
              <a:t>       Dish2: Cat j</a:t>
            </a:r>
          </a:p>
          <a:p>
            <a:pPr lvl="0"/>
            <a:endParaRPr lang="en-US" sz="2400" dirty="0">
              <a:latin typeface="Calibri"/>
              <a:cs typeface="Calibri"/>
            </a:endParaRPr>
          </a:p>
          <a:p>
            <a:pPr lvl="0"/>
            <a:r>
              <a:rPr lang="en-US" sz="2400" dirty="0">
                <a:latin typeface="Calibri"/>
                <a:cs typeface="Calibri"/>
              </a:rPr>
              <a:t>Case 4: Dish1: Cat </a:t>
            </a:r>
            <a:r>
              <a:rPr lang="en-US" sz="2400" dirty="0" err="1">
                <a:latin typeface="Calibri"/>
                <a:cs typeface="Calibri"/>
              </a:rPr>
              <a:t>i</a:t>
            </a:r>
            <a:r>
              <a:rPr lang="en-US" sz="2400" dirty="0">
                <a:latin typeface="Calibri"/>
                <a:cs typeface="Calibri"/>
              </a:rPr>
              <a:t>       Dish2: Cat j      Cat k waits</a:t>
            </a:r>
          </a:p>
          <a:p>
            <a:pPr lvl="0"/>
            <a:endParaRPr lang="en-US" sz="2400" dirty="0">
              <a:latin typeface="Calibri"/>
              <a:cs typeface="Calibri"/>
            </a:endParaRPr>
          </a:p>
          <a:p>
            <a:pPr lvl="0"/>
            <a:r>
              <a:rPr lang="en-US" sz="2400" dirty="0">
                <a:latin typeface="Calibri"/>
                <a:cs typeface="Calibri"/>
              </a:rPr>
              <a:t>Case 5: Dish1: Mouse 1       Dish2: No Mouse</a:t>
            </a:r>
          </a:p>
          <a:p>
            <a:pPr lvl="0"/>
            <a:endParaRPr lang="en-US" sz="2400" dirty="0">
              <a:latin typeface="Calibri"/>
              <a:cs typeface="Calibri"/>
            </a:endParaRPr>
          </a:p>
          <a:p>
            <a:pPr lvl="0"/>
            <a:r>
              <a:rPr lang="en-US" sz="2400" dirty="0">
                <a:latin typeface="Calibri"/>
                <a:cs typeface="Calibri"/>
              </a:rPr>
              <a:t>Case 6: Dish1: Mouse 1       Dish2: Mouse 2</a:t>
            </a:r>
          </a:p>
          <a:p>
            <a:pPr lvl="0"/>
            <a:endParaRPr lang="en-US" altLang="zh-CN" sz="2400" dirty="0">
              <a:latin typeface="Calibri"/>
              <a:ea typeface="宋体" charset="0"/>
              <a:cs typeface="Calibri"/>
            </a:endParaRPr>
          </a:p>
          <a:p>
            <a:pPr lvl="0"/>
            <a:r>
              <a:rPr lang="en-US" altLang="zh-CN" sz="2400" dirty="0">
                <a:latin typeface="Calibri"/>
                <a:ea typeface="宋体" charset="0"/>
                <a:cs typeface="Calibri"/>
              </a:rPr>
              <a:t>Case 7: </a:t>
            </a:r>
            <a:r>
              <a:rPr lang="en-US" sz="2400" dirty="0">
                <a:latin typeface="Calibri"/>
                <a:cs typeface="Calibri"/>
              </a:rPr>
              <a:t>Dish1: Mouse 1       Dish2: Mouse 2   Cat </a:t>
            </a:r>
            <a:r>
              <a:rPr lang="en-US" sz="2400" dirty="0" err="1">
                <a:latin typeface="Calibri"/>
                <a:cs typeface="Calibri"/>
              </a:rPr>
              <a:t>i</a:t>
            </a:r>
            <a:r>
              <a:rPr lang="en-US" sz="2400" dirty="0">
                <a:latin typeface="Calibri"/>
                <a:cs typeface="Calibri"/>
              </a:rPr>
              <a:t> waits</a:t>
            </a:r>
            <a:endParaRPr lang="en-US" altLang="zh-CN" sz="2400" dirty="0">
              <a:latin typeface="Calibri"/>
              <a:ea typeface="宋体" charset="0"/>
              <a:cs typeface="Calibri"/>
            </a:endParaRPr>
          </a:p>
        </p:txBody>
      </p:sp>
    </p:spTree>
    <p:extLst>
      <p:ext uri="{BB962C8B-B14F-4D97-AF65-F5344CB8AC3E}">
        <p14:creationId xmlns:p14="http://schemas.microsoft.com/office/powerpoint/2010/main" val="3862560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11582400" cy="9144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solidFill>
                  <a:srgbClr val="FF0000"/>
                </a:solidFill>
                <a:latin typeface="Calibri" charset="0"/>
              </a:rPr>
              <a:t>Exercise 3: </a:t>
            </a:r>
            <a:r>
              <a:rPr lang="en-US" dirty="0">
                <a:latin typeface="Calibri"/>
                <a:cs typeface="Calibri"/>
              </a:rPr>
              <a:t>What semaphores should you declare?</a:t>
            </a:r>
            <a:endParaRPr lang="en-US" altLang="zh-CN" dirty="0">
              <a:latin typeface="Calibri"/>
              <a:ea typeface="宋体" charset="0"/>
              <a:cs typeface="Calibri"/>
            </a:endParaRPr>
          </a:p>
        </p:txBody>
      </p:sp>
      <p:sp>
        <p:nvSpPr>
          <p:cNvPr id="4099" name="Rectangle 3"/>
          <p:cNvSpPr>
            <a:spLocks noGrp="1" noChangeArrowheads="1"/>
          </p:cNvSpPr>
          <p:nvPr>
            <p:ph type="body" idx="1"/>
          </p:nvPr>
        </p:nvSpPr>
        <p:spPr>
          <a:xfrm>
            <a:off x="1905000" y="1219200"/>
            <a:ext cx="8610600" cy="52578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solidFill>
                  <a:srgbClr val="FF0000"/>
                </a:solidFill>
                <a:latin typeface="Courier New"/>
                <a:cs typeface="Courier New"/>
              </a:rPr>
              <a:t>volatile </a:t>
            </a:r>
            <a:r>
              <a:rPr lang="en-US" sz="2400" b="1" u="sng" dirty="0" err="1">
                <a:solidFill>
                  <a:srgbClr val="FF0000"/>
                </a:solidFill>
                <a:latin typeface="Courier New"/>
                <a:cs typeface="Courier New"/>
              </a:rPr>
              <a:t>bool</a:t>
            </a:r>
            <a:r>
              <a:rPr lang="en-US" sz="2400" dirty="0">
                <a:latin typeface="Courier New"/>
                <a:cs typeface="Courier New"/>
              </a:rPr>
              <a:t> </a:t>
            </a:r>
            <a:r>
              <a:rPr lang="en-US" sz="2400" dirty="0" err="1">
                <a:latin typeface="Courier New"/>
                <a:cs typeface="Courier New"/>
              </a:rPr>
              <a:t>all_dishes_available</a:t>
            </a:r>
            <a:r>
              <a:rPr lang="en-US" sz="2400" dirty="0">
                <a:latin typeface="Courier New"/>
                <a:cs typeface="Courier New"/>
              </a:rPr>
              <a:t> = </a:t>
            </a:r>
            <a:r>
              <a:rPr lang="en-US" sz="2400" dirty="0">
                <a:solidFill>
                  <a:srgbClr val="FF0000"/>
                </a:solidFill>
                <a:latin typeface="Courier New"/>
                <a:cs typeface="Courier New"/>
              </a:rPr>
              <a:t>true</a:t>
            </a:r>
            <a:r>
              <a:rPr lang="en-US" sz="2400" dirty="0">
                <a:latin typeface="Courier New"/>
                <a:cs typeface="Courier New"/>
              </a:rPr>
              <a:t>; </a:t>
            </a:r>
          </a:p>
          <a:p>
            <a:pPr marL="0" indent="0">
              <a:buNone/>
            </a:pPr>
            <a:r>
              <a:rPr lang="en-US" altLang="zh-CN" sz="2400" dirty="0">
                <a:latin typeface="Courier New"/>
                <a:ea typeface="宋体" charset="0"/>
                <a:cs typeface="Courier New"/>
              </a:rPr>
              <a:t>semaphore done = 0;</a:t>
            </a:r>
          </a:p>
          <a:p>
            <a:pPr marL="0" indent="0">
              <a:buNone/>
            </a:pPr>
            <a:r>
              <a:rPr lang="en-US" altLang="zh-CN" sz="2400" dirty="0">
                <a:latin typeface="Courier New"/>
                <a:ea typeface="宋体" charset="0"/>
                <a:cs typeface="Courier New"/>
              </a:rPr>
              <a:t>semaphore </a:t>
            </a:r>
            <a:r>
              <a:rPr lang="en-US" altLang="zh-CN" sz="2400" dirty="0" err="1">
                <a:latin typeface="Courier New"/>
                <a:ea typeface="宋体" charset="0"/>
                <a:cs typeface="Courier New"/>
              </a:rPr>
              <a:t>mutex</a:t>
            </a:r>
            <a:r>
              <a:rPr lang="en-US" altLang="zh-CN" sz="2400" dirty="0">
                <a:latin typeface="Courier New"/>
                <a:ea typeface="宋体" charset="0"/>
                <a:cs typeface="Courier New"/>
              </a:rPr>
              <a:t> = 1;</a:t>
            </a:r>
          </a:p>
          <a:p>
            <a:pPr marL="0" indent="0">
              <a:buNone/>
            </a:pPr>
            <a:r>
              <a:rPr lang="en-US" sz="2400" dirty="0">
                <a:latin typeface="Courier New"/>
                <a:cs typeface="Courier New"/>
              </a:rPr>
              <a:t>semaphore </a:t>
            </a:r>
            <a:r>
              <a:rPr lang="en-US" sz="2400" dirty="0" err="1">
                <a:latin typeface="Courier New"/>
                <a:cs typeface="Courier New"/>
              </a:rPr>
              <a:t>dish_mutex</a:t>
            </a:r>
            <a:r>
              <a:rPr lang="en-US" sz="2400" dirty="0">
                <a:latin typeface="Courier New"/>
                <a:cs typeface="Courier New"/>
              </a:rPr>
              <a:t> = 1;</a:t>
            </a:r>
          </a:p>
          <a:p>
            <a:pPr marL="0" indent="0">
              <a:buNone/>
            </a:pPr>
            <a:endParaRPr lang="en-US" sz="2400" dirty="0">
              <a:latin typeface="Courier New"/>
              <a:cs typeface="Courier New"/>
            </a:endParaRPr>
          </a:p>
          <a:p>
            <a:pPr marL="0" indent="0">
              <a:buNone/>
            </a:pPr>
            <a:r>
              <a:rPr lang="en-US" sz="2400" dirty="0">
                <a:latin typeface="Courier New"/>
                <a:cs typeface="Courier New"/>
              </a:rPr>
              <a:t>semaphore </a:t>
            </a:r>
            <a:r>
              <a:rPr lang="en-US" sz="2400" dirty="0" err="1">
                <a:latin typeface="Courier New"/>
                <a:cs typeface="Courier New"/>
              </a:rPr>
              <a:t>cats_queue</a:t>
            </a:r>
            <a:r>
              <a:rPr lang="en-US" sz="2400" dirty="0">
                <a:latin typeface="Courier New"/>
                <a:cs typeface="Courier New"/>
              </a:rPr>
              <a:t> = 0;  </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cats_wait_count</a:t>
            </a:r>
            <a:r>
              <a:rPr lang="en-US" sz="2400" dirty="0">
                <a:latin typeface="Courier New"/>
                <a:cs typeface="Courier New"/>
              </a:rPr>
              <a:t> = 0;</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bool</a:t>
            </a:r>
            <a:r>
              <a:rPr lang="en-US" sz="2400" dirty="0">
                <a:latin typeface="Courier New"/>
                <a:cs typeface="Courier New"/>
              </a:rPr>
              <a:t> </a:t>
            </a:r>
            <a:r>
              <a:rPr lang="en-US" sz="2400" dirty="0" err="1">
                <a:latin typeface="Courier New"/>
                <a:cs typeface="Courier New"/>
              </a:rPr>
              <a:t>no_cat_eat</a:t>
            </a:r>
            <a:r>
              <a:rPr lang="en-US" sz="2400" dirty="0">
                <a:latin typeface="Courier New"/>
                <a:cs typeface="Courier New"/>
              </a:rPr>
              <a:t> = true; /*first cat*/</a:t>
            </a:r>
          </a:p>
          <a:p>
            <a:pPr marL="0" indent="0">
              <a:buNone/>
            </a:pPr>
            <a:endParaRPr lang="en-US" sz="2400" dirty="0">
              <a:latin typeface="Courier New"/>
              <a:cs typeface="Courier New"/>
            </a:endParaRPr>
          </a:p>
          <a:p>
            <a:pPr marL="0" indent="0">
              <a:buNone/>
            </a:pPr>
            <a:r>
              <a:rPr lang="en-US" sz="2400" dirty="0">
                <a:latin typeface="Courier New"/>
                <a:cs typeface="Courier New"/>
              </a:rPr>
              <a:t>semaphore </a:t>
            </a:r>
            <a:r>
              <a:rPr lang="en-US" sz="2400" dirty="0" err="1">
                <a:latin typeface="Courier New"/>
                <a:cs typeface="Courier New"/>
              </a:rPr>
              <a:t>mice_queue</a:t>
            </a:r>
            <a:r>
              <a:rPr lang="en-US" sz="2400" dirty="0">
                <a:latin typeface="Courier New"/>
                <a:cs typeface="Courier New"/>
              </a:rPr>
              <a:t> = 0;  </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mice_wait_count</a:t>
            </a:r>
            <a:r>
              <a:rPr lang="en-US" sz="2400" dirty="0">
                <a:latin typeface="Courier New"/>
                <a:cs typeface="Courier New"/>
              </a:rPr>
              <a:t> = 0;</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bool</a:t>
            </a:r>
            <a:r>
              <a:rPr lang="en-US" sz="2400" dirty="0">
                <a:latin typeface="Courier New"/>
                <a:cs typeface="Courier New"/>
              </a:rPr>
              <a:t> </a:t>
            </a:r>
            <a:r>
              <a:rPr lang="en-US" sz="2400" dirty="0" err="1">
                <a:latin typeface="Courier New"/>
                <a:cs typeface="Courier New"/>
              </a:rPr>
              <a:t>no_mouse_eat</a:t>
            </a:r>
            <a:r>
              <a:rPr lang="en-US" sz="2400" dirty="0">
                <a:latin typeface="Courier New"/>
                <a:cs typeface="Courier New"/>
              </a:rPr>
              <a:t> = true; </a:t>
            </a:r>
          </a:p>
          <a:p>
            <a:pPr marL="0" indent="0">
              <a:buNone/>
            </a:pPr>
            <a:endParaRPr lang="en-US" sz="2400" dirty="0">
              <a:latin typeface="Courier New"/>
              <a:cs typeface="Courier New"/>
            </a:endParaRPr>
          </a:p>
          <a:p>
            <a:pPr marL="0" indent="0">
              <a:buNone/>
            </a:pPr>
            <a:endParaRPr lang="en-US" sz="2400" dirty="0">
              <a:latin typeface="Courier New"/>
              <a:cs typeface="Courier New"/>
            </a:endParaRPr>
          </a:p>
        </p:txBody>
      </p:sp>
    </p:spTree>
    <p:extLst>
      <p:ext uri="{BB962C8B-B14F-4D97-AF65-F5344CB8AC3E}">
        <p14:creationId xmlns:p14="http://schemas.microsoft.com/office/powerpoint/2010/main" val="559641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0" y="533400"/>
            <a:ext cx="8610600" cy="61722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wait(</a:t>
            </a:r>
            <a:r>
              <a:rPr lang="en-US" sz="2400" dirty="0" err="1">
                <a:latin typeface="Courier New"/>
                <a:cs typeface="Courier New"/>
              </a:rPr>
              <a:t>mutex</a:t>
            </a:r>
            <a:r>
              <a:rPr lang="en-US" sz="2400" dirty="0">
                <a:latin typeface="Courier New"/>
                <a:cs typeface="Courier New"/>
              </a:rPr>
              <a:t>);</a:t>
            </a:r>
          </a:p>
          <a:p>
            <a:pPr marL="0" indent="0">
              <a:buNone/>
            </a:pPr>
            <a:r>
              <a:rPr lang="en-US" sz="2400" dirty="0">
                <a:latin typeface="Courier New"/>
                <a:cs typeface="Courier New"/>
              </a:rPr>
              <a:t>If (</a:t>
            </a:r>
            <a:r>
              <a:rPr lang="en-US" sz="2400" dirty="0" err="1">
                <a:latin typeface="Courier New"/>
                <a:cs typeface="Courier New"/>
              </a:rPr>
              <a:t>all_dishes_available</a:t>
            </a:r>
            <a:r>
              <a:rPr lang="en-US" sz="2400" dirty="0">
                <a:latin typeface="Courier New"/>
                <a:cs typeface="Courier New"/>
              </a:rPr>
              <a:t>) {</a:t>
            </a:r>
          </a:p>
          <a:p>
            <a:pPr marL="0" indent="0">
              <a:buNone/>
            </a:pPr>
            <a:r>
              <a:rPr lang="en-US" sz="2400" dirty="0">
                <a:latin typeface="Courier New"/>
                <a:cs typeface="Courier New"/>
              </a:rPr>
              <a:t>   </a:t>
            </a:r>
            <a:r>
              <a:rPr lang="en-US" sz="2400" dirty="0" err="1">
                <a:latin typeface="Courier New"/>
                <a:cs typeface="Courier New"/>
              </a:rPr>
              <a:t>all_dishes_availalbe</a:t>
            </a:r>
            <a:r>
              <a:rPr lang="en-US" sz="2400" dirty="0">
                <a:latin typeface="Courier New"/>
                <a:cs typeface="Courier New"/>
              </a:rPr>
              <a:t> = false;</a:t>
            </a:r>
          </a:p>
          <a:p>
            <a:pPr marL="0" indent="0">
              <a:buNone/>
            </a:pPr>
            <a:r>
              <a:rPr lang="en-US" sz="2400" dirty="0">
                <a:latin typeface="Courier New"/>
                <a:cs typeface="Courier New"/>
              </a:rPr>
              <a:t>   signal(</a:t>
            </a:r>
            <a:r>
              <a:rPr lang="en-US" sz="2400" dirty="0" err="1">
                <a:latin typeface="Courier New"/>
                <a:cs typeface="Courier New"/>
              </a:rPr>
              <a:t>cats_queue</a:t>
            </a:r>
            <a:r>
              <a:rPr lang="en-US" sz="2400" dirty="0">
                <a:latin typeface="Courier New"/>
                <a:cs typeface="Courier New"/>
              </a:rPr>
              <a:t>); /* let first cat in */</a:t>
            </a:r>
          </a:p>
          <a:p>
            <a:pPr marL="0" indent="0">
              <a:buNone/>
            </a:pPr>
            <a:r>
              <a:rPr lang="en-US" sz="2400" dirty="0">
                <a:latin typeface="Courier New"/>
                <a:cs typeface="Courier New"/>
              </a:rPr>
              <a:t>}</a:t>
            </a:r>
          </a:p>
          <a:p>
            <a:pPr marL="0" indent="0">
              <a:buNone/>
            </a:pPr>
            <a:r>
              <a:rPr lang="en-US" sz="2400" dirty="0" err="1">
                <a:latin typeface="Courier New"/>
                <a:cs typeface="Courier New"/>
              </a:rPr>
              <a:t>cats_wait_count</a:t>
            </a:r>
            <a:r>
              <a:rPr lang="en-US" sz="2400" dirty="0">
                <a:latin typeface="Courier New"/>
                <a:cs typeface="Courier New"/>
              </a:rPr>
              <a:t>++;</a:t>
            </a:r>
          </a:p>
          <a:p>
            <a:pPr marL="0" indent="0">
              <a:buNone/>
            </a:pPr>
            <a:r>
              <a:rPr lang="en-US" sz="2400" dirty="0">
                <a:latin typeface="Courier New"/>
                <a:cs typeface="Courier New"/>
              </a:rPr>
              <a:t>signal(</a:t>
            </a:r>
            <a:r>
              <a:rPr lang="en-US" sz="2400" dirty="0" err="1">
                <a:latin typeface="Courier New"/>
                <a:cs typeface="Courier New"/>
              </a:rPr>
              <a:t>mutex</a:t>
            </a: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a:latin typeface="Courier New"/>
                <a:cs typeface="Courier New"/>
              </a:rPr>
              <a:t>wait(</a:t>
            </a:r>
            <a:r>
              <a:rPr lang="en-US" sz="2400" dirty="0" err="1">
                <a:latin typeface="Courier New"/>
                <a:cs typeface="Courier New"/>
              </a:rPr>
              <a:t>cats_queue</a:t>
            </a:r>
            <a:r>
              <a:rPr lang="en-US" sz="2400" dirty="0">
                <a:latin typeface="Courier New"/>
                <a:cs typeface="Courier New"/>
              </a:rPr>
              <a:t>); /*first cat in, other wait*/</a:t>
            </a:r>
          </a:p>
          <a:p>
            <a:pPr marL="0" indent="0">
              <a:buNone/>
            </a:pPr>
            <a:r>
              <a:rPr lang="en-US" sz="2400" dirty="0">
                <a:latin typeface="Courier New"/>
                <a:cs typeface="Courier New"/>
              </a:rPr>
              <a:t>If (</a:t>
            </a:r>
            <a:r>
              <a:rPr lang="en-US" sz="2400" dirty="0" err="1">
                <a:latin typeface="Courier New"/>
                <a:cs typeface="Courier New"/>
              </a:rPr>
              <a:t>no_cat_eat</a:t>
            </a:r>
            <a:r>
              <a:rPr lang="en-US" sz="2400" dirty="0">
                <a:latin typeface="Courier New"/>
                <a:cs typeface="Courier New"/>
              </a:rPr>
              <a:t>) {</a:t>
            </a:r>
          </a:p>
          <a:p>
            <a:pPr marL="0" indent="0">
              <a:buNone/>
            </a:pPr>
            <a:r>
              <a:rPr lang="en-US" sz="2400" dirty="0">
                <a:latin typeface="Courier New"/>
                <a:cs typeface="Courier New"/>
              </a:rPr>
              <a:t>   </a:t>
            </a:r>
            <a:r>
              <a:rPr lang="en-US" sz="2400" dirty="0" err="1">
                <a:latin typeface="Courier New"/>
                <a:cs typeface="Courier New"/>
              </a:rPr>
              <a:t>no_cat_eat</a:t>
            </a:r>
            <a:r>
              <a:rPr lang="en-US" sz="2400" dirty="0">
                <a:latin typeface="Courier New"/>
                <a:cs typeface="Courier New"/>
              </a:rPr>
              <a:t> = false;</a:t>
            </a:r>
          </a:p>
          <a:p>
            <a:pPr marL="0" indent="0">
              <a:buNone/>
            </a:pPr>
            <a:r>
              <a:rPr lang="en-US" sz="2400" dirty="0">
                <a:latin typeface="Courier New"/>
                <a:cs typeface="Courier New"/>
              </a:rPr>
              <a:t>   </a:t>
            </a:r>
            <a:r>
              <a:rPr lang="en-US" sz="2400" dirty="0" err="1">
                <a:latin typeface="Courier New"/>
                <a:cs typeface="Courier New"/>
              </a:rPr>
              <a:t>first_cat_eat</a:t>
            </a:r>
            <a:r>
              <a:rPr lang="en-US" sz="2400" dirty="0">
                <a:latin typeface="Courier New"/>
                <a:cs typeface="Courier New"/>
              </a:rPr>
              <a:t> = true; </a:t>
            </a:r>
          </a:p>
          <a:p>
            <a:pPr marL="0" indent="0">
              <a:buNone/>
            </a:pPr>
            <a:r>
              <a:rPr lang="en-US" sz="2400" dirty="0">
                <a:latin typeface="Courier New"/>
                <a:cs typeface="Courier New"/>
              </a:rPr>
              <a:t>}</a:t>
            </a:r>
          </a:p>
          <a:p>
            <a:pPr marL="0" indent="0">
              <a:buNone/>
            </a:pPr>
            <a:r>
              <a:rPr lang="en-US" sz="2400" dirty="0">
                <a:latin typeface="Courier New"/>
                <a:cs typeface="Courier New"/>
              </a:rPr>
              <a:t>else </a:t>
            </a:r>
            <a:r>
              <a:rPr lang="en-US" sz="2400" dirty="0" err="1">
                <a:latin typeface="Courier New"/>
                <a:cs typeface="Courier New"/>
              </a:rPr>
              <a:t>first_cat_eat</a:t>
            </a:r>
            <a:r>
              <a:rPr lang="en-US" sz="2400" dirty="0">
                <a:latin typeface="Courier New"/>
                <a:cs typeface="Courier New"/>
              </a:rPr>
              <a:t> = false;</a:t>
            </a:r>
          </a:p>
        </p:txBody>
      </p:sp>
      <p:sp>
        <p:nvSpPr>
          <p:cNvPr id="2" name="Title 1"/>
          <p:cNvSpPr>
            <a:spLocks noGrp="1"/>
          </p:cNvSpPr>
          <p:nvPr>
            <p:ph type="title"/>
          </p:nvPr>
        </p:nvSpPr>
        <p:spPr>
          <a:xfrm>
            <a:off x="990600" y="87293"/>
            <a:ext cx="10210800" cy="438873"/>
          </a:xfrm>
        </p:spPr>
        <p:txBody>
          <a:bodyPr/>
          <a:lstStyle/>
          <a:p>
            <a:r>
              <a:rPr lang="en-US" sz="2800" dirty="0">
                <a:solidFill>
                  <a:srgbClr val="FF0000"/>
                </a:solidFill>
              </a:rPr>
              <a:t>Exercise 4: </a:t>
            </a:r>
            <a:r>
              <a:rPr lang="en-US" sz="2800" dirty="0"/>
              <a:t>Complete this algorithm - First Cat and No Mouse</a:t>
            </a:r>
          </a:p>
        </p:txBody>
      </p:sp>
      <p:sp>
        <p:nvSpPr>
          <p:cNvPr id="3" name="Rectangle 2"/>
          <p:cNvSpPr/>
          <p:nvPr/>
        </p:nvSpPr>
        <p:spPr>
          <a:xfrm>
            <a:off x="6629400" y="1414940"/>
            <a:ext cx="14097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5" name="Rectangle 4"/>
          <p:cNvSpPr/>
          <p:nvPr/>
        </p:nvSpPr>
        <p:spPr>
          <a:xfrm>
            <a:off x="2438400" y="1859666"/>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6" name="Rectangle 5"/>
          <p:cNvSpPr/>
          <p:nvPr/>
        </p:nvSpPr>
        <p:spPr>
          <a:xfrm>
            <a:off x="1951299" y="558961"/>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7" name="Rectangle 6"/>
          <p:cNvSpPr/>
          <p:nvPr/>
        </p:nvSpPr>
        <p:spPr>
          <a:xfrm>
            <a:off x="1905000" y="3200400"/>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
        <p:nvSpPr>
          <p:cNvPr id="8" name="Rectangle 7"/>
          <p:cNvSpPr/>
          <p:nvPr/>
        </p:nvSpPr>
        <p:spPr>
          <a:xfrm>
            <a:off x="4904049" y="4945766"/>
            <a:ext cx="14097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a:t>
            </a:r>
          </a:p>
        </p:txBody>
      </p:sp>
      <p:sp>
        <p:nvSpPr>
          <p:cNvPr id="9" name="Rectangle 8"/>
          <p:cNvSpPr/>
          <p:nvPr/>
        </p:nvSpPr>
        <p:spPr>
          <a:xfrm>
            <a:off x="5391150" y="5435761"/>
            <a:ext cx="14097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6</a:t>
            </a:r>
          </a:p>
        </p:txBody>
      </p:sp>
      <p:sp>
        <p:nvSpPr>
          <p:cNvPr id="10" name="Rectangle 9"/>
          <p:cNvSpPr/>
          <p:nvPr/>
        </p:nvSpPr>
        <p:spPr>
          <a:xfrm>
            <a:off x="5486400" y="6172200"/>
            <a:ext cx="14097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a:t>
            </a:r>
          </a:p>
        </p:txBody>
      </p:sp>
    </p:spTree>
    <p:extLst>
      <p:ext uri="{BB962C8B-B14F-4D97-AF65-F5344CB8AC3E}">
        <p14:creationId xmlns:p14="http://schemas.microsoft.com/office/powerpoint/2010/main" val="2962519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744855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Three Tasks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1" y="1524000"/>
            <a:ext cx="8143875" cy="41910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Task 1: Code-Reading Assignment (15%)</a:t>
            </a:r>
          </a:p>
          <a:p>
            <a:pPr marL="0" indent="0">
              <a:buNone/>
            </a:pPr>
            <a:endParaRPr lang="en-US" dirty="0">
              <a:latin typeface="Calibri"/>
              <a:cs typeface="Calibri"/>
            </a:endParaRPr>
          </a:p>
          <a:p>
            <a:pPr lvl="0"/>
            <a:r>
              <a:rPr lang="en-US" dirty="0">
                <a:latin typeface="Calibri"/>
                <a:cs typeface="Calibri"/>
              </a:rPr>
              <a:t>Task 2: Programming Assignment (70%)</a:t>
            </a:r>
          </a:p>
          <a:p>
            <a:pPr marL="0" indent="0">
              <a:buNone/>
            </a:pPr>
            <a:endParaRPr lang="en-US" sz="2400" dirty="0">
              <a:latin typeface="Calibri"/>
              <a:cs typeface="Calibri"/>
            </a:endParaRPr>
          </a:p>
          <a:p>
            <a:pPr lvl="0"/>
            <a:r>
              <a:rPr lang="en-US" dirty="0">
                <a:latin typeface="Calibri"/>
                <a:cs typeface="Calibri"/>
              </a:rPr>
              <a:t>Task 3: Written Assignment (15</a:t>
            </a:r>
            <a:r>
              <a:rPr lang="en-US" dirty="0" smtClean="0">
                <a:latin typeface="Calibri"/>
                <a:cs typeface="Calibri"/>
              </a:rPr>
              <a:t>%)</a:t>
            </a:r>
            <a:endParaRPr lang="en-US" dirty="0">
              <a:latin typeface="Calibri"/>
              <a:cs typeface="Calibri"/>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752600" y="914400"/>
            <a:ext cx="8915400" cy="55626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if (</a:t>
            </a:r>
            <a:r>
              <a:rPr lang="en-US" sz="2400" dirty="0" err="1">
                <a:latin typeface="Courier New"/>
                <a:cs typeface="Courier New"/>
              </a:rPr>
              <a:t>first_cat_eat</a:t>
            </a:r>
            <a:r>
              <a:rPr lang="en-US" sz="2400" dirty="0">
                <a:latin typeface="Courier New"/>
                <a:cs typeface="Courier New"/>
              </a:rPr>
              <a:t> == true) {</a:t>
            </a:r>
          </a:p>
          <a:p>
            <a:pPr marL="0" indent="0">
              <a:buNone/>
            </a:pPr>
            <a:r>
              <a:rPr lang="en-US" sz="2400" dirty="0">
                <a:latin typeface="Courier New"/>
                <a:cs typeface="Courier New"/>
              </a:rPr>
              <a:t>  wait(</a:t>
            </a:r>
            <a:r>
              <a:rPr lang="en-US" sz="2400" dirty="0" err="1">
                <a:latin typeface="Courier New"/>
                <a:cs typeface="Courier New"/>
              </a:rPr>
              <a:t>mutex</a:t>
            </a:r>
            <a:r>
              <a:rPr lang="en-US" sz="2400" dirty="0">
                <a:latin typeface="Courier New"/>
                <a:cs typeface="Courier New"/>
              </a:rPr>
              <a:t>);</a:t>
            </a:r>
          </a:p>
          <a:p>
            <a:pPr marL="0" indent="0">
              <a:buNone/>
            </a:pPr>
            <a:r>
              <a:rPr lang="en-US" sz="2400" dirty="0">
                <a:latin typeface="Courier New"/>
                <a:cs typeface="Courier New"/>
              </a:rPr>
              <a:t>  if (</a:t>
            </a:r>
            <a:r>
              <a:rPr lang="en-US" sz="2400" dirty="0" err="1">
                <a:latin typeface="Courier New"/>
                <a:cs typeface="Courier New"/>
              </a:rPr>
              <a:t>cat_wait_count</a:t>
            </a:r>
            <a:r>
              <a:rPr lang="en-US" sz="2400" dirty="0">
                <a:latin typeface="Courier New"/>
                <a:cs typeface="Courier New"/>
              </a:rPr>
              <a:t> &gt; 1) {</a:t>
            </a:r>
          </a:p>
          <a:p>
            <a:pPr marL="0" indent="0">
              <a:buNone/>
            </a:pPr>
            <a:r>
              <a:rPr lang="en-US" sz="2400" dirty="0">
                <a:latin typeface="Courier New"/>
                <a:cs typeface="Courier New"/>
              </a:rPr>
              <a:t>    </a:t>
            </a:r>
            <a:r>
              <a:rPr lang="en-US" sz="2400" dirty="0" err="1">
                <a:latin typeface="Courier New"/>
                <a:cs typeface="Courier New"/>
              </a:rPr>
              <a:t>another_cat_eat</a:t>
            </a:r>
            <a:r>
              <a:rPr lang="en-US" sz="2400" dirty="0">
                <a:latin typeface="Courier New"/>
                <a:cs typeface="Courier New"/>
              </a:rPr>
              <a:t> = true;    </a:t>
            </a:r>
          </a:p>
          <a:p>
            <a:pPr marL="0" indent="0">
              <a:buNone/>
            </a:pPr>
            <a:r>
              <a:rPr lang="en-US" sz="2400" dirty="0">
                <a:latin typeface="Courier New"/>
                <a:cs typeface="Courier New"/>
              </a:rPr>
              <a:t>    signal(</a:t>
            </a:r>
            <a:r>
              <a:rPr lang="en-US" sz="2400" dirty="0" err="1">
                <a:latin typeface="Courier New"/>
                <a:cs typeface="Courier New"/>
              </a:rPr>
              <a:t>cats_queue</a:t>
            </a:r>
            <a:r>
              <a:rPr lang="en-US" sz="2400" dirty="0">
                <a:latin typeface="Courier New"/>
                <a:cs typeface="Courier New"/>
              </a:rPr>
              <a:t>); /*let another cat in*/</a:t>
            </a:r>
          </a:p>
          <a:p>
            <a:pPr marL="0" indent="0">
              <a:buNone/>
            </a:pPr>
            <a:r>
              <a:rPr lang="en-US" sz="2400" dirty="0">
                <a:latin typeface="Courier New"/>
                <a:cs typeface="Courier New"/>
              </a:rPr>
              <a:t>  }</a:t>
            </a:r>
          </a:p>
          <a:p>
            <a:pPr marL="0" indent="0">
              <a:buNone/>
            </a:pPr>
            <a:r>
              <a:rPr lang="en-US" sz="2400" dirty="0">
                <a:latin typeface="Courier New"/>
                <a:cs typeface="Courier New"/>
              </a:rPr>
              <a:t>  signal(</a:t>
            </a:r>
            <a:r>
              <a:rPr lang="en-US" sz="2400" dirty="0" err="1">
                <a:latin typeface="Courier New"/>
                <a:cs typeface="Courier New"/>
              </a:rPr>
              <a:t>mutex</a:t>
            </a:r>
            <a:r>
              <a:rPr lang="en-US" sz="2400" dirty="0">
                <a:latin typeface="Courier New"/>
                <a:cs typeface="Courier New"/>
              </a:rPr>
              <a:t>);</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err="1">
                <a:latin typeface="Courier New"/>
                <a:cs typeface="Courier New"/>
              </a:rPr>
              <a:t>kprintf</a:t>
            </a:r>
            <a:r>
              <a:rPr lang="en-US" sz="2400" dirty="0">
                <a:latin typeface="Courier New"/>
                <a:cs typeface="Courier New"/>
              </a:rPr>
              <a:t>(“Cat in the kitchen.\n”); /*cat name */</a:t>
            </a:r>
          </a:p>
          <a:p>
            <a:pPr marL="0" indent="0">
              <a:buNone/>
            </a:pPr>
            <a:endParaRPr lang="en-US" sz="2400" dirty="0">
              <a:latin typeface="Courier New"/>
              <a:cs typeface="Courier New"/>
            </a:endParaRPr>
          </a:p>
        </p:txBody>
      </p:sp>
      <p:sp>
        <p:nvSpPr>
          <p:cNvPr id="2" name="Title 1"/>
          <p:cNvSpPr>
            <a:spLocks noGrp="1"/>
          </p:cNvSpPr>
          <p:nvPr>
            <p:ph type="title"/>
          </p:nvPr>
        </p:nvSpPr>
        <p:spPr>
          <a:xfrm>
            <a:off x="1562100" y="76200"/>
            <a:ext cx="9220200" cy="870030"/>
          </a:xfrm>
        </p:spPr>
        <p:txBody>
          <a:bodyPr/>
          <a:lstStyle/>
          <a:p>
            <a:r>
              <a:rPr lang="en-US" sz="2800" dirty="0">
                <a:solidFill>
                  <a:srgbClr val="FF0000"/>
                </a:solidFill>
              </a:rPr>
              <a:t>Exercise 5: </a:t>
            </a:r>
            <a:r>
              <a:rPr lang="en-US" sz="2800" dirty="0"/>
              <a:t>How does the first cat control the kitchen?</a:t>
            </a:r>
          </a:p>
        </p:txBody>
      </p:sp>
      <p:sp>
        <p:nvSpPr>
          <p:cNvPr id="4" name="Rectangle 3"/>
          <p:cNvSpPr/>
          <p:nvPr/>
        </p:nvSpPr>
        <p:spPr>
          <a:xfrm>
            <a:off x="5791200" y="2286000"/>
            <a:ext cx="14097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5" name="Rectangle 4"/>
          <p:cNvSpPr/>
          <p:nvPr/>
        </p:nvSpPr>
        <p:spPr>
          <a:xfrm>
            <a:off x="2590800" y="2667000"/>
            <a:ext cx="35814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6" name="Rectangle 5"/>
          <p:cNvSpPr/>
          <p:nvPr/>
        </p:nvSpPr>
        <p:spPr>
          <a:xfrm>
            <a:off x="2133600" y="1371600"/>
            <a:ext cx="24384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7" name="Rectangle 6"/>
          <p:cNvSpPr/>
          <p:nvPr/>
        </p:nvSpPr>
        <p:spPr>
          <a:xfrm>
            <a:off x="2133600" y="3564038"/>
            <a:ext cx="26670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Tree>
    <p:extLst>
      <p:ext uri="{BB962C8B-B14F-4D97-AF65-F5344CB8AC3E}">
        <p14:creationId xmlns:p14="http://schemas.microsoft.com/office/powerpoint/2010/main" val="560478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0" y="533400"/>
            <a:ext cx="8610600" cy="6172200"/>
          </a:xfrm>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wait(</a:t>
            </a:r>
            <a:r>
              <a:rPr lang="en-US" sz="2400" dirty="0" err="1">
                <a:latin typeface="Courier New"/>
                <a:cs typeface="Courier New"/>
              </a:rPr>
              <a:t>dish_mutex</a:t>
            </a:r>
            <a:r>
              <a:rPr lang="en-US" sz="2400" dirty="0">
                <a:latin typeface="Courier New"/>
                <a:cs typeface="Courier New"/>
              </a:rPr>
              <a:t>); /*protect shared variables*/</a:t>
            </a:r>
          </a:p>
          <a:p>
            <a:pPr marL="0" indent="0">
              <a:buNone/>
            </a:pPr>
            <a:r>
              <a:rPr lang="en-US" sz="2400" dirty="0">
                <a:latin typeface="Courier New"/>
                <a:cs typeface="Courier New"/>
              </a:rPr>
              <a:t>if (dish1_busy  == false) {</a:t>
            </a:r>
          </a:p>
          <a:p>
            <a:pPr marL="0" indent="0">
              <a:buNone/>
            </a:pPr>
            <a:r>
              <a:rPr lang="en-US" sz="2400" dirty="0">
                <a:latin typeface="Courier New"/>
                <a:cs typeface="Courier New"/>
              </a:rPr>
              <a:t>  dish1_busy = true;</a:t>
            </a:r>
          </a:p>
          <a:p>
            <a:pPr marL="0" indent="0">
              <a:buNone/>
            </a:pPr>
            <a:r>
              <a:rPr lang="en-US" sz="2400" dirty="0">
                <a:latin typeface="Courier New"/>
                <a:cs typeface="Courier New"/>
              </a:rPr>
              <a:t>  </a:t>
            </a:r>
            <a:r>
              <a:rPr lang="en-US" sz="2400" dirty="0" err="1">
                <a:latin typeface="Courier New"/>
                <a:cs typeface="Courier New"/>
              </a:rPr>
              <a:t>mydish</a:t>
            </a:r>
            <a:r>
              <a:rPr lang="en-US" sz="2400" dirty="0">
                <a:latin typeface="Courier New"/>
                <a:cs typeface="Courier New"/>
              </a:rPr>
              <a:t> = 1;</a:t>
            </a:r>
          </a:p>
          <a:p>
            <a:pPr marL="0" indent="0">
              <a:buNone/>
            </a:pPr>
            <a:r>
              <a:rPr lang="en-US" sz="2400" dirty="0">
                <a:latin typeface="Courier New"/>
                <a:cs typeface="Courier New"/>
              </a:rPr>
              <a:t>}</a:t>
            </a:r>
          </a:p>
          <a:p>
            <a:pPr marL="0" indent="0">
              <a:buNone/>
            </a:pPr>
            <a:r>
              <a:rPr lang="en-US" sz="2400" dirty="0">
                <a:latin typeface="Courier New"/>
                <a:cs typeface="Courier New"/>
              </a:rPr>
              <a:t>else {</a:t>
            </a:r>
          </a:p>
          <a:p>
            <a:pPr marL="0" indent="0">
              <a:buNone/>
            </a:pPr>
            <a:r>
              <a:rPr lang="en-US" sz="2400" dirty="0">
                <a:latin typeface="Courier New"/>
                <a:cs typeface="Courier New"/>
              </a:rPr>
              <a:t>  assert(dish2_busy == false);</a:t>
            </a:r>
          </a:p>
          <a:p>
            <a:pPr marL="0" indent="0">
              <a:buNone/>
            </a:pPr>
            <a:r>
              <a:rPr lang="en-US" sz="2400" dirty="0">
                <a:latin typeface="Courier New"/>
                <a:cs typeface="Courier New"/>
              </a:rPr>
              <a:t>  dish2_busy = true;</a:t>
            </a:r>
          </a:p>
          <a:p>
            <a:pPr marL="0" indent="0">
              <a:buNone/>
            </a:pPr>
            <a:r>
              <a:rPr lang="en-US" sz="2400" dirty="0">
                <a:latin typeface="Courier New"/>
                <a:cs typeface="Courier New"/>
              </a:rPr>
              <a:t>  </a:t>
            </a:r>
            <a:r>
              <a:rPr lang="en-US" sz="2400" dirty="0" err="1">
                <a:latin typeface="Courier New"/>
                <a:cs typeface="Courier New"/>
              </a:rPr>
              <a:t>mydish</a:t>
            </a:r>
            <a:r>
              <a:rPr lang="en-US" sz="2400" dirty="0">
                <a:latin typeface="Courier New"/>
                <a:cs typeface="Courier New"/>
              </a:rPr>
              <a:t> = 2;</a:t>
            </a:r>
          </a:p>
          <a:p>
            <a:pPr marL="0" indent="0">
              <a:buNone/>
            </a:pPr>
            <a:r>
              <a:rPr lang="en-US" sz="2400" dirty="0">
                <a:latin typeface="Courier New"/>
                <a:cs typeface="Courier New"/>
              </a:rPr>
              <a:t>}</a:t>
            </a:r>
          </a:p>
          <a:p>
            <a:pPr marL="0" indent="0">
              <a:buNone/>
            </a:pPr>
            <a:r>
              <a:rPr lang="en-US" sz="2400" dirty="0">
                <a:latin typeface="Courier New"/>
                <a:cs typeface="Courier New"/>
              </a:rPr>
              <a:t>signal(</a:t>
            </a:r>
            <a:r>
              <a:rPr lang="en-US" sz="2400" dirty="0" err="1">
                <a:latin typeface="Courier New"/>
                <a:cs typeface="Courier New"/>
              </a:rPr>
              <a:t>dish_mutex</a:t>
            </a:r>
            <a:r>
              <a:rPr lang="en-US" sz="2400" dirty="0">
                <a:latin typeface="Courier New"/>
                <a:cs typeface="Courier New"/>
              </a:rPr>
              <a:t>);</a:t>
            </a:r>
          </a:p>
          <a:p>
            <a:pPr marL="0" indent="0">
              <a:buNone/>
            </a:pPr>
            <a:r>
              <a:rPr lang="en-US" sz="2400" dirty="0" err="1">
                <a:latin typeface="Courier New"/>
                <a:cs typeface="Courier New"/>
              </a:rPr>
              <a:t>kprint</a:t>
            </a:r>
            <a:r>
              <a:rPr lang="en-US" sz="2400" dirty="0">
                <a:latin typeface="Courier New"/>
                <a:cs typeface="Courier New"/>
              </a:rPr>
              <a:t>(“Cat eating.\n”); /* cat name */</a:t>
            </a:r>
          </a:p>
          <a:p>
            <a:pPr marL="0" indent="0">
              <a:buNone/>
            </a:pPr>
            <a:r>
              <a:rPr lang="en-US" sz="2400" dirty="0" err="1">
                <a:latin typeface="Courier New"/>
                <a:cs typeface="Courier New"/>
              </a:rPr>
              <a:t>clocksleep</a:t>
            </a:r>
            <a:r>
              <a:rPr lang="en-US" sz="2400" dirty="0">
                <a:latin typeface="Courier New"/>
                <a:cs typeface="Courier New"/>
              </a:rPr>
              <a:t>(1); /* enjoys food */</a:t>
            </a:r>
          </a:p>
          <a:p>
            <a:pPr marL="0" indent="0">
              <a:buNone/>
            </a:pPr>
            <a:r>
              <a:rPr lang="en-US" sz="2400" dirty="0" err="1">
                <a:latin typeface="Courier New"/>
                <a:cs typeface="Courier New"/>
              </a:rPr>
              <a:t>kprint</a:t>
            </a:r>
            <a:r>
              <a:rPr lang="en-US" sz="2400" dirty="0">
                <a:latin typeface="Courier New"/>
                <a:cs typeface="Courier New"/>
              </a:rPr>
              <a:t>(“Finish eating.\n”); /* done. */</a:t>
            </a:r>
          </a:p>
        </p:txBody>
      </p:sp>
      <p:sp>
        <p:nvSpPr>
          <p:cNvPr id="2" name="Title 1"/>
          <p:cNvSpPr>
            <a:spLocks noGrp="1"/>
          </p:cNvSpPr>
          <p:nvPr>
            <p:ph type="title"/>
          </p:nvPr>
        </p:nvSpPr>
        <p:spPr>
          <a:xfrm>
            <a:off x="76200" y="0"/>
            <a:ext cx="12115800" cy="533400"/>
          </a:xfrm>
        </p:spPr>
        <p:txBody>
          <a:bodyPr/>
          <a:lstStyle/>
          <a:p>
            <a:r>
              <a:rPr lang="en-US" sz="2400" dirty="0">
                <a:solidFill>
                  <a:srgbClr val="FF0000"/>
                </a:solidFill>
              </a:rPr>
              <a:t>Exercise 6: </a:t>
            </a:r>
            <a:r>
              <a:rPr lang="en-US" sz="2400" dirty="0"/>
              <a:t>Complete this algorithm - All cats (first cat and non-first cat) in the kitchen</a:t>
            </a:r>
          </a:p>
        </p:txBody>
      </p:sp>
      <p:sp>
        <p:nvSpPr>
          <p:cNvPr id="4" name="Rectangle 3"/>
          <p:cNvSpPr/>
          <p:nvPr/>
        </p:nvSpPr>
        <p:spPr>
          <a:xfrm>
            <a:off x="4648200" y="1371600"/>
            <a:ext cx="14097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5" name="Rectangle 4"/>
          <p:cNvSpPr/>
          <p:nvPr/>
        </p:nvSpPr>
        <p:spPr>
          <a:xfrm>
            <a:off x="4648200" y="3645543"/>
            <a:ext cx="14097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6" name="Rectangle 5"/>
          <p:cNvSpPr/>
          <p:nvPr/>
        </p:nvSpPr>
        <p:spPr>
          <a:xfrm>
            <a:off x="1905000" y="533400"/>
            <a:ext cx="3200400"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7" name="Rectangle 6"/>
          <p:cNvSpPr/>
          <p:nvPr/>
        </p:nvSpPr>
        <p:spPr>
          <a:xfrm>
            <a:off x="1896318" y="4876800"/>
            <a:ext cx="3742481" cy="47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Tree>
    <p:extLst>
      <p:ext uri="{BB962C8B-B14F-4D97-AF65-F5344CB8AC3E}">
        <p14:creationId xmlns:p14="http://schemas.microsoft.com/office/powerpoint/2010/main" val="3474667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32</a:t>
            </a:fld>
            <a:endParaRPr lang="en-US"/>
          </a:p>
        </p:txBody>
      </p:sp>
      <p:sp>
        <p:nvSpPr>
          <p:cNvPr id="3" name="Rectangle 2"/>
          <p:cNvSpPr/>
          <p:nvPr/>
        </p:nvSpPr>
        <p:spPr>
          <a:xfrm>
            <a:off x="2972776" y="2967335"/>
            <a:ext cx="62464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IMPLEMENTATION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79983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cs typeface="Calibri"/>
              </a:rPr>
              <a:t>Review: Semaphores and Variables</a:t>
            </a:r>
            <a:endParaRPr lang="en-US" altLang="zh-CN" dirty="0">
              <a:latin typeface="Calibri"/>
              <a:ea typeface="宋体" charset="0"/>
              <a:cs typeface="Calibri"/>
            </a:endParaRPr>
          </a:p>
        </p:txBody>
      </p:sp>
      <p:sp>
        <p:nvSpPr>
          <p:cNvPr id="4099" name="Rectangle 3"/>
          <p:cNvSpPr>
            <a:spLocks noGrp="1" noChangeArrowheads="1"/>
          </p:cNvSpPr>
          <p:nvPr>
            <p:ph type="body" idx="1"/>
          </p:nvPr>
        </p:nvSpPr>
        <p:spPr>
          <a:xfrm>
            <a:off x="1905000" y="1219200"/>
            <a:ext cx="8610600" cy="52578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solidFill>
                  <a:srgbClr val="FF0000"/>
                </a:solidFill>
                <a:latin typeface="Courier New"/>
                <a:cs typeface="Courier New"/>
              </a:rPr>
              <a:t>volatile </a:t>
            </a:r>
            <a:r>
              <a:rPr lang="en-US" sz="2400" b="1" u="sng" dirty="0" err="1">
                <a:solidFill>
                  <a:srgbClr val="FF0000"/>
                </a:solidFill>
                <a:latin typeface="Courier New"/>
                <a:cs typeface="Courier New"/>
              </a:rPr>
              <a:t>bool</a:t>
            </a:r>
            <a:r>
              <a:rPr lang="en-US" sz="2400" dirty="0">
                <a:latin typeface="Courier New"/>
                <a:cs typeface="Courier New"/>
              </a:rPr>
              <a:t> </a:t>
            </a:r>
            <a:r>
              <a:rPr lang="en-US" sz="2400" dirty="0" err="1">
                <a:latin typeface="Courier New"/>
                <a:cs typeface="Courier New"/>
              </a:rPr>
              <a:t>all_dishes_available</a:t>
            </a:r>
            <a:r>
              <a:rPr lang="en-US" sz="2400" dirty="0">
                <a:latin typeface="Courier New"/>
                <a:cs typeface="Courier New"/>
              </a:rPr>
              <a:t> = </a:t>
            </a:r>
            <a:r>
              <a:rPr lang="en-US" sz="2400" dirty="0">
                <a:solidFill>
                  <a:srgbClr val="FF0000"/>
                </a:solidFill>
                <a:latin typeface="Courier New"/>
                <a:cs typeface="Courier New"/>
              </a:rPr>
              <a:t>true</a:t>
            </a:r>
            <a:r>
              <a:rPr lang="en-US" sz="2400" dirty="0">
                <a:latin typeface="Courier New"/>
                <a:cs typeface="Courier New"/>
              </a:rPr>
              <a:t>; </a:t>
            </a:r>
          </a:p>
          <a:p>
            <a:pPr marL="0" indent="0">
              <a:buNone/>
            </a:pPr>
            <a:r>
              <a:rPr lang="en-US" altLang="zh-CN" sz="2400" dirty="0">
                <a:latin typeface="Courier New"/>
                <a:ea typeface="宋体" charset="0"/>
                <a:cs typeface="Courier New"/>
              </a:rPr>
              <a:t>semaphore done = 0;</a:t>
            </a:r>
          </a:p>
          <a:p>
            <a:pPr marL="0" indent="0">
              <a:buNone/>
            </a:pPr>
            <a:r>
              <a:rPr lang="en-US" altLang="zh-CN" sz="2400" dirty="0">
                <a:latin typeface="Courier New"/>
                <a:ea typeface="宋体" charset="0"/>
                <a:cs typeface="Courier New"/>
              </a:rPr>
              <a:t>semaphore </a:t>
            </a:r>
            <a:r>
              <a:rPr lang="en-US" altLang="zh-CN" sz="2400" dirty="0" err="1">
                <a:latin typeface="Courier New"/>
                <a:ea typeface="宋体" charset="0"/>
                <a:cs typeface="Courier New"/>
              </a:rPr>
              <a:t>mutex</a:t>
            </a:r>
            <a:r>
              <a:rPr lang="en-US" altLang="zh-CN" sz="2400" dirty="0">
                <a:latin typeface="Courier New"/>
                <a:ea typeface="宋体" charset="0"/>
                <a:cs typeface="Courier New"/>
              </a:rPr>
              <a:t> = 1;</a:t>
            </a:r>
          </a:p>
          <a:p>
            <a:pPr marL="0" indent="0">
              <a:buNone/>
            </a:pPr>
            <a:r>
              <a:rPr lang="en-US" sz="2400" dirty="0">
                <a:latin typeface="Courier New"/>
                <a:cs typeface="Courier New"/>
              </a:rPr>
              <a:t>semaphore </a:t>
            </a:r>
            <a:r>
              <a:rPr lang="en-US" sz="2400" dirty="0" err="1">
                <a:latin typeface="Courier New"/>
                <a:cs typeface="Courier New"/>
              </a:rPr>
              <a:t>dish_mutex</a:t>
            </a:r>
            <a:r>
              <a:rPr lang="en-US" sz="2400" dirty="0">
                <a:latin typeface="Courier New"/>
                <a:cs typeface="Courier New"/>
              </a:rPr>
              <a:t> = 1;</a:t>
            </a:r>
          </a:p>
          <a:p>
            <a:pPr marL="0" indent="0">
              <a:buNone/>
            </a:pPr>
            <a:endParaRPr lang="en-US" sz="2400" dirty="0">
              <a:latin typeface="Courier New"/>
              <a:cs typeface="Courier New"/>
            </a:endParaRPr>
          </a:p>
          <a:p>
            <a:pPr marL="0" indent="0">
              <a:buNone/>
            </a:pPr>
            <a:r>
              <a:rPr lang="en-US" sz="2400" dirty="0">
                <a:latin typeface="Courier New"/>
                <a:cs typeface="Courier New"/>
              </a:rPr>
              <a:t>semaphore </a:t>
            </a:r>
            <a:r>
              <a:rPr lang="en-US" sz="2400" dirty="0" err="1">
                <a:latin typeface="Courier New"/>
                <a:cs typeface="Courier New"/>
              </a:rPr>
              <a:t>cats_queue</a:t>
            </a:r>
            <a:r>
              <a:rPr lang="en-US" sz="2400" dirty="0">
                <a:latin typeface="Courier New"/>
                <a:cs typeface="Courier New"/>
              </a:rPr>
              <a:t> = 0;  </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cats_wait_count</a:t>
            </a:r>
            <a:r>
              <a:rPr lang="en-US" sz="2400" dirty="0">
                <a:latin typeface="Courier New"/>
                <a:cs typeface="Courier New"/>
              </a:rPr>
              <a:t> = 0;</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bool</a:t>
            </a:r>
            <a:r>
              <a:rPr lang="en-US" sz="2400" dirty="0">
                <a:latin typeface="Courier New"/>
                <a:cs typeface="Courier New"/>
              </a:rPr>
              <a:t> </a:t>
            </a:r>
            <a:r>
              <a:rPr lang="en-US" sz="2400" dirty="0" err="1">
                <a:latin typeface="Courier New"/>
                <a:cs typeface="Courier New"/>
              </a:rPr>
              <a:t>no_cat_eat</a:t>
            </a:r>
            <a:r>
              <a:rPr lang="en-US" sz="2400" dirty="0">
                <a:latin typeface="Courier New"/>
                <a:cs typeface="Courier New"/>
              </a:rPr>
              <a:t> = true; /*first cat*/</a:t>
            </a:r>
          </a:p>
          <a:p>
            <a:pPr marL="0" indent="0">
              <a:buNone/>
            </a:pPr>
            <a:endParaRPr lang="en-US" sz="2400" dirty="0">
              <a:latin typeface="Courier New"/>
              <a:cs typeface="Courier New"/>
            </a:endParaRPr>
          </a:p>
          <a:p>
            <a:pPr marL="0" indent="0">
              <a:buNone/>
            </a:pPr>
            <a:r>
              <a:rPr lang="en-US" sz="2400" dirty="0">
                <a:latin typeface="Courier New"/>
                <a:cs typeface="Courier New"/>
              </a:rPr>
              <a:t>semaphore </a:t>
            </a:r>
            <a:r>
              <a:rPr lang="en-US" sz="2400" dirty="0" err="1">
                <a:latin typeface="Courier New"/>
                <a:cs typeface="Courier New"/>
              </a:rPr>
              <a:t>mice_queue</a:t>
            </a:r>
            <a:r>
              <a:rPr lang="en-US" sz="2400" dirty="0">
                <a:latin typeface="Courier New"/>
                <a:cs typeface="Courier New"/>
              </a:rPr>
              <a:t> = 0;  </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mice_wait_count</a:t>
            </a:r>
            <a:r>
              <a:rPr lang="en-US" sz="2400" dirty="0">
                <a:latin typeface="Courier New"/>
                <a:cs typeface="Courier New"/>
              </a:rPr>
              <a:t> = 0;</a:t>
            </a:r>
          </a:p>
          <a:p>
            <a:pPr marL="0" indent="0">
              <a:buNone/>
            </a:pPr>
            <a:r>
              <a:rPr lang="en-US" sz="2400" dirty="0">
                <a:solidFill>
                  <a:srgbClr val="FF0000"/>
                </a:solidFill>
                <a:latin typeface="Courier New"/>
                <a:cs typeface="Courier New"/>
              </a:rPr>
              <a:t>volatile</a:t>
            </a:r>
            <a:r>
              <a:rPr lang="en-US" sz="2400" dirty="0">
                <a:latin typeface="Courier New"/>
                <a:cs typeface="Courier New"/>
              </a:rPr>
              <a:t> </a:t>
            </a:r>
            <a:r>
              <a:rPr lang="en-US" sz="2400" dirty="0" err="1">
                <a:latin typeface="Courier New"/>
                <a:cs typeface="Courier New"/>
              </a:rPr>
              <a:t>bool</a:t>
            </a:r>
            <a:r>
              <a:rPr lang="en-US" sz="2400" dirty="0">
                <a:latin typeface="Courier New"/>
                <a:cs typeface="Courier New"/>
              </a:rPr>
              <a:t> </a:t>
            </a:r>
            <a:r>
              <a:rPr lang="en-US" sz="2400" dirty="0" err="1">
                <a:latin typeface="Courier New"/>
                <a:cs typeface="Courier New"/>
              </a:rPr>
              <a:t>no_mouse_eat</a:t>
            </a:r>
            <a:r>
              <a:rPr lang="en-US" sz="2400" dirty="0">
                <a:latin typeface="Courier New"/>
                <a:cs typeface="Courier New"/>
              </a:rPr>
              <a:t> = true; </a:t>
            </a:r>
          </a:p>
          <a:p>
            <a:pPr marL="0" indent="0">
              <a:buNone/>
            </a:pPr>
            <a:endParaRPr lang="en-US" sz="2400" dirty="0">
              <a:latin typeface="Courier New"/>
              <a:cs typeface="Courier New"/>
            </a:endParaRPr>
          </a:p>
          <a:p>
            <a:pPr marL="0" indent="0">
              <a:buNone/>
            </a:pPr>
            <a:endParaRPr lang="en-US" sz="2400" dirty="0">
              <a:latin typeface="Courier New"/>
              <a:cs typeface="Courier New"/>
            </a:endParaRPr>
          </a:p>
        </p:txBody>
      </p:sp>
    </p:spTree>
    <p:extLst>
      <p:ext uri="{BB962C8B-B14F-4D97-AF65-F5344CB8AC3E}">
        <p14:creationId xmlns:p14="http://schemas.microsoft.com/office/powerpoint/2010/main" val="414874572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0" y="533400"/>
            <a:ext cx="8991600" cy="59436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wait(</a:t>
            </a:r>
            <a:r>
              <a:rPr lang="en-US" sz="2400" dirty="0" err="1">
                <a:latin typeface="Courier New"/>
                <a:cs typeface="Courier New"/>
              </a:rPr>
              <a:t>mutex</a:t>
            </a:r>
            <a:r>
              <a:rPr lang="en-US" sz="2400" dirty="0">
                <a:latin typeface="Courier New"/>
                <a:cs typeface="Courier New"/>
              </a:rPr>
              <a:t>);</a:t>
            </a:r>
          </a:p>
          <a:p>
            <a:pPr marL="0" indent="0">
              <a:buNone/>
            </a:pPr>
            <a:r>
              <a:rPr lang="en-US" sz="2400" dirty="0">
                <a:latin typeface="Courier New"/>
                <a:cs typeface="Courier New"/>
              </a:rPr>
              <a:t>if (</a:t>
            </a:r>
            <a:r>
              <a:rPr lang="en-US" sz="2400" dirty="0" err="1">
                <a:latin typeface="Courier New"/>
                <a:cs typeface="Courier New"/>
              </a:rPr>
              <a:t>all_dishes_available</a:t>
            </a:r>
            <a:r>
              <a:rPr lang="en-US" sz="2400" dirty="0">
                <a:latin typeface="Courier New"/>
                <a:cs typeface="Courier New"/>
              </a:rPr>
              <a:t> == true) {</a:t>
            </a:r>
          </a:p>
          <a:p>
            <a:pPr marL="0" indent="0">
              <a:buNone/>
            </a:pPr>
            <a:r>
              <a:rPr lang="en-US" sz="2400" dirty="0">
                <a:latin typeface="Courier New"/>
                <a:cs typeface="Courier New"/>
              </a:rPr>
              <a:t>   </a:t>
            </a:r>
            <a:r>
              <a:rPr lang="en-US" sz="2400" dirty="0" err="1">
                <a:latin typeface="Courier New"/>
                <a:cs typeface="Courier New"/>
              </a:rPr>
              <a:t>all_dishes_availalbe</a:t>
            </a:r>
            <a:r>
              <a:rPr lang="en-US" sz="2400" dirty="0">
                <a:latin typeface="Courier New"/>
                <a:cs typeface="Courier New"/>
              </a:rPr>
              <a:t> = false;</a:t>
            </a:r>
          </a:p>
          <a:p>
            <a:pPr marL="0" indent="0">
              <a:buNone/>
            </a:pPr>
            <a:r>
              <a:rPr lang="en-US" sz="2400" dirty="0">
                <a:latin typeface="Courier New"/>
                <a:cs typeface="Courier New"/>
              </a:rPr>
              <a:t>   signal(</a:t>
            </a:r>
            <a:r>
              <a:rPr lang="en-US" sz="2400" dirty="0" err="1">
                <a:latin typeface="Courier New"/>
                <a:cs typeface="Courier New"/>
              </a:rPr>
              <a:t>cats_queue</a:t>
            </a:r>
            <a:r>
              <a:rPr lang="en-US" sz="2400" dirty="0">
                <a:latin typeface="Courier New"/>
                <a:cs typeface="Courier New"/>
              </a:rPr>
              <a:t>); /* let first cat in */</a:t>
            </a:r>
          </a:p>
          <a:p>
            <a:pPr marL="0" indent="0">
              <a:buNone/>
            </a:pPr>
            <a:r>
              <a:rPr lang="en-US" sz="2400" dirty="0">
                <a:latin typeface="Courier New"/>
                <a:cs typeface="Courier New"/>
              </a:rPr>
              <a:t>}</a:t>
            </a:r>
          </a:p>
          <a:p>
            <a:pPr marL="0" indent="0">
              <a:buNone/>
            </a:pPr>
            <a:r>
              <a:rPr lang="en-US" sz="2400" dirty="0" err="1">
                <a:latin typeface="Courier New"/>
                <a:cs typeface="Courier New"/>
              </a:rPr>
              <a:t>cats_wait_count</a:t>
            </a:r>
            <a:r>
              <a:rPr lang="en-US" sz="2400" dirty="0">
                <a:latin typeface="Courier New"/>
                <a:cs typeface="Courier New"/>
              </a:rPr>
              <a:t>++;</a:t>
            </a:r>
          </a:p>
          <a:p>
            <a:pPr marL="0" indent="0">
              <a:buNone/>
            </a:pPr>
            <a:r>
              <a:rPr lang="en-US" sz="2400" dirty="0">
                <a:latin typeface="Courier New"/>
                <a:cs typeface="Courier New"/>
              </a:rPr>
              <a:t>signal(</a:t>
            </a:r>
            <a:r>
              <a:rPr lang="en-US" sz="2400" dirty="0" err="1">
                <a:latin typeface="Courier New"/>
                <a:cs typeface="Courier New"/>
              </a:rPr>
              <a:t>mutex</a:t>
            </a: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a:latin typeface="Courier New"/>
                <a:cs typeface="Courier New"/>
              </a:rPr>
              <a:t>wait(</a:t>
            </a:r>
            <a:r>
              <a:rPr lang="en-US" sz="2400" dirty="0" err="1">
                <a:latin typeface="Courier New"/>
                <a:cs typeface="Courier New"/>
              </a:rPr>
              <a:t>cats_queue</a:t>
            </a:r>
            <a:r>
              <a:rPr lang="en-US" sz="2400" dirty="0">
                <a:latin typeface="Courier New"/>
                <a:cs typeface="Courier New"/>
              </a:rPr>
              <a:t>); /*first cat in, other wait*/</a:t>
            </a:r>
          </a:p>
          <a:p>
            <a:pPr marL="0" indent="0">
              <a:buNone/>
            </a:pPr>
            <a:r>
              <a:rPr lang="en-US" sz="2400" dirty="0">
                <a:latin typeface="Courier New"/>
                <a:cs typeface="Courier New"/>
              </a:rPr>
              <a:t>if (</a:t>
            </a:r>
            <a:r>
              <a:rPr lang="en-US" sz="2400" dirty="0" err="1">
                <a:latin typeface="Courier New"/>
                <a:cs typeface="Courier New"/>
              </a:rPr>
              <a:t>no_cat_eat</a:t>
            </a:r>
            <a:r>
              <a:rPr lang="en-US" sz="2400" dirty="0">
                <a:latin typeface="Courier New"/>
                <a:cs typeface="Courier New"/>
              </a:rPr>
              <a:t> == true) {/*</a:t>
            </a:r>
            <a:r>
              <a:rPr lang="en-US" sz="2400" dirty="0" err="1">
                <a:solidFill>
                  <a:srgbClr val="FF0000"/>
                </a:solidFill>
                <a:latin typeface="Courier New"/>
                <a:cs typeface="Courier New"/>
              </a:rPr>
              <a:t>no_cat_eat:global</a:t>
            </a:r>
            <a:r>
              <a:rPr lang="en-US" sz="2400" dirty="0">
                <a:latin typeface="Courier New"/>
                <a:cs typeface="Courier New"/>
              </a:rPr>
              <a:t>*/</a:t>
            </a:r>
          </a:p>
          <a:p>
            <a:pPr marL="0" indent="0">
              <a:buNone/>
            </a:pPr>
            <a:r>
              <a:rPr lang="en-US" sz="2400" dirty="0">
                <a:latin typeface="Courier New"/>
                <a:cs typeface="Courier New"/>
              </a:rPr>
              <a:t>   </a:t>
            </a:r>
            <a:r>
              <a:rPr lang="en-US" sz="2400" dirty="0" err="1">
                <a:latin typeface="Courier New"/>
                <a:cs typeface="Courier New"/>
              </a:rPr>
              <a:t>no_cat_eat</a:t>
            </a:r>
            <a:r>
              <a:rPr lang="en-US" sz="2400" dirty="0">
                <a:latin typeface="Courier New"/>
                <a:cs typeface="Courier New"/>
              </a:rPr>
              <a:t> = false; </a:t>
            </a:r>
          </a:p>
          <a:p>
            <a:pPr marL="0" indent="0">
              <a:buNone/>
            </a:pPr>
            <a:r>
              <a:rPr lang="en-US" sz="2400" dirty="0">
                <a:latin typeface="Courier New"/>
                <a:cs typeface="Courier New"/>
              </a:rPr>
              <a:t>   </a:t>
            </a:r>
            <a:r>
              <a:rPr lang="en-US" sz="2400" dirty="0" err="1">
                <a:latin typeface="Courier New"/>
                <a:cs typeface="Courier New"/>
              </a:rPr>
              <a:t>first_cat_eat</a:t>
            </a:r>
            <a:r>
              <a:rPr lang="en-US" sz="2400" dirty="0">
                <a:latin typeface="Courier New"/>
                <a:cs typeface="Courier New"/>
              </a:rPr>
              <a:t> = true;/*</a:t>
            </a:r>
            <a:r>
              <a:rPr lang="en-US" sz="2400" dirty="0" err="1">
                <a:solidFill>
                  <a:srgbClr val="FF0000"/>
                </a:solidFill>
                <a:latin typeface="Courier New"/>
                <a:cs typeface="Courier New"/>
              </a:rPr>
              <a:t>first_cat_eat:local</a:t>
            </a:r>
            <a:r>
              <a:rPr lang="en-US" sz="2400" dirty="0">
                <a:latin typeface="Courier New"/>
                <a:cs typeface="Courier New"/>
              </a:rPr>
              <a:t>*/</a:t>
            </a:r>
          </a:p>
          <a:p>
            <a:pPr marL="0" indent="0">
              <a:buNone/>
            </a:pPr>
            <a:r>
              <a:rPr lang="en-US" sz="2400" dirty="0">
                <a:latin typeface="Courier New"/>
                <a:cs typeface="Courier New"/>
              </a:rPr>
              <a:t>}</a:t>
            </a:r>
          </a:p>
          <a:p>
            <a:pPr marL="0" indent="0">
              <a:buNone/>
            </a:pPr>
            <a:r>
              <a:rPr lang="en-US" sz="2400" dirty="0">
                <a:latin typeface="Courier New"/>
                <a:cs typeface="Courier New"/>
              </a:rPr>
              <a:t>else </a:t>
            </a:r>
            <a:r>
              <a:rPr lang="en-US" sz="2400" dirty="0" err="1">
                <a:latin typeface="Courier New"/>
                <a:cs typeface="Courier New"/>
              </a:rPr>
              <a:t>first_cat_eat</a:t>
            </a:r>
            <a:r>
              <a:rPr lang="en-US" sz="2400" dirty="0">
                <a:latin typeface="Courier New"/>
                <a:cs typeface="Courier New"/>
              </a:rPr>
              <a:t> = false;</a:t>
            </a:r>
          </a:p>
        </p:txBody>
      </p:sp>
      <p:sp>
        <p:nvSpPr>
          <p:cNvPr id="2" name="Title 1"/>
          <p:cNvSpPr>
            <a:spLocks noGrp="1"/>
          </p:cNvSpPr>
          <p:nvPr>
            <p:ph type="title"/>
          </p:nvPr>
        </p:nvSpPr>
        <p:spPr>
          <a:xfrm>
            <a:off x="1981200" y="76200"/>
            <a:ext cx="8229600" cy="533400"/>
          </a:xfrm>
        </p:spPr>
        <p:txBody>
          <a:bodyPr/>
          <a:lstStyle/>
          <a:p>
            <a:r>
              <a:rPr lang="en-US" sz="3200" dirty="0">
                <a:latin typeface="Calibri"/>
                <a:cs typeface="Calibri"/>
              </a:rPr>
              <a:t>First Cat and No Mouse</a:t>
            </a:r>
          </a:p>
        </p:txBody>
      </p:sp>
    </p:spTree>
    <p:extLst>
      <p:ext uri="{BB962C8B-B14F-4D97-AF65-F5344CB8AC3E}">
        <p14:creationId xmlns:p14="http://schemas.microsoft.com/office/powerpoint/2010/main" val="276097056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752600" y="914400"/>
            <a:ext cx="8763000" cy="55626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if (</a:t>
            </a:r>
            <a:r>
              <a:rPr lang="en-US" sz="2400" dirty="0" err="1">
                <a:latin typeface="Courier New"/>
                <a:cs typeface="Courier New"/>
              </a:rPr>
              <a:t>first_cat_eat</a:t>
            </a:r>
            <a:r>
              <a:rPr lang="en-US" sz="2400" dirty="0">
                <a:latin typeface="Courier New"/>
                <a:cs typeface="Courier New"/>
              </a:rPr>
              <a:t> == true) {</a:t>
            </a:r>
          </a:p>
          <a:p>
            <a:pPr marL="0" indent="0">
              <a:buNone/>
            </a:pPr>
            <a:r>
              <a:rPr lang="en-US" sz="2400" dirty="0">
                <a:latin typeface="Courier New"/>
                <a:cs typeface="Courier New"/>
              </a:rPr>
              <a:t>  wait(</a:t>
            </a:r>
            <a:r>
              <a:rPr lang="en-US" sz="2400" dirty="0" err="1">
                <a:latin typeface="Courier New"/>
                <a:cs typeface="Courier New"/>
              </a:rPr>
              <a:t>mutex</a:t>
            </a:r>
            <a:r>
              <a:rPr lang="en-US" sz="2400" dirty="0">
                <a:latin typeface="Courier New"/>
                <a:cs typeface="Courier New"/>
              </a:rPr>
              <a:t>);</a:t>
            </a:r>
          </a:p>
          <a:p>
            <a:pPr marL="0" indent="0">
              <a:buNone/>
            </a:pPr>
            <a:r>
              <a:rPr lang="en-US" sz="2400" dirty="0">
                <a:latin typeface="Courier New"/>
                <a:cs typeface="Courier New"/>
              </a:rPr>
              <a:t>  if (</a:t>
            </a:r>
            <a:r>
              <a:rPr lang="en-US" sz="2400" dirty="0" err="1">
                <a:latin typeface="Courier New"/>
                <a:cs typeface="Courier New"/>
              </a:rPr>
              <a:t>cat_wait_count</a:t>
            </a:r>
            <a:r>
              <a:rPr lang="en-US" sz="2400" dirty="0">
                <a:latin typeface="Courier New"/>
                <a:cs typeface="Courier New"/>
              </a:rPr>
              <a:t> &gt; 1) {</a:t>
            </a:r>
          </a:p>
          <a:p>
            <a:pPr marL="0" indent="0">
              <a:buNone/>
            </a:pPr>
            <a:r>
              <a:rPr lang="en-US" sz="2400" dirty="0">
                <a:latin typeface="Courier New"/>
                <a:cs typeface="Courier New"/>
              </a:rPr>
              <a:t>    </a:t>
            </a:r>
            <a:r>
              <a:rPr lang="en-US" sz="2400" dirty="0" err="1">
                <a:latin typeface="Courier New"/>
                <a:cs typeface="Courier New"/>
              </a:rPr>
              <a:t>another_cat_eat</a:t>
            </a:r>
            <a:r>
              <a:rPr lang="en-US" sz="2400" dirty="0">
                <a:latin typeface="Courier New"/>
                <a:cs typeface="Courier New"/>
              </a:rPr>
              <a:t> = true;    </a:t>
            </a:r>
          </a:p>
          <a:p>
            <a:pPr marL="0" indent="0">
              <a:buNone/>
            </a:pPr>
            <a:r>
              <a:rPr lang="en-US" sz="2400" dirty="0">
                <a:latin typeface="Courier New"/>
                <a:cs typeface="Courier New"/>
              </a:rPr>
              <a:t>    signal(</a:t>
            </a:r>
            <a:r>
              <a:rPr lang="en-US" sz="2400" dirty="0" err="1">
                <a:latin typeface="Courier New"/>
                <a:cs typeface="Courier New"/>
              </a:rPr>
              <a:t>cats_queue</a:t>
            </a:r>
            <a:r>
              <a:rPr lang="en-US" sz="2400" dirty="0">
                <a:latin typeface="Courier New"/>
                <a:cs typeface="Courier New"/>
              </a:rPr>
              <a:t>); /*let another cat in*/</a:t>
            </a:r>
          </a:p>
          <a:p>
            <a:pPr marL="0" indent="0">
              <a:buNone/>
            </a:pPr>
            <a:r>
              <a:rPr lang="en-US" sz="2400" dirty="0">
                <a:latin typeface="Courier New"/>
                <a:cs typeface="Courier New"/>
              </a:rPr>
              <a:t>  }</a:t>
            </a:r>
          </a:p>
          <a:p>
            <a:pPr marL="0" indent="0">
              <a:buNone/>
            </a:pPr>
            <a:r>
              <a:rPr lang="en-US" sz="2400" dirty="0">
                <a:latin typeface="Courier New"/>
                <a:cs typeface="Courier New"/>
              </a:rPr>
              <a:t>  signal(</a:t>
            </a:r>
            <a:r>
              <a:rPr lang="en-US" sz="2400" dirty="0" err="1">
                <a:latin typeface="Courier New"/>
                <a:cs typeface="Courier New"/>
              </a:rPr>
              <a:t>mutex</a:t>
            </a:r>
            <a:r>
              <a:rPr lang="en-US" sz="2400" dirty="0">
                <a:latin typeface="Courier New"/>
                <a:cs typeface="Courier New"/>
              </a:rPr>
              <a:t>);</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err="1">
                <a:latin typeface="Courier New"/>
                <a:cs typeface="Courier New"/>
              </a:rPr>
              <a:t>kprintf</a:t>
            </a:r>
            <a:r>
              <a:rPr lang="en-US" sz="2400" dirty="0">
                <a:latin typeface="Courier New"/>
                <a:cs typeface="Courier New"/>
              </a:rPr>
              <a:t>(“Cat in the kitchen.\n”); /*cat name*/</a:t>
            </a:r>
          </a:p>
          <a:p>
            <a:pPr marL="0" indent="0">
              <a:buNone/>
            </a:pPr>
            <a:endParaRPr lang="en-US" sz="2400" dirty="0">
              <a:latin typeface="Courier New"/>
              <a:cs typeface="Courier New"/>
            </a:endParaRPr>
          </a:p>
        </p:txBody>
      </p:sp>
      <p:sp>
        <p:nvSpPr>
          <p:cNvPr id="2" name="Title 1"/>
          <p:cNvSpPr>
            <a:spLocks noGrp="1"/>
          </p:cNvSpPr>
          <p:nvPr>
            <p:ph type="title"/>
          </p:nvPr>
        </p:nvSpPr>
        <p:spPr>
          <a:xfrm>
            <a:off x="1981200" y="76200"/>
            <a:ext cx="8229600" cy="838200"/>
          </a:xfrm>
        </p:spPr>
        <p:txBody>
          <a:bodyPr/>
          <a:lstStyle/>
          <a:p>
            <a:r>
              <a:rPr lang="en-US" sz="3200" dirty="0">
                <a:latin typeface="Calibri"/>
                <a:cs typeface="Calibri"/>
              </a:rPr>
              <a:t>How does the first cat </a:t>
            </a:r>
            <a:r>
              <a:rPr lang="en-US" sz="3200" dirty="0">
                <a:solidFill>
                  <a:srgbClr val="FF0000"/>
                </a:solidFill>
                <a:latin typeface="Calibri"/>
                <a:cs typeface="Calibri"/>
              </a:rPr>
              <a:t>control the kitchen</a:t>
            </a:r>
            <a:r>
              <a:rPr lang="en-US" sz="3200" dirty="0">
                <a:latin typeface="Calibri"/>
                <a:cs typeface="Calibri"/>
              </a:rPr>
              <a:t>?</a:t>
            </a:r>
          </a:p>
        </p:txBody>
      </p:sp>
    </p:spTree>
    <p:extLst>
      <p:ext uri="{BB962C8B-B14F-4D97-AF65-F5344CB8AC3E}">
        <p14:creationId xmlns:p14="http://schemas.microsoft.com/office/powerpoint/2010/main" val="25528104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0" y="533400"/>
            <a:ext cx="8610600" cy="61722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wait(</a:t>
            </a:r>
            <a:r>
              <a:rPr lang="en-US" sz="2400" dirty="0" err="1">
                <a:latin typeface="Courier New"/>
                <a:cs typeface="Courier New"/>
              </a:rPr>
              <a:t>dish_mutex</a:t>
            </a:r>
            <a:r>
              <a:rPr lang="en-US" sz="2400" dirty="0">
                <a:latin typeface="Courier New"/>
                <a:cs typeface="Courier New"/>
              </a:rPr>
              <a:t>); /*protect shared variables*/</a:t>
            </a:r>
          </a:p>
          <a:p>
            <a:pPr marL="0" indent="0">
              <a:buNone/>
            </a:pPr>
            <a:r>
              <a:rPr lang="en-US" sz="2400" dirty="0">
                <a:latin typeface="Courier New"/>
                <a:cs typeface="Courier New"/>
              </a:rPr>
              <a:t>if (dish1_busy  == false) {</a:t>
            </a:r>
          </a:p>
          <a:p>
            <a:pPr marL="0" indent="0">
              <a:buNone/>
            </a:pPr>
            <a:r>
              <a:rPr lang="en-US" sz="2400" dirty="0">
                <a:latin typeface="Courier New"/>
                <a:cs typeface="Courier New"/>
              </a:rPr>
              <a:t>  dish1_busy = true;</a:t>
            </a:r>
          </a:p>
          <a:p>
            <a:pPr marL="0" indent="0">
              <a:buNone/>
            </a:pPr>
            <a:r>
              <a:rPr lang="en-US" sz="2400" dirty="0">
                <a:latin typeface="Courier New"/>
                <a:cs typeface="Courier New"/>
              </a:rPr>
              <a:t>  </a:t>
            </a:r>
            <a:r>
              <a:rPr lang="en-US" sz="2400" dirty="0" err="1">
                <a:latin typeface="Courier New"/>
                <a:cs typeface="Courier New"/>
              </a:rPr>
              <a:t>mydish</a:t>
            </a:r>
            <a:r>
              <a:rPr lang="en-US" sz="2400" dirty="0">
                <a:latin typeface="Courier New"/>
                <a:cs typeface="Courier New"/>
              </a:rPr>
              <a:t> = 1;</a:t>
            </a:r>
          </a:p>
          <a:p>
            <a:pPr marL="0" indent="0">
              <a:buNone/>
            </a:pPr>
            <a:r>
              <a:rPr lang="en-US" sz="2400" dirty="0">
                <a:latin typeface="Courier New"/>
                <a:cs typeface="Courier New"/>
              </a:rPr>
              <a:t>}</a:t>
            </a:r>
          </a:p>
          <a:p>
            <a:pPr marL="0" indent="0">
              <a:buNone/>
            </a:pPr>
            <a:r>
              <a:rPr lang="en-US" sz="2400" dirty="0">
                <a:latin typeface="Courier New"/>
                <a:cs typeface="Courier New"/>
              </a:rPr>
              <a:t>else {</a:t>
            </a:r>
          </a:p>
          <a:p>
            <a:pPr marL="0" indent="0">
              <a:buNone/>
            </a:pPr>
            <a:r>
              <a:rPr lang="en-US" sz="2400" dirty="0">
                <a:latin typeface="Courier New"/>
                <a:cs typeface="Courier New"/>
              </a:rPr>
              <a:t>  assert(dish2_busy == false);</a:t>
            </a:r>
          </a:p>
          <a:p>
            <a:pPr marL="0" indent="0">
              <a:buNone/>
            </a:pPr>
            <a:r>
              <a:rPr lang="en-US" sz="2400" dirty="0">
                <a:latin typeface="Courier New"/>
                <a:cs typeface="Courier New"/>
              </a:rPr>
              <a:t>  dish2_busy = true;</a:t>
            </a:r>
          </a:p>
          <a:p>
            <a:pPr marL="0" indent="0">
              <a:buNone/>
            </a:pPr>
            <a:r>
              <a:rPr lang="en-US" sz="2400" dirty="0">
                <a:latin typeface="Courier New"/>
                <a:cs typeface="Courier New"/>
              </a:rPr>
              <a:t>  </a:t>
            </a:r>
            <a:r>
              <a:rPr lang="en-US" sz="2400" dirty="0" err="1">
                <a:latin typeface="Courier New"/>
                <a:cs typeface="Courier New"/>
              </a:rPr>
              <a:t>mydish</a:t>
            </a:r>
            <a:r>
              <a:rPr lang="en-US" sz="2400" dirty="0">
                <a:latin typeface="Courier New"/>
                <a:cs typeface="Courier New"/>
              </a:rPr>
              <a:t> = 2;</a:t>
            </a:r>
          </a:p>
          <a:p>
            <a:pPr marL="0" indent="0">
              <a:buNone/>
            </a:pPr>
            <a:r>
              <a:rPr lang="en-US" sz="2400" dirty="0">
                <a:latin typeface="Courier New"/>
                <a:cs typeface="Courier New"/>
              </a:rPr>
              <a:t>}</a:t>
            </a:r>
          </a:p>
          <a:p>
            <a:pPr marL="0" indent="0">
              <a:buNone/>
            </a:pPr>
            <a:r>
              <a:rPr lang="en-US" sz="2400" dirty="0">
                <a:latin typeface="Courier New"/>
                <a:cs typeface="Courier New"/>
              </a:rPr>
              <a:t>signal(</a:t>
            </a:r>
            <a:r>
              <a:rPr lang="en-US" sz="2400" dirty="0" err="1">
                <a:latin typeface="Courier New"/>
                <a:cs typeface="Courier New"/>
              </a:rPr>
              <a:t>dish_mutex</a:t>
            </a:r>
            <a:r>
              <a:rPr lang="en-US" sz="2400" dirty="0">
                <a:latin typeface="Courier New"/>
                <a:cs typeface="Courier New"/>
              </a:rPr>
              <a:t>);</a:t>
            </a:r>
          </a:p>
          <a:p>
            <a:pPr marL="0" indent="0">
              <a:buNone/>
            </a:pPr>
            <a:r>
              <a:rPr lang="en-US" sz="2400" dirty="0" err="1">
                <a:latin typeface="Courier New"/>
                <a:cs typeface="Courier New"/>
              </a:rPr>
              <a:t>kprint</a:t>
            </a:r>
            <a:r>
              <a:rPr lang="en-US" sz="2400" dirty="0">
                <a:latin typeface="Courier New"/>
                <a:cs typeface="Courier New"/>
              </a:rPr>
              <a:t>(“Cat eating.\n”); /* cat name */</a:t>
            </a:r>
          </a:p>
          <a:p>
            <a:pPr marL="0" indent="0">
              <a:buNone/>
            </a:pPr>
            <a:r>
              <a:rPr lang="en-US" sz="2400" dirty="0" err="1">
                <a:latin typeface="Courier New"/>
                <a:cs typeface="Courier New"/>
              </a:rPr>
              <a:t>clocksleep</a:t>
            </a:r>
            <a:r>
              <a:rPr lang="en-US" sz="2400" dirty="0">
                <a:latin typeface="Courier New"/>
                <a:cs typeface="Courier New"/>
              </a:rPr>
              <a:t>(1); /* enjoys food */</a:t>
            </a:r>
          </a:p>
          <a:p>
            <a:pPr marL="0" indent="0">
              <a:buNone/>
            </a:pPr>
            <a:r>
              <a:rPr lang="en-US" sz="2400" dirty="0" err="1">
                <a:latin typeface="Courier New"/>
                <a:cs typeface="Courier New"/>
              </a:rPr>
              <a:t>kprint</a:t>
            </a:r>
            <a:r>
              <a:rPr lang="en-US" sz="2400" dirty="0">
                <a:latin typeface="Courier New"/>
                <a:cs typeface="Courier New"/>
              </a:rPr>
              <a:t>(“Finish eating.\n”); /* done. */</a:t>
            </a:r>
          </a:p>
        </p:txBody>
      </p:sp>
      <p:sp>
        <p:nvSpPr>
          <p:cNvPr id="2" name="Title 1"/>
          <p:cNvSpPr>
            <a:spLocks noGrp="1"/>
          </p:cNvSpPr>
          <p:nvPr>
            <p:ph type="title"/>
          </p:nvPr>
        </p:nvSpPr>
        <p:spPr>
          <a:xfrm>
            <a:off x="1981200" y="76200"/>
            <a:ext cx="8229600" cy="457200"/>
          </a:xfrm>
        </p:spPr>
        <p:txBody>
          <a:bodyPr/>
          <a:lstStyle/>
          <a:p>
            <a:r>
              <a:rPr lang="en-US" sz="3200" dirty="0">
                <a:latin typeface="Calibri"/>
                <a:cs typeface="Calibri"/>
              </a:rPr>
              <a:t>All cats (first cat and non-first cat) </a:t>
            </a:r>
            <a:r>
              <a:rPr lang="en-US" sz="3200" dirty="0">
                <a:solidFill>
                  <a:srgbClr val="FF0000"/>
                </a:solidFill>
                <a:latin typeface="Calibri"/>
                <a:cs typeface="Calibri"/>
              </a:rPr>
              <a:t>in the kitchen.</a:t>
            </a:r>
          </a:p>
        </p:txBody>
      </p:sp>
    </p:spTree>
    <p:extLst>
      <p:ext uri="{BB962C8B-B14F-4D97-AF65-F5344CB8AC3E}">
        <p14:creationId xmlns:p14="http://schemas.microsoft.com/office/powerpoint/2010/main" val="399351030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0" y="1143000"/>
            <a:ext cx="8610600" cy="55626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wait(</a:t>
            </a:r>
            <a:r>
              <a:rPr lang="en-US" sz="2400" dirty="0" err="1">
                <a:latin typeface="Courier New"/>
                <a:cs typeface="Courier New"/>
              </a:rPr>
              <a:t>dish_mutex</a:t>
            </a:r>
            <a:r>
              <a:rPr lang="en-US" sz="2400" dirty="0">
                <a:latin typeface="Courier New"/>
                <a:cs typeface="Courier New"/>
              </a:rPr>
              <a:t>); /*protect shared variables*/</a:t>
            </a:r>
          </a:p>
          <a:p>
            <a:pPr marL="0" indent="0">
              <a:buNone/>
            </a:pPr>
            <a:r>
              <a:rPr lang="en-US" sz="2400" dirty="0">
                <a:latin typeface="Courier New"/>
                <a:cs typeface="Courier New"/>
              </a:rPr>
              <a:t>if (</a:t>
            </a:r>
            <a:r>
              <a:rPr lang="en-US" sz="2400" dirty="0" err="1">
                <a:latin typeface="Courier New"/>
                <a:cs typeface="Courier New"/>
              </a:rPr>
              <a:t>mydish</a:t>
            </a:r>
            <a:r>
              <a:rPr lang="en-US" sz="2400" dirty="0">
                <a:latin typeface="Courier New"/>
                <a:cs typeface="Courier New"/>
              </a:rPr>
              <a:t> == 1) /* release dish 1 */</a:t>
            </a:r>
          </a:p>
          <a:p>
            <a:pPr marL="0" indent="0">
              <a:buNone/>
            </a:pPr>
            <a:r>
              <a:rPr lang="en-US" sz="2400" dirty="0">
                <a:latin typeface="Courier New"/>
                <a:cs typeface="Courier New"/>
              </a:rPr>
              <a:t>  dish1_busy = false;</a:t>
            </a:r>
          </a:p>
          <a:p>
            <a:pPr marL="0" indent="0">
              <a:buNone/>
            </a:pPr>
            <a:r>
              <a:rPr lang="en-US" sz="2400" dirty="0">
                <a:latin typeface="Courier New"/>
                <a:cs typeface="Courier New"/>
              </a:rPr>
              <a:t>else /* release dish 2 */</a:t>
            </a:r>
          </a:p>
          <a:p>
            <a:pPr marL="0" indent="0">
              <a:buNone/>
            </a:pPr>
            <a:r>
              <a:rPr lang="en-US" sz="2400" dirty="0">
                <a:latin typeface="Courier New"/>
                <a:cs typeface="Courier New"/>
              </a:rPr>
              <a:t>  dish2_busy = false;</a:t>
            </a:r>
          </a:p>
          <a:p>
            <a:pPr marL="0" indent="0">
              <a:buNone/>
            </a:pPr>
            <a:r>
              <a:rPr lang="en-US" sz="2400" dirty="0">
                <a:latin typeface="Courier New"/>
                <a:cs typeface="Courier New"/>
              </a:rPr>
              <a:t>signal(</a:t>
            </a:r>
            <a:r>
              <a:rPr lang="en-US" sz="2400" dirty="0" err="1">
                <a:latin typeface="Courier New"/>
                <a:cs typeface="Courier New"/>
              </a:rPr>
              <a:t>dish_mutex</a:t>
            </a: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a:latin typeface="Courier New"/>
                <a:cs typeface="Courier New"/>
              </a:rPr>
              <a:t>wait(</a:t>
            </a:r>
            <a:r>
              <a:rPr lang="en-US" sz="2400" dirty="0" err="1">
                <a:latin typeface="Courier New"/>
                <a:cs typeface="Courier New"/>
              </a:rPr>
              <a:t>mutex</a:t>
            </a:r>
            <a:r>
              <a:rPr lang="en-US" sz="2400" dirty="0">
                <a:latin typeface="Courier New"/>
                <a:cs typeface="Courier New"/>
              </a:rPr>
              <a:t>); /*protect shared variables*/</a:t>
            </a:r>
          </a:p>
          <a:p>
            <a:pPr marL="0" indent="0">
              <a:buNone/>
            </a:pPr>
            <a:r>
              <a:rPr lang="en-US" sz="2400" dirty="0">
                <a:latin typeface="Courier New"/>
                <a:cs typeface="Courier New"/>
              </a:rPr>
              <a:t>  </a:t>
            </a:r>
            <a:r>
              <a:rPr lang="en-US" sz="2400" dirty="0" err="1">
                <a:latin typeface="Courier New"/>
                <a:cs typeface="Courier New"/>
              </a:rPr>
              <a:t>cat_wait_count</a:t>
            </a:r>
            <a:r>
              <a:rPr lang="en-US" sz="2400" dirty="0">
                <a:latin typeface="Courier New"/>
                <a:cs typeface="Courier New"/>
              </a:rPr>
              <a:t>--; /*reduced before leaving*/</a:t>
            </a:r>
          </a:p>
          <a:p>
            <a:pPr marL="0" indent="0">
              <a:buNone/>
            </a:pPr>
            <a:r>
              <a:rPr lang="en-US" sz="2400" dirty="0">
                <a:latin typeface="Courier New"/>
                <a:cs typeface="Courier New"/>
              </a:rPr>
              <a:t>signal(</a:t>
            </a:r>
            <a:r>
              <a:rPr lang="en-US" sz="2400" dirty="0" err="1">
                <a:latin typeface="Courier New"/>
                <a:cs typeface="Courier New"/>
              </a:rPr>
              <a:t>mutex</a:t>
            </a:r>
            <a:r>
              <a:rPr lang="en-US" sz="2400" dirty="0">
                <a:latin typeface="Courier New"/>
                <a:cs typeface="Courier New"/>
              </a:rPr>
              <a:t>);</a:t>
            </a:r>
          </a:p>
          <a:p>
            <a:pPr marL="0" indent="0">
              <a:buNone/>
            </a:pPr>
            <a:endParaRPr lang="en-US" sz="2400" dirty="0">
              <a:latin typeface="Courier New"/>
              <a:cs typeface="Courier New"/>
            </a:endParaRPr>
          </a:p>
          <a:p>
            <a:pPr marL="0" indent="0">
              <a:buNone/>
            </a:pPr>
            <a:endParaRPr lang="en-US" sz="2400" dirty="0">
              <a:latin typeface="Courier New"/>
              <a:cs typeface="Courier New"/>
            </a:endParaRPr>
          </a:p>
          <a:p>
            <a:pPr marL="0" indent="0">
              <a:buNone/>
            </a:pPr>
            <a:endParaRPr lang="en-US" sz="2400" dirty="0">
              <a:latin typeface="Courier New"/>
              <a:cs typeface="Courier New"/>
            </a:endParaRPr>
          </a:p>
        </p:txBody>
      </p:sp>
      <p:sp>
        <p:nvSpPr>
          <p:cNvPr id="2" name="Title 1"/>
          <p:cNvSpPr>
            <a:spLocks noGrp="1"/>
          </p:cNvSpPr>
          <p:nvPr>
            <p:ph type="title"/>
          </p:nvPr>
        </p:nvSpPr>
        <p:spPr>
          <a:xfrm>
            <a:off x="1828800" y="76200"/>
            <a:ext cx="8610600" cy="914400"/>
          </a:xfrm>
        </p:spPr>
        <p:txBody>
          <a:bodyPr/>
          <a:lstStyle/>
          <a:p>
            <a:r>
              <a:rPr lang="en-US" sz="3200" dirty="0">
                <a:latin typeface="Calibri"/>
                <a:cs typeface="Calibri"/>
              </a:rPr>
              <a:t>All cats (first cat and non-first cat) </a:t>
            </a:r>
            <a:r>
              <a:rPr lang="en-US" sz="3200" dirty="0">
                <a:solidFill>
                  <a:srgbClr val="FF0000"/>
                </a:solidFill>
                <a:latin typeface="Calibri"/>
                <a:cs typeface="Calibri"/>
              </a:rPr>
              <a:t>release dishes.</a:t>
            </a:r>
          </a:p>
        </p:txBody>
      </p:sp>
    </p:spTree>
    <p:extLst>
      <p:ext uri="{BB962C8B-B14F-4D97-AF65-F5344CB8AC3E}">
        <p14:creationId xmlns:p14="http://schemas.microsoft.com/office/powerpoint/2010/main" val="45632299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0" y="1143000"/>
            <a:ext cx="8610600" cy="55626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if (</a:t>
            </a:r>
            <a:r>
              <a:rPr lang="en-US" sz="2400" dirty="0" err="1">
                <a:latin typeface="Courier New"/>
                <a:cs typeface="Courier New"/>
              </a:rPr>
              <a:t>first_cat_eat</a:t>
            </a:r>
            <a:r>
              <a:rPr lang="en-US" sz="2400" dirty="0">
                <a:latin typeface="Courier New"/>
                <a:cs typeface="Courier New"/>
              </a:rPr>
              <a:t> == true) { /* first cat */</a:t>
            </a:r>
          </a:p>
          <a:p>
            <a:pPr marL="0" indent="0">
              <a:buNone/>
            </a:pPr>
            <a:r>
              <a:rPr lang="en-US" sz="2400" dirty="0">
                <a:latin typeface="Courier New"/>
                <a:cs typeface="Courier New"/>
              </a:rPr>
              <a:t>  if (</a:t>
            </a:r>
            <a:r>
              <a:rPr lang="en-US" sz="2400" dirty="0" err="1">
                <a:latin typeface="Courier New"/>
                <a:cs typeface="Courier New"/>
              </a:rPr>
              <a:t>another_cat_eat</a:t>
            </a:r>
            <a:r>
              <a:rPr lang="en-US" sz="2400" dirty="0">
                <a:latin typeface="Courier New"/>
                <a:cs typeface="Courier New"/>
              </a:rPr>
              <a:t> == true)</a:t>
            </a:r>
          </a:p>
          <a:p>
            <a:pPr marL="0" indent="0">
              <a:buNone/>
            </a:pPr>
            <a:r>
              <a:rPr lang="en-US" sz="2400" dirty="0">
                <a:latin typeface="Courier New"/>
                <a:cs typeface="Courier New"/>
              </a:rPr>
              <a:t>    wait(done); /* wait for another cat */</a:t>
            </a:r>
          </a:p>
          <a:p>
            <a:pPr marL="0" indent="0">
              <a:buNone/>
            </a:pPr>
            <a:endParaRPr lang="en-US" sz="2400" dirty="0">
              <a:latin typeface="Courier New"/>
              <a:cs typeface="Courier New"/>
            </a:endParaRPr>
          </a:p>
          <a:p>
            <a:pPr marL="0" indent="0">
              <a:buNone/>
            </a:pPr>
            <a:r>
              <a:rPr lang="en-US" sz="2400" dirty="0">
                <a:latin typeface="Courier New"/>
                <a:cs typeface="Courier New"/>
              </a:rPr>
              <a:t>  </a:t>
            </a:r>
            <a:r>
              <a:rPr lang="en-US" sz="2400" dirty="0" err="1">
                <a:latin typeface="Courier New"/>
                <a:cs typeface="Courier New"/>
              </a:rPr>
              <a:t>kprintf</a:t>
            </a:r>
            <a:r>
              <a:rPr lang="en-US" sz="2400" dirty="0">
                <a:latin typeface="Courier New"/>
                <a:cs typeface="Courier New"/>
              </a:rPr>
              <a:t>(“First cat is leaving.\n”);</a:t>
            </a:r>
          </a:p>
          <a:p>
            <a:pPr marL="0" indent="0">
              <a:buNone/>
            </a:pPr>
            <a:r>
              <a:rPr lang="en-US" sz="2400" dirty="0">
                <a:latin typeface="Courier New"/>
                <a:cs typeface="Courier New"/>
              </a:rPr>
              <a:t>  </a:t>
            </a:r>
            <a:r>
              <a:rPr lang="en-US" sz="2400" dirty="0" err="1">
                <a:latin typeface="Courier New"/>
                <a:cs typeface="Courier New"/>
              </a:rPr>
              <a:t>no_cat_eat</a:t>
            </a:r>
            <a:r>
              <a:rPr lang="en-US" sz="2400" dirty="0">
                <a:latin typeface="Courier New"/>
                <a:cs typeface="Courier New"/>
              </a:rPr>
              <a:t> = true; /*</a:t>
            </a:r>
            <a:r>
              <a:rPr lang="en-US" sz="2400" dirty="0">
                <a:solidFill>
                  <a:srgbClr val="FF0000"/>
                </a:solidFill>
                <a:latin typeface="Courier New"/>
                <a:cs typeface="Courier New"/>
              </a:rPr>
              <a:t>let next cat control</a:t>
            </a:r>
            <a:r>
              <a:rPr lang="en-US" sz="2400" dirty="0">
                <a:latin typeface="Courier New"/>
                <a:cs typeface="Courier New"/>
              </a:rPr>
              <a:t>*/</a:t>
            </a:r>
          </a:p>
          <a:p>
            <a:pPr marL="0" indent="0">
              <a:buNone/>
            </a:pPr>
            <a:r>
              <a:rPr lang="en-US" sz="2400" dirty="0">
                <a:latin typeface="Courier New"/>
                <a:cs typeface="Courier New"/>
              </a:rPr>
              <a:t> </a:t>
            </a:r>
          </a:p>
          <a:p>
            <a:pPr marL="0" indent="0">
              <a:buNone/>
            </a:pPr>
            <a:r>
              <a:rPr lang="en-US" sz="2400" dirty="0">
                <a:latin typeface="Courier New"/>
                <a:cs typeface="Courier New"/>
              </a:rPr>
              <a:t>  /* Switch to mice if any is waiting */</a:t>
            </a:r>
          </a:p>
          <a:p>
            <a:pPr marL="0" indent="0">
              <a:buNone/>
            </a:pPr>
            <a:r>
              <a:rPr lang="en-US" sz="2400" dirty="0">
                <a:latin typeface="Courier New"/>
                <a:cs typeface="Courier New"/>
              </a:rPr>
              <a:t>  /* (1) Wake up mice */</a:t>
            </a:r>
          </a:p>
          <a:p>
            <a:pPr marL="0" indent="0">
              <a:buNone/>
            </a:pPr>
            <a:r>
              <a:rPr lang="en-US" sz="2400" dirty="0">
                <a:latin typeface="Courier New"/>
                <a:cs typeface="Courier New"/>
              </a:rPr>
              <a:t>  /* (2) Wake up cat */</a:t>
            </a:r>
          </a:p>
          <a:p>
            <a:pPr marL="0" indent="0">
              <a:buNone/>
            </a:pPr>
            <a:r>
              <a:rPr lang="en-US" sz="2400" dirty="0">
                <a:latin typeface="Courier New"/>
                <a:cs typeface="Courier New"/>
              </a:rPr>
              <a:t>  /* (3) set </a:t>
            </a:r>
            <a:r>
              <a:rPr lang="en-US" sz="2400" dirty="0" err="1">
                <a:latin typeface="Courier New"/>
                <a:cs typeface="Courier New"/>
              </a:rPr>
              <a:t>all_dishes_available</a:t>
            </a:r>
            <a:r>
              <a:rPr lang="en-US" sz="2400" dirty="0">
                <a:latin typeface="Courier New"/>
                <a:cs typeface="Courier New"/>
              </a:rPr>
              <a:t> to true */</a:t>
            </a:r>
          </a:p>
          <a:p>
            <a:pPr marL="0" indent="0">
              <a:buNone/>
            </a:pPr>
            <a:endParaRPr lang="en-US" sz="2400" dirty="0">
              <a:latin typeface="Courier New"/>
              <a:cs typeface="Courier New"/>
            </a:endParaRPr>
          </a:p>
          <a:p>
            <a:pPr marL="0" indent="0">
              <a:buNone/>
            </a:pPr>
            <a:endParaRPr lang="en-US" sz="2400" dirty="0">
              <a:latin typeface="Courier New"/>
              <a:cs typeface="Courier New"/>
            </a:endParaRPr>
          </a:p>
          <a:p>
            <a:pPr marL="0" indent="0">
              <a:buNone/>
            </a:pPr>
            <a:endParaRPr lang="en-US" sz="2400" dirty="0">
              <a:latin typeface="Courier New"/>
              <a:cs typeface="Courier New"/>
            </a:endParaRPr>
          </a:p>
        </p:txBody>
      </p:sp>
      <p:sp>
        <p:nvSpPr>
          <p:cNvPr id="2" name="Title 1"/>
          <p:cNvSpPr>
            <a:spLocks noGrp="1"/>
          </p:cNvSpPr>
          <p:nvPr>
            <p:ph type="title"/>
          </p:nvPr>
        </p:nvSpPr>
        <p:spPr>
          <a:xfrm>
            <a:off x="1981200" y="76200"/>
            <a:ext cx="8229600" cy="838200"/>
          </a:xfrm>
        </p:spPr>
        <p:txBody>
          <a:bodyPr/>
          <a:lstStyle/>
          <a:p>
            <a:r>
              <a:rPr lang="en-US" sz="3600" dirty="0">
                <a:latin typeface="Calibri"/>
                <a:cs typeface="Calibri"/>
              </a:rPr>
              <a:t>First cat is leaving the kitchen.</a:t>
            </a:r>
            <a:endParaRPr lang="en-US" sz="3600" dirty="0">
              <a:solidFill>
                <a:srgbClr val="FF0000"/>
              </a:solidFill>
              <a:latin typeface="Calibri"/>
              <a:cs typeface="Calibri"/>
            </a:endParaRPr>
          </a:p>
        </p:txBody>
      </p:sp>
    </p:spTree>
    <p:extLst>
      <p:ext uri="{BB962C8B-B14F-4D97-AF65-F5344CB8AC3E}">
        <p14:creationId xmlns:p14="http://schemas.microsoft.com/office/powerpoint/2010/main" val="425869253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0" y="838200"/>
            <a:ext cx="8610600" cy="57912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0" indent="0">
              <a:buNone/>
            </a:pPr>
            <a:r>
              <a:rPr lang="en-US" sz="2400" dirty="0">
                <a:latin typeface="Courier New"/>
                <a:cs typeface="Courier New"/>
              </a:rPr>
              <a:t>  /* Switch to mice if any is waiting */</a:t>
            </a:r>
          </a:p>
          <a:p>
            <a:pPr marL="0" indent="0">
              <a:buNone/>
            </a:pPr>
            <a:r>
              <a:rPr lang="en-US" sz="2400" dirty="0">
                <a:latin typeface="Courier New"/>
                <a:cs typeface="Courier New"/>
              </a:rPr>
              <a:t>  wait(</a:t>
            </a:r>
            <a:r>
              <a:rPr lang="en-US" sz="2400" dirty="0" err="1">
                <a:latin typeface="Courier New"/>
                <a:cs typeface="Courier New"/>
              </a:rPr>
              <a:t>mutex</a:t>
            </a:r>
            <a:r>
              <a:rPr lang="en-US" sz="2400" dirty="0">
                <a:latin typeface="Courier New"/>
                <a:cs typeface="Courier New"/>
              </a:rPr>
              <a:t>); /* protect shared variables */</a:t>
            </a:r>
          </a:p>
          <a:p>
            <a:pPr marL="0" indent="0">
              <a:buNone/>
            </a:pPr>
            <a:r>
              <a:rPr lang="en-US" sz="2400" dirty="0">
                <a:latin typeface="Courier New"/>
                <a:cs typeface="Courier New"/>
              </a:rPr>
              <a:t>  if (</a:t>
            </a:r>
            <a:r>
              <a:rPr lang="en-US" sz="2400" dirty="0" err="1">
                <a:latin typeface="Courier New"/>
                <a:cs typeface="Courier New"/>
              </a:rPr>
              <a:t>mice_wait_count</a:t>
            </a:r>
            <a:r>
              <a:rPr lang="en-US" sz="2400" dirty="0">
                <a:latin typeface="Courier New"/>
                <a:cs typeface="Courier New"/>
              </a:rPr>
              <a:t> &gt; 0) /* mice waiting */</a:t>
            </a:r>
          </a:p>
          <a:p>
            <a:pPr marL="0" indent="0">
              <a:buNone/>
            </a:pPr>
            <a:r>
              <a:rPr lang="en-US" sz="2400" dirty="0">
                <a:latin typeface="Courier New"/>
                <a:cs typeface="Courier New"/>
              </a:rPr>
              <a:t>    </a:t>
            </a:r>
            <a:r>
              <a:rPr lang="en-US" sz="2400" dirty="0">
                <a:solidFill>
                  <a:srgbClr val="FF0000"/>
                </a:solidFill>
                <a:latin typeface="Courier New"/>
                <a:cs typeface="Courier New"/>
              </a:rPr>
              <a:t>signal(</a:t>
            </a:r>
            <a:r>
              <a:rPr lang="en-US" sz="2400" dirty="0" err="1">
                <a:solidFill>
                  <a:srgbClr val="FF0000"/>
                </a:solidFill>
                <a:latin typeface="Courier New"/>
                <a:cs typeface="Courier New"/>
              </a:rPr>
              <a:t>mice_queue</a:t>
            </a:r>
            <a:r>
              <a:rPr lang="en-US" sz="2400" dirty="0">
                <a:solidFill>
                  <a:srgbClr val="FF0000"/>
                </a:solidFill>
                <a:latin typeface="Courier New"/>
                <a:cs typeface="Courier New"/>
              </a:rPr>
              <a:t>)</a:t>
            </a:r>
            <a:r>
              <a:rPr lang="en-US" sz="2400" dirty="0">
                <a:latin typeface="Courier New"/>
                <a:cs typeface="Courier New"/>
              </a:rPr>
              <a:t>; /* let mice eat */</a:t>
            </a:r>
          </a:p>
          <a:p>
            <a:pPr marL="0" indent="0">
              <a:buNone/>
            </a:pPr>
            <a:r>
              <a:rPr lang="en-US" sz="2400" dirty="0">
                <a:latin typeface="Courier New"/>
                <a:cs typeface="Courier New"/>
              </a:rPr>
              <a:t>  else if (</a:t>
            </a:r>
            <a:r>
              <a:rPr lang="en-US" sz="2400" dirty="0" err="1">
                <a:latin typeface="Courier New"/>
                <a:cs typeface="Courier New"/>
              </a:rPr>
              <a:t>cats_wait_count</a:t>
            </a:r>
            <a:r>
              <a:rPr lang="en-US" sz="2400" dirty="0">
                <a:latin typeface="Courier New"/>
                <a:cs typeface="Courier New"/>
              </a:rPr>
              <a:t> &gt; 0)</a:t>
            </a:r>
          </a:p>
          <a:p>
            <a:pPr marL="0" indent="0">
              <a:buNone/>
            </a:pPr>
            <a:r>
              <a:rPr lang="en-US" sz="2400" dirty="0">
                <a:latin typeface="Courier New"/>
                <a:cs typeface="Courier New"/>
              </a:rPr>
              <a:t>         </a:t>
            </a:r>
            <a:r>
              <a:rPr lang="en-US" sz="2400" dirty="0">
                <a:solidFill>
                  <a:srgbClr val="FF0000"/>
                </a:solidFill>
                <a:latin typeface="Courier New"/>
                <a:cs typeface="Courier New"/>
              </a:rPr>
              <a:t>signal(</a:t>
            </a:r>
            <a:r>
              <a:rPr lang="en-US" sz="2400" dirty="0" err="1">
                <a:solidFill>
                  <a:srgbClr val="FF0000"/>
                </a:solidFill>
                <a:latin typeface="Courier New"/>
                <a:cs typeface="Courier New"/>
              </a:rPr>
              <a:t>cats_queue</a:t>
            </a:r>
            <a:r>
              <a:rPr lang="en-US" sz="2400" dirty="0">
                <a:solidFill>
                  <a:srgbClr val="FF0000"/>
                </a:solidFill>
                <a:latin typeface="Courier New"/>
                <a:cs typeface="Courier New"/>
              </a:rPr>
              <a:t>);</a:t>
            </a:r>
            <a:r>
              <a:rPr lang="en-US" sz="2400" dirty="0">
                <a:latin typeface="Courier New"/>
                <a:cs typeface="Courier New"/>
              </a:rPr>
              <a:t> /* let cat eat */</a:t>
            </a:r>
          </a:p>
          <a:p>
            <a:pPr marL="0" indent="0">
              <a:buNone/>
            </a:pPr>
            <a:r>
              <a:rPr lang="en-US" sz="2400" dirty="0">
                <a:latin typeface="Courier New"/>
                <a:cs typeface="Courier New"/>
              </a:rPr>
              <a:t>       else </a:t>
            </a:r>
            <a:r>
              <a:rPr lang="en-US" sz="2400" dirty="0" err="1">
                <a:latin typeface="Courier New"/>
                <a:cs typeface="Courier New"/>
              </a:rPr>
              <a:t>all_dishes_availalbe</a:t>
            </a:r>
            <a:r>
              <a:rPr lang="en-US" sz="2400" dirty="0">
                <a:latin typeface="Courier New"/>
                <a:cs typeface="Courier New"/>
              </a:rPr>
              <a:t> = true;</a:t>
            </a:r>
          </a:p>
          <a:p>
            <a:pPr marL="0" indent="0">
              <a:buNone/>
            </a:pPr>
            <a:r>
              <a:rPr lang="en-US" sz="2400" dirty="0">
                <a:latin typeface="Courier New"/>
                <a:cs typeface="Courier New"/>
              </a:rPr>
              <a:t>  signal(</a:t>
            </a:r>
            <a:r>
              <a:rPr lang="en-US" sz="2400" dirty="0" err="1">
                <a:latin typeface="Courier New"/>
                <a:cs typeface="Courier New"/>
              </a:rPr>
              <a:t>mutex</a:t>
            </a:r>
            <a:r>
              <a:rPr lang="en-US" sz="2400" dirty="0">
                <a:latin typeface="Courier New"/>
                <a:cs typeface="Courier New"/>
              </a:rPr>
              <a:t>);</a:t>
            </a:r>
          </a:p>
          <a:p>
            <a:pPr marL="0" indent="0">
              <a:buNone/>
            </a:pPr>
            <a:r>
              <a:rPr lang="en-US" sz="2400" dirty="0">
                <a:latin typeface="Courier New"/>
                <a:cs typeface="Courier New"/>
              </a:rPr>
              <a:t>} /* end of </a:t>
            </a:r>
            <a:r>
              <a:rPr lang="en-US" sz="2400" dirty="0" err="1">
                <a:latin typeface="Courier New"/>
                <a:cs typeface="Courier New"/>
              </a:rPr>
              <a:t>first_cat_eat</a:t>
            </a:r>
            <a:r>
              <a:rPr lang="en-US" sz="2400" dirty="0">
                <a:latin typeface="Courier New"/>
                <a:cs typeface="Courier New"/>
              </a:rPr>
              <a:t> */</a:t>
            </a:r>
          </a:p>
          <a:p>
            <a:pPr marL="0" indent="0">
              <a:buNone/>
            </a:pPr>
            <a:r>
              <a:rPr lang="en-US" sz="2400" dirty="0">
                <a:latin typeface="Courier New"/>
                <a:cs typeface="Courier New"/>
              </a:rPr>
              <a:t>else { /* non-first cat is leaving */ </a:t>
            </a:r>
          </a:p>
          <a:p>
            <a:pPr marL="0" indent="0">
              <a:buNone/>
            </a:pPr>
            <a:r>
              <a:rPr lang="en-US" sz="2400" dirty="0">
                <a:latin typeface="Courier New"/>
                <a:cs typeface="Courier New"/>
              </a:rPr>
              <a:t>  </a:t>
            </a:r>
            <a:r>
              <a:rPr lang="en-US" sz="2400" dirty="0" err="1">
                <a:latin typeface="Courier New"/>
                <a:cs typeface="Courier New"/>
              </a:rPr>
              <a:t>kprintf</a:t>
            </a:r>
            <a:r>
              <a:rPr lang="en-US" sz="2400" dirty="0">
                <a:latin typeface="Courier New"/>
                <a:cs typeface="Courier New"/>
              </a:rPr>
              <a:t>(“Non-first cat is leaving\n”);</a:t>
            </a:r>
          </a:p>
          <a:p>
            <a:pPr marL="0" indent="0">
              <a:buNone/>
            </a:pPr>
            <a:r>
              <a:rPr lang="en-US" sz="2400" dirty="0">
                <a:latin typeface="Courier New"/>
                <a:cs typeface="Courier New"/>
              </a:rPr>
              <a:t>  </a:t>
            </a:r>
            <a:r>
              <a:rPr lang="en-US" sz="2400" dirty="0">
                <a:solidFill>
                  <a:srgbClr val="FF0000"/>
                </a:solidFill>
                <a:latin typeface="Courier New"/>
                <a:cs typeface="Courier New"/>
              </a:rPr>
              <a:t>signal(done);</a:t>
            </a:r>
            <a:r>
              <a:rPr lang="en-US" sz="2400" dirty="0">
                <a:latin typeface="Courier New"/>
                <a:cs typeface="Courier New"/>
              </a:rPr>
              <a:t> /* inform the first cat */</a:t>
            </a:r>
          </a:p>
          <a:p>
            <a:pPr marL="0" indent="0">
              <a:buNone/>
            </a:pPr>
            <a:r>
              <a:rPr lang="en-US" sz="2400" dirty="0">
                <a:latin typeface="Courier New"/>
                <a:cs typeface="Courier New"/>
              </a:rPr>
              <a:t>}</a:t>
            </a:r>
          </a:p>
          <a:p>
            <a:pPr marL="0" indent="0">
              <a:buNone/>
            </a:pPr>
            <a:endParaRPr lang="en-US" sz="2400" dirty="0">
              <a:latin typeface="Courier New"/>
              <a:cs typeface="Courier New"/>
            </a:endParaRPr>
          </a:p>
        </p:txBody>
      </p:sp>
      <p:sp>
        <p:nvSpPr>
          <p:cNvPr id="2" name="Title 1"/>
          <p:cNvSpPr>
            <a:spLocks noGrp="1"/>
          </p:cNvSpPr>
          <p:nvPr>
            <p:ph type="title"/>
          </p:nvPr>
        </p:nvSpPr>
        <p:spPr>
          <a:xfrm>
            <a:off x="1981200" y="76200"/>
            <a:ext cx="8229600" cy="685800"/>
          </a:xfrm>
        </p:spPr>
        <p:txBody>
          <a:bodyPr/>
          <a:lstStyle/>
          <a:p>
            <a:r>
              <a:rPr lang="en-US" sz="3600" dirty="0">
                <a:latin typeface="Calibri"/>
                <a:cs typeface="Calibri"/>
              </a:rPr>
              <a:t>How to wake up waiting mice or cats?</a:t>
            </a:r>
            <a:endParaRPr lang="en-US" sz="3600" dirty="0">
              <a:solidFill>
                <a:srgbClr val="FF0000"/>
              </a:solidFill>
              <a:latin typeface="Calibri"/>
              <a:cs typeface="Calibri"/>
            </a:endParaRPr>
          </a:p>
        </p:txBody>
      </p:sp>
    </p:spTree>
    <p:extLst>
      <p:ext uri="{BB962C8B-B14F-4D97-AF65-F5344CB8AC3E}">
        <p14:creationId xmlns:p14="http://schemas.microsoft.com/office/powerpoint/2010/main" val="4820503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1: Code-Reading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1" y="1447800"/>
            <a:ext cx="8143875" cy="49530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dirty="0">
                <a:latin typeface="Calibri"/>
                <a:cs typeface="Calibri"/>
              </a:rPr>
              <a:t>Time Allocation: &lt; 2 hours</a:t>
            </a:r>
          </a:p>
          <a:p>
            <a:endParaRPr lang="en-US" dirty="0">
              <a:latin typeface="Calibri"/>
              <a:cs typeface="Calibri"/>
            </a:endParaRPr>
          </a:p>
          <a:p>
            <a:r>
              <a:rPr lang="en-US" dirty="0">
                <a:latin typeface="Calibri"/>
                <a:cs typeface="Calibri"/>
              </a:rPr>
              <a:t>Five Thread Questions (30-40 min)</a:t>
            </a:r>
          </a:p>
          <a:p>
            <a:r>
              <a:rPr lang="en-US" dirty="0">
                <a:latin typeface="Calibri"/>
                <a:cs typeface="Calibri"/>
              </a:rPr>
              <a:t>Three Scheduler Questions (30-40 min)</a:t>
            </a:r>
          </a:p>
          <a:p>
            <a:r>
              <a:rPr lang="en-US" dirty="0">
                <a:latin typeface="Calibri"/>
                <a:cs typeface="Calibri"/>
              </a:rPr>
              <a:t>Two  Synchronization Questions (&lt;1 hour)</a:t>
            </a:r>
          </a:p>
          <a:p>
            <a:endParaRPr lang="en-US" altLang="zh-CN" dirty="0">
              <a:latin typeface="Calibri"/>
              <a:ea typeface="宋体" charset="0"/>
              <a:cs typeface="Calibri"/>
            </a:endParaRPr>
          </a:p>
          <a:p>
            <a:r>
              <a:rPr lang="en-US" altLang="zh-CN" dirty="0">
                <a:latin typeface="Calibri"/>
                <a:ea typeface="宋体" charset="0"/>
                <a:cs typeface="Calibri"/>
              </a:rPr>
              <a:t>Use the </a:t>
            </a:r>
            <a:r>
              <a:rPr lang="en-US" altLang="zh-CN" dirty="0" err="1">
                <a:latin typeface="Calibri"/>
                <a:ea typeface="宋体" charset="0"/>
                <a:cs typeface="Calibri"/>
              </a:rPr>
              <a:t>grep</a:t>
            </a:r>
            <a:r>
              <a:rPr lang="en-US" altLang="zh-CN" dirty="0">
                <a:latin typeface="Calibri"/>
                <a:ea typeface="宋体" charset="0"/>
                <a:cs typeface="Calibri"/>
              </a:rPr>
              <a:t> command:</a:t>
            </a:r>
          </a:p>
          <a:p>
            <a:pPr marL="457200" lvl="1" indent="0">
              <a:buNone/>
            </a:pPr>
            <a:r>
              <a:rPr lang="en-US" altLang="zh-CN" dirty="0">
                <a:latin typeface="Calibri"/>
                <a:ea typeface="宋体" charset="0"/>
                <a:cs typeface="Calibri"/>
              </a:rPr>
              <a:t> </a:t>
            </a:r>
            <a:r>
              <a:rPr lang="en-US" altLang="zh-CN" dirty="0">
                <a:latin typeface="Courier New"/>
                <a:ea typeface="宋体" charset="0"/>
                <a:cs typeface="Courier New"/>
              </a:rPr>
              <a:t>%</a:t>
            </a:r>
            <a:r>
              <a:rPr lang="en-US" altLang="zh-CN" dirty="0" err="1">
                <a:latin typeface="Courier New"/>
                <a:ea typeface="宋体" charset="0"/>
                <a:cs typeface="Courier New"/>
              </a:rPr>
              <a:t>grep</a:t>
            </a:r>
            <a:r>
              <a:rPr lang="en-US" altLang="zh-CN" dirty="0">
                <a:latin typeface="Courier New"/>
                <a:ea typeface="宋体" charset="0"/>
                <a:cs typeface="Courier New"/>
              </a:rPr>
              <a:t> -r “</a:t>
            </a:r>
            <a:r>
              <a:rPr lang="en-US" altLang="zh-CN" dirty="0" err="1">
                <a:latin typeface="Courier New"/>
                <a:ea typeface="宋体" charset="0"/>
                <a:cs typeface="Courier New"/>
              </a:rPr>
              <a:t>hardclock</a:t>
            </a:r>
            <a:r>
              <a:rPr lang="en-US" altLang="zh-CN" dirty="0">
                <a:latin typeface="Courier New"/>
                <a:ea typeface="宋体" charset="0"/>
                <a:cs typeface="Courier New"/>
              </a:rPr>
              <a:t>” .</a:t>
            </a:r>
          </a:p>
        </p:txBody>
      </p:sp>
      <p:sp>
        <p:nvSpPr>
          <p:cNvPr id="4" name="Rectangle 3"/>
          <p:cNvSpPr/>
          <p:nvPr/>
        </p:nvSpPr>
        <p:spPr>
          <a:xfrm>
            <a:off x="5486400" y="-2819400"/>
            <a:ext cx="3352800" cy="3048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2209800" y="5562600"/>
            <a:ext cx="5715000" cy="5334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5645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latin typeface="Calibri"/>
                <a:cs typeface="Calibri"/>
              </a:rPr>
              <a:t>Semaphore in OS/161</a:t>
            </a:r>
          </a:p>
        </p:txBody>
      </p:sp>
      <p:sp>
        <p:nvSpPr>
          <p:cNvPr id="4" name="Slide Number Placeholder 3"/>
          <p:cNvSpPr>
            <a:spLocks noGrp="1"/>
          </p:cNvSpPr>
          <p:nvPr>
            <p:ph type="sldNum" sz="quarter" idx="11"/>
          </p:nvPr>
        </p:nvSpPr>
        <p:spPr/>
        <p:txBody>
          <a:bodyPr/>
          <a:lstStyle/>
          <a:p>
            <a:fld id="{211DD708-9C6C-BC4A-8ACC-1131D652BA95}" type="slidenum">
              <a:rPr lang="en-US" smtClean="0"/>
              <a:pPr/>
              <a:t>40</a:t>
            </a:fld>
            <a:endParaRPr lang="en-US" dirty="0"/>
          </a:p>
        </p:txBody>
      </p:sp>
      <p:sp>
        <p:nvSpPr>
          <p:cNvPr id="5" name="Rectangle 4"/>
          <p:cNvSpPr/>
          <p:nvPr/>
        </p:nvSpPr>
        <p:spPr>
          <a:xfrm>
            <a:off x="1752600" y="935533"/>
            <a:ext cx="8915400" cy="5386090"/>
          </a:xfrm>
          <a:prstGeom prst="rect">
            <a:avLst/>
          </a:prstGeom>
        </p:spPr>
        <p:txBody>
          <a:bodyPr wrap="square">
            <a:spAutoFit/>
          </a:bodyPr>
          <a:lstStyle/>
          <a:p>
            <a:r>
              <a:rPr lang="en-US" dirty="0">
                <a:latin typeface="Courier New"/>
                <a:cs typeface="Courier New"/>
              </a:rPr>
              <a:t>/* kern/include/</a:t>
            </a:r>
            <a:r>
              <a:rPr lang="en-US" dirty="0" err="1">
                <a:latin typeface="Courier New"/>
                <a:cs typeface="Courier New"/>
              </a:rPr>
              <a:t>synch.h</a:t>
            </a:r>
            <a:r>
              <a:rPr lang="en-US" dirty="0">
                <a:latin typeface="Courier New"/>
                <a:cs typeface="Courier New"/>
              </a:rPr>
              <a:t> */</a:t>
            </a:r>
          </a:p>
          <a:p>
            <a:r>
              <a:rPr lang="en-US" dirty="0" err="1">
                <a:latin typeface="Courier New"/>
                <a:cs typeface="Courier New"/>
              </a:rPr>
              <a:t>struct</a:t>
            </a:r>
            <a:r>
              <a:rPr lang="en-US" dirty="0">
                <a:latin typeface="Courier New"/>
                <a:cs typeface="Courier New"/>
              </a:rPr>
              <a:t> semaphore {</a:t>
            </a:r>
          </a:p>
          <a:p>
            <a:r>
              <a:rPr lang="en-US" dirty="0">
                <a:latin typeface="Courier New"/>
                <a:cs typeface="Courier New"/>
              </a:rPr>
              <a:t>	char *name;</a:t>
            </a:r>
          </a:p>
          <a:p>
            <a:r>
              <a:rPr lang="en-US" dirty="0">
                <a:latin typeface="Courier New"/>
                <a:cs typeface="Courier New"/>
              </a:rPr>
              <a:t>	volatile </a:t>
            </a:r>
            <a:r>
              <a:rPr lang="en-US" dirty="0" err="1">
                <a:latin typeface="Courier New"/>
                <a:cs typeface="Courier New"/>
              </a:rPr>
              <a:t>int</a:t>
            </a:r>
            <a:r>
              <a:rPr lang="en-US" dirty="0">
                <a:latin typeface="Courier New"/>
                <a:cs typeface="Courier New"/>
              </a:rPr>
              <a:t> count;</a:t>
            </a:r>
          </a:p>
          <a:p>
            <a:r>
              <a:rPr lang="en-US" dirty="0">
                <a:latin typeface="Courier New"/>
                <a:cs typeface="Courier New"/>
              </a:rPr>
              <a:t>};</a:t>
            </a:r>
          </a:p>
          <a:p>
            <a:endParaRPr lang="en-US" dirty="0">
              <a:latin typeface="Courier New"/>
              <a:cs typeface="Courier New"/>
            </a:endParaRPr>
          </a:p>
          <a:p>
            <a:r>
              <a:rPr lang="en-US" dirty="0" err="1">
                <a:solidFill>
                  <a:srgbClr val="FF0000"/>
                </a:solidFill>
                <a:latin typeface="Courier New"/>
                <a:cs typeface="Courier New"/>
              </a:rPr>
              <a:t>struct</a:t>
            </a:r>
            <a:r>
              <a:rPr lang="en-US" dirty="0">
                <a:solidFill>
                  <a:srgbClr val="FF0000"/>
                </a:solidFill>
                <a:latin typeface="Courier New"/>
                <a:cs typeface="Courier New"/>
              </a:rPr>
              <a:t> semaphore* </a:t>
            </a:r>
            <a:r>
              <a:rPr lang="en-US" dirty="0" err="1">
                <a:latin typeface="Courier New"/>
                <a:cs typeface="Courier New"/>
              </a:rPr>
              <a:t>sem_create</a:t>
            </a:r>
            <a:r>
              <a:rPr lang="en-US" dirty="0">
                <a:latin typeface="Courier New"/>
                <a:cs typeface="Courier New"/>
              </a:rPr>
              <a:t>(</a:t>
            </a:r>
            <a:r>
              <a:rPr lang="en-US" dirty="0" err="1">
                <a:latin typeface="Courier New"/>
                <a:cs typeface="Courier New"/>
              </a:rPr>
              <a:t>const</a:t>
            </a:r>
            <a:r>
              <a:rPr lang="en-US" dirty="0">
                <a:latin typeface="Courier New"/>
                <a:cs typeface="Courier New"/>
              </a:rPr>
              <a:t> char  </a:t>
            </a:r>
          </a:p>
          <a:p>
            <a:r>
              <a:rPr lang="en-US" dirty="0">
                <a:latin typeface="Courier New"/>
                <a:cs typeface="Courier New"/>
              </a:rPr>
              <a:t>             *name, </a:t>
            </a:r>
            <a:r>
              <a:rPr lang="en-US" dirty="0" err="1">
                <a:latin typeface="Courier New"/>
                <a:cs typeface="Courier New"/>
              </a:rPr>
              <a:t>int</a:t>
            </a:r>
            <a:r>
              <a:rPr lang="en-US" dirty="0">
                <a:latin typeface="Courier New"/>
                <a:cs typeface="Courier New"/>
              </a:rPr>
              <a:t> </a:t>
            </a:r>
            <a:r>
              <a:rPr lang="en-US" dirty="0" err="1">
                <a:latin typeface="Courier New"/>
                <a:cs typeface="Courier New"/>
              </a:rPr>
              <a:t>initial_count</a:t>
            </a:r>
            <a:r>
              <a:rPr lang="en-US" dirty="0">
                <a:latin typeface="Courier New"/>
                <a:cs typeface="Courier New"/>
              </a:rPr>
              <a:t>);</a:t>
            </a:r>
          </a:p>
          <a:p>
            <a:r>
              <a:rPr lang="en-US" dirty="0">
                <a:latin typeface="Courier New"/>
                <a:cs typeface="Courier New"/>
              </a:rPr>
              <a:t>void </a:t>
            </a:r>
            <a:r>
              <a:rPr lang="en-US" dirty="0" err="1">
                <a:latin typeface="Courier New"/>
                <a:cs typeface="Courier New"/>
              </a:rPr>
              <a:t>sem_destroy</a:t>
            </a:r>
            <a:r>
              <a:rPr lang="en-US" dirty="0">
                <a:latin typeface="Courier New"/>
                <a:cs typeface="Courier New"/>
              </a:rPr>
              <a:t>(</a:t>
            </a:r>
            <a:r>
              <a:rPr lang="en-US" dirty="0" err="1">
                <a:solidFill>
                  <a:srgbClr val="FF0000"/>
                </a:solidFill>
                <a:latin typeface="Courier New"/>
                <a:cs typeface="Courier New"/>
              </a:rPr>
              <a:t>struct</a:t>
            </a:r>
            <a:r>
              <a:rPr lang="en-US" dirty="0">
                <a:solidFill>
                  <a:srgbClr val="FF0000"/>
                </a:solidFill>
                <a:latin typeface="Courier New"/>
                <a:cs typeface="Courier New"/>
              </a:rPr>
              <a:t> semaphore *</a:t>
            </a:r>
            <a:r>
              <a:rPr lang="en-US" dirty="0">
                <a:latin typeface="Courier New"/>
                <a:cs typeface="Courier New"/>
              </a:rPr>
              <a:t>);</a:t>
            </a:r>
          </a:p>
          <a:p>
            <a:endParaRPr lang="en-US" dirty="0">
              <a:latin typeface="Courier New"/>
              <a:cs typeface="Courier New"/>
            </a:endParaRPr>
          </a:p>
          <a:p>
            <a:r>
              <a:rPr lang="en-US" dirty="0">
                <a:latin typeface="Courier New"/>
                <a:cs typeface="Courier New"/>
              </a:rPr>
              <a:t>void P(</a:t>
            </a:r>
            <a:r>
              <a:rPr lang="en-US" dirty="0" err="1">
                <a:solidFill>
                  <a:srgbClr val="FF0000"/>
                </a:solidFill>
                <a:latin typeface="Courier New"/>
                <a:cs typeface="Courier New"/>
              </a:rPr>
              <a:t>struct</a:t>
            </a:r>
            <a:r>
              <a:rPr lang="en-US" dirty="0">
                <a:solidFill>
                  <a:srgbClr val="FF0000"/>
                </a:solidFill>
                <a:latin typeface="Courier New"/>
                <a:cs typeface="Courier New"/>
              </a:rPr>
              <a:t> semaphore *</a:t>
            </a:r>
            <a:r>
              <a:rPr lang="en-US" dirty="0">
                <a:latin typeface="Courier New"/>
                <a:cs typeface="Courier New"/>
              </a:rPr>
              <a:t>);</a:t>
            </a:r>
          </a:p>
          <a:p>
            <a:r>
              <a:rPr lang="en-US" dirty="0">
                <a:latin typeface="Courier New"/>
                <a:cs typeface="Courier New"/>
              </a:rPr>
              <a:t>void V(</a:t>
            </a:r>
            <a:r>
              <a:rPr lang="en-US" dirty="0" err="1">
                <a:solidFill>
                  <a:srgbClr val="FF0000"/>
                </a:solidFill>
                <a:latin typeface="Courier New"/>
                <a:cs typeface="Courier New"/>
              </a:rPr>
              <a:t>struct</a:t>
            </a:r>
            <a:r>
              <a:rPr lang="en-US" dirty="0">
                <a:solidFill>
                  <a:srgbClr val="FF0000"/>
                </a:solidFill>
                <a:latin typeface="Courier New"/>
                <a:cs typeface="Courier New"/>
              </a:rPr>
              <a:t> semaphore *</a:t>
            </a:r>
            <a:r>
              <a:rPr lang="en-US" dirty="0">
                <a:latin typeface="Courier New"/>
                <a:cs typeface="Courier New"/>
              </a:rPr>
              <a:t>);</a:t>
            </a:r>
          </a:p>
          <a:p>
            <a:endParaRPr lang="en-US" sz="2800" dirty="0">
              <a:latin typeface="Courier New"/>
              <a:cs typeface="Courier New"/>
            </a:endParaRPr>
          </a:p>
          <a:p>
            <a:r>
              <a:rPr lang="en-US" dirty="0">
                <a:latin typeface="Courier New"/>
                <a:cs typeface="Courier New"/>
              </a:rPr>
              <a:t>/* </a:t>
            </a:r>
            <a:r>
              <a:rPr lang="en-US" dirty="0">
                <a:solidFill>
                  <a:srgbClr val="FF0000"/>
                </a:solidFill>
                <a:latin typeface="Courier New"/>
                <a:cs typeface="Courier New"/>
              </a:rPr>
              <a:t>Implemented</a:t>
            </a:r>
            <a:r>
              <a:rPr lang="en-US" dirty="0">
                <a:latin typeface="Courier New"/>
                <a:cs typeface="Courier New"/>
              </a:rPr>
              <a:t> in kern/thread/</a:t>
            </a:r>
            <a:r>
              <a:rPr lang="en-US" dirty="0" err="1">
                <a:latin typeface="Courier New"/>
                <a:cs typeface="Courier New"/>
              </a:rPr>
              <a:t>synch.c</a:t>
            </a:r>
            <a:r>
              <a:rPr lang="en-US" dirty="0">
                <a:latin typeface="Courier New"/>
                <a:cs typeface="Courier New"/>
              </a:rPr>
              <a:t> */</a:t>
            </a:r>
          </a:p>
        </p:txBody>
      </p:sp>
    </p:spTree>
    <p:extLst>
      <p:ext uri="{BB962C8B-B14F-4D97-AF65-F5344CB8AC3E}">
        <p14:creationId xmlns:p14="http://schemas.microsoft.com/office/powerpoint/2010/main" val="273811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533400"/>
          </a:xfrm>
        </p:spPr>
        <p:txBody>
          <a:bodyPr/>
          <a:lstStyle/>
          <a:p>
            <a:r>
              <a:rPr lang="en-US" sz="3200" dirty="0">
                <a:latin typeface="Calibri"/>
                <a:cs typeface="Calibri"/>
              </a:rPr>
              <a:t>Semaphore: Sample Usage </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41</a:t>
            </a:fld>
            <a:endParaRPr lang="en-US" dirty="0"/>
          </a:p>
        </p:txBody>
      </p:sp>
      <p:sp>
        <p:nvSpPr>
          <p:cNvPr id="5" name="Rectangle 4"/>
          <p:cNvSpPr/>
          <p:nvPr/>
        </p:nvSpPr>
        <p:spPr>
          <a:xfrm>
            <a:off x="1905000" y="457200"/>
            <a:ext cx="8763000" cy="6370974"/>
          </a:xfrm>
          <a:prstGeom prst="rect">
            <a:avLst/>
          </a:prstGeom>
        </p:spPr>
        <p:txBody>
          <a:bodyPr wrap="square">
            <a:spAutoFit/>
          </a:bodyPr>
          <a:lstStyle/>
          <a:p>
            <a:r>
              <a:rPr lang="en-US" dirty="0">
                <a:latin typeface="Courier New"/>
                <a:cs typeface="Courier New"/>
              </a:rPr>
              <a:t>/* Declare a semaphore */</a:t>
            </a:r>
          </a:p>
          <a:p>
            <a:r>
              <a:rPr lang="en-US" dirty="0">
                <a:solidFill>
                  <a:srgbClr val="FF0000"/>
                </a:solidFill>
                <a:latin typeface="Courier New"/>
                <a:cs typeface="Courier New"/>
              </a:rPr>
              <a:t>static</a:t>
            </a:r>
            <a:r>
              <a:rPr lang="en-US" dirty="0">
                <a:latin typeface="Courier New"/>
                <a:cs typeface="Courier New"/>
              </a:rPr>
              <a:t> semaphore </a:t>
            </a:r>
            <a:r>
              <a:rPr lang="en-US" dirty="0">
                <a:solidFill>
                  <a:srgbClr val="FF0000"/>
                </a:solidFill>
                <a:latin typeface="Courier New"/>
                <a:cs typeface="Courier New"/>
              </a:rPr>
              <a:t>*</a:t>
            </a:r>
            <a:r>
              <a:rPr lang="en-US" dirty="0" err="1">
                <a:solidFill>
                  <a:srgbClr val="FF0000"/>
                </a:solidFill>
                <a:latin typeface="Courier New"/>
                <a:cs typeface="Courier New"/>
              </a:rPr>
              <a:t>sample_sm</a:t>
            </a:r>
            <a:r>
              <a:rPr lang="en-US" dirty="0">
                <a:latin typeface="Courier New"/>
                <a:cs typeface="Courier New"/>
              </a:rPr>
              <a:t>;</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Courier New"/>
                <a:cs typeface="Courier New"/>
              </a:rPr>
              <a:t>/* Initialize the semaphore */</a:t>
            </a:r>
          </a:p>
          <a:p>
            <a:r>
              <a:rPr lang="en-US" dirty="0" err="1">
                <a:solidFill>
                  <a:srgbClr val="FF0000"/>
                </a:solidFill>
                <a:latin typeface="Courier New"/>
                <a:cs typeface="Courier New"/>
              </a:rPr>
              <a:t>sample_sm</a:t>
            </a:r>
            <a:r>
              <a:rPr lang="en-US" dirty="0">
                <a:latin typeface="Courier New"/>
                <a:cs typeface="Courier New"/>
              </a:rPr>
              <a:t> = </a:t>
            </a:r>
            <a:r>
              <a:rPr lang="en-US" dirty="0" err="1">
                <a:latin typeface="Courier New"/>
                <a:cs typeface="Courier New"/>
              </a:rPr>
              <a:t>sem_create</a:t>
            </a:r>
            <a:r>
              <a:rPr lang="en-US" dirty="0">
                <a:latin typeface="Courier New"/>
                <a:cs typeface="Courier New"/>
              </a:rPr>
              <a:t>(“sample semaphore", </a:t>
            </a:r>
            <a:r>
              <a:rPr lang="en-US" dirty="0">
                <a:solidFill>
                  <a:srgbClr val="FF0000"/>
                </a:solidFill>
                <a:latin typeface="Courier New"/>
                <a:cs typeface="Courier New"/>
              </a:rPr>
              <a:t>0</a:t>
            </a:r>
            <a:r>
              <a:rPr lang="en-US" dirty="0">
                <a:latin typeface="Courier New"/>
                <a:cs typeface="Courier New"/>
              </a:rPr>
              <a:t>);</a:t>
            </a:r>
          </a:p>
          <a:p>
            <a:r>
              <a:rPr lang="en-US" dirty="0">
                <a:latin typeface="Courier New"/>
                <a:cs typeface="Courier New"/>
              </a:rPr>
              <a:t>if (</a:t>
            </a:r>
            <a:r>
              <a:rPr lang="en-US" dirty="0" err="1">
                <a:latin typeface="Courier New"/>
                <a:cs typeface="Courier New"/>
              </a:rPr>
              <a:t>sample_sm</a:t>
            </a:r>
            <a:r>
              <a:rPr lang="en-US" dirty="0">
                <a:latin typeface="Courier New"/>
                <a:cs typeface="Courier New"/>
              </a:rPr>
              <a:t> == NULL)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sample_sm</a:t>
            </a:r>
            <a:r>
              <a:rPr lang="en-US" dirty="0">
                <a:solidFill>
                  <a:srgbClr val="FF0000"/>
                </a:solidFill>
                <a:latin typeface="Courier New"/>
                <a:cs typeface="Courier New"/>
              </a:rPr>
              <a:t>: Out of memory.\n");</a:t>
            </a:r>
          </a:p>
          <a:p>
            <a:r>
              <a:rPr lang="en-US" dirty="0">
                <a:solidFill>
                  <a:srgbClr val="000000"/>
                </a:solidFill>
                <a:latin typeface="Courier New"/>
                <a:cs typeface="Courier New"/>
              </a:rPr>
              <a:t>}</a:t>
            </a:r>
          </a:p>
          <a:p>
            <a:endParaRPr lang="en-US" dirty="0">
              <a:latin typeface="Courier New"/>
              <a:cs typeface="Courier New"/>
            </a:endParaRPr>
          </a:p>
          <a:p>
            <a:r>
              <a:rPr lang="en-US" dirty="0">
                <a:latin typeface="Courier New"/>
                <a:cs typeface="Courier New"/>
              </a:rPr>
              <a:t>/* Destroy the semaphore in the end */</a:t>
            </a:r>
          </a:p>
          <a:p>
            <a:r>
              <a:rPr lang="en-US" dirty="0" err="1">
                <a:latin typeface="Courier New"/>
                <a:cs typeface="Courier New"/>
              </a:rPr>
              <a:t>sem_destroy</a:t>
            </a:r>
            <a:r>
              <a:rPr lang="en-US" dirty="0">
                <a:latin typeface="Courier New"/>
                <a:cs typeface="Courier New"/>
              </a:rPr>
              <a:t>(</a:t>
            </a:r>
            <a:r>
              <a:rPr lang="en-US" dirty="0" err="1">
                <a:latin typeface="Courier New"/>
                <a:cs typeface="Courier New"/>
              </a:rPr>
              <a:t>sample_sm</a:t>
            </a:r>
            <a:r>
              <a:rPr lang="en-US" dirty="0">
                <a:latin typeface="Courier New"/>
                <a:cs typeface="Courier New"/>
              </a:rPr>
              <a:t>);</a:t>
            </a:r>
          </a:p>
          <a:p>
            <a:r>
              <a:rPr lang="en-US" dirty="0" err="1">
                <a:latin typeface="Courier New"/>
                <a:cs typeface="Courier New"/>
              </a:rPr>
              <a:t>sample_sm</a:t>
            </a:r>
            <a:r>
              <a:rPr lang="en-US" dirty="0">
                <a:latin typeface="Courier New"/>
                <a:cs typeface="Courier New"/>
              </a:rPr>
              <a:t> = </a:t>
            </a:r>
            <a:r>
              <a:rPr lang="en-US" dirty="0">
                <a:solidFill>
                  <a:srgbClr val="FF0000"/>
                </a:solidFill>
                <a:latin typeface="Courier New"/>
                <a:cs typeface="Courier New"/>
              </a:rPr>
              <a:t>NULL</a:t>
            </a:r>
            <a:r>
              <a:rPr lang="en-US" dirty="0">
                <a:latin typeface="Courier New"/>
                <a:cs typeface="Courier New"/>
              </a:rPr>
              <a:t>;</a:t>
            </a:r>
          </a:p>
          <a:p>
            <a:endParaRPr lang="en-US" dirty="0">
              <a:latin typeface="Courier New"/>
              <a:cs typeface="Courier New"/>
            </a:endParaRPr>
          </a:p>
          <a:p>
            <a:r>
              <a:rPr lang="en-US" dirty="0">
                <a:latin typeface="Courier New"/>
                <a:cs typeface="Courier New"/>
              </a:rPr>
              <a:t>P(done); /* Wait for “done” */</a:t>
            </a:r>
          </a:p>
          <a:p>
            <a:r>
              <a:rPr lang="en-US" dirty="0">
                <a:latin typeface="Courier New"/>
                <a:cs typeface="Courier New"/>
              </a:rPr>
              <a:t>V(done); /* Signal “done” */</a:t>
            </a:r>
          </a:p>
        </p:txBody>
      </p:sp>
      <p:sp>
        <p:nvSpPr>
          <p:cNvPr id="3" name="Rectangle 2"/>
          <p:cNvSpPr/>
          <p:nvPr/>
        </p:nvSpPr>
        <p:spPr>
          <a:xfrm>
            <a:off x="1752600" y="1295401"/>
            <a:ext cx="8686800" cy="830997"/>
          </a:xfrm>
          <a:prstGeom prst="rect">
            <a:avLst/>
          </a:prstGeom>
        </p:spPr>
        <p:txBody>
          <a:bodyPr wrap="square">
            <a:spAutoFit/>
          </a:bodyPr>
          <a:lstStyle/>
          <a:p>
            <a:r>
              <a:rPr lang="en-US" dirty="0">
                <a:solidFill>
                  <a:srgbClr val="FF0000"/>
                </a:solidFill>
                <a:latin typeface="Courier New"/>
                <a:cs typeface="Courier New"/>
              </a:rPr>
              <a:t>/* static can limit the scope of global variable to only the file it is declared in */</a:t>
            </a:r>
          </a:p>
        </p:txBody>
      </p:sp>
    </p:spTree>
    <p:extLst>
      <p:ext uri="{BB962C8B-B14F-4D97-AF65-F5344CB8AC3E}">
        <p14:creationId xmlns:p14="http://schemas.microsoft.com/office/powerpoint/2010/main" val="363097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latin typeface="Calibri"/>
                <a:cs typeface="Calibri"/>
              </a:rPr>
              <a:t>Locks in OS/161</a:t>
            </a:r>
          </a:p>
        </p:txBody>
      </p:sp>
      <p:sp>
        <p:nvSpPr>
          <p:cNvPr id="4" name="Slide Number Placeholder 3"/>
          <p:cNvSpPr>
            <a:spLocks noGrp="1"/>
          </p:cNvSpPr>
          <p:nvPr>
            <p:ph type="sldNum" sz="quarter" idx="11"/>
          </p:nvPr>
        </p:nvSpPr>
        <p:spPr/>
        <p:txBody>
          <a:bodyPr/>
          <a:lstStyle/>
          <a:p>
            <a:fld id="{211DD708-9C6C-BC4A-8ACC-1131D652BA95}" type="slidenum">
              <a:rPr lang="en-US" smtClean="0"/>
              <a:pPr/>
              <a:t>42</a:t>
            </a:fld>
            <a:endParaRPr lang="en-US" dirty="0"/>
          </a:p>
        </p:txBody>
      </p:sp>
      <p:sp>
        <p:nvSpPr>
          <p:cNvPr id="5" name="Rectangle 4"/>
          <p:cNvSpPr/>
          <p:nvPr/>
        </p:nvSpPr>
        <p:spPr>
          <a:xfrm>
            <a:off x="1828800" y="935534"/>
            <a:ext cx="8686800" cy="4524315"/>
          </a:xfrm>
          <a:prstGeom prst="rect">
            <a:avLst/>
          </a:prstGeom>
        </p:spPr>
        <p:txBody>
          <a:bodyPr wrap="square">
            <a:spAutoFit/>
          </a:bodyPr>
          <a:lstStyle/>
          <a:p>
            <a:r>
              <a:rPr lang="en-US" dirty="0">
                <a:latin typeface="Courier New"/>
                <a:cs typeface="Courier New"/>
              </a:rPr>
              <a:t>/* kern/include/</a:t>
            </a:r>
            <a:r>
              <a:rPr lang="en-US" dirty="0" err="1">
                <a:latin typeface="Courier New"/>
                <a:cs typeface="Courier New"/>
              </a:rPr>
              <a:t>synch.h</a:t>
            </a:r>
            <a:r>
              <a:rPr lang="en-US" dirty="0">
                <a:latin typeface="Courier New"/>
                <a:cs typeface="Courier New"/>
              </a:rPr>
              <a:t> */</a:t>
            </a:r>
          </a:p>
          <a:p>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	char *name;</a:t>
            </a:r>
          </a:p>
          <a:p>
            <a:r>
              <a:rPr lang="en-US" dirty="0">
                <a:latin typeface="Courier New"/>
                <a:cs typeface="Courier New"/>
              </a:rPr>
              <a:t>	</a:t>
            </a:r>
            <a:r>
              <a:rPr lang="en-US" dirty="0">
                <a:solidFill>
                  <a:srgbClr val="FF3300"/>
                </a:solidFill>
                <a:latin typeface="Courier New"/>
                <a:cs typeface="Courier New"/>
              </a:rPr>
              <a:t>/* add what you need here. How? */</a:t>
            </a:r>
          </a:p>
          <a:p>
            <a:endParaRPr lang="en-US" dirty="0"/>
          </a:p>
          <a:p>
            <a:r>
              <a:rPr lang="en-US" dirty="0">
                <a:latin typeface="Courier New"/>
                <a:cs typeface="Courier New"/>
              </a:rPr>
              <a:t>};</a:t>
            </a:r>
          </a:p>
          <a:p>
            <a:endParaRPr lang="en-US" dirty="0">
              <a:latin typeface="Courier New"/>
              <a:cs typeface="Courier New"/>
            </a:endParaRPr>
          </a:p>
          <a:p>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lock_create</a:t>
            </a:r>
            <a:r>
              <a:rPr lang="en-US" dirty="0">
                <a:latin typeface="Courier New"/>
                <a:cs typeface="Courier New"/>
              </a:rPr>
              <a:t>(</a:t>
            </a:r>
            <a:r>
              <a:rPr lang="en-US" dirty="0" err="1">
                <a:latin typeface="Courier New"/>
                <a:cs typeface="Courier New"/>
              </a:rPr>
              <a:t>const</a:t>
            </a:r>
            <a:r>
              <a:rPr lang="en-US" dirty="0">
                <a:latin typeface="Courier New"/>
                <a:cs typeface="Courier New"/>
              </a:rPr>
              <a:t> char *name);</a:t>
            </a:r>
          </a:p>
          <a:p>
            <a:r>
              <a:rPr lang="en-US" dirty="0">
                <a:latin typeface="Courier New"/>
                <a:cs typeface="Courier New"/>
              </a:rPr>
              <a:t>void         </a:t>
            </a:r>
            <a:r>
              <a:rPr lang="en-US" dirty="0" err="1">
                <a:latin typeface="Courier New"/>
                <a:cs typeface="Courier New"/>
              </a:rPr>
              <a:t>lock_acquire</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lock_release</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p>
          <a:p>
            <a:r>
              <a:rPr lang="en-US" dirty="0" err="1">
                <a:latin typeface="Courier New"/>
                <a:cs typeface="Courier New"/>
              </a:rPr>
              <a:t>int</a:t>
            </a:r>
            <a:r>
              <a:rPr lang="en-US" dirty="0">
                <a:latin typeface="Courier New"/>
                <a:cs typeface="Courier New"/>
              </a:rPr>
              <a:t>          </a:t>
            </a:r>
            <a:r>
              <a:rPr lang="en-US" dirty="0" err="1">
                <a:latin typeface="Courier New"/>
                <a:cs typeface="Courier New"/>
              </a:rPr>
              <a:t>lock_do_i_hold</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lock_destroy</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endParaRPr lang="en-US" sz="2800" dirty="0">
              <a:latin typeface="Courier New"/>
              <a:cs typeface="Courier New"/>
            </a:endParaRPr>
          </a:p>
        </p:txBody>
      </p:sp>
      <p:sp>
        <p:nvSpPr>
          <p:cNvPr id="3" name="Rectangle 2"/>
          <p:cNvSpPr/>
          <p:nvPr/>
        </p:nvSpPr>
        <p:spPr>
          <a:xfrm>
            <a:off x="2743200" y="2438401"/>
            <a:ext cx="7467600" cy="461665"/>
          </a:xfrm>
          <a:prstGeom prst="rect">
            <a:avLst/>
          </a:prstGeom>
        </p:spPr>
        <p:txBody>
          <a:bodyPr wrap="square">
            <a:spAutoFit/>
          </a:bodyPr>
          <a:lstStyle/>
          <a:p>
            <a:r>
              <a:rPr lang="en-US" dirty="0" err="1">
                <a:solidFill>
                  <a:srgbClr val="FF3300"/>
                </a:solidFill>
                <a:latin typeface="Courier New"/>
                <a:cs typeface="Courier New"/>
              </a:rPr>
              <a:t>struct</a:t>
            </a:r>
            <a:r>
              <a:rPr lang="en-US" dirty="0">
                <a:solidFill>
                  <a:srgbClr val="FF3300"/>
                </a:solidFill>
                <a:latin typeface="Courier New"/>
                <a:cs typeface="Courier New"/>
              </a:rPr>
              <a:t> thread *volatile holder;</a:t>
            </a:r>
            <a:endParaRPr lang="en-US" dirty="0"/>
          </a:p>
        </p:txBody>
      </p:sp>
      <p:sp>
        <p:nvSpPr>
          <p:cNvPr id="6" name="5-Point Star 5"/>
          <p:cNvSpPr/>
          <p:nvPr/>
        </p:nvSpPr>
        <p:spPr>
          <a:xfrm>
            <a:off x="9296400" y="1752600"/>
            <a:ext cx="990600" cy="914400"/>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88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2: Programming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295400" y="1371600"/>
            <a:ext cx="10163175" cy="5024438"/>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Subtask 1: Implementing Locks: 15%</a:t>
            </a:r>
          </a:p>
          <a:p>
            <a:pPr lvl="0"/>
            <a:endParaRPr lang="en-US" dirty="0">
              <a:latin typeface="Calibri"/>
              <a:cs typeface="Calibri"/>
            </a:endParaRPr>
          </a:p>
          <a:p>
            <a:pPr lvl="0"/>
            <a:r>
              <a:rPr lang="en-US" dirty="0">
                <a:latin typeface="Calibri"/>
                <a:cs typeface="Calibri"/>
              </a:rPr>
              <a:t>Subtask 2: Implementing Condition Variables (cv): 15%</a:t>
            </a:r>
          </a:p>
          <a:p>
            <a:pPr lvl="0"/>
            <a:endParaRPr lang="en-US" dirty="0">
              <a:latin typeface="Calibri"/>
              <a:cs typeface="Calibri"/>
            </a:endParaRPr>
          </a:p>
          <a:p>
            <a:pPr lvl="0"/>
            <a:r>
              <a:rPr lang="en-US" dirty="0">
                <a:latin typeface="Calibri"/>
                <a:cs typeface="Calibri"/>
              </a:rPr>
              <a:t>Subtask 3: A semaphore-based solution in </a:t>
            </a:r>
            <a:r>
              <a:rPr lang="en-US" dirty="0" err="1">
                <a:latin typeface="Calibri"/>
                <a:cs typeface="Calibri"/>
              </a:rPr>
              <a:t>catsem.c</a:t>
            </a:r>
            <a:r>
              <a:rPr lang="en-US" dirty="0">
                <a:latin typeface="Calibri"/>
                <a:cs typeface="Calibri"/>
              </a:rPr>
              <a:t>: 15%</a:t>
            </a:r>
          </a:p>
          <a:p>
            <a:pPr lvl="0"/>
            <a:endParaRPr lang="en-US" dirty="0">
              <a:latin typeface="Calibri"/>
              <a:cs typeface="Calibri"/>
            </a:endParaRPr>
          </a:p>
          <a:p>
            <a:pPr lvl="0"/>
            <a:r>
              <a:rPr lang="en-US" dirty="0">
                <a:latin typeface="Calibri"/>
                <a:cs typeface="Calibri"/>
              </a:rPr>
              <a:t>Subtask 4: A “CV + locks” based solution in </a:t>
            </a:r>
            <a:r>
              <a:rPr lang="en-US" dirty="0" err="1">
                <a:latin typeface="Calibri"/>
                <a:cs typeface="Calibri"/>
              </a:rPr>
              <a:t>catlock.c</a:t>
            </a:r>
            <a:r>
              <a:rPr lang="en-US" dirty="0">
                <a:latin typeface="Calibri"/>
                <a:cs typeface="Calibri"/>
              </a:rPr>
              <a:t>: 15%</a:t>
            </a:r>
            <a:endParaRPr lang="en-US" altLang="zh-CN" dirty="0">
              <a:latin typeface="Calibri"/>
              <a:ea typeface="宋体" charset="0"/>
              <a:cs typeface="Calibri"/>
            </a:endParaRPr>
          </a:p>
        </p:txBody>
      </p:sp>
    </p:spTree>
    <p:extLst>
      <p:ext uri="{BB962C8B-B14F-4D97-AF65-F5344CB8AC3E}">
        <p14:creationId xmlns:p14="http://schemas.microsoft.com/office/powerpoint/2010/main" val="60622582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cs typeface="Calibri"/>
              </a:rPr>
              <a:t>Task 3: Written Assignment</a:t>
            </a:r>
            <a:endParaRPr lang="en-US" altLang="zh-CN" dirty="0">
              <a:latin typeface="Calibri"/>
              <a:ea typeface="宋体" charset="0"/>
              <a:cs typeface="Calibri"/>
            </a:endParaRPr>
          </a:p>
        </p:txBody>
      </p:sp>
      <p:sp>
        <p:nvSpPr>
          <p:cNvPr id="4099" name="Rectangle 3"/>
          <p:cNvSpPr>
            <a:spLocks noGrp="1" noChangeArrowheads="1"/>
          </p:cNvSpPr>
          <p:nvPr>
            <p:ph type="body" idx="1"/>
          </p:nvPr>
        </p:nvSpPr>
        <p:spPr>
          <a:xfrm>
            <a:off x="1752600" y="1447800"/>
            <a:ext cx="9067799" cy="48768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sz="2800" dirty="0">
                <a:latin typeface="Calibri"/>
                <a:cs typeface="Calibri"/>
              </a:rPr>
              <a:t>You will have to offer two solutions to the Synchronization Problem: Cats and Mice </a:t>
            </a:r>
          </a:p>
          <a:p>
            <a:pPr lvl="0"/>
            <a:endParaRPr lang="en-US" sz="2800" dirty="0">
              <a:latin typeface="Calibri"/>
              <a:cs typeface="Calibri"/>
            </a:endParaRPr>
          </a:p>
          <a:p>
            <a:pPr lvl="0"/>
            <a:r>
              <a:rPr lang="en-US" sz="2800" dirty="0">
                <a:latin typeface="Calibri"/>
                <a:cs typeface="Calibri"/>
              </a:rPr>
              <a:t>(1) Explain how each of your solutions avoid starvation.</a:t>
            </a:r>
          </a:p>
          <a:p>
            <a:pPr lvl="0"/>
            <a:endParaRPr lang="en-US" sz="2800" dirty="0">
              <a:latin typeface="Calibri"/>
              <a:cs typeface="Calibri"/>
            </a:endParaRPr>
          </a:p>
          <a:p>
            <a:pPr lvl="0"/>
            <a:r>
              <a:rPr lang="en-US" sz="2800" dirty="0">
                <a:latin typeface="Calibri"/>
                <a:cs typeface="Calibri"/>
              </a:rPr>
              <a:t>(2) Can you derive any principles about the use of these different synchronization primitives (semaphores vs. Condition Variables)?</a:t>
            </a:r>
            <a:endParaRPr lang="en-US" altLang="zh-CN" sz="2800" dirty="0">
              <a:latin typeface="Calibri"/>
              <a:ea typeface="宋体" charset="0"/>
              <a:cs typeface="Calibri"/>
            </a:endParaRPr>
          </a:p>
        </p:txBody>
      </p:sp>
    </p:spTree>
    <p:extLst>
      <p:ext uri="{BB962C8B-B14F-4D97-AF65-F5344CB8AC3E}">
        <p14:creationId xmlns:p14="http://schemas.microsoft.com/office/powerpoint/2010/main" val="33288137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457200"/>
            <a:ext cx="8610600" cy="1447800"/>
          </a:xfrm>
        </p:spPr>
        <p:txBody>
          <a:bodyPr/>
          <a:lstStyle/>
          <a:p>
            <a:r>
              <a:rPr lang="en-US" sz="4000" dirty="0">
                <a:latin typeface="Calibri" charset="0"/>
              </a:rPr>
              <a:t>Tip 1: </a:t>
            </a:r>
            <a:br>
              <a:rPr lang="en-US" sz="4000" dirty="0">
                <a:latin typeface="Calibri" charset="0"/>
              </a:rPr>
            </a:br>
            <a:r>
              <a:rPr lang="en-US" sz="4000" dirty="0">
                <a:latin typeface="Calibri" charset="0"/>
              </a:rPr>
              <a:t>the </a:t>
            </a:r>
            <a:r>
              <a:rPr lang="en-US" sz="4000" dirty="0" err="1">
                <a:latin typeface="Courier New"/>
                <a:cs typeface="Courier New"/>
              </a:rPr>
              <a:t>kmalloc</a:t>
            </a:r>
            <a:r>
              <a:rPr lang="en-US" sz="4000" dirty="0">
                <a:latin typeface="Calibri" charset="0"/>
              </a:rPr>
              <a:t> and </a:t>
            </a:r>
            <a:r>
              <a:rPr lang="en-US" sz="4000" dirty="0" err="1">
                <a:latin typeface="Courier New"/>
                <a:cs typeface="Courier New"/>
              </a:rPr>
              <a:t>kfree</a:t>
            </a:r>
            <a:r>
              <a:rPr lang="en-US" sz="4000" dirty="0">
                <a:latin typeface="Courier New"/>
                <a:cs typeface="Courier New"/>
              </a:rPr>
              <a:t> </a:t>
            </a:r>
            <a:r>
              <a:rPr lang="en-US" sz="4000" dirty="0">
                <a:latin typeface="Calibri" charset="0"/>
              </a:rPr>
              <a:t>functions</a:t>
            </a:r>
          </a:p>
        </p:txBody>
      </p:sp>
      <p:sp>
        <p:nvSpPr>
          <p:cNvPr id="2" name="Rectangle 1"/>
          <p:cNvSpPr/>
          <p:nvPr/>
        </p:nvSpPr>
        <p:spPr>
          <a:xfrm>
            <a:off x="2078182" y="2438400"/>
            <a:ext cx="8382000" cy="2246769"/>
          </a:xfrm>
          <a:prstGeom prst="rect">
            <a:avLst/>
          </a:prstGeom>
        </p:spPr>
        <p:txBody>
          <a:bodyPr wrap="square">
            <a:spAutoFit/>
          </a:bodyPr>
          <a:lstStyle/>
          <a:p>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int_ptr</a:t>
            </a:r>
            <a:r>
              <a:rPr lang="en-US" sz="2800" dirty="0">
                <a:latin typeface="Courier New"/>
                <a:cs typeface="Courier New"/>
              </a:rPr>
              <a:t>;</a:t>
            </a:r>
          </a:p>
          <a:p>
            <a:endParaRPr lang="en-US" sz="2800" dirty="0">
              <a:latin typeface="Courier New"/>
              <a:cs typeface="Courier New"/>
            </a:endParaRPr>
          </a:p>
          <a:p>
            <a:r>
              <a:rPr lang="en-US" sz="2800" dirty="0" err="1">
                <a:latin typeface="Courier New"/>
                <a:cs typeface="Courier New"/>
              </a:rPr>
              <a:t>int_ptr</a:t>
            </a:r>
            <a:r>
              <a:rPr lang="en-US" sz="2800" dirty="0">
                <a:latin typeface="Courier New"/>
                <a:cs typeface="Courier New"/>
              </a:rPr>
              <a:t> = </a:t>
            </a:r>
            <a:r>
              <a:rPr lang="en-US" sz="2800" dirty="0" err="1">
                <a:latin typeface="Courier New"/>
                <a:cs typeface="Courier New"/>
              </a:rPr>
              <a:t>kmalloc</a:t>
            </a:r>
            <a:r>
              <a:rPr lang="en-US" sz="2800" dirty="0">
                <a:latin typeface="Courier New"/>
                <a:cs typeface="Courier New"/>
              </a:rPr>
              <a:t>(</a:t>
            </a:r>
            <a:r>
              <a:rPr lang="en-US" sz="2800" dirty="0" err="1">
                <a:latin typeface="Courier New"/>
                <a:cs typeface="Courier New"/>
              </a:rPr>
              <a:t>sizeof</a:t>
            </a:r>
            <a:r>
              <a:rPr lang="en-US" sz="2800" dirty="0">
                <a:latin typeface="Courier New"/>
                <a:cs typeface="Courier New"/>
              </a:rPr>
              <a:t>(</a:t>
            </a:r>
            <a:r>
              <a:rPr lang="en-US" sz="2800" dirty="0" err="1">
                <a:latin typeface="Courier New"/>
                <a:cs typeface="Courier New"/>
              </a:rPr>
              <a:t>int</a:t>
            </a:r>
            <a:r>
              <a:rPr lang="en-US" sz="2800" dirty="0">
                <a:latin typeface="Courier New"/>
                <a:cs typeface="Courier New"/>
              </a:rPr>
              <a:t>));</a:t>
            </a:r>
          </a:p>
          <a:p>
            <a:endParaRPr lang="en-US" sz="2800" dirty="0">
              <a:latin typeface="Courier New"/>
              <a:cs typeface="Courier New"/>
            </a:endParaRPr>
          </a:p>
          <a:p>
            <a:r>
              <a:rPr lang="en-US" sz="2800" dirty="0" err="1">
                <a:latin typeface="Courier New"/>
                <a:cs typeface="Courier New"/>
              </a:rPr>
              <a:t>kfree</a:t>
            </a:r>
            <a:r>
              <a:rPr lang="en-US" sz="2800" dirty="0">
                <a:latin typeface="Courier New"/>
                <a:cs typeface="Courier New"/>
              </a:rPr>
              <a:t>(</a:t>
            </a:r>
            <a:r>
              <a:rPr lang="en-US" sz="2800" dirty="0" err="1">
                <a:latin typeface="Courier New"/>
                <a:cs typeface="Courier New"/>
              </a:rPr>
              <a:t>int_ptr</a:t>
            </a:r>
            <a:r>
              <a:rPr lang="en-US" sz="2800" dirty="0">
                <a:latin typeface="Courier New"/>
                <a:cs typeface="Courier New"/>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457200"/>
            <a:ext cx="8610600" cy="1447800"/>
          </a:xfrm>
        </p:spPr>
        <p:txBody>
          <a:bodyPr/>
          <a:lstStyle/>
          <a:p>
            <a:r>
              <a:rPr lang="en-US" sz="4000" dirty="0">
                <a:latin typeface="Calibri" charset="0"/>
              </a:rPr>
              <a:t>Tip 2: </a:t>
            </a:r>
            <a:br>
              <a:rPr lang="en-US" sz="4000" dirty="0">
                <a:latin typeface="Calibri" charset="0"/>
              </a:rPr>
            </a:br>
            <a:r>
              <a:rPr lang="en-US" sz="4000" dirty="0">
                <a:latin typeface="Calibri" charset="0"/>
              </a:rPr>
              <a:t>How to turn interrupts off? </a:t>
            </a:r>
          </a:p>
        </p:txBody>
      </p:sp>
      <p:sp>
        <p:nvSpPr>
          <p:cNvPr id="2" name="Rectangle 1"/>
          <p:cNvSpPr/>
          <p:nvPr/>
        </p:nvSpPr>
        <p:spPr>
          <a:xfrm>
            <a:off x="2133600" y="2057400"/>
            <a:ext cx="8305800" cy="3970318"/>
          </a:xfrm>
          <a:prstGeom prst="rect">
            <a:avLst/>
          </a:prstGeom>
        </p:spPr>
        <p:txBody>
          <a:bodyPr wrap="square">
            <a:spAutoFit/>
          </a:bodyPr>
          <a:lstStyle/>
          <a:p>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spl</a:t>
            </a:r>
            <a:r>
              <a:rPr lang="en-US" sz="2800" dirty="0">
                <a:latin typeface="Courier New"/>
                <a:cs typeface="Courier New"/>
              </a:rPr>
              <a:t> = </a:t>
            </a:r>
            <a:r>
              <a:rPr lang="en-US" sz="2800" dirty="0" err="1">
                <a:latin typeface="Courier New"/>
                <a:cs typeface="Courier New"/>
              </a:rPr>
              <a:t>splhigh</a:t>
            </a:r>
            <a:r>
              <a:rPr lang="en-US" sz="2800" dirty="0">
                <a:latin typeface="Courier New"/>
                <a:cs typeface="Courier New"/>
              </a:rPr>
              <a:t>();</a:t>
            </a:r>
          </a:p>
          <a:p>
            <a:endParaRPr lang="en-US" sz="2800" dirty="0">
              <a:latin typeface="Courier New"/>
              <a:cs typeface="Courier New"/>
            </a:endParaRPr>
          </a:p>
          <a:p>
            <a:r>
              <a:rPr lang="en-US" sz="2800" dirty="0">
                <a:latin typeface="Courier New"/>
                <a:cs typeface="Courier New"/>
              </a:rPr>
              <a:t>/* </a:t>
            </a:r>
          </a:p>
          <a:p>
            <a:r>
              <a:rPr lang="en-US" sz="2800" dirty="0">
                <a:latin typeface="Courier New"/>
                <a:cs typeface="Courier New"/>
              </a:rPr>
              <a:t> * Here is a section that must be </a:t>
            </a:r>
          </a:p>
          <a:p>
            <a:r>
              <a:rPr lang="en-US" sz="2800" dirty="0">
                <a:latin typeface="Courier New"/>
                <a:cs typeface="Courier New"/>
              </a:rPr>
              <a:t> * atomically executed </a:t>
            </a:r>
          </a:p>
          <a:p>
            <a:r>
              <a:rPr lang="en-US" sz="2800" dirty="0">
                <a:latin typeface="Courier New"/>
                <a:cs typeface="Courier New"/>
              </a:rPr>
              <a:t> */</a:t>
            </a:r>
          </a:p>
          <a:p>
            <a:r>
              <a:rPr lang="en-US" sz="2800" dirty="0">
                <a:latin typeface="Courier New"/>
                <a:cs typeface="Courier New"/>
              </a:rPr>
              <a:t>...</a:t>
            </a:r>
          </a:p>
          <a:p>
            <a:r>
              <a:rPr lang="en-US" sz="2800" dirty="0">
                <a:latin typeface="Courier New"/>
                <a:cs typeface="Courier New"/>
              </a:rPr>
              <a:t>	</a:t>
            </a:r>
          </a:p>
          <a:p>
            <a:r>
              <a:rPr lang="en-US" sz="2800" dirty="0" err="1">
                <a:latin typeface="Courier New"/>
                <a:cs typeface="Courier New"/>
              </a:rPr>
              <a:t>splx</a:t>
            </a:r>
            <a:r>
              <a:rPr lang="en-US" sz="2800" dirty="0">
                <a:latin typeface="Courier New"/>
                <a:cs typeface="Courier New"/>
              </a:rPr>
              <a:t>(</a:t>
            </a:r>
            <a:r>
              <a:rPr lang="en-US" sz="2800" dirty="0" err="1">
                <a:latin typeface="Courier New"/>
                <a:cs typeface="Courier New"/>
              </a:rPr>
              <a:t>spl</a:t>
            </a:r>
            <a:r>
              <a:rPr lang="en-US" sz="2800" dirty="0">
                <a:latin typeface="Courier New"/>
                <a:cs typeface="Courier New"/>
              </a:rPr>
              <a:t>);</a:t>
            </a:r>
          </a:p>
        </p:txBody>
      </p:sp>
    </p:spTree>
    <p:extLst>
      <p:ext uri="{BB962C8B-B14F-4D97-AF65-F5344CB8AC3E}">
        <p14:creationId xmlns:p14="http://schemas.microsoft.com/office/powerpoint/2010/main" val="17400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1219200"/>
          </a:xfrm>
        </p:spPr>
        <p:txBody>
          <a:bodyPr/>
          <a:lstStyle/>
          <a:p>
            <a:r>
              <a:rPr lang="en-US" sz="4000" dirty="0">
                <a:latin typeface="Calibri" charset="0"/>
              </a:rPr>
              <a:t>Semaphore in OS/161</a:t>
            </a:r>
            <a:br>
              <a:rPr lang="en-US" sz="4000" dirty="0">
                <a:latin typeface="Calibri" charset="0"/>
              </a:rPr>
            </a:br>
            <a:r>
              <a:rPr lang="en-US" sz="4000" dirty="0">
                <a:solidFill>
                  <a:srgbClr val="FF0000"/>
                </a:solidFill>
                <a:latin typeface="Calibri" charset="0"/>
              </a:rPr>
              <a:t>What is the difference?</a:t>
            </a:r>
          </a:p>
        </p:txBody>
      </p:sp>
      <p:sp>
        <p:nvSpPr>
          <p:cNvPr id="26627" name="Rectangle 3"/>
          <p:cNvSpPr>
            <a:spLocks noGrp="1" noChangeArrowheads="1"/>
          </p:cNvSpPr>
          <p:nvPr>
            <p:ph type="body" idx="1"/>
          </p:nvPr>
        </p:nvSpPr>
        <p:spPr>
          <a:xfrm>
            <a:off x="1981200" y="1524000"/>
            <a:ext cx="8153400" cy="4953000"/>
          </a:xfrm>
        </p:spPr>
        <p:txBody>
          <a:bodyPr/>
          <a:lstStyle/>
          <a:p>
            <a:pPr marL="0" indent="0">
              <a:buNone/>
            </a:pPr>
            <a:r>
              <a:rPr lang="en-US" sz="2800" dirty="0">
                <a:latin typeface="Calibri"/>
                <a:cs typeface="Calibri"/>
              </a:rPr>
              <a:t>What we have learned:</a:t>
            </a:r>
          </a:p>
          <a:p>
            <a:pPr marL="0" indent="0">
              <a:buNone/>
            </a:pPr>
            <a:r>
              <a:rPr lang="en-US" sz="2400" dirty="0">
                <a:latin typeface="Courier New"/>
                <a:cs typeface="Courier New"/>
              </a:rPr>
              <a:t>	</a:t>
            </a:r>
            <a:r>
              <a:rPr lang="en-US" sz="2400" dirty="0" err="1">
                <a:latin typeface="Courier New"/>
                <a:cs typeface="Courier New"/>
              </a:rPr>
              <a:t>typedef</a:t>
            </a: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   </a:t>
            </a:r>
          </a:p>
          <a:p>
            <a:pPr marL="0"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value;</a:t>
            </a:r>
            <a:br>
              <a:rPr lang="en-US" sz="2400" dirty="0">
                <a:latin typeface="Courier New"/>
                <a:cs typeface="Courier New"/>
              </a:rPr>
            </a:b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process *L;</a:t>
            </a:r>
            <a:br>
              <a:rPr lang="en-US" sz="2400" dirty="0">
                <a:latin typeface="Courier New"/>
                <a:cs typeface="Courier New"/>
              </a:rPr>
            </a:br>
            <a:r>
              <a:rPr lang="en-US" sz="2400" dirty="0">
                <a:latin typeface="Courier New"/>
                <a:cs typeface="Courier New"/>
              </a:rPr>
              <a:t>	} semaphore;</a:t>
            </a:r>
          </a:p>
          <a:p>
            <a:pPr marL="0" indent="0">
              <a:buNone/>
            </a:pPr>
            <a:endParaRPr lang="en-US" sz="2400" dirty="0">
              <a:latin typeface="Courier New"/>
              <a:cs typeface="Courier New"/>
            </a:endParaRPr>
          </a:p>
          <a:p>
            <a:pPr marL="0" indent="0">
              <a:buNone/>
            </a:pPr>
            <a:r>
              <a:rPr lang="en-US" sz="2800" dirty="0">
                <a:latin typeface="Calibri"/>
                <a:cs typeface="Calibri"/>
              </a:rPr>
              <a:t>The semaphore in OS/161:</a:t>
            </a:r>
          </a:p>
          <a:p>
            <a:pPr marL="0" indent="0">
              <a:buNone/>
            </a:pP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semaphore {</a:t>
            </a:r>
          </a:p>
          <a:p>
            <a:pPr marL="0" indent="0">
              <a:buNone/>
            </a:pPr>
            <a:r>
              <a:rPr lang="en-US" sz="2400" dirty="0">
                <a:latin typeface="Courier New"/>
                <a:cs typeface="Courier New"/>
              </a:rPr>
              <a:t>		char *name;</a:t>
            </a:r>
          </a:p>
          <a:p>
            <a:pPr marL="0" indent="0">
              <a:buNone/>
            </a:pPr>
            <a:r>
              <a:rPr lang="en-US" sz="2400" dirty="0">
                <a:latin typeface="Courier New"/>
                <a:cs typeface="Courier New"/>
              </a:rPr>
              <a:t>		volatile </a:t>
            </a:r>
            <a:r>
              <a:rPr lang="en-US" sz="2400" dirty="0" err="1">
                <a:latin typeface="Courier New"/>
                <a:cs typeface="Courier New"/>
              </a:rPr>
              <a:t>int</a:t>
            </a:r>
            <a:r>
              <a:rPr lang="en-US" sz="2400" dirty="0">
                <a:latin typeface="Courier New"/>
                <a:cs typeface="Courier New"/>
              </a:rPr>
              <a:t> count;</a:t>
            </a:r>
          </a:p>
          <a:p>
            <a:pPr marL="0" indent="0">
              <a:buNone/>
            </a:pPr>
            <a:r>
              <a:rPr lang="en-US" sz="2400" dirty="0">
                <a:latin typeface="Courier New"/>
                <a:cs typeface="Courier New"/>
              </a:rPr>
              <a:t>	};</a:t>
            </a:r>
            <a:endParaRPr lang="en-US" sz="2400" dirty="0">
              <a:solidFill>
                <a:srgbClr val="000000"/>
              </a:solidFill>
              <a:latin typeface="Courier New"/>
              <a:cs typeface="Courier New"/>
            </a:endParaRPr>
          </a:p>
        </p:txBody>
      </p:sp>
      <p:sp>
        <p:nvSpPr>
          <p:cNvPr id="4" name="AutoShape 13"/>
          <p:cNvSpPr>
            <a:spLocks noChangeArrowheads="1"/>
          </p:cNvSpPr>
          <p:nvPr/>
        </p:nvSpPr>
        <p:spPr bwMode="auto">
          <a:xfrm>
            <a:off x="9220200" y="457200"/>
            <a:ext cx="609600" cy="533400"/>
          </a:xfrm>
          <a:prstGeom prst="sun">
            <a:avLst>
              <a:gd name="adj" fmla="val 25000"/>
            </a:avLst>
          </a:prstGeom>
          <a:solidFill>
            <a:srgbClr val="CC0000"/>
          </a:solidFill>
          <a:ln w="22225">
            <a:solidFill>
              <a:srgbClr val="CC0000"/>
            </a:solidFill>
            <a:miter lim="800000"/>
            <a:headEnd/>
            <a:tailEnd type="none" w="sm" len="med"/>
          </a:ln>
        </p:spPr>
        <p:txBody>
          <a:bodyPr wrap="none" anchor="ctr"/>
          <a:lstStyle/>
          <a:p>
            <a:endParaRPr lang="en-US">
              <a:latin typeface="Trebuchet MS" charset="0"/>
              <a:ea typeface="MS PGothic" charset="0"/>
              <a:cs typeface="Arial" charset="0"/>
            </a:endParaRPr>
          </a:p>
        </p:txBody>
      </p:sp>
    </p:spTree>
    <p:extLst>
      <p:ext uri="{BB962C8B-B14F-4D97-AF65-F5344CB8AC3E}">
        <p14:creationId xmlns:p14="http://schemas.microsoft.com/office/powerpoint/2010/main" val="8469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1894</TotalTime>
  <Words>3016</Words>
  <Application>Microsoft Office PowerPoint</Application>
  <PresentationFormat>Widescreen</PresentationFormat>
  <Paragraphs>479</Paragraphs>
  <Slides>42</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ＭＳ Ｐゴシック</vt:lpstr>
      <vt:lpstr>ＭＳ Ｐゴシック</vt:lpstr>
      <vt:lpstr>宋体</vt:lpstr>
      <vt:lpstr>宋体</vt:lpstr>
      <vt:lpstr>Arial</vt:lpstr>
      <vt:lpstr>Calibri</vt:lpstr>
      <vt:lpstr>Courier New</vt:lpstr>
      <vt:lpstr>Times New Roman</vt:lpstr>
      <vt:lpstr>Trebuchet MS</vt:lpstr>
      <vt:lpstr>1_Default Design</vt:lpstr>
      <vt:lpstr>COMP 3500  Introduction to Operating Systems  Project 3 – Synchronization  Overview</vt:lpstr>
      <vt:lpstr>Project Objectives</vt:lpstr>
      <vt:lpstr>Three Tasks</vt:lpstr>
      <vt:lpstr>Task 1: Code-Reading Assignment</vt:lpstr>
      <vt:lpstr>Task 2: Programming Assignment</vt:lpstr>
      <vt:lpstr>Task 3: Written Assignment</vt:lpstr>
      <vt:lpstr>Tip 1:  the kmalloc and kfree functions</vt:lpstr>
      <vt:lpstr>Tip 2:  How to turn interrupts off? </vt:lpstr>
      <vt:lpstr>Semaphore in OS/161 What is the difference?</vt:lpstr>
      <vt:lpstr>Implement P() using Semaphore in OS/161</vt:lpstr>
      <vt:lpstr>Implement V() using Semaphore in OS/161</vt:lpstr>
      <vt:lpstr>How to P() and V() collaborate through  thread_sleep() and thread_wakeup()? See also Question (9) in Section 4.3</vt:lpstr>
      <vt:lpstr>PowerPoint Presentation</vt:lpstr>
      <vt:lpstr>Locks and Condition Variables (CV) in OS/161</vt:lpstr>
      <vt:lpstr>Review 1: Semaphore</vt:lpstr>
      <vt:lpstr>Review 2: Lock</vt:lpstr>
      <vt:lpstr>POSIX Mutex-related Functions</vt:lpstr>
      <vt:lpstr>Condition Variable or CV</vt:lpstr>
      <vt:lpstr>Semaphore vs. Condition Variable</vt:lpstr>
      <vt:lpstr>Producer/Consumer Problem</vt:lpstr>
      <vt:lpstr>PowerPoint Presentation</vt:lpstr>
      <vt:lpstr>PowerPoint Presentation</vt:lpstr>
      <vt:lpstr>PowerPoint Presentation</vt:lpstr>
      <vt:lpstr>Synchronizations Among Cats and Mice</vt:lpstr>
      <vt:lpstr>Exercise 1: Can you use a diagram to illustrate the following specifications?</vt:lpstr>
      <vt:lpstr>Understand the Problem</vt:lpstr>
      <vt:lpstr>Exercise 2: Please list all possible cases?</vt:lpstr>
      <vt:lpstr>Exercise 3: What semaphores should you declare?</vt:lpstr>
      <vt:lpstr>Exercise 4: Complete this algorithm - First Cat and No Mouse</vt:lpstr>
      <vt:lpstr>Exercise 5: How does the first cat control the kitchen?</vt:lpstr>
      <vt:lpstr>Exercise 6: Complete this algorithm - All cats (first cat and non-first cat) in the kitchen</vt:lpstr>
      <vt:lpstr>PowerPoint Presentation</vt:lpstr>
      <vt:lpstr>Review: Semaphores and Variables</vt:lpstr>
      <vt:lpstr>First Cat and No Mouse</vt:lpstr>
      <vt:lpstr>How does the first cat control the kitchen?</vt:lpstr>
      <vt:lpstr>All cats (first cat and non-first cat) in the kitchen.</vt:lpstr>
      <vt:lpstr>All cats (first cat and non-first cat) release dishes.</vt:lpstr>
      <vt:lpstr>First cat is leaving the kitchen.</vt:lpstr>
      <vt:lpstr>How to wake up waiting mice or cats?</vt:lpstr>
      <vt:lpstr>Semaphore in OS/161</vt:lpstr>
      <vt:lpstr>Semaphore: Sample Usage </vt:lpstr>
      <vt:lpstr>Locks in OS/161</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Shubbhi Taneja</cp:lastModifiedBy>
  <cp:revision>244</cp:revision>
  <dcterms:created xsi:type="dcterms:W3CDTF">2006-08-22T22:53:10Z</dcterms:created>
  <dcterms:modified xsi:type="dcterms:W3CDTF">2018-02-22T21:05:19Z</dcterms:modified>
</cp:coreProperties>
</file>