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Trebuchet MS" panose="020B0603020202020204" pitchFamily="34" charset="0"/>
      <p:regular r:id="rId18"/>
      <p:bold r:id="rId19"/>
      <p:italic r:id="rId20"/>
      <p:boldItalic r:id="rId21"/>
    </p:embeddedFont>
    <p:embeddedFont>
      <p:font typeface="Merriweather" panose="020B0604020202020204" charset="0"/>
      <p:regular r:id="rId22"/>
      <p:bold r:id="rId23"/>
      <p:italic r:id="rId24"/>
      <p:boldItalic r:id="rId25"/>
    </p:embeddedFont>
    <p:embeddedFont>
      <p:font typeface="Robo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96" y="-5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480268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5e4055a6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5e4055a6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5d2f233d2_0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5d2f233d2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75d2f233d2_0_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75d2f233d2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5d2f233d2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5d2f233d2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5d2f233d2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5d2f233d2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5d2f233d2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5d2f233d2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75d2f233d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75d2f233d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5d2f233d2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5d2f233d2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5d2f233d2_0_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5d2f233d2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5d2f233d2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5d2f233d2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5e4055a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5e4055a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75e4055a6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75e4055a6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67" y="0"/>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415600" y="719633"/>
            <a:ext cx="11360700" cy="1710000"/>
          </a:xfrm>
          <a:prstGeom prst="rect">
            <a:avLst/>
          </a:prstGeom>
        </p:spPr>
        <p:txBody>
          <a:bodyPr spcFirstLastPara="1" wrap="square" lIns="121900" tIns="121900" rIns="121900" bIns="121900" anchor="t"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 name="Google Shape;12;p2"/>
          <p:cNvSpPr txBox="1">
            <a:spLocks noGrp="1"/>
          </p:cNvSpPr>
          <p:nvPr>
            <p:ph type="subTitle" idx="1"/>
          </p:nvPr>
        </p:nvSpPr>
        <p:spPr>
          <a:xfrm>
            <a:off x="415600" y="2504747"/>
            <a:ext cx="5656800" cy="9843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Clr>
                <a:schemeClr val="lt2"/>
              </a:buClr>
              <a:buSzPts val="2100"/>
              <a:buNone/>
              <a:defRPr sz="21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a:endParaRPr/>
          </a:p>
        </p:txBody>
      </p:sp>
      <p:sp>
        <p:nvSpPr>
          <p:cNvPr id="13" name="Google Shape;13;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415667" y="1108233"/>
            <a:ext cx="7113300" cy="1659600"/>
          </a:xfrm>
          <a:prstGeom prst="rect">
            <a:avLst/>
          </a:prstGeom>
        </p:spPr>
        <p:txBody>
          <a:bodyPr spcFirstLastPara="1" wrap="square" lIns="121900" tIns="121900" rIns="121900" bIns="121900" anchor="b" anchorCtr="0">
            <a:noAutofit/>
          </a:bodyPr>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56" name="Google Shape;56;p11"/>
          <p:cNvSpPr txBox="1">
            <a:spLocks noGrp="1"/>
          </p:cNvSpPr>
          <p:nvPr>
            <p:ph type="body" idx="1"/>
          </p:nvPr>
        </p:nvSpPr>
        <p:spPr>
          <a:xfrm>
            <a:off x="415600" y="2828567"/>
            <a:ext cx="7113300" cy="1256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accent2"/>
              </a:buClr>
              <a:buSzPts val="1700"/>
              <a:buChar char="●"/>
              <a:defRPr>
                <a:solidFill>
                  <a:schemeClr val="accent2"/>
                </a:solidFill>
              </a:defRPr>
            </a:lvl1pPr>
            <a:lvl2pPr marL="914400" lvl="1" indent="-323850">
              <a:spcBef>
                <a:spcPts val="2100"/>
              </a:spcBef>
              <a:spcAft>
                <a:spcPts val="0"/>
              </a:spcAft>
              <a:buClr>
                <a:schemeClr val="accent2"/>
              </a:buClr>
              <a:buSzPts val="1500"/>
              <a:buChar char="○"/>
              <a:defRPr>
                <a:solidFill>
                  <a:schemeClr val="accent2"/>
                </a:solidFill>
              </a:defRPr>
            </a:lvl2pPr>
            <a:lvl3pPr marL="1371600" lvl="2" indent="-323850">
              <a:spcBef>
                <a:spcPts val="2100"/>
              </a:spcBef>
              <a:spcAft>
                <a:spcPts val="0"/>
              </a:spcAft>
              <a:buClr>
                <a:schemeClr val="accent2"/>
              </a:buClr>
              <a:buSzPts val="1500"/>
              <a:buChar char="■"/>
              <a:defRPr>
                <a:solidFill>
                  <a:schemeClr val="accent2"/>
                </a:solidFill>
              </a:defRPr>
            </a:lvl3pPr>
            <a:lvl4pPr marL="1828800" lvl="3" indent="-323850">
              <a:spcBef>
                <a:spcPts val="2100"/>
              </a:spcBef>
              <a:spcAft>
                <a:spcPts val="0"/>
              </a:spcAft>
              <a:buClr>
                <a:schemeClr val="accent2"/>
              </a:buClr>
              <a:buSzPts val="1500"/>
              <a:buChar char="●"/>
              <a:defRPr>
                <a:solidFill>
                  <a:schemeClr val="accent2"/>
                </a:solidFill>
              </a:defRPr>
            </a:lvl4pPr>
            <a:lvl5pPr marL="2286000" lvl="4" indent="-323850">
              <a:spcBef>
                <a:spcPts val="2100"/>
              </a:spcBef>
              <a:spcAft>
                <a:spcPts val="0"/>
              </a:spcAft>
              <a:buClr>
                <a:schemeClr val="accent2"/>
              </a:buClr>
              <a:buSzPts val="1500"/>
              <a:buChar char="○"/>
              <a:defRPr>
                <a:solidFill>
                  <a:schemeClr val="accent2"/>
                </a:solidFill>
              </a:defRPr>
            </a:lvl5pPr>
            <a:lvl6pPr marL="2743200" lvl="5" indent="-323850">
              <a:spcBef>
                <a:spcPts val="2100"/>
              </a:spcBef>
              <a:spcAft>
                <a:spcPts val="0"/>
              </a:spcAft>
              <a:buClr>
                <a:schemeClr val="accent2"/>
              </a:buClr>
              <a:buSzPts val="1500"/>
              <a:buChar char="■"/>
              <a:defRPr>
                <a:solidFill>
                  <a:schemeClr val="accent2"/>
                </a:solidFill>
              </a:defRPr>
            </a:lvl6pPr>
            <a:lvl7pPr marL="3200400" lvl="6" indent="-323850">
              <a:spcBef>
                <a:spcPts val="2100"/>
              </a:spcBef>
              <a:spcAft>
                <a:spcPts val="0"/>
              </a:spcAft>
              <a:buClr>
                <a:schemeClr val="accent2"/>
              </a:buClr>
              <a:buSzPts val="1500"/>
              <a:buChar char="●"/>
              <a:defRPr>
                <a:solidFill>
                  <a:schemeClr val="accent2"/>
                </a:solidFill>
              </a:defRPr>
            </a:lvl7pPr>
            <a:lvl8pPr marL="3657600" lvl="7" indent="-323850">
              <a:spcBef>
                <a:spcPts val="2100"/>
              </a:spcBef>
              <a:spcAft>
                <a:spcPts val="0"/>
              </a:spcAft>
              <a:buClr>
                <a:schemeClr val="accent2"/>
              </a:buClr>
              <a:buSzPts val="1500"/>
              <a:buChar char="○"/>
              <a:defRPr>
                <a:solidFill>
                  <a:schemeClr val="accent2"/>
                </a:solidFill>
              </a:defRPr>
            </a:lvl8pPr>
            <a:lvl9pPr marL="4114800" lvl="8" indent="-323850">
              <a:spcBef>
                <a:spcPts val="2100"/>
              </a:spcBef>
              <a:spcAft>
                <a:spcPts val="2100"/>
              </a:spcAft>
              <a:buClr>
                <a:schemeClr val="accent2"/>
              </a:buClr>
              <a:buSzPts val="1500"/>
              <a:buChar char="■"/>
              <a:defRPr>
                <a:solidFill>
                  <a:schemeClr val="accent2"/>
                </a:solidFill>
              </a:defRPr>
            </a:lvl9pPr>
          </a:lstStyle>
          <a:p>
            <a:endParaRPr/>
          </a:p>
        </p:txBody>
      </p:sp>
      <p:sp>
        <p:nvSpPr>
          <p:cNvPr id="57" name="Google Shape;57;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e objeto" type="obj">
  <p:cSld name="OBJECT">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chemeClr val="accent1"/>
              </a:buClr>
              <a:buSzPts val="3600"/>
              <a:buFont typeface="Trebuchet MS"/>
              <a:buNone/>
              <a:defRPr sz="3600"/>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62" name="Google Shape;62;p13"/>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63" name="Google Shape;63;p13"/>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64132"/>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415600" y="719633"/>
            <a:ext cx="11360700" cy="1710000"/>
          </a:xfrm>
          <a:prstGeom prst="rect">
            <a:avLst/>
          </a:prstGeom>
        </p:spPr>
        <p:txBody>
          <a:bodyPr spcFirstLastPara="1" wrap="square" lIns="121900" tIns="121900" rIns="121900" bIns="121900" anchor="t"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8" name="Google Shape;18;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57519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p4"/>
          <p:cNvSpPr/>
          <p:nvPr/>
        </p:nvSpPr>
        <p:spPr>
          <a:xfrm>
            <a:off x="0" y="58833"/>
            <a:ext cx="5751356" cy="5865687"/>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67" y="0"/>
            <a:ext cx="5755723" cy="5860653"/>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415633" y="667900"/>
            <a:ext cx="4941900" cy="33453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24" name="Google Shape;24;p4"/>
          <p:cNvSpPr txBox="1">
            <a:spLocks noGrp="1"/>
          </p:cNvSpPr>
          <p:nvPr>
            <p:ph type="body" idx="1"/>
          </p:nvPr>
        </p:nvSpPr>
        <p:spPr>
          <a:xfrm>
            <a:off x="6192900" y="667900"/>
            <a:ext cx="5555100" cy="54648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25" name="Google Shape;25;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29" name="Google Shape;29;p5"/>
          <p:cNvSpPr txBox="1">
            <a:spLocks noGrp="1"/>
          </p:cNvSpPr>
          <p:nvPr>
            <p:ph type="body" idx="1"/>
          </p:nvPr>
        </p:nvSpPr>
        <p:spPr>
          <a:xfrm>
            <a:off x="415600" y="2007600"/>
            <a:ext cx="5333100" cy="41016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0" name="Google Shape;30;p5"/>
          <p:cNvSpPr txBox="1">
            <a:spLocks noGrp="1"/>
          </p:cNvSpPr>
          <p:nvPr>
            <p:ph type="body" idx="2"/>
          </p:nvPr>
        </p:nvSpPr>
        <p:spPr>
          <a:xfrm>
            <a:off x="6443200" y="2007600"/>
            <a:ext cx="5333100" cy="41016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1" name="Google Shape;31;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35" name="Google Shape;3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50193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15633" y="667900"/>
            <a:ext cx="4170000" cy="2438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39" name="Google Shape;39;p7"/>
          <p:cNvSpPr txBox="1">
            <a:spLocks noGrp="1"/>
          </p:cNvSpPr>
          <p:nvPr>
            <p:ph type="body" idx="1"/>
          </p:nvPr>
        </p:nvSpPr>
        <p:spPr>
          <a:xfrm>
            <a:off x="415600" y="3187533"/>
            <a:ext cx="4170000" cy="30639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accent2"/>
              </a:buClr>
              <a:buSzPts val="1700"/>
              <a:buChar char="●"/>
              <a:defRPr>
                <a:solidFill>
                  <a:schemeClr val="accent2"/>
                </a:solidFill>
              </a:defRPr>
            </a:lvl1pPr>
            <a:lvl2pPr marL="914400" lvl="1" indent="-323850">
              <a:spcBef>
                <a:spcPts val="2100"/>
              </a:spcBef>
              <a:spcAft>
                <a:spcPts val="0"/>
              </a:spcAft>
              <a:buClr>
                <a:schemeClr val="accent2"/>
              </a:buClr>
              <a:buSzPts val="1500"/>
              <a:buChar char="○"/>
              <a:defRPr>
                <a:solidFill>
                  <a:schemeClr val="accent2"/>
                </a:solidFill>
              </a:defRPr>
            </a:lvl2pPr>
            <a:lvl3pPr marL="1371600" lvl="2" indent="-323850">
              <a:spcBef>
                <a:spcPts val="2100"/>
              </a:spcBef>
              <a:spcAft>
                <a:spcPts val="0"/>
              </a:spcAft>
              <a:buClr>
                <a:schemeClr val="accent2"/>
              </a:buClr>
              <a:buSzPts val="1500"/>
              <a:buChar char="■"/>
              <a:defRPr>
                <a:solidFill>
                  <a:schemeClr val="accent2"/>
                </a:solidFill>
              </a:defRPr>
            </a:lvl3pPr>
            <a:lvl4pPr marL="1828800" lvl="3" indent="-323850">
              <a:spcBef>
                <a:spcPts val="2100"/>
              </a:spcBef>
              <a:spcAft>
                <a:spcPts val="0"/>
              </a:spcAft>
              <a:buClr>
                <a:schemeClr val="accent2"/>
              </a:buClr>
              <a:buSzPts val="1500"/>
              <a:buChar char="●"/>
              <a:defRPr>
                <a:solidFill>
                  <a:schemeClr val="accent2"/>
                </a:solidFill>
              </a:defRPr>
            </a:lvl4pPr>
            <a:lvl5pPr marL="2286000" lvl="4" indent="-323850">
              <a:spcBef>
                <a:spcPts val="2100"/>
              </a:spcBef>
              <a:spcAft>
                <a:spcPts val="0"/>
              </a:spcAft>
              <a:buClr>
                <a:schemeClr val="accent2"/>
              </a:buClr>
              <a:buSzPts val="1500"/>
              <a:buChar char="○"/>
              <a:defRPr>
                <a:solidFill>
                  <a:schemeClr val="accent2"/>
                </a:solidFill>
              </a:defRPr>
            </a:lvl5pPr>
            <a:lvl6pPr marL="2743200" lvl="5" indent="-323850">
              <a:spcBef>
                <a:spcPts val="2100"/>
              </a:spcBef>
              <a:spcAft>
                <a:spcPts val="0"/>
              </a:spcAft>
              <a:buClr>
                <a:schemeClr val="accent2"/>
              </a:buClr>
              <a:buSzPts val="1500"/>
              <a:buChar char="■"/>
              <a:defRPr>
                <a:solidFill>
                  <a:schemeClr val="accent2"/>
                </a:solidFill>
              </a:defRPr>
            </a:lvl6pPr>
            <a:lvl7pPr marL="3200400" lvl="6" indent="-323850">
              <a:spcBef>
                <a:spcPts val="2100"/>
              </a:spcBef>
              <a:spcAft>
                <a:spcPts val="0"/>
              </a:spcAft>
              <a:buClr>
                <a:schemeClr val="accent2"/>
              </a:buClr>
              <a:buSzPts val="1500"/>
              <a:buChar char="●"/>
              <a:defRPr>
                <a:solidFill>
                  <a:schemeClr val="accent2"/>
                </a:solidFill>
              </a:defRPr>
            </a:lvl7pPr>
            <a:lvl8pPr marL="3657600" lvl="7" indent="-323850">
              <a:spcBef>
                <a:spcPts val="2100"/>
              </a:spcBef>
              <a:spcAft>
                <a:spcPts val="0"/>
              </a:spcAft>
              <a:buClr>
                <a:schemeClr val="accent2"/>
              </a:buClr>
              <a:buSzPts val="1500"/>
              <a:buChar char="○"/>
              <a:defRPr>
                <a:solidFill>
                  <a:schemeClr val="accent2"/>
                </a:solidFill>
              </a:defRPr>
            </a:lvl8pPr>
            <a:lvl9pPr marL="4114800" lvl="8" indent="-323850">
              <a:spcBef>
                <a:spcPts val="2100"/>
              </a:spcBef>
              <a:spcAft>
                <a:spcPts val="2100"/>
              </a:spcAft>
              <a:buClr>
                <a:schemeClr val="accent2"/>
              </a:buClr>
              <a:buSzPts val="1500"/>
              <a:buChar char="■"/>
              <a:defRPr>
                <a:solidFill>
                  <a:schemeClr val="accent2"/>
                </a:solidFill>
              </a:defRPr>
            </a:lvl9pPr>
          </a:lstStyle>
          <a:p>
            <a:endParaRPr/>
          </a:p>
        </p:txBody>
      </p:sp>
      <p:sp>
        <p:nvSpPr>
          <p:cNvPr id="40" name="Google Shape;40;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15567" y="1064800"/>
            <a:ext cx="8330400" cy="4728300"/>
          </a:xfrm>
          <a:prstGeom prst="rect">
            <a:avLst/>
          </a:prstGeom>
        </p:spPr>
        <p:txBody>
          <a:bodyPr spcFirstLastPara="1" wrap="square" lIns="121900" tIns="121900" rIns="121900" bIns="121900"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3" name="Google Shape;43;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415067" y="667900"/>
            <a:ext cx="4939200" cy="2732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47" name="Google Shape;47;p9"/>
          <p:cNvSpPr txBox="1">
            <a:spLocks noGrp="1"/>
          </p:cNvSpPr>
          <p:nvPr>
            <p:ph type="subTitle" idx="1"/>
          </p:nvPr>
        </p:nvSpPr>
        <p:spPr>
          <a:xfrm>
            <a:off x="406400" y="3502300"/>
            <a:ext cx="4939200" cy="1235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Clr>
                <a:schemeClr val="accent2"/>
              </a:buClr>
              <a:buSzPts val="2100"/>
              <a:buNone/>
              <a:defRPr sz="2100">
                <a:solidFill>
                  <a:schemeClr val="accent2"/>
                </a:solidFill>
              </a:defRPr>
            </a:lvl1pPr>
            <a:lvl2pPr lvl="1">
              <a:lnSpc>
                <a:spcPct val="100000"/>
              </a:lnSpc>
              <a:spcBef>
                <a:spcPts val="0"/>
              </a:spcBef>
              <a:spcAft>
                <a:spcPts val="0"/>
              </a:spcAft>
              <a:buClr>
                <a:schemeClr val="accent2"/>
              </a:buClr>
              <a:buSzPts val="2100"/>
              <a:buNone/>
              <a:defRPr sz="2100">
                <a:solidFill>
                  <a:schemeClr val="accent2"/>
                </a:solidFill>
              </a:defRPr>
            </a:lvl2pPr>
            <a:lvl3pPr lvl="2">
              <a:lnSpc>
                <a:spcPct val="100000"/>
              </a:lnSpc>
              <a:spcBef>
                <a:spcPts val="0"/>
              </a:spcBef>
              <a:spcAft>
                <a:spcPts val="0"/>
              </a:spcAft>
              <a:buClr>
                <a:schemeClr val="accent2"/>
              </a:buClr>
              <a:buSzPts val="2100"/>
              <a:buNone/>
              <a:defRPr sz="2100">
                <a:solidFill>
                  <a:schemeClr val="accent2"/>
                </a:solidFill>
              </a:defRPr>
            </a:lvl3pPr>
            <a:lvl4pPr lvl="3">
              <a:lnSpc>
                <a:spcPct val="100000"/>
              </a:lnSpc>
              <a:spcBef>
                <a:spcPts val="0"/>
              </a:spcBef>
              <a:spcAft>
                <a:spcPts val="0"/>
              </a:spcAft>
              <a:buClr>
                <a:schemeClr val="accent2"/>
              </a:buClr>
              <a:buSzPts val="2100"/>
              <a:buNone/>
              <a:defRPr sz="2100">
                <a:solidFill>
                  <a:schemeClr val="accent2"/>
                </a:solidFill>
              </a:defRPr>
            </a:lvl4pPr>
            <a:lvl5pPr lvl="4">
              <a:lnSpc>
                <a:spcPct val="100000"/>
              </a:lnSpc>
              <a:spcBef>
                <a:spcPts val="0"/>
              </a:spcBef>
              <a:spcAft>
                <a:spcPts val="0"/>
              </a:spcAft>
              <a:buClr>
                <a:schemeClr val="accent2"/>
              </a:buClr>
              <a:buSzPts val="2100"/>
              <a:buNone/>
              <a:defRPr sz="2100">
                <a:solidFill>
                  <a:schemeClr val="accent2"/>
                </a:solidFill>
              </a:defRPr>
            </a:lvl5pPr>
            <a:lvl6pPr lvl="5">
              <a:lnSpc>
                <a:spcPct val="100000"/>
              </a:lnSpc>
              <a:spcBef>
                <a:spcPts val="0"/>
              </a:spcBef>
              <a:spcAft>
                <a:spcPts val="0"/>
              </a:spcAft>
              <a:buClr>
                <a:schemeClr val="accent2"/>
              </a:buClr>
              <a:buSzPts val="2100"/>
              <a:buNone/>
              <a:defRPr sz="2100">
                <a:solidFill>
                  <a:schemeClr val="accent2"/>
                </a:solidFill>
              </a:defRPr>
            </a:lvl6pPr>
            <a:lvl7pPr lvl="6">
              <a:lnSpc>
                <a:spcPct val="100000"/>
              </a:lnSpc>
              <a:spcBef>
                <a:spcPts val="0"/>
              </a:spcBef>
              <a:spcAft>
                <a:spcPts val="0"/>
              </a:spcAft>
              <a:buClr>
                <a:schemeClr val="accent2"/>
              </a:buClr>
              <a:buSzPts val="2100"/>
              <a:buNone/>
              <a:defRPr sz="2100">
                <a:solidFill>
                  <a:schemeClr val="accent2"/>
                </a:solidFill>
              </a:defRPr>
            </a:lvl7pPr>
            <a:lvl8pPr lvl="7">
              <a:lnSpc>
                <a:spcPct val="100000"/>
              </a:lnSpc>
              <a:spcBef>
                <a:spcPts val="0"/>
              </a:spcBef>
              <a:spcAft>
                <a:spcPts val="0"/>
              </a:spcAft>
              <a:buClr>
                <a:schemeClr val="accent2"/>
              </a:buClr>
              <a:buSzPts val="2100"/>
              <a:buNone/>
              <a:defRPr sz="2100">
                <a:solidFill>
                  <a:schemeClr val="accent2"/>
                </a:solidFill>
              </a:defRPr>
            </a:lvl8pPr>
            <a:lvl9pPr lvl="8">
              <a:lnSpc>
                <a:spcPct val="100000"/>
              </a:lnSpc>
              <a:spcBef>
                <a:spcPts val="0"/>
              </a:spcBef>
              <a:spcAft>
                <a:spcPts val="0"/>
              </a:spcAft>
              <a:buClr>
                <a:schemeClr val="accent2"/>
              </a:buClr>
              <a:buSzPts val="2100"/>
              <a:buNone/>
              <a:defRPr sz="2100">
                <a:solidFill>
                  <a:schemeClr val="accent2"/>
                </a:solidFill>
              </a:defRPr>
            </a:lvl9pPr>
          </a:lstStyle>
          <a:p>
            <a:endParaRPr/>
          </a:p>
        </p:txBody>
      </p:sp>
      <p:sp>
        <p:nvSpPr>
          <p:cNvPr id="48" name="Google Shape;48;p9"/>
          <p:cNvSpPr txBox="1">
            <a:spLocks noGrp="1"/>
          </p:cNvSpPr>
          <p:nvPr>
            <p:ph type="body" idx="2"/>
          </p:nvPr>
        </p:nvSpPr>
        <p:spPr>
          <a:xfrm>
            <a:off x="6505367" y="667900"/>
            <a:ext cx="5271900" cy="54819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9" name="Google Shape;49;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5825333"/>
            <a:ext cx="12192000" cy="10323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415600" y="6028533"/>
            <a:ext cx="106392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marL="914400" lvl="1" indent="-32385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marL="1371600" lvl="2" indent="-32385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marL="1828800" lvl="3" indent="-32385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marL="2286000" lvl="4" indent="-32385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marL="2743200" lvl="5" indent="-32385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marL="3200400" lvl="6" indent="-32385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marL="3657600" lvl="7" indent="-32385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marL="4114800" lvl="8" indent="-323850">
              <a:lnSpc>
                <a:spcPct val="115000"/>
              </a:lnSpc>
              <a:spcBef>
                <a:spcPts val="2100"/>
              </a:spcBef>
              <a:spcAft>
                <a:spcPts val="2100"/>
              </a:spcAft>
              <a:buClr>
                <a:schemeClr val="dk2"/>
              </a:buClr>
              <a:buSzPts val="1500"/>
              <a:buFont typeface="Roboto"/>
              <a:buChar char="■"/>
              <a:defRPr sz="15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latin typeface="Roboto"/>
                <a:ea typeface="Roboto"/>
                <a:cs typeface="Roboto"/>
                <a:sym typeface="Roboto"/>
              </a:defRPr>
            </a:lvl1pPr>
            <a:lvl2pPr lvl="1" algn="r">
              <a:buNone/>
              <a:defRPr sz="1300">
                <a:solidFill>
                  <a:schemeClr val="dk2"/>
                </a:solidFill>
                <a:latin typeface="Roboto"/>
                <a:ea typeface="Roboto"/>
                <a:cs typeface="Roboto"/>
                <a:sym typeface="Roboto"/>
              </a:defRPr>
            </a:lvl2pPr>
            <a:lvl3pPr lvl="2" algn="r">
              <a:buNone/>
              <a:defRPr sz="1300">
                <a:solidFill>
                  <a:schemeClr val="dk2"/>
                </a:solidFill>
                <a:latin typeface="Roboto"/>
                <a:ea typeface="Roboto"/>
                <a:cs typeface="Roboto"/>
                <a:sym typeface="Roboto"/>
              </a:defRPr>
            </a:lvl3pPr>
            <a:lvl4pPr lvl="3" algn="r">
              <a:buNone/>
              <a:defRPr sz="1300">
                <a:solidFill>
                  <a:schemeClr val="dk2"/>
                </a:solidFill>
                <a:latin typeface="Roboto"/>
                <a:ea typeface="Roboto"/>
                <a:cs typeface="Roboto"/>
                <a:sym typeface="Roboto"/>
              </a:defRPr>
            </a:lvl4pPr>
            <a:lvl5pPr lvl="4" algn="r">
              <a:buNone/>
              <a:defRPr sz="1300">
                <a:solidFill>
                  <a:schemeClr val="dk2"/>
                </a:solidFill>
                <a:latin typeface="Roboto"/>
                <a:ea typeface="Roboto"/>
                <a:cs typeface="Roboto"/>
                <a:sym typeface="Roboto"/>
              </a:defRPr>
            </a:lvl5pPr>
            <a:lvl6pPr lvl="5" algn="r">
              <a:buNone/>
              <a:defRPr sz="1300">
                <a:solidFill>
                  <a:schemeClr val="dk2"/>
                </a:solidFill>
                <a:latin typeface="Roboto"/>
                <a:ea typeface="Roboto"/>
                <a:cs typeface="Roboto"/>
                <a:sym typeface="Roboto"/>
              </a:defRPr>
            </a:lvl6pPr>
            <a:lvl7pPr lvl="6" algn="r">
              <a:buNone/>
              <a:defRPr sz="1300">
                <a:solidFill>
                  <a:schemeClr val="dk2"/>
                </a:solidFill>
                <a:latin typeface="Roboto"/>
                <a:ea typeface="Roboto"/>
                <a:cs typeface="Roboto"/>
                <a:sym typeface="Roboto"/>
              </a:defRPr>
            </a:lvl7pPr>
            <a:lvl8pPr lvl="7" algn="r">
              <a:buNone/>
              <a:defRPr sz="1300">
                <a:solidFill>
                  <a:schemeClr val="dk2"/>
                </a:solidFill>
                <a:latin typeface="Roboto"/>
                <a:ea typeface="Roboto"/>
                <a:cs typeface="Roboto"/>
                <a:sym typeface="Roboto"/>
              </a:defRPr>
            </a:lvl8pPr>
            <a:lvl9pPr lvl="8" algn="r">
              <a:buNone/>
              <a:defRPr sz="13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PT"/>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deptal.estgp.pt:9090/cisco/ccna1/course/module3/3.2.4.4/3.2.4.4.html"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hyperlink" Target="https://pplware.sapo.pt/tutoriais/networking/redes-a-arquitetura-tcp-ip/" TargetMode="External"/><Relationship Id="rId4" Type="http://schemas.openxmlformats.org/officeDocument/2006/relationships/hyperlink" Target="https://pplware.sapo.pt/tutoriais/networking/redes-sabe-o-que-e-o-modelo-osi/"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ctrTitle"/>
          </p:nvPr>
        </p:nvSpPr>
        <p:spPr>
          <a:xfrm>
            <a:off x="415600" y="719633"/>
            <a:ext cx="11360700" cy="1710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accent1"/>
              </a:buClr>
              <a:buSzPts val="5400"/>
              <a:buFont typeface="Trebuchet MS"/>
              <a:buNone/>
            </a:pPr>
            <a:r>
              <a:rPr lang="pt-PT"/>
              <a:t>Modelos OSI e TCP/IP</a:t>
            </a:r>
            <a:endParaRPr/>
          </a:p>
        </p:txBody>
      </p:sp>
      <p:sp>
        <p:nvSpPr>
          <p:cNvPr id="71" name="Google Shape;71;p14"/>
          <p:cNvSpPr txBox="1">
            <a:spLocks noGrp="1"/>
          </p:cNvSpPr>
          <p:nvPr>
            <p:ph type="subTitle" idx="1"/>
          </p:nvPr>
        </p:nvSpPr>
        <p:spPr>
          <a:xfrm>
            <a:off x="415600" y="2504747"/>
            <a:ext cx="5656800" cy="984300"/>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SzPts val="1440"/>
              <a:buNone/>
            </a:pPr>
            <a:r>
              <a:rPr lang="pt-PT" dirty="0">
                <a:solidFill>
                  <a:srgbClr val="000000"/>
                </a:solidFill>
              </a:rPr>
              <a:t>Trabalho realizado por:</a:t>
            </a:r>
            <a:endParaRPr dirty="0">
              <a:solidFill>
                <a:srgbClr val="000000"/>
              </a:solidFill>
            </a:endParaRPr>
          </a:p>
          <a:p>
            <a:pPr marL="0" lvl="0" indent="0" algn="r" rtl="0">
              <a:lnSpc>
                <a:spcPct val="90000"/>
              </a:lnSpc>
              <a:spcBef>
                <a:spcPts val="1000"/>
              </a:spcBef>
              <a:spcAft>
                <a:spcPts val="0"/>
              </a:spcAft>
              <a:buSzPts val="1440"/>
              <a:buNone/>
            </a:pPr>
            <a:r>
              <a:rPr lang="pt-PT" dirty="0">
                <a:solidFill>
                  <a:srgbClr val="000000"/>
                </a:solidFill>
              </a:rPr>
              <a:t>José Fernandes Nº9</a:t>
            </a:r>
            <a:endParaRPr dirty="0">
              <a:solidFill>
                <a:srgbClr val="000000"/>
              </a:solidFill>
            </a:endParaRPr>
          </a:p>
          <a:p>
            <a:pPr marL="0" lvl="0" indent="0" algn="r" rtl="0">
              <a:lnSpc>
                <a:spcPct val="90000"/>
              </a:lnSpc>
              <a:spcBef>
                <a:spcPts val="1000"/>
              </a:spcBef>
              <a:spcAft>
                <a:spcPts val="0"/>
              </a:spcAft>
              <a:buSzPts val="1440"/>
              <a:buNone/>
            </a:pPr>
            <a:r>
              <a:rPr lang="pt-PT" dirty="0">
                <a:solidFill>
                  <a:srgbClr val="000000"/>
                </a:solidFill>
              </a:rPr>
              <a:t>Francisco Lopes Nº7</a:t>
            </a:r>
            <a:endParaRPr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677334" y="405550"/>
            <a:ext cx="8596800" cy="1320900"/>
          </a:xfrm>
          <a:prstGeom prst="rect">
            <a:avLst/>
          </a:prstGeom>
        </p:spPr>
        <p:txBody>
          <a:bodyPr spcFirstLastPara="1" wrap="square" lIns="91425" tIns="45700" rIns="91425" bIns="45700" anchor="t" anchorCtr="0">
            <a:noAutofit/>
          </a:bodyPr>
          <a:lstStyle/>
          <a:p>
            <a:pPr marL="342900" lvl="0" indent="0" algn="l" rtl="0">
              <a:lnSpc>
                <a:spcPct val="115000"/>
              </a:lnSpc>
              <a:spcBef>
                <a:spcPts val="1000"/>
              </a:spcBef>
              <a:spcAft>
                <a:spcPts val="0"/>
              </a:spcAft>
              <a:buNone/>
            </a:pPr>
            <a:r>
              <a:rPr lang="pt-PT">
                <a:solidFill>
                  <a:srgbClr val="000000"/>
                </a:solidFill>
                <a:latin typeface="Roboto"/>
                <a:ea typeface="Roboto"/>
                <a:cs typeface="Roboto"/>
                <a:sym typeface="Roboto"/>
              </a:rPr>
              <a:t>Protocolos do modelo OSI e modelo TCP/IP</a:t>
            </a:r>
            <a:endParaRPr/>
          </a:p>
        </p:txBody>
      </p:sp>
      <p:sp>
        <p:nvSpPr>
          <p:cNvPr id="132" name="Google Shape;132;p23"/>
          <p:cNvSpPr txBox="1">
            <a:spLocks noGrp="1"/>
          </p:cNvSpPr>
          <p:nvPr>
            <p:ph type="body" idx="1"/>
          </p:nvPr>
        </p:nvSpPr>
        <p:spPr>
          <a:xfrm>
            <a:off x="677334" y="1982064"/>
            <a:ext cx="8596800" cy="3880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pt-PT" sz="1800">
                <a:solidFill>
                  <a:srgbClr val="000000"/>
                </a:solidFill>
              </a:rPr>
              <a:t>Na camada de aplicação, temos vários protocolos. Como exemplo, temos o DHCP e HTTP.</a:t>
            </a:r>
            <a:endParaRPr sz="1800">
              <a:solidFill>
                <a:srgbClr val="000000"/>
              </a:solidFill>
            </a:endParaRPr>
          </a:p>
          <a:p>
            <a:pPr marL="0" lvl="0" indent="0" algn="l" rtl="0">
              <a:spcBef>
                <a:spcPts val="1000"/>
              </a:spcBef>
              <a:spcAft>
                <a:spcPts val="0"/>
              </a:spcAft>
              <a:buNone/>
            </a:pPr>
            <a:r>
              <a:rPr lang="pt-PT" sz="1800">
                <a:solidFill>
                  <a:srgbClr val="000000"/>
                </a:solidFill>
              </a:rPr>
              <a:t>O HTTP é o protocolo base, que é  responsável pela transferência do conteúdo da web para os navegadores</a:t>
            </a:r>
            <a:endParaRPr sz="1800">
              <a:solidFill>
                <a:srgbClr val="000000"/>
              </a:solidFill>
            </a:endParaRPr>
          </a:p>
          <a:p>
            <a:pPr marL="0" lvl="0" indent="0" algn="l" rtl="0">
              <a:spcBef>
                <a:spcPts val="1000"/>
              </a:spcBef>
              <a:spcAft>
                <a:spcPts val="0"/>
              </a:spcAft>
              <a:buNone/>
            </a:pPr>
            <a:r>
              <a:rPr lang="pt-PT" sz="1800">
                <a:solidFill>
                  <a:srgbClr val="000000"/>
                </a:solidFill>
              </a:rPr>
              <a:t>O DHCP é o protocolo que atribui , de forma dinâmica, ips às máquinas de uma rede local </a:t>
            </a:r>
            <a:endParaRPr sz="1800">
              <a:solidFill>
                <a:srgbClr val="000000"/>
              </a:solidFill>
            </a:endParaRPr>
          </a:p>
        </p:txBody>
      </p:sp>
      <p:pic>
        <p:nvPicPr>
          <p:cNvPr id="133" name="Google Shape;133;p23"/>
          <p:cNvPicPr preferRelativeResize="0"/>
          <p:nvPr/>
        </p:nvPicPr>
        <p:blipFill>
          <a:blip r:embed="rId3">
            <a:alphaModFix/>
          </a:blip>
          <a:stretch>
            <a:fillRect/>
          </a:stretch>
        </p:blipFill>
        <p:spPr>
          <a:xfrm>
            <a:off x="7335034" y="4105875"/>
            <a:ext cx="2613066" cy="2613066"/>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Autofit/>
          </a:bodyPr>
          <a:lstStyle/>
          <a:p>
            <a:pPr marL="342900" lvl="0" indent="0" algn="l" rtl="0">
              <a:lnSpc>
                <a:spcPct val="115000"/>
              </a:lnSpc>
              <a:spcBef>
                <a:spcPts val="1000"/>
              </a:spcBef>
              <a:spcAft>
                <a:spcPts val="0"/>
              </a:spcAft>
              <a:buNone/>
            </a:pPr>
            <a:r>
              <a:rPr lang="pt-PT">
                <a:solidFill>
                  <a:srgbClr val="000000"/>
                </a:solidFill>
                <a:latin typeface="Roboto"/>
                <a:ea typeface="Roboto"/>
                <a:cs typeface="Roboto"/>
                <a:sym typeface="Roboto"/>
              </a:rPr>
              <a:t>O que é o modelo TCP/IP</a:t>
            </a:r>
            <a:endParaRPr b="1">
              <a:latin typeface="Roboto"/>
              <a:ea typeface="Roboto"/>
              <a:cs typeface="Roboto"/>
              <a:sym typeface="Roboto"/>
            </a:endParaRPr>
          </a:p>
        </p:txBody>
      </p:sp>
      <p:sp>
        <p:nvSpPr>
          <p:cNvPr id="139" name="Google Shape;139;p24"/>
          <p:cNvSpPr txBox="1">
            <a:spLocks noGrp="1"/>
          </p:cNvSpPr>
          <p:nvPr>
            <p:ph type="body" idx="1"/>
          </p:nvPr>
        </p:nvSpPr>
        <p:spPr>
          <a:xfrm>
            <a:off x="867425" y="1650500"/>
            <a:ext cx="7565700" cy="40119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pt-PT" sz="1800">
                <a:solidFill>
                  <a:srgbClr val="000000"/>
                </a:solidFill>
              </a:rPr>
              <a:t>O TCP/IP (Transmission Control Protocol/Internet Protocol) representa um conjunto de protocolos que permitem que diversos equipamentos que constituem uma rede possam comunicar entre si. É um protocolo estruturado por camadas na qual cada camada utiliza e presta serviços às camadas adjacentes. Cada camada apenas trata das informações que correspondem à sua função.</a:t>
            </a:r>
            <a:endParaRPr sz="1800">
              <a:solidFill>
                <a:srgbClr val="000000"/>
              </a:solidFill>
            </a:endParaRPr>
          </a:p>
        </p:txBody>
      </p:sp>
      <p:pic>
        <p:nvPicPr>
          <p:cNvPr id="140" name="Google Shape;140;p24"/>
          <p:cNvPicPr preferRelativeResize="0"/>
          <p:nvPr/>
        </p:nvPicPr>
        <p:blipFill>
          <a:blip r:embed="rId3">
            <a:alphaModFix/>
          </a:blip>
          <a:stretch>
            <a:fillRect/>
          </a:stretch>
        </p:blipFill>
        <p:spPr>
          <a:xfrm>
            <a:off x="6848959" y="3902450"/>
            <a:ext cx="2143125" cy="214312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pt-PT">
                <a:solidFill>
                  <a:srgbClr val="000000"/>
                </a:solidFill>
              </a:rPr>
              <a:t>Camadas do modelo TCP/IP e a sua função</a:t>
            </a:r>
            <a:endParaRPr>
              <a:solidFill>
                <a:srgbClr val="000000"/>
              </a:solidFill>
            </a:endParaRPr>
          </a:p>
        </p:txBody>
      </p:sp>
      <p:sp>
        <p:nvSpPr>
          <p:cNvPr id="146" name="Google Shape;146;p25"/>
          <p:cNvSpPr txBox="1">
            <a:spLocks noGrp="1"/>
          </p:cNvSpPr>
          <p:nvPr>
            <p:ph type="body" idx="1"/>
          </p:nvPr>
        </p:nvSpPr>
        <p:spPr>
          <a:xfrm>
            <a:off x="677334" y="2160589"/>
            <a:ext cx="8596800" cy="3880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pt-PT">
                <a:solidFill>
                  <a:srgbClr val="000000"/>
                </a:solidFill>
              </a:rPr>
              <a:t>O conceito TCP/ip também é um modelo para definição de camadas, mas apenas constituído por 4 :</a:t>
            </a:r>
            <a:endParaRPr>
              <a:solidFill>
                <a:srgbClr val="000000"/>
              </a:solidFill>
            </a:endParaRPr>
          </a:p>
        </p:txBody>
      </p:sp>
      <p:pic>
        <p:nvPicPr>
          <p:cNvPr id="6" name="Picture 3" descr="C:\Users\aluno.2psit1\Desktop\Sem Títul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688" y="3394185"/>
            <a:ext cx="3600400" cy="27024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Autofit/>
          </a:bodyPr>
          <a:lstStyle/>
          <a:p>
            <a:pPr marL="342900" lvl="0" indent="0" algn="l" rtl="0">
              <a:lnSpc>
                <a:spcPct val="115000"/>
              </a:lnSpc>
              <a:spcBef>
                <a:spcPts val="1000"/>
              </a:spcBef>
              <a:spcAft>
                <a:spcPts val="0"/>
              </a:spcAft>
              <a:buNone/>
            </a:pPr>
            <a:r>
              <a:rPr lang="pt-PT">
                <a:solidFill>
                  <a:srgbClr val="000000"/>
                </a:solidFill>
                <a:latin typeface="Roboto"/>
                <a:ea typeface="Roboto"/>
                <a:cs typeface="Roboto"/>
                <a:sym typeface="Roboto"/>
              </a:rPr>
              <a:t>Comparação entre modelos</a:t>
            </a:r>
            <a:endParaRPr/>
          </a:p>
        </p:txBody>
      </p:sp>
      <p:sp>
        <p:nvSpPr>
          <p:cNvPr id="153" name="Google Shape;153;p26"/>
          <p:cNvSpPr txBox="1">
            <a:spLocks noGrp="1"/>
          </p:cNvSpPr>
          <p:nvPr>
            <p:ph type="body" idx="1"/>
          </p:nvPr>
        </p:nvSpPr>
        <p:spPr>
          <a:xfrm>
            <a:off x="289150" y="1590250"/>
            <a:ext cx="9336600" cy="46890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pt-PT" sz="1800">
                <a:solidFill>
                  <a:srgbClr val="000000"/>
                </a:solidFill>
              </a:rPr>
              <a:t>Quando comparamos o modelo OSI ao modelo TCP/IP podemos observar várias semelhanças entre eles nas camadas de transporte e rede, mas os dois modelos diferem no modo como se relacionam com as camadas cima e baixo de cada camada.</a:t>
            </a:r>
            <a:endParaRPr sz="1800">
              <a:solidFill>
                <a:srgbClr val="000000"/>
              </a:solidFill>
            </a:endParaRPr>
          </a:p>
          <a:p>
            <a:pPr marL="0" lvl="0" indent="0" algn="l" rtl="0">
              <a:spcBef>
                <a:spcPts val="1000"/>
              </a:spcBef>
              <a:spcAft>
                <a:spcPts val="0"/>
              </a:spcAft>
              <a:buNone/>
            </a:pPr>
            <a:endParaRPr sz="1800">
              <a:solidFill>
                <a:srgbClr val="000000"/>
              </a:solidFill>
            </a:endParaRPr>
          </a:p>
          <a:p>
            <a:pPr marL="0" lvl="0" indent="0" algn="l" rtl="0">
              <a:spcBef>
                <a:spcPts val="1000"/>
              </a:spcBef>
              <a:spcAft>
                <a:spcPts val="0"/>
              </a:spcAft>
              <a:buNone/>
            </a:pPr>
            <a:endParaRPr sz="1800">
              <a:solidFill>
                <a:srgbClr val="000000"/>
              </a:solidFill>
            </a:endParaRPr>
          </a:p>
        </p:txBody>
      </p:sp>
      <p:pic>
        <p:nvPicPr>
          <p:cNvPr id="154" name="Google Shape;154;p26"/>
          <p:cNvPicPr preferRelativeResize="0"/>
          <p:nvPr/>
        </p:nvPicPr>
        <p:blipFill>
          <a:blip r:embed="rId3">
            <a:alphaModFix/>
          </a:blip>
          <a:stretch>
            <a:fillRect/>
          </a:stretch>
        </p:blipFill>
        <p:spPr>
          <a:xfrm>
            <a:off x="3035975" y="2650425"/>
            <a:ext cx="6858000" cy="3629025"/>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677334" y="657800"/>
            <a:ext cx="8596800" cy="1320900"/>
          </a:xfrm>
          <a:prstGeom prst="rect">
            <a:avLst/>
          </a:prstGeom>
        </p:spPr>
        <p:txBody>
          <a:bodyPr spcFirstLastPara="1" wrap="square" lIns="91425" tIns="45700" rIns="91425" bIns="45700" anchor="t" anchorCtr="0">
            <a:noAutofit/>
          </a:bodyPr>
          <a:lstStyle/>
          <a:p>
            <a:pPr marL="342900" lvl="0" indent="-480060" algn="l" rtl="0">
              <a:lnSpc>
                <a:spcPct val="115000"/>
              </a:lnSpc>
              <a:spcBef>
                <a:spcPts val="1000"/>
              </a:spcBef>
              <a:spcAft>
                <a:spcPts val="0"/>
              </a:spcAft>
              <a:buClr>
                <a:srgbClr val="000000"/>
              </a:buClr>
              <a:buSzPts val="3600"/>
              <a:buFont typeface="Noto Sans Symbols"/>
              <a:buChar char="⮚"/>
            </a:pPr>
            <a:r>
              <a:rPr lang="pt-PT">
                <a:solidFill>
                  <a:srgbClr val="000000"/>
                </a:solidFill>
                <a:latin typeface="Roboto"/>
                <a:ea typeface="Roboto"/>
                <a:cs typeface="Roboto"/>
                <a:sym typeface="Roboto"/>
              </a:rPr>
              <a:t>Conclusão</a:t>
            </a:r>
            <a:endParaRPr/>
          </a:p>
        </p:txBody>
      </p:sp>
      <p:sp>
        <p:nvSpPr>
          <p:cNvPr id="160" name="Google Shape;160;p27"/>
          <p:cNvSpPr txBox="1">
            <a:spLocks noGrp="1"/>
          </p:cNvSpPr>
          <p:nvPr>
            <p:ph type="body" idx="1"/>
          </p:nvPr>
        </p:nvSpPr>
        <p:spPr>
          <a:xfrm>
            <a:off x="677334" y="2160589"/>
            <a:ext cx="8596800" cy="3880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pt-PT" sz="1800">
                <a:solidFill>
                  <a:srgbClr val="000000"/>
                </a:solidFill>
              </a:rPr>
              <a:t>Em conclusão , este trabalho veio a cimentar os conhecimentos adquiridos na nossa visita de estudo à claranet. Nela tivemos uma ideia do que é o modelo OSI</a:t>
            </a:r>
            <a:endParaRPr sz="1800">
              <a:solidFill>
                <a:srgbClr val="000000"/>
              </a:solidFill>
            </a:endParaRPr>
          </a:p>
          <a:p>
            <a:pPr marL="0" lvl="0" indent="0" algn="l" rtl="0">
              <a:spcBef>
                <a:spcPts val="1000"/>
              </a:spcBef>
              <a:spcAft>
                <a:spcPts val="0"/>
              </a:spcAft>
              <a:buNone/>
            </a:pPr>
            <a:r>
              <a:rPr lang="pt-PT" sz="1800">
                <a:solidFill>
                  <a:srgbClr val="000000"/>
                </a:solidFill>
              </a:rPr>
              <a:t>Com este trabalho podemos dizer que já sabemos o que são os modelos e a sua importância para a internet ser o que é hoje .</a:t>
            </a:r>
            <a:endParaRPr sz="1800">
              <a:solidFill>
                <a:srgbClr val="000000"/>
              </a:solidFill>
            </a:endParaRPr>
          </a:p>
        </p:txBody>
      </p:sp>
      <p:pic>
        <p:nvPicPr>
          <p:cNvPr id="161" name="Google Shape;161;p27"/>
          <p:cNvPicPr preferRelativeResize="0"/>
          <p:nvPr/>
        </p:nvPicPr>
        <p:blipFill>
          <a:blip r:embed="rId3">
            <a:alphaModFix/>
          </a:blip>
          <a:stretch>
            <a:fillRect/>
          </a:stretch>
        </p:blipFill>
        <p:spPr>
          <a:xfrm>
            <a:off x="5661800" y="4429438"/>
            <a:ext cx="4286250" cy="1190625"/>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pt-PT"/>
              <a:t>Webgrafia </a:t>
            </a:r>
            <a:endParaRPr/>
          </a:p>
        </p:txBody>
      </p:sp>
      <p:sp>
        <p:nvSpPr>
          <p:cNvPr id="167" name="Google Shape;167;p28"/>
          <p:cNvSpPr txBox="1">
            <a:spLocks noGrp="1"/>
          </p:cNvSpPr>
          <p:nvPr>
            <p:ph type="body" idx="1"/>
          </p:nvPr>
        </p:nvSpPr>
        <p:spPr>
          <a:xfrm>
            <a:off x="677334" y="2160589"/>
            <a:ext cx="8596800" cy="3880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pt-PT" sz="1100" u="sng">
                <a:solidFill>
                  <a:schemeClr val="hlink"/>
                </a:solidFill>
                <a:latin typeface="Arial"/>
                <a:ea typeface="Arial"/>
                <a:cs typeface="Arial"/>
                <a:sym typeface="Arial"/>
                <a:hlinkClick r:id="rId3"/>
              </a:rPr>
              <a:t>http://deptal.estgp.pt:9090/cisco/ccna1/course/module3/3.2.4.4/3.2.4.4.html</a:t>
            </a:r>
            <a:endParaRPr/>
          </a:p>
          <a:p>
            <a:pPr marL="0" lvl="0" indent="0" algn="l" rtl="0">
              <a:spcBef>
                <a:spcPts val="1000"/>
              </a:spcBef>
              <a:spcAft>
                <a:spcPts val="0"/>
              </a:spcAft>
              <a:buNone/>
            </a:pPr>
            <a:r>
              <a:rPr lang="pt-PT" sz="1100" u="sng">
                <a:solidFill>
                  <a:schemeClr val="hlink"/>
                </a:solidFill>
                <a:latin typeface="Arial"/>
                <a:ea typeface="Arial"/>
                <a:cs typeface="Arial"/>
                <a:sym typeface="Arial"/>
                <a:hlinkClick r:id="rId4"/>
              </a:rPr>
              <a:t>https://pplware.sapo.pt/tutoriais/networking/redes-sabe-o-que-e-o-modelo-osi/</a:t>
            </a:r>
            <a:endParaRPr/>
          </a:p>
          <a:p>
            <a:pPr marL="0" lvl="0" indent="0" algn="l" rtl="0">
              <a:spcBef>
                <a:spcPts val="1000"/>
              </a:spcBef>
              <a:spcAft>
                <a:spcPts val="0"/>
              </a:spcAft>
              <a:buNone/>
            </a:pPr>
            <a:r>
              <a:rPr lang="pt-PT" sz="1100" u="sng">
                <a:solidFill>
                  <a:schemeClr val="hlink"/>
                </a:solidFill>
                <a:latin typeface="Arial"/>
                <a:ea typeface="Arial"/>
                <a:cs typeface="Arial"/>
                <a:sym typeface="Arial"/>
                <a:hlinkClick r:id="rId5"/>
              </a:rPr>
              <a:t>https://pplware.sapo.pt/tutoriais/networking/redes-a-arquitetura-tcp-ip/</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179959" y="839800"/>
            <a:ext cx="8596800" cy="132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600"/>
              <a:buFont typeface="Trebuchet MS"/>
              <a:buNone/>
            </a:pPr>
            <a:r>
              <a:rPr lang="pt-PT">
                <a:solidFill>
                  <a:srgbClr val="000000"/>
                </a:solidFill>
              </a:rPr>
              <a:t>Índice</a:t>
            </a:r>
            <a:endParaRPr>
              <a:solidFill>
                <a:srgbClr val="000000"/>
              </a:solidFill>
            </a:endParaRPr>
          </a:p>
        </p:txBody>
      </p:sp>
      <p:sp>
        <p:nvSpPr>
          <p:cNvPr id="77" name="Google Shape;77;p15"/>
          <p:cNvSpPr txBox="1">
            <a:spLocks noGrp="1"/>
          </p:cNvSpPr>
          <p:nvPr>
            <p:ph type="body" idx="1"/>
          </p:nvPr>
        </p:nvSpPr>
        <p:spPr>
          <a:xfrm>
            <a:off x="677325" y="2160601"/>
            <a:ext cx="8596800" cy="4284900"/>
          </a:xfrm>
          <a:prstGeom prst="rect">
            <a:avLst/>
          </a:prstGeom>
          <a:noFill/>
          <a:ln>
            <a:noFill/>
          </a:ln>
        </p:spPr>
        <p:txBody>
          <a:bodyPr spcFirstLastPara="1" wrap="square" lIns="91425" tIns="45700" rIns="91425" bIns="45700" anchor="t" anchorCtr="0">
            <a:noAutofit/>
          </a:bodyPr>
          <a:lstStyle/>
          <a:p>
            <a:pPr marL="342900" lvl="0" indent="-365760" algn="l" rtl="0">
              <a:spcBef>
                <a:spcPts val="0"/>
              </a:spcBef>
              <a:spcAft>
                <a:spcPts val="0"/>
              </a:spcAft>
              <a:buClr>
                <a:srgbClr val="000000"/>
              </a:buClr>
              <a:buSzPts val="1800"/>
              <a:buFont typeface="Noto Sans Symbols"/>
              <a:buChar char="⮚"/>
            </a:pPr>
            <a:r>
              <a:rPr lang="pt-PT" sz="1800">
                <a:solidFill>
                  <a:srgbClr val="000000"/>
                </a:solidFill>
              </a:rPr>
              <a:t>Introdução</a:t>
            </a:r>
            <a:endParaRPr sz="1800">
              <a:solidFill>
                <a:srgbClr val="000000"/>
              </a:solidFill>
            </a:endParaRPr>
          </a:p>
          <a:p>
            <a:pPr marL="342900" lvl="0" indent="-365760" algn="l" rtl="0">
              <a:spcBef>
                <a:spcPts val="1000"/>
              </a:spcBef>
              <a:spcAft>
                <a:spcPts val="0"/>
              </a:spcAft>
              <a:buClr>
                <a:srgbClr val="000000"/>
              </a:buClr>
              <a:buSzPts val="1800"/>
              <a:buFont typeface="Noto Sans Symbols"/>
              <a:buChar char="⮚"/>
            </a:pPr>
            <a:r>
              <a:rPr lang="pt-PT" sz="1800">
                <a:solidFill>
                  <a:srgbClr val="000000"/>
                </a:solidFill>
              </a:rPr>
              <a:t>O que é o modelo OSI </a:t>
            </a:r>
            <a:endParaRPr sz="1800">
              <a:solidFill>
                <a:srgbClr val="000000"/>
              </a:solidFill>
            </a:endParaRPr>
          </a:p>
          <a:p>
            <a:pPr marL="342900" lvl="0" indent="-365760" algn="l" rtl="0">
              <a:spcBef>
                <a:spcPts val="1000"/>
              </a:spcBef>
              <a:spcAft>
                <a:spcPts val="0"/>
              </a:spcAft>
              <a:buClr>
                <a:srgbClr val="000000"/>
              </a:buClr>
              <a:buSzPts val="1800"/>
              <a:buChar char="⮚"/>
            </a:pPr>
            <a:r>
              <a:rPr lang="pt-PT" sz="1800">
                <a:solidFill>
                  <a:srgbClr val="000000"/>
                </a:solidFill>
              </a:rPr>
              <a:t>Encapsulamento </a:t>
            </a:r>
            <a:endParaRPr sz="1800">
              <a:solidFill>
                <a:srgbClr val="000000"/>
              </a:solidFill>
            </a:endParaRPr>
          </a:p>
          <a:p>
            <a:pPr marL="342900" lvl="0" indent="-365760" algn="l" rtl="0">
              <a:spcBef>
                <a:spcPts val="1000"/>
              </a:spcBef>
              <a:spcAft>
                <a:spcPts val="0"/>
              </a:spcAft>
              <a:buClr>
                <a:srgbClr val="000000"/>
              </a:buClr>
              <a:buSzPts val="1800"/>
              <a:buFont typeface="Noto Sans Symbols"/>
              <a:buChar char="⮚"/>
            </a:pPr>
            <a:r>
              <a:rPr lang="pt-PT" sz="1800">
                <a:solidFill>
                  <a:srgbClr val="000000"/>
                </a:solidFill>
              </a:rPr>
              <a:t>Camadas do modelo OSI e a sua função</a:t>
            </a:r>
            <a:endParaRPr sz="1800">
              <a:solidFill>
                <a:srgbClr val="000000"/>
              </a:solidFill>
            </a:endParaRPr>
          </a:p>
          <a:p>
            <a:pPr marL="342900" lvl="0" indent="-365760" algn="l" rtl="0">
              <a:spcBef>
                <a:spcPts val="1000"/>
              </a:spcBef>
              <a:spcAft>
                <a:spcPts val="0"/>
              </a:spcAft>
              <a:buClr>
                <a:srgbClr val="000000"/>
              </a:buClr>
              <a:buSzPts val="1800"/>
              <a:buChar char="⮚"/>
            </a:pPr>
            <a:r>
              <a:rPr lang="pt-PT" sz="1800">
                <a:solidFill>
                  <a:srgbClr val="000000"/>
                </a:solidFill>
              </a:rPr>
              <a:t>Protocolos do modelo OSI</a:t>
            </a:r>
            <a:endParaRPr sz="1800">
              <a:solidFill>
                <a:srgbClr val="000000"/>
              </a:solidFill>
            </a:endParaRPr>
          </a:p>
          <a:p>
            <a:pPr marL="342900" lvl="0" indent="-365760" algn="l" rtl="0">
              <a:spcBef>
                <a:spcPts val="1000"/>
              </a:spcBef>
              <a:spcAft>
                <a:spcPts val="0"/>
              </a:spcAft>
              <a:buClr>
                <a:srgbClr val="000000"/>
              </a:buClr>
              <a:buSzPts val="1800"/>
              <a:buFont typeface="Noto Sans Symbols"/>
              <a:buChar char="⮚"/>
            </a:pPr>
            <a:r>
              <a:rPr lang="pt-PT" sz="1800">
                <a:solidFill>
                  <a:srgbClr val="000000"/>
                </a:solidFill>
              </a:rPr>
              <a:t>O que é o modelo TCP/IP</a:t>
            </a:r>
            <a:endParaRPr sz="1800">
              <a:solidFill>
                <a:srgbClr val="000000"/>
              </a:solidFill>
            </a:endParaRPr>
          </a:p>
          <a:p>
            <a:pPr marL="342900" lvl="0" indent="-365760" algn="l" rtl="0">
              <a:spcBef>
                <a:spcPts val="1000"/>
              </a:spcBef>
              <a:spcAft>
                <a:spcPts val="0"/>
              </a:spcAft>
              <a:buClr>
                <a:srgbClr val="000000"/>
              </a:buClr>
              <a:buSzPts val="1800"/>
              <a:buChar char="⮚"/>
            </a:pPr>
            <a:r>
              <a:rPr lang="pt-PT" sz="1800">
                <a:solidFill>
                  <a:srgbClr val="000000"/>
                </a:solidFill>
              </a:rPr>
              <a:t>Camadas do modelo TCP/IP e a sua função</a:t>
            </a:r>
            <a:endParaRPr sz="1800">
              <a:solidFill>
                <a:srgbClr val="000000"/>
              </a:solidFill>
            </a:endParaRPr>
          </a:p>
          <a:p>
            <a:pPr marL="342900" lvl="0" indent="-365760" algn="l" rtl="0">
              <a:spcBef>
                <a:spcPts val="1000"/>
              </a:spcBef>
              <a:spcAft>
                <a:spcPts val="0"/>
              </a:spcAft>
              <a:buClr>
                <a:srgbClr val="000000"/>
              </a:buClr>
              <a:buSzPts val="1800"/>
              <a:buFont typeface="Noto Sans Symbols"/>
              <a:buChar char="⮚"/>
            </a:pPr>
            <a:r>
              <a:rPr lang="pt-PT" sz="1800">
                <a:solidFill>
                  <a:srgbClr val="000000"/>
                </a:solidFill>
              </a:rPr>
              <a:t>Protocolos do TCP/IP</a:t>
            </a:r>
            <a:endParaRPr sz="1800">
              <a:solidFill>
                <a:srgbClr val="000000"/>
              </a:solidFill>
            </a:endParaRPr>
          </a:p>
          <a:p>
            <a:pPr marL="342900" lvl="0" indent="-365760" algn="l" rtl="0">
              <a:spcBef>
                <a:spcPts val="1000"/>
              </a:spcBef>
              <a:spcAft>
                <a:spcPts val="0"/>
              </a:spcAft>
              <a:buClr>
                <a:srgbClr val="000000"/>
              </a:buClr>
              <a:buSzPts val="1800"/>
              <a:buChar char="⮚"/>
            </a:pPr>
            <a:r>
              <a:rPr lang="pt-PT" sz="1800">
                <a:solidFill>
                  <a:srgbClr val="000000"/>
                </a:solidFill>
              </a:rPr>
              <a:t>Comparação entre modelos</a:t>
            </a:r>
            <a:endParaRPr sz="1800">
              <a:solidFill>
                <a:srgbClr val="000000"/>
              </a:solidFill>
            </a:endParaRPr>
          </a:p>
          <a:p>
            <a:pPr marL="342900" lvl="0" indent="-365760" algn="l" rtl="0">
              <a:spcBef>
                <a:spcPts val="1000"/>
              </a:spcBef>
              <a:spcAft>
                <a:spcPts val="0"/>
              </a:spcAft>
              <a:buClr>
                <a:srgbClr val="000000"/>
              </a:buClr>
              <a:buSzPts val="1800"/>
              <a:buFont typeface="Noto Sans Symbols"/>
              <a:buChar char="⮚"/>
            </a:pPr>
            <a:r>
              <a:rPr lang="pt-PT" sz="1800">
                <a:solidFill>
                  <a:srgbClr val="000000"/>
                </a:solidFill>
              </a:rPr>
              <a:t>Conclusão</a:t>
            </a:r>
            <a:endParaRPr sz="1800">
              <a:solidFill>
                <a:srgbClr val="000000"/>
              </a:solidFill>
            </a:endParaRPr>
          </a:p>
          <a:p>
            <a:pPr marL="342900" lvl="0" indent="-251459" algn="l" rtl="0">
              <a:spcBef>
                <a:spcPts val="1000"/>
              </a:spcBef>
              <a:spcAft>
                <a:spcPts val="0"/>
              </a:spcAft>
              <a:buSzPts val="1440"/>
              <a:buFont typeface="Noto Sans Symbols"/>
              <a:buNone/>
            </a:pPr>
            <a:endParaRPr/>
          </a:p>
          <a:p>
            <a:pPr marL="342900" lvl="0" indent="-251459" algn="l" rtl="0">
              <a:spcBef>
                <a:spcPts val="1000"/>
              </a:spcBef>
              <a:spcAft>
                <a:spcPts val="0"/>
              </a:spcAft>
              <a:buSzPts val="1440"/>
              <a:buFont typeface="Noto Sans Symbols"/>
              <a:buNone/>
            </a:pPr>
            <a:endParaRPr/>
          </a:p>
          <a:p>
            <a:pPr marL="0" lvl="0" indent="0" algn="l" rtl="0">
              <a:spcBef>
                <a:spcPts val="1000"/>
              </a:spcBef>
              <a:spcAft>
                <a:spcPts val="0"/>
              </a:spcAft>
              <a:buSzPts val="1440"/>
              <a:buNone/>
            </a:pPr>
            <a:r>
              <a:rPr lang="pt-PT"/>
              <a:t>	</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600"/>
              <a:buFont typeface="Trebuchet MS"/>
              <a:buNone/>
            </a:pPr>
            <a:r>
              <a:rPr lang="pt-PT">
                <a:solidFill>
                  <a:srgbClr val="000000"/>
                </a:solidFill>
              </a:rPr>
              <a:t>Introdução </a:t>
            </a:r>
            <a:endParaRPr>
              <a:solidFill>
                <a:srgbClr val="000000"/>
              </a:solidFill>
            </a:endParaRPr>
          </a:p>
        </p:txBody>
      </p:sp>
      <p:sp>
        <p:nvSpPr>
          <p:cNvPr id="83" name="Google Shape;83;p16"/>
          <p:cNvSpPr txBox="1">
            <a:spLocks noGrp="1"/>
          </p:cNvSpPr>
          <p:nvPr>
            <p:ph type="body" idx="1"/>
          </p:nvPr>
        </p:nvSpPr>
        <p:spPr>
          <a:xfrm>
            <a:off x="677325" y="1632400"/>
            <a:ext cx="10443300" cy="4408800"/>
          </a:xfrm>
          <a:prstGeom prst="rect">
            <a:avLst/>
          </a:prstGeom>
          <a:noFill/>
          <a:ln>
            <a:noFill/>
          </a:ln>
        </p:spPr>
        <p:txBody>
          <a:bodyPr spcFirstLastPara="1" wrap="square" lIns="91425" tIns="45700" rIns="91425" bIns="45700" anchor="t" anchorCtr="0">
            <a:noAutofit/>
          </a:bodyPr>
          <a:lstStyle/>
          <a:p>
            <a:pPr marL="360000" lvl="0" indent="0" algn="l" rtl="0">
              <a:spcBef>
                <a:spcPts val="0"/>
              </a:spcBef>
              <a:spcAft>
                <a:spcPts val="0"/>
              </a:spcAft>
              <a:buSzPts val="1440"/>
              <a:buNone/>
            </a:pPr>
            <a:r>
              <a:rPr lang="pt-PT" sz="1800" dirty="0">
                <a:solidFill>
                  <a:srgbClr val="000000"/>
                </a:solidFill>
              </a:rPr>
              <a:t>Quando ouvimos falar de equipamentos como </a:t>
            </a:r>
            <a:r>
              <a:rPr lang="pt-PT" sz="1800" dirty="0" err="1">
                <a:solidFill>
                  <a:srgbClr val="000000"/>
                </a:solidFill>
              </a:rPr>
              <a:t>switches</a:t>
            </a:r>
            <a:r>
              <a:rPr lang="pt-PT" sz="1800" dirty="0">
                <a:solidFill>
                  <a:srgbClr val="000000"/>
                </a:solidFill>
              </a:rPr>
              <a:t> de </a:t>
            </a:r>
            <a:r>
              <a:rPr lang="pt-PT" sz="1800" dirty="0" err="1">
                <a:solidFill>
                  <a:srgbClr val="000000"/>
                </a:solidFill>
              </a:rPr>
              <a:t>layer</a:t>
            </a:r>
            <a:r>
              <a:rPr lang="pt-PT" sz="1800" dirty="0">
                <a:solidFill>
                  <a:srgbClr val="000000"/>
                </a:solidFill>
              </a:rPr>
              <a:t> 2 ou </a:t>
            </a:r>
            <a:r>
              <a:rPr lang="pt-PT" sz="1800" dirty="0" err="1">
                <a:solidFill>
                  <a:srgbClr val="000000"/>
                </a:solidFill>
              </a:rPr>
              <a:t>switch</a:t>
            </a:r>
            <a:r>
              <a:rPr lang="pt-PT" sz="1800" dirty="0">
                <a:solidFill>
                  <a:srgbClr val="000000"/>
                </a:solidFill>
              </a:rPr>
              <a:t> </a:t>
            </a:r>
            <a:r>
              <a:rPr lang="pt-PT" sz="1800" dirty="0" err="1">
                <a:solidFill>
                  <a:srgbClr val="000000"/>
                </a:solidFill>
              </a:rPr>
              <a:t>ethernet</a:t>
            </a:r>
            <a:r>
              <a:rPr lang="pt-PT" sz="1800" dirty="0">
                <a:solidFill>
                  <a:srgbClr val="000000"/>
                </a:solidFill>
              </a:rPr>
              <a:t> de </a:t>
            </a:r>
            <a:r>
              <a:rPr lang="pt-PT" sz="1800" dirty="0" err="1">
                <a:solidFill>
                  <a:srgbClr val="000000"/>
                </a:solidFill>
              </a:rPr>
              <a:t>layer</a:t>
            </a:r>
            <a:r>
              <a:rPr lang="pt-PT" sz="1800" dirty="0">
                <a:solidFill>
                  <a:srgbClr val="000000"/>
                </a:solidFill>
              </a:rPr>
              <a:t> 3,</a:t>
            </a:r>
            <a:br>
              <a:rPr lang="pt-PT" sz="1800" dirty="0">
                <a:solidFill>
                  <a:srgbClr val="000000"/>
                </a:solidFill>
              </a:rPr>
            </a:br>
            <a:r>
              <a:rPr lang="pt-PT" sz="1800" dirty="0">
                <a:solidFill>
                  <a:srgbClr val="000000"/>
                </a:solidFill>
              </a:rPr>
              <a:t>está </a:t>
            </a:r>
            <a:r>
              <a:rPr lang="pt-PT" sz="1800" dirty="0" err="1">
                <a:solidFill>
                  <a:srgbClr val="000000"/>
                </a:solidFill>
              </a:rPr>
              <a:t>diretamente</a:t>
            </a:r>
            <a:r>
              <a:rPr lang="pt-PT" sz="1800" dirty="0">
                <a:solidFill>
                  <a:srgbClr val="000000"/>
                </a:solidFill>
              </a:rPr>
              <a:t> relacionado com as camadas do modelo de protocolos OSI, que é habitualmente usado para descrever comunicações em rede. </a:t>
            </a:r>
            <a:endParaRPr sz="1800" dirty="0">
              <a:solidFill>
                <a:srgbClr val="000000"/>
              </a:solidFill>
            </a:endParaRPr>
          </a:p>
          <a:p>
            <a:pPr marL="360000" lvl="0" indent="0" algn="l" rtl="0">
              <a:spcBef>
                <a:spcPts val="0"/>
              </a:spcBef>
              <a:spcAft>
                <a:spcPts val="0"/>
              </a:spcAft>
              <a:buSzPts val="1440"/>
              <a:buNone/>
            </a:pPr>
            <a:endParaRPr sz="1800" dirty="0">
              <a:solidFill>
                <a:srgbClr val="000000"/>
              </a:solidFill>
            </a:endParaRPr>
          </a:p>
          <a:p>
            <a:pPr marL="360000" lvl="0" indent="0" algn="l" rtl="0">
              <a:spcBef>
                <a:spcPts val="0"/>
              </a:spcBef>
              <a:spcAft>
                <a:spcPts val="0"/>
              </a:spcAft>
              <a:buSzPts val="1440"/>
              <a:buNone/>
            </a:pPr>
            <a:r>
              <a:rPr lang="pt-PT" sz="1800" dirty="0">
                <a:solidFill>
                  <a:srgbClr val="000000"/>
                </a:solidFill>
              </a:rPr>
              <a:t>Essas comunicações de dados entre redes não são possíveis se não houverem regras para a transmissão e recepção dos pacotes de dados. Essas regras são conhecidas como protocolos, entre quais o modelo TCP/IP. Sendo um dos mais utilizados, o modelo TCP/IP é aplicado na descrição da rede, sendo mais datado que o modelo OSI.</a:t>
            </a:r>
            <a:endParaRPr sz="1800" dirty="0">
              <a:solidFill>
                <a:srgbClr val="000000"/>
              </a:solidFill>
            </a:endParaRPr>
          </a:p>
        </p:txBody>
      </p:sp>
      <p:pic>
        <p:nvPicPr>
          <p:cNvPr id="84" name="Google Shape;84;p16"/>
          <p:cNvPicPr preferRelativeResize="0"/>
          <p:nvPr/>
        </p:nvPicPr>
        <p:blipFill>
          <a:blip r:embed="rId3">
            <a:alphaModFix/>
          </a:blip>
          <a:stretch>
            <a:fillRect/>
          </a:stretch>
        </p:blipFill>
        <p:spPr>
          <a:xfrm>
            <a:off x="7578950" y="4357175"/>
            <a:ext cx="4306974" cy="2289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250"/>
                                  </p:stCondLst>
                                  <p:childTnLst>
                                    <p:set>
                                      <p:cBhvr>
                                        <p:cTn id="6" dur="1" fill="hold">
                                          <p:stCondLst>
                                            <p:cond delay="999"/>
                                          </p:stCondLst>
                                        </p:cTn>
                                        <p:tgtEl>
                                          <p:spTgt spid="83">
                                            <p:txEl>
                                              <p:pRg st="0" end="0"/>
                                            </p:txEl>
                                          </p:spTgt>
                                        </p:tgtEl>
                                        <p:attrNameLst>
                                          <p:attrName>style.visibility</p:attrName>
                                        </p:attrNameLst>
                                      </p:cBhvr>
                                      <p:to>
                                        <p:strVal val="visible"/>
                                      </p:to>
                                    </p:set>
                                  </p:childTnLst>
                                </p:cTn>
                              </p:par>
                              <p:par>
                                <p:cTn id="7" presetID="1" presetClass="entr" presetSubtype="0" fill="hold" nodeType="withEffect">
                                  <p:stCondLst>
                                    <p:cond delay="2750"/>
                                  </p:stCondLst>
                                  <p:childTnLst>
                                    <p:set>
                                      <p:cBhvr>
                                        <p:cTn id="8" dur="1" fill="hold">
                                          <p:stCondLst>
                                            <p:cond delay="3249"/>
                                          </p:stCondLst>
                                        </p:cTn>
                                        <p:tgtEl>
                                          <p:spTgt spid="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Autofit/>
          </a:bodyPr>
          <a:lstStyle/>
          <a:p>
            <a:pPr marL="342900" lvl="0" indent="0" algn="l" rtl="0">
              <a:lnSpc>
                <a:spcPct val="115000"/>
              </a:lnSpc>
              <a:spcBef>
                <a:spcPts val="1000"/>
              </a:spcBef>
              <a:spcAft>
                <a:spcPts val="0"/>
              </a:spcAft>
              <a:buNone/>
            </a:pPr>
            <a:r>
              <a:rPr lang="pt-PT">
                <a:solidFill>
                  <a:srgbClr val="000000"/>
                </a:solidFill>
                <a:latin typeface="Roboto"/>
                <a:ea typeface="Roboto"/>
                <a:cs typeface="Roboto"/>
                <a:sym typeface="Roboto"/>
              </a:rPr>
              <a:t>O que é o modelo OSI</a:t>
            </a:r>
            <a:endParaRPr>
              <a:solidFill>
                <a:srgbClr val="000000"/>
              </a:solidFill>
            </a:endParaRPr>
          </a:p>
        </p:txBody>
      </p:sp>
      <p:sp>
        <p:nvSpPr>
          <p:cNvPr id="90" name="Google Shape;90;p17"/>
          <p:cNvSpPr txBox="1">
            <a:spLocks noGrp="1"/>
          </p:cNvSpPr>
          <p:nvPr>
            <p:ph type="body" idx="1"/>
          </p:nvPr>
        </p:nvSpPr>
        <p:spPr>
          <a:xfrm>
            <a:off x="677334" y="1752489"/>
            <a:ext cx="8596800" cy="3880800"/>
          </a:xfrm>
          <a:prstGeom prst="rect">
            <a:avLst/>
          </a:prstGeom>
        </p:spPr>
        <p:txBody>
          <a:bodyPr spcFirstLastPara="1" wrap="square" lIns="91425" tIns="45700" rIns="91425" bIns="45700" anchor="t" anchorCtr="0">
            <a:noAutofit/>
          </a:bodyPr>
          <a:lstStyle/>
          <a:p>
            <a:pPr marL="0" lvl="0" indent="457200" algn="l" rtl="0">
              <a:spcBef>
                <a:spcPts val="1000"/>
              </a:spcBef>
              <a:spcAft>
                <a:spcPts val="0"/>
              </a:spcAft>
              <a:buNone/>
            </a:pPr>
            <a:r>
              <a:rPr lang="pt-PT" sz="1800">
                <a:solidFill>
                  <a:srgbClr val="000000"/>
                </a:solidFill>
              </a:rPr>
              <a:t>Há uns bons anos atrás cada fabricante tinha as suas tecnologias, topologias, protocolos, logo havia problemas para ligar os equipamentos entre si. Com estes problemas os fabricantes decidiram que todos se deveriam basear em normas (standards).</a:t>
            </a:r>
            <a:endParaRPr sz="1800">
              <a:solidFill>
                <a:srgbClr val="000000"/>
              </a:solidFill>
            </a:endParaRPr>
          </a:p>
          <a:p>
            <a:pPr marL="0" lvl="0" indent="457200" algn="l" rtl="0">
              <a:spcBef>
                <a:spcPts val="1000"/>
              </a:spcBef>
              <a:spcAft>
                <a:spcPts val="0"/>
              </a:spcAft>
              <a:buNone/>
            </a:pPr>
            <a:r>
              <a:rPr lang="pt-PT" sz="1800">
                <a:solidFill>
                  <a:srgbClr val="000000"/>
                </a:solidFill>
              </a:rPr>
              <a:t>O Modelo OSI (criado em 1970 e formalizado em 1983) é um modelo de referência da ISO que tinha com principal objectivo ser um modelo standard, para protocolos de comunicação entre os mais diversos sistemas, e assim garantir a comunicação entre dispositivos. O modelo é composto por 7 camadas, em que cada camada é realizada funções específicas.</a:t>
            </a:r>
            <a:endParaRPr sz="1800">
              <a:solidFill>
                <a:srgbClr val="000000"/>
              </a:solidFill>
            </a:endParaRPr>
          </a:p>
        </p:txBody>
      </p:sp>
      <p:pic>
        <p:nvPicPr>
          <p:cNvPr id="91" name="Google Shape;91;p17"/>
          <p:cNvPicPr preferRelativeResize="0"/>
          <p:nvPr/>
        </p:nvPicPr>
        <p:blipFill>
          <a:blip r:embed="rId3">
            <a:alphaModFix/>
          </a:blip>
          <a:stretch>
            <a:fillRect/>
          </a:stretch>
        </p:blipFill>
        <p:spPr>
          <a:xfrm>
            <a:off x="6379950" y="4642125"/>
            <a:ext cx="4626025" cy="214427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Autofit/>
          </a:bodyPr>
          <a:lstStyle/>
          <a:p>
            <a:pPr marL="342900" lvl="0" indent="0" algn="l" rtl="0">
              <a:lnSpc>
                <a:spcPct val="115000"/>
              </a:lnSpc>
              <a:spcBef>
                <a:spcPts val="1000"/>
              </a:spcBef>
              <a:spcAft>
                <a:spcPts val="0"/>
              </a:spcAft>
              <a:buNone/>
            </a:pPr>
            <a:r>
              <a:rPr lang="pt-PT">
                <a:solidFill>
                  <a:srgbClr val="000000"/>
                </a:solidFill>
                <a:latin typeface="Roboto"/>
                <a:ea typeface="Roboto"/>
                <a:cs typeface="Roboto"/>
                <a:sym typeface="Roboto"/>
              </a:rPr>
              <a:t>Encapsulamento </a:t>
            </a:r>
            <a:endParaRPr/>
          </a:p>
        </p:txBody>
      </p:sp>
      <p:sp>
        <p:nvSpPr>
          <p:cNvPr id="97" name="Google Shape;97;p18"/>
          <p:cNvSpPr txBox="1">
            <a:spLocks noGrp="1"/>
          </p:cNvSpPr>
          <p:nvPr>
            <p:ph type="body" idx="1"/>
          </p:nvPr>
        </p:nvSpPr>
        <p:spPr>
          <a:xfrm>
            <a:off x="677334" y="2160589"/>
            <a:ext cx="8596800" cy="3880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pt-PT" sz="1800" dirty="0">
                <a:solidFill>
                  <a:srgbClr val="000000"/>
                </a:solidFill>
              </a:rPr>
              <a:t>O encapsulamento dos dados é basicamente o </a:t>
            </a:r>
            <a:r>
              <a:rPr lang="pt-PT" sz="1800" dirty="0" err="1">
                <a:solidFill>
                  <a:srgbClr val="000000"/>
                </a:solidFill>
              </a:rPr>
              <a:t>envelopamento</a:t>
            </a:r>
            <a:r>
              <a:rPr lang="pt-PT" sz="1800" dirty="0">
                <a:solidFill>
                  <a:srgbClr val="000000"/>
                </a:solidFill>
              </a:rPr>
              <a:t> dos mesmos, de seguida eles andam de camada a camada e em cada camada é adicionado ao cabeçalho do dado uma informação do mesmo. Por exemplo na camada rede vai ser adicionado ao cabeçalho um IP.</a:t>
            </a:r>
            <a:endParaRPr sz="1800" dirty="0">
              <a:solidFill>
                <a:srgbClr val="000000"/>
              </a:solidFill>
            </a:endParaRPr>
          </a:p>
        </p:txBody>
      </p:sp>
      <p:pic>
        <p:nvPicPr>
          <p:cNvPr id="98" name="Google Shape;98;p18"/>
          <p:cNvPicPr preferRelativeResize="0"/>
          <p:nvPr/>
        </p:nvPicPr>
        <p:blipFill>
          <a:blip r:embed="rId3">
            <a:alphaModFix/>
          </a:blip>
          <a:stretch>
            <a:fillRect/>
          </a:stretch>
        </p:blipFill>
        <p:spPr>
          <a:xfrm>
            <a:off x="5579900" y="3430400"/>
            <a:ext cx="5936175" cy="33638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0"/>
                                  </p:stCondLst>
                                  <p:childTnLst>
                                    <p:set>
                                      <p:cBhvr>
                                        <p:cTn id="6" dur="1" fill="hold">
                                          <p:stCondLst>
                                            <p:cond delay="0"/>
                                          </p:stCondLst>
                                        </p:cTn>
                                        <p:tgtEl>
                                          <p:spTgt spid="97">
                                            <p:txEl>
                                              <p:pRg st="0" end="0"/>
                                            </p:txEl>
                                          </p:spTgt>
                                        </p:tgtEl>
                                        <p:attrNameLst>
                                          <p:attrName>style.visibility</p:attrName>
                                        </p:attrNameLst>
                                      </p:cBhvr>
                                      <p:to>
                                        <p:strVal val="visible"/>
                                      </p:to>
                                    </p:set>
                                    <p:animEffect transition="in" filter="fade">
                                      <p:cBhvr>
                                        <p:cTn id="7" dur="1250"/>
                                        <p:tgtEl>
                                          <p:spTgt spid="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pt-PT">
                <a:solidFill>
                  <a:srgbClr val="000000"/>
                </a:solidFill>
              </a:rPr>
              <a:t>Camadas do modelo OSI e a sua função</a:t>
            </a:r>
            <a:endParaRPr>
              <a:solidFill>
                <a:srgbClr val="000000"/>
              </a:solidFill>
            </a:endParaRPr>
          </a:p>
        </p:txBody>
      </p:sp>
      <p:sp>
        <p:nvSpPr>
          <p:cNvPr id="104" name="Google Shape;104;p19"/>
          <p:cNvSpPr txBox="1">
            <a:spLocks noGrp="1"/>
          </p:cNvSpPr>
          <p:nvPr>
            <p:ph type="body" idx="1"/>
          </p:nvPr>
        </p:nvSpPr>
        <p:spPr>
          <a:xfrm>
            <a:off x="677325" y="1815725"/>
            <a:ext cx="10979100" cy="4981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pt-PT" sz="1800">
                <a:solidFill>
                  <a:srgbClr val="000000"/>
                </a:solidFill>
              </a:rPr>
              <a:t>O modelo OSI é caracterizado pela forma de padronizar como diferentes componentes de software e hardware envolvidos numa comunicação de rede interagem uns com os outros, e por isso é formado por sete camadas:</a:t>
            </a:r>
            <a:endParaRPr sz="1800">
              <a:solidFill>
                <a:srgbClr val="000000"/>
              </a:solidFill>
            </a:endParaRPr>
          </a:p>
          <a:p>
            <a:pPr marL="457200" lvl="0" indent="0" algn="l" rtl="0">
              <a:spcBef>
                <a:spcPts val="1000"/>
              </a:spcBef>
              <a:spcAft>
                <a:spcPts val="0"/>
              </a:spcAft>
              <a:buNone/>
            </a:pPr>
            <a:r>
              <a:rPr lang="pt-PT" sz="1800" b="1">
                <a:solidFill>
                  <a:srgbClr val="000000"/>
                </a:solidFill>
              </a:rPr>
              <a:t>	</a:t>
            </a:r>
            <a:endParaRPr sz="1800" b="1">
              <a:solidFill>
                <a:srgbClr val="000000"/>
              </a:solidFill>
            </a:endParaRPr>
          </a:p>
        </p:txBody>
      </p:sp>
      <p:pic>
        <p:nvPicPr>
          <p:cNvPr id="105" name="Google Shape;105;p19"/>
          <p:cNvPicPr preferRelativeResize="0"/>
          <p:nvPr/>
        </p:nvPicPr>
        <p:blipFill>
          <a:blip r:embed="rId3">
            <a:alphaModFix/>
          </a:blip>
          <a:stretch>
            <a:fillRect/>
          </a:stretch>
        </p:blipFill>
        <p:spPr>
          <a:xfrm>
            <a:off x="3825525" y="2835825"/>
            <a:ext cx="3902874" cy="402217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1340509" y="265250"/>
            <a:ext cx="8596800" cy="1320900"/>
          </a:xfrm>
          <a:prstGeom prst="rect">
            <a:avLst/>
          </a:prstGeom>
        </p:spPr>
        <p:txBody>
          <a:bodyPr spcFirstLastPara="1" wrap="square" lIns="91425" tIns="45700" rIns="91425" bIns="45700" anchor="t" anchorCtr="0">
            <a:noAutofit/>
          </a:bodyPr>
          <a:lstStyle/>
          <a:p>
            <a:pPr marL="342900" lvl="0" indent="0" algn="l" rtl="0">
              <a:lnSpc>
                <a:spcPct val="115000"/>
              </a:lnSpc>
              <a:spcBef>
                <a:spcPts val="1000"/>
              </a:spcBef>
              <a:spcAft>
                <a:spcPts val="0"/>
              </a:spcAft>
              <a:buNone/>
            </a:pPr>
            <a:r>
              <a:rPr lang="pt-PT">
                <a:solidFill>
                  <a:srgbClr val="000000"/>
                </a:solidFill>
                <a:latin typeface="Roboto"/>
                <a:ea typeface="Roboto"/>
                <a:cs typeface="Roboto"/>
                <a:sym typeface="Roboto"/>
              </a:rPr>
              <a:t>Protocolos do modelo OSI e modelo TCP/IP</a:t>
            </a:r>
            <a:endParaRPr/>
          </a:p>
        </p:txBody>
      </p:sp>
      <p:sp>
        <p:nvSpPr>
          <p:cNvPr id="111" name="Google Shape;111;p20"/>
          <p:cNvSpPr txBox="1">
            <a:spLocks noGrp="1"/>
          </p:cNvSpPr>
          <p:nvPr>
            <p:ph type="body" idx="1"/>
          </p:nvPr>
        </p:nvSpPr>
        <p:spPr>
          <a:xfrm>
            <a:off x="740398" y="1688178"/>
            <a:ext cx="10711200" cy="5070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pt-PT" sz="1800">
                <a:solidFill>
                  <a:srgbClr val="000000"/>
                </a:solidFill>
              </a:rPr>
              <a:t>Cada camada de cada modelo é constituída por protocolos.</a:t>
            </a:r>
            <a:endParaRPr sz="1800">
              <a:solidFill>
                <a:srgbClr val="000000"/>
              </a:solidFill>
            </a:endParaRPr>
          </a:p>
          <a:p>
            <a:pPr marL="0" lvl="0" indent="0" algn="l" rtl="0">
              <a:spcBef>
                <a:spcPts val="1000"/>
              </a:spcBef>
              <a:spcAft>
                <a:spcPts val="0"/>
              </a:spcAft>
              <a:buNone/>
            </a:pPr>
            <a:r>
              <a:rPr lang="pt-PT" sz="1800">
                <a:solidFill>
                  <a:srgbClr val="000000"/>
                </a:solidFill>
              </a:rPr>
              <a:t>Nas 2 primeiras camadas temos, por exemplo, o protocolo </a:t>
            </a:r>
            <a:r>
              <a:rPr lang="pt-PT" sz="1800" u="sng">
                <a:solidFill>
                  <a:srgbClr val="000000"/>
                </a:solidFill>
              </a:rPr>
              <a:t>ethernet, </a:t>
            </a:r>
            <a:r>
              <a:rPr lang="pt-PT" sz="1800">
                <a:solidFill>
                  <a:srgbClr val="000000"/>
                </a:solidFill>
              </a:rPr>
              <a:t>que controla os processos sobre como os dados são transmitidos através da LAN. </a:t>
            </a:r>
            <a:endParaRPr sz="1800">
              <a:solidFill>
                <a:srgbClr val="000000"/>
              </a:solidFill>
            </a:endParaRPr>
          </a:p>
          <a:p>
            <a:pPr marL="0" lvl="0" indent="0" algn="l" rtl="0">
              <a:spcBef>
                <a:spcPts val="1000"/>
              </a:spcBef>
              <a:spcAft>
                <a:spcPts val="0"/>
              </a:spcAft>
              <a:buNone/>
            </a:pPr>
            <a:r>
              <a:rPr lang="pt-PT" sz="1800">
                <a:solidFill>
                  <a:srgbClr val="000000"/>
                </a:solidFill>
              </a:rPr>
              <a:t>O protocolo LAN distingue-se pela sua capacidade de fornecer, de forma eficiente os dados em distâncias curtas. </a:t>
            </a:r>
            <a:endParaRPr sz="1800">
              <a:solidFill>
                <a:srgbClr val="000000"/>
              </a:solidFill>
            </a:endParaRPr>
          </a:p>
          <a:p>
            <a:pPr marL="0" lvl="0" indent="0" algn="l" rtl="0">
              <a:spcBef>
                <a:spcPts val="1000"/>
              </a:spcBef>
              <a:spcAft>
                <a:spcPts val="0"/>
              </a:spcAft>
              <a:buNone/>
            </a:pPr>
            <a:endParaRPr sz="1800">
              <a:solidFill>
                <a:srgbClr val="000000"/>
              </a:solidFill>
            </a:endParaRPr>
          </a:p>
          <a:p>
            <a:pPr marL="0" lvl="0" indent="0" algn="l" rtl="0">
              <a:spcBef>
                <a:spcPts val="1000"/>
              </a:spcBef>
              <a:spcAft>
                <a:spcPts val="0"/>
              </a:spcAft>
              <a:buNone/>
            </a:pPr>
            <a:r>
              <a:rPr lang="pt-PT" sz="1800">
                <a:solidFill>
                  <a:srgbClr val="000000"/>
                </a:solidFill>
              </a:rPr>
              <a:t> </a:t>
            </a:r>
            <a:endParaRPr sz="1800">
              <a:solidFill>
                <a:srgbClr val="000000"/>
              </a:solidFill>
            </a:endParaRPr>
          </a:p>
          <a:p>
            <a:pPr marL="0" lvl="0" indent="0" algn="l" rtl="0">
              <a:spcBef>
                <a:spcPts val="1000"/>
              </a:spcBef>
              <a:spcAft>
                <a:spcPts val="0"/>
              </a:spcAft>
              <a:buNone/>
            </a:pPr>
            <a:endParaRPr sz="1800">
              <a:solidFill>
                <a:srgbClr val="000000"/>
              </a:solidFill>
            </a:endParaRPr>
          </a:p>
          <a:p>
            <a:pPr marL="0" lvl="0" indent="0" algn="l" rtl="0">
              <a:spcBef>
                <a:spcPts val="1000"/>
              </a:spcBef>
              <a:spcAft>
                <a:spcPts val="0"/>
              </a:spcAft>
              <a:buNone/>
            </a:pPr>
            <a:endParaRPr sz="1800">
              <a:solidFill>
                <a:srgbClr val="000000"/>
              </a:solidFill>
            </a:endParaRPr>
          </a:p>
          <a:p>
            <a:pPr marL="0" lvl="0" indent="0" algn="l" rtl="0">
              <a:spcBef>
                <a:spcPts val="1000"/>
              </a:spcBef>
              <a:spcAft>
                <a:spcPts val="0"/>
              </a:spcAft>
              <a:buNone/>
            </a:pPr>
            <a:endParaRPr sz="1800">
              <a:solidFill>
                <a:srgbClr val="000000"/>
              </a:solidFill>
            </a:endParaRPr>
          </a:p>
        </p:txBody>
      </p:sp>
      <p:pic>
        <p:nvPicPr>
          <p:cNvPr id="5" name="Picture 3" descr="C:\Users\aluno.2psit1\Desktop\Sem Títul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3752" y="3789040"/>
            <a:ext cx="3600400" cy="27024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741109" y="380050"/>
            <a:ext cx="8596800" cy="1320900"/>
          </a:xfrm>
          <a:prstGeom prst="rect">
            <a:avLst/>
          </a:prstGeom>
        </p:spPr>
        <p:txBody>
          <a:bodyPr spcFirstLastPara="1" wrap="square" lIns="91425" tIns="45700" rIns="91425" bIns="45700" anchor="t" anchorCtr="0">
            <a:noAutofit/>
          </a:bodyPr>
          <a:lstStyle/>
          <a:p>
            <a:pPr marL="342900" lvl="0" indent="0" algn="l" rtl="0">
              <a:lnSpc>
                <a:spcPct val="115000"/>
              </a:lnSpc>
              <a:spcBef>
                <a:spcPts val="1000"/>
              </a:spcBef>
              <a:spcAft>
                <a:spcPts val="0"/>
              </a:spcAft>
              <a:buNone/>
            </a:pPr>
            <a:r>
              <a:rPr lang="pt-PT">
                <a:solidFill>
                  <a:srgbClr val="000000"/>
                </a:solidFill>
                <a:latin typeface="Roboto"/>
                <a:ea typeface="Roboto"/>
                <a:cs typeface="Roboto"/>
                <a:sym typeface="Roboto"/>
              </a:rPr>
              <a:t>Protocolos do modelo OSI e modelo TCP/IP</a:t>
            </a:r>
            <a:endParaRPr/>
          </a:p>
        </p:txBody>
      </p:sp>
      <p:sp>
        <p:nvSpPr>
          <p:cNvPr id="118" name="Google Shape;118;p21"/>
          <p:cNvSpPr txBox="1">
            <a:spLocks noGrp="1"/>
          </p:cNvSpPr>
          <p:nvPr>
            <p:ph type="body" idx="1"/>
          </p:nvPr>
        </p:nvSpPr>
        <p:spPr>
          <a:xfrm>
            <a:off x="741109" y="2020289"/>
            <a:ext cx="8596800" cy="3880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pt-PT" sz="1800">
                <a:solidFill>
                  <a:srgbClr val="000000"/>
                </a:solidFill>
              </a:rPr>
              <a:t>Na camada da rede, temos o </a:t>
            </a:r>
            <a:r>
              <a:rPr lang="pt-PT" sz="1800" u="sng">
                <a:solidFill>
                  <a:srgbClr val="000000"/>
                </a:solidFill>
              </a:rPr>
              <a:t>IP</a:t>
            </a:r>
            <a:r>
              <a:rPr lang="pt-PT" sz="1800">
                <a:solidFill>
                  <a:srgbClr val="000000"/>
                </a:solidFill>
              </a:rPr>
              <a:t>, que é responsável por endereçar e encaminhar os pacotes que navegam pela rede mundial. </a:t>
            </a:r>
            <a:endParaRPr sz="1800">
              <a:solidFill>
                <a:srgbClr val="000000"/>
              </a:solidFill>
            </a:endParaRPr>
          </a:p>
          <a:p>
            <a:pPr marL="0" lvl="0" indent="0" algn="l" rtl="0">
              <a:spcBef>
                <a:spcPts val="1000"/>
              </a:spcBef>
              <a:spcAft>
                <a:spcPts val="0"/>
              </a:spcAft>
              <a:buNone/>
            </a:pPr>
            <a:endParaRPr sz="1800">
              <a:solidFill>
                <a:srgbClr val="000000"/>
              </a:solidFill>
            </a:endParaRPr>
          </a:p>
        </p:txBody>
      </p:sp>
      <p:pic>
        <p:nvPicPr>
          <p:cNvPr id="119" name="Google Shape;119;p21"/>
          <p:cNvPicPr preferRelativeResize="0"/>
          <p:nvPr/>
        </p:nvPicPr>
        <p:blipFill>
          <a:blip r:embed="rId3">
            <a:alphaModFix/>
          </a:blip>
          <a:stretch>
            <a:fillRect/>
          </a:stretch>
        </p:blipFill>
        <p:spPr>
          <a:xfrm>
            <a:off x="3172224" y="3310400"/>
            <a:ext cx="5847575" cy="295437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Autofit/>
          </a:bodyPr>
          <a:lstStyle/>
          <a:p>
            <a:pPr marL="342900" lvl="0" indent="0" algn="l" rtl="0">
              <a:lnSpc>
                <a:spcPct val="115000"/>
              </a:lnSpc>
              <a:spcBef>
                <a:spcPts val="1000"/>
              </a:spcBef>
              <a:spcAft>
                <a:spcPts val="0"/>
              </a:spcAft>
              <a:buNone/>
            </a:pPr>
            <a:r>
              <a:rPr lang="pt-PT">
                <a:solidFill>
                  <a:srgbClr val="000000"/>
                </a:solidFill>
                <a:latin typeface="Roboto"/>
                <a:ea typeface="Roboto"/>
                <a:cs typeface="Roboto"/>
                <a:sym typeface="Roboto"/>
              </a:rPr>
              <a:t>Protocolos do modelo OSI e modelo TCP/IP</a:t>
            </a:r>
            <a:endParaRPr/>
          </a:p>
        </p:txBody>
      </p:sp>
      <p:sp>
        <p:nvSpPr>
          <p:cNvPr id="125" name="Google Shape;125;p22"/>
          <p:cNvSpPr txBox="1">
            <a:spLocks noGrp="1"/>
          </p:cNvSpPr>
          <p:nvPr>
            <p:ph type="body" idx="1"/>
          </p:nvPr>
        </p:nvSpPr>
        <p:spPr>
          <a:xfrm>
            <a:off x="677334" y="2160589"/>
            <a:ext cx="8596800" cy="38808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pt-PT" sz="1800">
                <a:solidFill>
                  <a:srgbClr val="000000"/>
                </a:solidFill>
              </a:rPr>
              <a:t>Na camada de transporte, temos os protocolos </a:t>
            </a:r>
            <a:r>
              <a:rPr lang="pt-PT" sz="1800" u="sng">
                <a:solidFill>
                  <a:srgbClr val="000000"/>
                </a:solidFill>
              </a:rPr>
              <a:t>TCP UDP.</a:t>
            </a:r>
            <a:r>
              <a:rPr lang="pt-PT" sz="1800">
                <a:solidFill>
                  <a:srgbClr val="000000"/>
                </a:solidFill>
              </a:rPr>
              <a:t> O protocolo TCP é o mais usado porque fornece garantia na entrega de todos os pacotes.</a:t>
            </a:r>
            <a:endParaRPr sz="1800">
              <a:solidFill>
                <a:srgbClr val="000000"/>
              </a:solidFill>
            </a:endParaRPr>
          </a:p>
          <a:p>
            <a:pPr marL="0" lvl="0" indent="0" algn="just" rtl="0">
              <a:spcBef>
                <a:spcPts val="1000"/>
              </a:spcBef>
              <a:spcAft>
                <a:spcPts val="0"/>
              </a:spcAft>
              <a:buNone/>
            </a:pPr>
            <a:r>
              <a:rPr lang="pt-PT" sz="1800">
                <a:solidFill>
                  <a:srgbClr val="000000"/>
                </a:solidFill>
              </a:rPr>
              <a:t>No UDP é um protocolo que é mais simples e por si só não fornece garantia na entrega dos pacotes</a:t>
            </a:r>
            <a:endParaRPr/>
          </a:p>
        </p:txBody>
      </p:sp>
      <p:pic>
        <p:nvPicPr>
          <p:cNvPr id="126" name="Google Shape;126;p22"/>
          <p:cNvPicPr preferRelativeResize="0"/>
          <p:nvPr/>
        </p:nvPicPr>
        <p:blipFill>
          <a:blip r:embed="rId3">
            <a:alphaModFix/>
          </a:blip>
          <a:stretch>
            <a:fillRect/>
          </a:stretch>
        </p:blipFill>
        <p:spPr>
          <a:xfrm>
            <a:off x="4147900" y="4049131"/>
            <a:ext cx="4524225" cy="22621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692</Words>
  <Application>Microsoft Office PowerPoint</Application>
  <PresentationFormat>Personalizados</PresentationFormat>
  <Paragraphs>59</Paragraphs>
  <Slides>15</Slides>
  <Notes>15</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15</vt:i4>
      </vt:variant>
    </vt:vector>
  </HeadingPairs>
  <TitlesOfParts>
    <vt:vector size="21" baseType="lpstr">
      <vt:lpstr>Arial</vt:lpstr>
      <vt:lpstr>Trebuchet MS</vt:lpstr>
      <vt:lpstr>Merriweather</vt:lpstr>
      <vt:lpstr>Roboto</vt:lpstr>
      <vt:lpstr>Noto Sans Symbols</vt:lpstr>
      <vt:lpstr>Paradigm</vt:lpstr>
      <vt:lpstr>Modelos OSI e TCP/IP</vt:lpstr>
      <vt:lpstr>Índice</vt:lpstr>
      <vt:lpstr>Introdução </vt:lpstr>
      <vt:lpstr>O que é o modelo OSI</vt:lpstr>
      <vt:lpstr>Encapsulamento </vt:lpstr>
      <vt:lpstr>Camadas do modelo OSI e a sua função</vt:lpstr>
      <vt:lpstr>Protocolos do modelo OSI e modelo TCP/IP</vt:lpstr>
      <vt:lpstr>Protocolos do modelo OSI e modelo TCP/IP</vt:lpstr>
      <vt:lpstr>Protocolos do modelo OSI e modelo TCP/IP</vt:lpstr>
      <vt:lpstr>Protocolos do modelo OSI e modelo TCP/IP</vt:lpstr>
      <vt:lpstr>O que é o modelo TCP/IP</vt:lpstr>
      <vt:lpstr>Camadas do modelo TCP/IP e a sua função</vt:lpstr>
      <vt:lpstr>Comparação entre modelos</vt:lpstr>
      <vt:lpstr>Conclusão</vt:lpstr>
      <vt:lpstr>Webgrafia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Modelos OSI e TCP/IP</dc:title>
  <cp:lastModifiedBy>aluno.2psit1</cp:lastModifiedBy>
  <cp:revision>4</cp:revision>
  <dcterms:modified xsi:type="dcterms:W3CDTF">2019-12-13T09:26:00Z</dcterms:modified>
</cp:coreProperties>
</file>