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8" r:id="rId2"/>
    <p:sldId id="329" r:id="rId3"/>
    <p:sldId id="330" r:id="rId4"/>
    <p:sldId id="331" r:id="rId5"/>
    <p:sldId id="337" r:id="rId6"/>
    <p:sldId id="332" r:id="rId7"/>
    <p:sldId id="333" r:id="rId8"/>
    <p:sldId id="334" r:id="rId9"/>
    <p:sldId id="338" r:id="rId10"/>
    <p:sldId id="339" r:id="rId11"/>
    <p:sldId id="335" r:id="rId12"/>
    <p:sldId id="336" r:id="rId13"/>
    <p:sldId id="34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>
      <p:cViewPr varScale="1">
        <p:scale>
          <a:sx n="121" d="100"/>
          <a:sy n="121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fontScale="70000" lnSpcReduction="20000"/>
          </a:bodyPr>
          <a:lstStyle/>
          <a:p>
            <a:pPr lvl="0" algn="ctr"/>
            <a:r>
              <a:rPr lang="en-US" u="sng" dirty="0" smtClean="0"/>
              <a:t>SAFETY </a:t>
            </a:r>
            <a:r>
              <a:rPr lang="en-US" u="sng" dirty="0"/>
              <a:t>PREDICTION IN VARIOUS DISTRICTS </a:t>
            </a:r>
            <a:r>
              <a:rPr lang="en-US" u="sng"/>
              <a:t>OF </a:t>
            </a:r>
            <a:r>
              <a:rPr lang="en-US" u="sng" smtClean="0"/>
              <a:t>CHICAGO AT A GIVEN TIME</a:t>
            </a:r>
            <a:endParaRPr lang="en-US" cap="none" dirty="0"/>
          </a:p>
          <a:p>
            <a:pPr lvl="0" algn="ctr"/>
            <a:r>
              <a:rPr lang="en-US" cap="none" dirty="0"/>
              <a:t>by</a:t>
            </a:r>
          </a:p>
          <a:p>
            <a:pPr lvl="0" algn="ctr"/>
            <a:r>
              <a:rPr lang="en-US" cap="none" dirty="0" smtClean="0"/>
              <a:t>Sami Ahmad Khan, A20352677</a:t>
            </a:r>
          </a:p>
          <a:p>
            <a:pPr lvl="0" algn="ctr"/>
            <a:r>
              <a:rPr lang="en-US" cap="none" dirty="0" err="1" smtClean="0"/>
              <a:t>Zeeshan</a:t>
            </a:r>
            <a:r>
              <a:rPr lang="en-US" cap="none" dirty="0" smtClean="0"/>
              <a:t> </a:t>
            </a:r>
            <a:r>
              <a:rPr lang="en-US" cap="none" dirty="0" err="1" smtClean="0"/>
              <a:t>Aamir</a:t>
            </a:r>
            <a:r>
              <a:rPr lang="en-US" cap="none" dirty="0" smtClean="0"/>
              <a:t> </a:t>
            </a:r>
            <a:r>
              <a:rPr lang="en-US" cap="none" dirty="0" err="1" smtClean="0"/>
              <a:t>Khavas</a:t>
            </a:r>
            <a:r>
              <a:rPr lang="en-US" cap="none" dirty="0" smtClean="0"/>
              <a:t>, A20341778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4879696"/>
              </p:ext>
            </p:extLst>
          </p:nvPr>
        </p:nvGraphicFramePr>
        <p:xfrm>
          <a:off x="457200" y="1600200"/>
          <a:ext cx="7467600" cy="319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21570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=1000, kernel=‘linear, C=1, degree=3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=1000, kernel=‘linear, C=1, degree=4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5392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P.S</a:t>
                      </a:r>
                      <a:r>
                        <a:rPr lang="en-US" sz="1400" baseline="0" dirty="0" smtClean="0"/>
                        <a:t>. There is no difference the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5705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MLPClassifier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learning_rate_init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b="1" dirty="0" smtClean="0"/>
                        <a:t>0.006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alpha = </a:t>
                      </a:r>
                      <a:r>
                        <a:rPr lang="en-US" sz="1400" b="1" dirty="0" smtClean="0"/>
                        <a:t>0.1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err="1" smtClean="0"/>
                        <a:t>hidden_layer_sizes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b="1" dirty="0" smtClean="0"/>
                        <a:t>(5, 5, 5)</a:t>
                      </a:r>
                      <a:r>
                        <a:rPr lang="en-US" sz="1400" b="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activation = </a:t>
                      </a:r>
                      <a:r>
                        <a:rPr lang="en-US" sz="1400" b="1" dirty="0" smtClean="0"/>
                        <a:t>'</a:t>
                      </a:r>
                      <a:r>
                        <a:rPr lang="en-US" sz="1400" b="1" dirty="0" err="1" smtClean="0"/>
                        <a:t>relu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0.698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663782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3505200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BEST MODEL AND PARAMETER SETTING WAS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860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Based on our model the top features that affected our target were following: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Primary Type</a:t>
            </a:r>
          </a:p>
          <a:p>
            <a:pPr lvl="1"/>
            <a:r>
              <a:rPr lang="en-US" dirty="0" smtClean="0"/>
              <a:t>Arrest</a:t>
            </a:r>
          </a:p>
          <a:p>
            <a:pPr lvl="1"/>
            <a:r>
              <a:rPr lang="en-US" dirty="0" smtClean="0"/>
              <a:t>Crime Weightage</a:t>
            </a:r>
            <a:endParaRPr lang="en-US" dirty="0"/>
          </a:p>
          <a:p>
            <a:r>
              <a:rPr lang="en-US" dirty="0" smtClean="0"/>
              <a:t>On the basis of the above features, we have given weightage to each crime type and created a column ‘Danger Value’. </a:t>
            </a:r>
          </a:p>
          <a:p>
            <a:r>
              <a:rPr lang="en-US" dirty="0" smtClean="0"/>
              <a:t>A threshold is set (T) = mean of Danger Value (DV)</a:t>
            </a:r>
            <a:endParaRPr lang="en-US" dirty="0"/>
          </a:p>
          <a:p>
            <a:r>
              <a:rPr lang="en-US" dirty="0" smtClean="0"/>
              <a:t>The target values are set on the basis threshold value.</a:t>
            </a:r>
          </a:p>
          <a:p>
            <a:r>
              <a:rPr lang="en-US" dirty="0" smtClean="0"/>
              <a:t>If DV &lt; T, Label = </a:t>
            </a:r>
            <a:r>
              <a:rPr lang="en-US" b="1" dirty="0" smtClean="0"/>
              <a:t>0</a:t>
            </a:r>
          </a:p>
          <a:p>
            <a:r>
              <a:rPr lang="en-US" dirty="0" smtClean="0"/>
              <a:t>Else if DV &gt;=T, </a:t>
            </a:r>
            <a:r>
              <a:rPr lang="en-US" dirty="0" err="1" smtClean="0"/>
              <a:t>Lable</a:t>
            </a:r>
            <a:r>
              <a:rPr lang="en-US" dirty="0" smtClean="0"/>
              <a:t> = </a:t>
            </a:r>
            <a:r>
              <a:rPr lang="en-US" b="1" dirty="0" smtClean="0"/>
              <a:t>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There are certain instances of features where you can directly tell by looking at the Primary Type and Arrest, whether that district is safe or unsafe. </a:t>
            </a:r>
          </a:p>
          <a:p>
            <a:r>
              <a:rPr lang="en-US" sz="2800" dirty="0" smtClean="0"/>
              <a:t>For example, </a:t>
            </a:r>
          </a:p>
          <a:p>
            <a:pPr lvl="1"/>
            <a:r>
              <a:rPr lang="en-US" sz="2300" dirty="0" smtClean="0"/>
              <a:t>When Primary Type = Homicide</a:t>
            </a:r>
          </a:p>
          <a:p>
            <a:pPr lvl="1"/>
            <a:r>
              <a:rPr lang="en-US" sz="2300" dirty="0" smtClean="0"/>
              <a:t>And Arrest = False</a:t>
            </a:r>
          </a:p>
          <a:p>
            <a:pPr lvl="1"/>
            <a:r>
              <a:rPr lang="en-US" sz="2300" dirty="0" smtClean="0"/>
              <a:t>Homicide has been given a weightage of ‘3’ on the severity.</a:t>
            </a:r>
          </a:p>
          <a:p>
            <a:pPr lvl="1"/>
            <a:r>
              <a:rPr lang="en-US" sz="2300" dirty="0" smtClean="0"/>
              <a:t>So one can directly tell that for a district at particular time there is a severe crime committed and no arrest has been made i.e. the criminal is still a fugitive, making that district unsafe i.e. Label = 1.</a:t>
            </a:r>
          </a:p>
          <a:p>
            <a:pPr lvl="1"/>
            <a:r>
              <a:rPr lang="en-US" sz="2300" dirty="0" smtClean="0"/>
              <a:t>And looking at the above screenshot I can see that my </a:t>
            </a:r>
            <a:r>
              <a:rPr lang="en-US" sz="2300" b="1" dirty="0" smtClean="0"/>
              <a:t>estimation is correct</a:t>
            </a:r>
            <a:r>
              <a:rPr lang="en-US" sz="2300" dirty="0" smtClean="0"/>
              <a:t>, the model also gave the same output.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Accuracy for Decision Tree Classifier is </a:t>
            </a:r>
            <a:r>
              <a:rPr lang="en-US" sz="2800" b="1" dirty="0"/>
              <a:t>0.99976</a:t>
            </a:r>
            <a:r>
              <a:rPr lang="en-US" sz="2800" dirty="0"/>
              <a:t>, which is almost 100%. Such high accuracy is due to the fact that the dataset is very large and the target has binary values. The target variable in our dataset has roughly 60% and 40% negative classes respectively, thus it is a balanced dataset. When we train a decision tree to classify this data, we get an overall accuracy of 99.97% (~100%). Hence we </a:t>
            </a:r>
            <a:r>
              <a:rPr lang="en-US" sz="2800" dirty="0" smtClean="0"/>
              <a:t>have ignored </a:t>
            </a:r>
            <a:r>
              <a:rPr lang="en-US" sz="2800" dirty="0"/>
              <a:t>this classification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4022811" cy="15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noticed that neural </a:t>
            </a:r>
            <a:r>
              <a:rPr lang="en-US" dirty="0"/>
              <a:t>network and deep learning related </a:t>
            </a:r>
            <a:r>
              <a:rPr lang="en-US" dirty="0" smtClean="0"/>
              <a:t>models like MLPC and SVM takes </a:t>
            </a:r>
            <a:r>
              <a:rPr lang="en-US" dirty="0"/>
              <a:t>a lot of time on huge </a:t>
            </a:r>
            <a:r>
              <a:rPr lang="en-US" dirty="0" smtClean="0"/>
              <a:t>datasets.</a:t>
            </a:r>
          </a:p>
          <a:p>
            <a:pPr lvl="1"/>
            <a:r>
              <a:rPr lang="en-US" dirty="0" smtClean="0"/>
              <a:t>SVM </a:t>
            </a:r>
            <a:r>
              <a:rPr lang="en-US" dirty="0"/>
              <a:t>solves an optimization problem of quadratic </a:t>
            </a:r>
            <a:r>
              <a:rPr lang="en-US" dirty="0" smtClean="0"/>
              <a:t>order.</a:t>
            </a:r>
          </a:p>
          <a:p>
            <a:pPr lvl="1"/>
            <a:r>
              <a:rPr lang="en-US" dirty="0" smtClean="0"/>
              <a:t>Hence we have sampled our data uniformly, so as to reduce our dataset to a feasible size (~11,760 records).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45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dataset of reported incidents of crimes that occurred in the city of Chicago in the year 2016, we classify the districts as “Safe” and “Unsafe”. </a:t>
            </a:r>
          </a:p>
          <a:p>
            <a:r>
              <a:rPr lang="en-US" dirty="0"/>
              <a:t>P</a:t>
            </a:r>
            <a:r>
              <a:rPr lang="en-US" dirty="0" smtClean="0"/>
              <a:t>redict the safety of a particular district at a given time based on prediction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raw dataset was collected from “City of Chicago” data portal.</a:t>
            </a:r>
          </a:p>
          <a:p>
            <a:r>
              <a:rPr lang="en-US" dirty="0" smtClean="0"/>
              <a:t>The original dataset contained millions of records for the year 2016. This was reduced to a size of 11,670 records by randomly choosing ~1000 entries from each month.</a:t>
            </a:r>
          </a:p>
          <a:p>
            <a:r>
              <a:rPr lang="en-US" dirty="0" smtClean="0"/>
              <a:t>From the dataset we selected few features for the prediction model. Then manually added weightage to each crime on the basis of crime severity. </a:t>
            </a:r>
          </a:p>
          <a:p>
            <a:r>
              <a:rPr lang="en-US" dirty="0" smtClean="0"/>
              <a:t>We created Target Labels on the basis of severity of crimes i.e. ‘Primary type’ and ‘Arrest’ and manually labelled them as </a:t>
            </a:r>
            <a:r>
              <a:rPr lang="en-US" dirty="0" smtClean="0"/>
              <a:t>‘</a:t>
            </a:r>
            <a:r>
              <a:rPr lang="en-US" dirty="0" smtClean="0"/>
              <a:t>0’ for Safe and </a:t>
            </a:r>
            <a:r>
              <a:rPr lang="en-US" dirty="0" smtClean="0"/>
              <a:t>‘</a:t>
            </a:r>
            <a:r>
              <a:rPr lang="en-US" dirty="0" smtClean="0"/>
              <a:t>1’ for Unsafe.</a:t>
            </a:r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our dataset has </a:t>
            </a:r>
            <a:r>
              <a:rPr lang="en-US" dirty="0" smtClean="0"/>
              <a:t>11,670 rows, </a:t>
            </a:r>
            <a:r>
              <a:rPr lang="en-US" dirty="0"/>
              <a:t>5</a:t>
            </a:r>
            <a:r>
              <a:rPr lang="en-US" dirty="0" smtClean="0"/>
              <a:t> columns and 1 Label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Histogram for the target class depicting 0s and 1s for Safe and Unsafe respectively for all the districts.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73511"/>
            <a:ext cx="5226050" cy="35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Histogram depicts average Safe and Unsafe values per District.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637014"/>
            <a:ext cx="5156200" cy="3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5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Below we can see a histogram for Danger Value associated with each District in Chicago. This Danger Value is used to calculate the target.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00" y="3200400"/>
            <a:ext cx="4806000" cy="33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used Accuracy as our baseline measure via Confusion Matrix.</a:t>
            </a:r>
          </a:p>
          <a:p>
            <a:r>
              <a:rPr lang="en-US" dirty="0" smtClean="0"/>
              <a:t>First, we manually calculated the probability of 1s and 0s in our class for our baseline accuracy measure.</a:t>
            </a:r>
            <a:endParaRPr lang="en-US" dirty="0" smtClean="0"/>
          </a:p>
          <a:p>
            <a:r>
              <a:rPr lang="en-US" dirty="0" smtClean="0"/>
              <a:t>Model used: </a:t>
            </a:r>
            <a:r>
              <a:rPr lang="en-US" b="1" dirty="0" err="1" smtClean="0"/>
              <a:t>MLPClassifier</a:t>
            </a:r>
            <a:endParaRPr lang="en-US" b="1" dirty="0" smtClean="0"/>
          </a:p>
          <a:p>
            <a:r>
              <a:rPr lang="en-US" dirty="0" smtClean="0"/>
              <a:t>Parameters used: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ctivation </a:t>
            </a:r>
            <a:r>
              <a:rPr lang="en-US" dirty="0"/>
              <a:t>= </a:t>
            </a:r>
            <a:r>
              <a:rPr lang="en-US" dirty="0" smtClean="0"/>
              <a:t>‘</a:t>
            </a:r>
            <a:r>
              <a:rPr lang="en-US" dirty="0" err="1" smtClean="0"/>
              <a:t>relu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fi-FI" dirty="0" err="1" smtClean="0"/>
              <a:t>learning_rate_init</a:t>
            </a:r>
            <a:r>
              <a:rPr lang="fi-FI" dirty="0" smtClean="0"/>
              <a:t> </a:t>
            </a:r>
            <a:r>
              <a:rPr lang="fi-FI" dirty="0"/>
              <a:t>= </a:t>
            </a:r>
            <a:r>
              <a:rPr lang="is-IS" dirty="0" smtClean="0"/>
              <a:t>0.006</a:t>
            </a:r>
            <a:endParaRPr lang="fi-FI" dirty="0"/>
          </a:p>
          <a:p>
            <a:pPr lvl="1"/>
            <a:r>
              <a:rPr lang="en-US" dirty="0" err="1" smtClean="0"/>
              <a:t>hidden_layer_sizes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{5, 5, 5}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fr-FR" dirty="0" err="1" smtClean="0"/>
              <a:t>lpha</a:t>
            </a:r>
            <a:r>
              <a:rPr lang="fr-FR" dirty="0" smtClean="0"/>
              <a:t> = 0.1</a:t>
            </a:r>
            <a:endParaRPr lang="fr-FR" dirty="0"/>
          </a:p>
          <a:p>
            <a:r>
              <a:rPr lang="en-US" dirty="0" smtClean="0"/>
              <a:t>We </a:t>
            </a:r>
            <a:r>
              <a:rPr lang="en-US" dirty="0"/>
              <a:t>used </a:t>
            </a:r>
            <a:r>
              <a:rPr lang="en-US" dirty="0" smtClean="0"/>
              <a:t>Accuracy </a:t>
            </a:r>
            <a:r>
              <a:rPr lang="en-US" dirty="0"/>
              <a:t>because </a:t>
            </a:r>
            <a:r>
              <a:rPr lang="en-US" dirty="0" smtClean="0"/>
              <a:t>we had a balanced binary target class.</a:t>
            </a:r>
            <a:endParaRPr lang="en-US" dirty="0"/>
          </a:p>
          <a:p>
            <a:r>
              <a:rPr lang="en-US" dirty="0"/>
              <a:t>We performed 10-fold cross validation</a:t>
            </a:r>
          </a:p>
          <a:p>
            <a:r>
              <a:rPr lang="en-US" dirty="0"/>
              <a:t>Results are one the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1634525"/>
              </p:ext>
            </p:extLst>
          </p:nvPr>
        </p:nvGraphicFramePr>
        <p:xfrm>
          <a:off x="457200" y="1600200"/>
          <a:ext cx="7467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381883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en-US" sz="14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majority</a:t>
                      </a:r>
                      <a:r>
                        <a:rPr lang="en-US" sz="1400" baseline="0" dirty="0"/>
                        <a:t>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614217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=2,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0.68169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  <a:tr h="3778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2295242"/>
                  </a:ext>
                </a:extLst>
              </a:tr>
              <a:tr h="3685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=0.002,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0.68144</a:t>
                      </a:r>
                      <a:endParaRPr lang="en-US" sz="1400" dirty="0"/>
                    </a:p>
                  </a:txBody>
                  <a:tcPr/>
                </a:tc>
              </a:tr>
              <a:tr h="3471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0.68144</a:t>
                      </a:r>
                      <a:endParaRPr lang="en-US" sz="1400" dirty="0"/>
                    </a:p>
                  </a:txBody>
                  <a:tcPr/>
                </a:tc>
              </a:tr>
              <a:tr h="59018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  <a:r>
                        <a:rPr lang="en-US" sz="1400" baseline="0" dirty="0" smtClean="0"/>
                        <a:t>=0.00001, </a:t>
                      </a:r>
                      <a:r>
                        <a:rPr lang="en-US" sz="1400" baseline="0" dirty="0" err="1" smtClean="0"/>
                        <a:t>max_iter</a:t>
                      </a:r>
                      <a:r>
                        <a:rPr lang="en-US" sz="1400" baseline="0" dirty="0" smtClean="0"/>
                        <a:t>=1000, </a:t>
                      </a:r>
                      <a:r>
                        <a:rPr lang="en-US" sz="1400" baseline="0" dirty="0" err="1" smtClean="0"/>
                        <a:t>random_state</a:t>
                      </a:r>
                      <a:r>
                        <a:rPr lang="en-US" sz="1400" baseline="0" dirty="0" smtClean="0"/>
                        <a:t>=0, solver=‘sag’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0.63100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2074207"/>
              </p:ext>
            </p:extLst>
          </p:nvPr>
        </p:nvGraphicFramePr>
        <p:xfrm>
          <a:off x="457200" y="1430776"/>
          <a:ext cx="74676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21570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Decision Tree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0.99963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5392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Gaussian Naïve Bayes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0.69467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1788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7713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MLPClassifier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 = '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err="1" smtClean="0"/>
                        <a:t>learning_rate_init</a:t>
                      </a:r>
                      <a:r>
                        <a:rPr lang="en-US" sz="1400" baseline="0" dirty="0" smtClean="0"/>
                        <a:t> = 0.006, alpha = 0.1, </a:t>
                      </a:r>
                      <a:r>
                        <a:rPr lang="en-US" sz="1400" baseline="0" dirty="0" err="1" smtClean="0"/>
                        <a:t>hidden_layer</a:t>
                      </a:r>
                      <a:r>
                        <a:rPr lang="en-US" sz="1400" baseline="0" dirty="0" smtClean="0"/>
                        <a:t> = (5,5,5)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(*Best Case)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0.76984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P.S.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2295242"/>
                  </a:ext>
                </a:extLst>
              </a:tr>
              <a:tr h="493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 Vector Machines (SVM)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cache_size</a:t>
                      </a:r>
                      <a:r>
                        <a:rPr lang="en-US" sz="1400" dirty="0" smtClean="0"/>
                        <a:t>=1000, kernel=‘linear,</a:t>
                      </a:r>
                      <a:r>
                        <a:rPr lang="en-US" sz="1400" baseline="0" dirty="0" smtClean="0"/>
                        <a:t> C=0.1, degree=2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</a:tr>
              <a:tr h="4607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cache_size</a:t>
                      </a:r>
                      <a:r>
                        <a:rPr lang="en-US" sz="1400" dirty="0" smtClean="0"/>
                        <a:t>=1000, kernel=‘linear,</a:t>
                      </a:r>
                      <a:r>
                        <a:rPr lang="en-US" sz="1400" baseline="0" dirty="0" smtClean="0"/>
                        <a:t> C=0.1, degree=3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</a:tr>
              <a:tr h="2157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cache_size</a:t>
                      </a:r>
                      <a:r>
                        <a:rPr lang="en-US" sz="1400" dirty="0" smtClean="0"/>
                        <a:t>=1000, kernel=‘linear,</a:t>
                      </a:r>
                      <a:r>
                        <a:rPr lang="en-US" sz="1400" baseline="0" dirty="0" smtClean="0"/>
                        <a:t> C=1, degree=4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6637827"/>
                  </a:ext>
                </a:extLst>
              </a:tr>
              <a:tr h="2157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=1000, kernel=‘linear, C=1, degree=2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51398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7991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2656</TotalTime>
  <Words>971</Words>
  <Application>Microsoft Macintosh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Wingdings</vt:lpstr>
      <vt:lpstr>Wingdings 2</vt:lpstr>
      <vt:lpstr>Oriel</vt:lpstr>
      <vt:lpstr>PowerPoint Presentation</vt:lpstr>
      <vt:lpstr>Task</vt:lpstr>
      <vt:lpstr>Dataset</vt:lpstr>
      <vt:lpstr>Visualization of the Class</vt:lpstr>
      <vt:lpstr>Visualization of the Class</vt:lpstr>
      <vt:lpstr>Visualization of one feature</vt:lpstr>
      <vt:lpstr>Model Selection Results</vt:lpstr>
      <vt:lpstr>Model Selection Results</vt:lpstr>
      <vt:lpstr>Model Selection Results</vt:lpstr>
      <vt:lpstr>Model Selection Results</vt:lpstr>
      <vt:lpstr>Top Features</vt:lpstr>
      <vt:lpstr>Interesting/unexpected cases</vt:lpstr>
      <vt:lpstr>Interesting/unexpected cases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Sami Ahmad Khan</cp:lastModifiedBy>
  <cp:revision>217</cp:revision>
  <dcterms:created xsi:type="dcterms:W3CDTF">2011-08-15T21:03:01Z</dcterms:created>
  <dcterms:modified xsi:type="dcterms:W3CDTF">2016-11-26T05:52:11Z</dcterms:modified>
</cp:coreProperties>
</file>