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82" r:id="rId5"/>
    <p:sldId id="283" r:id="rId6"/>
    <p:sldId id="291" r:id="rId7"/>
    <p:sldId id="284" r:id="rId8"/>
    <p:sldId id="301" r:id="rId9"/>
    <p:sldId id="297" r:id="rId10"/>
    <p:sldId id="298" r:id="rId11"/>
    <p:sldId id="299" r:id="rId12"/>
    <p:sldId id="302" r:id="rId13"/>
    <p:sldId id="303" r:id="rId14"/>
    <p:sldId id="304" r:id="rId15"/>
    <p:sldId id="296"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8" d="100"/>
          <a:sy n="78" d="100"/>
        </p:scale>
        <p:origin x="456"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154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795814-B694-41B7-A7AF-D84EFFD59F8E}" type="datetime1">
              <a:rPr lang="fr-CA" smtClean="0"/>
              <a:t>2021-12-10</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98F6E-B7DE-4DCC-87B3-BA6A8F896B22}" type="datetime1">
              <a:rPr lang="fr-CA" noProof="0" smtClean="0"/>
              <a:t>2021-12-10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1</a:t>
            </a:fld>
            <a:endParaRPr lang="fr-FR"/>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2</a:t>
            </a:fld>
            <a:endParaRPr lang="fr-FR"/>
          </a:p>
        </p:txBody>
      </p:sp>
    </p:spTree>
    <p:extLst>
      <p:ext uri="{BB962C8B-B14F-4D97-AF65-F5344CB8AC3E}">
        <p14:creationId xmlns:p14="http://schemas.microsoft.com/office/powerpoint/2010/main" val="413716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3</a:t>
            </a:fld>
            <a:endParaRPr lang="fr-FR"/>
          </a:p>
        </p:txBody>
      </p:sp>
    </p:spTree>
    <p:extLst>
      <p:ext uri="{BB962C8B-B14F-4D97-AF65-F5344CB8AC3E}">
        <p14:creationId xmlns:p14="http://schemas.microsoft.com/office/powerpoint/2010/main" val="97627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4</a:t>
            </a:fld>
            <a:endParaRPr lang="fr-FR"/>
          </a:p>
        </p:txBody>
      </p:sp>
    </p:spTree>
    <p:extLst>
      <p:ext uri="{BB962C8B-B14F-4D97-AF65-F5344CB8AC3E}">
        <p14:creationId xmlns:p14="http://schemas.microsoft.com/office/powerpoint/2010/main" val="13551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6</a:t>
            </a:fld>
            <a:endParaRPr lang="fr-FR"/>
          </a:p>
        </p:txBody>
      </p:sp>
    </p:spTree>
    <p:extLst>
      <p:ext uri="{BB962C8B-B14F-4D97-AF65-F5344CB8AC3E}">
        <p14:creationId xmlns:p14="http://schemas.microsoft.com/office/powerpoint/2010/main" val="197805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7</a:t>
            </a:fld>
            <a:endParaRPr lang="fr-FR"/>
          </a:p>
        </p:txBody>
      </p:sp>
    </p:spTree>
    <p:extLst>
      <p:ext uri="{BB962C8B-B14F-4D97-AF65-F5344CB8AC3E}">
        <p14:creationId xmlns:p14="http://schemas.microsoft.com/office/powerpoint/2010/main" val="2127897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8</a:t>
            </a:fld>
            <a:endParaRPr lang="fr-FR"/>
          </a:p>
        </p:txBody>
      </p:sp>
    </p:spTree>
    <p:extLst>
      <p:ext uri="{BB962C8B-B14F-4D97-AF65-F5344CB8AC3E}">
        <p14:creationId xmlns:p14="http://schemas.microsoft.com/office/powerpoint/2010/main" val="2744905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12</a:t>
            </a:fld>
            <a:endParaRPr lang="fr-FR"/>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vec petite image">
    <p:spTree>
      <p:nvGrpSpPr>
        <p:cNvPr id="1" name=""/>
        <p:cNvGrpSpPr/>
        <p:nvPr/>
      </p:nvGrpSpPr>
      <p:grpSpPr>
        <a:xfrm>
          <a:off x="0" y="0"/>
          <a:ext cx="0" cy="0"/>
          <a:chOff x="0" y="0"/>
          <a:chExt cx="0" cy="0"/>
        </a:xfrm>
      </p:grpSpPr>
      <p:sp>
        <p:nvSpPr>
          <p:cNvPr id="9" name="Espace réservé d’imag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6000"/>
              </a:lnSpc>
              <a:defRPr sz="6000" b="1" cap="all" spc="-300" baseline="0">
                <a:solidFill>
                  <a:schemeClr val="tx1"/>
                </a:solidFill>
                <a:latin typeface="+mj-lt"/>
              </a:defRPr>
            </a:lvl1pPr>
          </a:lstStyle>
          <a:p>
            <a:pPr rtl="0"/>
            <a:r>
              <a:rPr lang="fr-FR" noProof="0"/>
              <a:t>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fr-FR"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fr-FR" noProof="0" smtClean="0"/>
              <a:pPr rtl="0"/>
              <a:t>‹#›</a:t>
            </a:fld>
            <a:endParaRPr lang="fr-FR" noProof="0"/>
          </a:p>
        </p:txBody>
      </p:sp>
      <p:sp>
        <p:nvSpPr>
          <p:cNvPr id="9" name="Sous-titr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fr-FR" noProof="0"/>
          </a:p>
        </p:txBody>
      </p:sp>
      <p:sp>
        <p:nvSpPr>
          <p:cNvPr id="6" name="Titre 5">
            <a:extLst>
              <a:ext uri="{FF2B5EF4-FFF2-40B4-BE49-F238E27FC236}">
                <a16:creationId xmlns:a16="http://schemas.microsoft.com/office/drawing/2014/main" id="{6F4F2BBF-F210-4954-9C73-A0030AACDDFE}"/>
              </a:ext>
            </a:extLst>
          </p:cNvPr>
          <p:cNvSpPr>
            <a:spLocks noGrp="1"/>
          </p:cNvSpPr>
          <p:nvPr>
            <p:ph type="title"/>
          </p:nvPr>
        </p:nvSpPr>
        <p:spPr>
          <a:xfrm>
            <a:off x="6532775" y="993303"/>
            <a:ext cx="5053936" cy="2513468"/>
          </a:xfrm>
        </p:spPr>
        <p:txBody>
          <a:bodyPr rtlCol="0"/>
          <a:lstStyle>
            <a:lvl1pPr>
              <a:defRPr sz="5400" cap="none">
                <a:solidFill>
                  <a:schemeClr val="bg1"/>
                </a:solidFill>
              </a:defRPr>
            </a:lvl1pPr>
          </a:lstStyle>
          <a:p>
            <a:pPr rtl="0"/>
            <a:r>
              <a:rPr lang="en-US" noProof="0"/>
              <a:t>Click to edit Master title style</a:t>
            </a:r>
            <a:endParaRPr lang="fr-FR" noProof="0"/>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fr-FR" noProof="0"/>
              <a:t>Cliquez pour modifier le titre de la page</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
        <p:nvSpPr>
          <p:cNvPr id="10" name="Espace réservé du contenu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fr-FR" noProof="0"/>
              <a:t>Cliquez pour modifier le titre de la page</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
        <p:nvSpPr>
          <p:cNvPr id="7" name="Espace réservé du contenu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contenu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fr-FR" noProof="0"/>
              <a:t>Cliquez pour modifier le titre de la page</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
        <p:nvSpPr>
          <p:cNvPr id="7" name="Espace réservé du texte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9" name="Espace réservé du contenu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
        <p:nvSpPr>
          <p:cNvPr id="8" name="Titr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fr-FR" noProof="0"/>
          </a:p>
        </p:txBody>
      </p:sp>
      <p:sp>
        <p:nvSpPr>
          <p:cNvPr id="9" name="Espace réservé du texte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u contenu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
        <p:nvSpPr>
          <p:cNvPr id="8" name="Titr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fr-FR" noProof="0"/>
          </a:p>
        </p:txBody>
      </p:sp>
      <p:sp>
        <p:nvSpPr>
          <p:cNvPr id="9" name="Espace réservé du texte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2" name="Espace réservé d’image 2">
            <a:extLst>
              <a:ext uri="{FF2B5EF4-FFF2-40B4-BE49-F238E27FC236}">
                <a16:creationId xmlns:a16="http://schemas.microsoft.com/office/drawing/2014/main" id="{10319378-269C-406E-9B84-FCF22DA02EFF}"/>
              </a:ext>
            </a:extLst>
          </p:cNvPr>
          <p:cNvSpPr>
            <a:spLocks noGrp="1"/>
          </p:cNvSpPr>
          <p:nvPr>
            <p:ph type="pic" idx="1" hasCustomPrompt="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fr-FR" noProof="0"/>
              <a:t>Cliquez pour modifier le titre de la page</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6000"/>
              </a:lnSpc>
              <a:defRPr sz="6000" b="1" cap="all" spc="-300" baseline="0">
                <a:solidFill>
                  <a:schemeClr val="bg1"/>
                </a:solidFill>
                <a:latin typeface="+mj-lt"/>
              </a:defRPr>
            </a:lvl1pPr>
          </a:lstStyle>
          <a:p>
            <a:pPr rtl="0"/>
            <a:r>
              <a:rPr lang="fr-FR" noProof="0"/>
              <a:t>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fr-FR"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avec grande image">
    <p:bg>
      <p:bgPr>
        <a:solidFill>
          <a:schemeClr val="bg1"/>
        </a:solidFill>
        <a:effectLst/>
      </p:bgPr>
    </p:bg>
    <p:spTree>
      <p:nvGrpSpPr>
        <p:cNvPr id="1" name=""/>
        <p:cNvGrpSpPr/>
        <p:nvPr/>
      </p:nvGrpSpPr>
      <p:grpSpPr>
        <a:xfrm>
          <a:off x="0" y="0"/>
          <a:ext cx="0" cy="0"/>
          <a:chOff x="0" y="0"/>
          <a:chExt cx="0" cy="0"/>
        </a:xfrm>
      </p:grpSpPr>
      <p:sp>
        <p:nvSpPr>
          <p:cNvPr id="9" name="Espace réservé d’imag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6000"/>
              </a:lnSpc>
              <a:defRPr sz="6000" b="1" cap="all" spc="-300" baseline="0">
                <a:solidFill>
                  <a:schemeClr val="bg1"/>
                </a:solidFill>
                <a:latin typeface="+mj-lt"/>
              </a:defRPr>
            </a:lvl1pPr>
          </a:lstStyle>
          <a:p>
            <a:pPr rtl="0"/>
            <a:r>
              <a:rPr lang="fr-FR" noProof="0"/>
              <a:t>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fr-FR"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de contenu 1">
    <p:spTree>
      <p:nvGrpSpPr>
        <p:cNvPr id="1" name=""/>
        <p:cNvGrpSpPr/>
        <p:nvPr/>
      </p:nvGrpSpPr>
      <p:grpSpPr>
        <a:xfrm>
          <a:off x="0" y="0"/>
          <a:ext cx="0" cy="0"/>
          <a:chOff x="0" y="0"/>
          <a:chExt cx="0" cy="0"/>
        </a:xfrm>
      </p:grpSpPr>
      <p:sp>
        <p:nvSpPr>
          <p:cNvPr id="8" name="Espace réservé d’imag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de contenu 2">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fr-FR" noProof="0" smtClean="0"/>
              <a:pPr rtl="0"/>
              <a:t>‹#›</a:t>
            </a:fld>
            <a:endParaRPr lang="fr-FR" noProof="0"/>
          </a:p>
        </p:txBody>
      </p:sp>
      <p:sp>
        <p:nvSpPr>
          <p:cNvPr id="9" name="Espace réservé d’imag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6" name="Titr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US" noProof="0"/>
              <a:t>Click to edit Master title style</a:t>
            </a:r>
            <a:endParaRPr lang="fr-FR" noProof="0"/>
          </a:p>
        </p:txBody>
      </p:sp>
      <p:sp>
        <p:nvSpPr>
          <p:cNvPr id="11" name="Sous-titr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fr-FR" noProof="0" smtClean="0"/>
              <a:pPr rtl="0"/>
              <a:t>‹#›</a:t>
            </a:fld>
            <a:endParaRPr lang="fr-FR" noProof="0"/>
          </a:p>
        </p:txBody>
      </p:sp>
      <p:sp>
        <p:nvSpPr>
          <p:cNvPr id="5" name="Titr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US" noProof="0"/>
              <a:t>Click to edit Master title style</a:t>
            </a:r>
            <a:endParaRPr lang="fr-FR"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e de remerciemen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fr-FR" noProof="0"/>
              <a:t>Merci de votre attention</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Espace réservé du texte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2" name="Espace réservé du texte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3" name="Espace réservé du texte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4" name="Espace réservé du texte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fr-FR" noProof="0" smtClean="0"/>
              <a:pPr rtl="0"/>
              <a:t>‹#›</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fr-FR" sz="1600" b="1" spc="-100" noProof="0">
                <a:solidFill>
                  <a:schemeClr val="tx1">
                    <a:lumMod val="50000"/>
                    <a:lumOff val="50000"/>
                  </a:schemeClr>
                </a:solidFill>
                <a:latin typeface="Corbel" panose="020B0503020204020204" pitchFamily="34" charset="0"/>
              </a:rPr>
              <a:t>WOODGROVE</a:t>
            </a:r>
            <a:r>
              <a:rPr lang="fr-FR" sz="1600" b="1" spc="-100" noProof="0">
                <a:solidFill>
                  <a:schemeClr val="accent1"/>
                </a:solidFill>
                <a:latin typeface="Corbel" panose="020B0503020204020204" pitchFamily="34" charset="0"/>
              </a:rPr>
              <a:t> </a:t>
            </a:r>
            <a:r>
              <a:rPr lang="fr-FR" sz="1600" b="1" spc="-100" noProof="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2,103 BEST Sleeping Baby Drawing IMAGES, STOCK PHOTOS &amp;amp; VECTORS | Adobe  Stock">
            <a:extLst>
              <a:ext uri="{FF2B5EF4-FFF2-40B4-BE49-F238E27FC236}">
                <a16:creationId xmlns:a16="http://schemas.microsoft.com/office/drawing/2014/main" id="{432471BA-3BC5-4842-A058-0A027D5F6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546" y="610770"/>
            <a:ext cx="6858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Espace réservé d’image 6" descr="Pièce de bois coupée en son milieu">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a:ext>
            </a:extLst>
          </a:blip>
          <a:srcRect/>
          <a:stretch/>
        </p:blipFill>
        <p:spPr>
          <a:xfrm>
            <a:off x="9980476" y="0"/>
            <a:ext cx="2211524" cy="6858000"/>
          </a:xfrm>
        </p:spPr>
      </p:pic>
      <p:sp>
        <p:nvSpPr>
          <p:cNvPr id="16" name="Zone de texte 15">
            <a:extLst>
              <a:ext uri="{FF2B5EF4-FFF2-40B4-BE49-F238E27FC236}">
                <a16:creationId xmlns:a16="http://schemas.microsoft.com/office/drawing/2014/main" id="{E2F2BFDF-E9F2-4569-A9F2-E1FFCB7FB82D}"/>
              </a:ext>
            </a:extLst>
          </p:cNvPr>
          <p:cNvSpPr txBox="1"/>
          <p:nvPr/>
        </p:nvSpPr>
        <p:spPr>
          <a:xfrm>
            <a:off x="5205663" y="3837441"/>
            <a:ext cx="1879577" cy="404658"/>
          </a:xfrm>
          <a:prstGeom prst="rect">
            <a:avLst/>
          </a:prstGeom>
          <a:noFill/>
        </p:spPr>
        <p:txBody>
          <a:bodyPr wrap="square" lIns="0" tIns="36000" rIns="0" bIns="0" rtlCol="0">
            <a:spAutoFit/>
          </a:bodyPr>
          <a:lstStyle/>
          <a:p>
            <a:pPr algn="r" rtl="0">
              <a:lnSpc>
                <a:spcPts val="1400"/>
              </a:lnSpc>
            </a:pPr>
            <a:r>
              <a:rPr lang="fr-CA" sz="1600" b="1" spc="-100" dirty="0">
                <a:solidFill>
                  <a:schemeClr val="tx1">
                    <a:lumMod val="50000"/>
                    <a:lumOff val="50000"/>
                  </a:schemeClr>
                </a:solidFill>
                <a:latin typeface="Corbel" panose="020B0503020204020204" pitchFamily="34" charset="0"/>
              </a:rPr>
              <a:t>ST. CLAIR</a:t>
            </a:r>
            <a:br>
              <a:rPr lang="fr-CA" sz="1600" b="1" spc="-100" dirty="0">
                <a:solidFill>
                  <a:schemeClr val="accent1"/>
                </a:solidFill>
                <a:latin typeface="Corbel" panose="020B0503020204020204" pitchFamily="34" charset="0"/>
              </a:rPr>
            </a:br>
            <a:r>
              <a:rPr lang="fr-CA" sz="1600" b="1" spc="-100" dirty="0">
                <a:solidFill>
                  <a:schemeClr val="tx1"/>
                </a:solidFill>
                <a:latin typeface="Corbel" panose="020B0503020204020204" pitchFamily="34" charset="0"/>
              </a:rPr>
              <a:t>COLLEGE</a:t>
            </a:r>
          </a:p>
        </p:txBody>
      </p:sp>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286990" y="3631329"/>
            <a:ext cx="6798250" cy="2389437"/>
          </a:xfrm>
        </p:spPr>
        <p:txBody>
          <a:bodyPr rtlCol="0"/>
          <a:lstStyle/>
          <a:p>
            <a:pPr rtl="0">
              <a:lnSpc>
                <a:spcPts val="6000"/>
              </a:lnSpc>
            </a:pPr>
            <a:r>
              <a:rPr lang="en" sz="6000" dirty="0"/>
              <a:t>PEDREATIC SLEEP PATTERNS</a:t>
            </a:r>
            <a:endParaRPr lang="fr-CA" dirty="0"/>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marL="0" lvl="0" indent="0" algn="l" rtl="0">
              <a:spcBef>
                <a:spcPts val="0"/>
              </a:spcBef>
              <a:spcAft>
                <a:spcPts val="0"/>
              </a:spcAft>
              <a:buNone/>
            </a:pPr>
            <a:r>
              <a:rPr lang="en-IN" sz="1800" dirty="0">
                <a:latin typeface="Tahoma" panose="020B0604030504040204" pitchFamily="34" charset="0"/>
                <a:ea typeface="Tahoma" panose="020B0604030504040204" pitchFamily="34" charset="0"/>
                <a:cs typeface="Tahoma" panose="020B0604030504040204" pitchFamily="34" charset="0"/>
              </a:rPr>
              <a:t>Healthcare Analytics</a:t>
            </a:r>
          </a:p>
          <a:p>
            <a:pPr marL="0" lvl="0" indent="0" algn="l" rtl="0">
              <a:spcBef>
                <a:spcPts val="0"/>
              </a:spcBef>
              <a:spcAft>
                <a:spcPts val="0"/>
              </a:spcAft>
              <a:buNone/>
            </a:pPr>
            <a:r>
              <a:rPr lang="en-IN" sz="1800" dirty="0">
                <a:latin typeface="Tahoma" panose="020B0604030504040204" pitchFamily="34" charset="0"/>
                <a:ea typeface="Tahoma" panose="020B0604030504040204" pitchFamily="34" charset="0"/>
                <a:cs typeface="Tahoma" panose="020B0604030504040204" pitchFamily="34" charset="0"/>
              </a:rPr>
              <a:t>Group Project</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637B1D-9F9D-4AE3-81BF-9FDFD8B36CA7}"/>
              </a:ext>
            </a:extLst>
          </p:cNvPr>
          <p:cNvSpPr>
            <a:spLocks noGrp="1"/>
          </p:cNvSpPr>
          <p:nvPr>
            <p:ph type="sldNum" sz="quarter" idx="34"/>
          </p:nvPr>
        </p:nvSpPr>
        <p:spPr/>
        <p:txBody>
          <a:bodyPr/>
          <a:lstStyle/>
          <a:p>
            <a:pPr rtl="0"/>
            <a:fld id="{19B51A1E-902D-48AF-9020-955120F399B6}" type="slidenum">
              <a:rPr lang="fr-FR" noProof="0" smtClean="0"/>
              <a:pPr rtl="0"/>
              <a:t>10</a:t>
            </a:fld>
            <a:endParaRPr lang="fr-FR" noProof="0"/>
          </a:p>
        </p:txBody>
      </p:sp>
      <p:sp>
        <p:nvSpPr>
          <p:cNvPr id="5" name="Title 4">
            <a:extLst>
              <a:ext uri="{FF2B5EF4-FFF2-40B4-BE49-F238E27FC236}">
                <a16:creationId xmlns:a16="http://schemas.microsoft.com/office/drawing/2014/main" id="{1D75E57D-A0DD-49C0-ABF5-580430A4C736}"/>
              </a:ext>
            </a:extLst>
          </p:cNvPr>
          <p:cNvSpPr>
            <a:spLocks noGrp="1"/>
          </p:cNvSpPr>
          <p:nvPr>
            <p:ph type="title"/>
          </p:nvPr>
        </p:nvSpPr>
        <p:spPr/>
        <p:txBody>
          <a:bodyPr/>
          <a:lstStyle/>
          <a:p>
            <a:r>
              <a:rPr lang="en-US" sz="2400" dirty="0"/>
              <a:t>Sleep stage classification for PSG data validation</a:t>
            </a:r>
            <a:endParaRPr lang="en-IN" sz="2400" dirty="0"/>
          </a:p>
        </p:txBody>
      </p:sp>
      <p:pic>
        <p:nvPicPr>
          <p:cNvPr id="7" name="Picture 6">
            <a:extLst>
              <a:ext uri="{FF2B5EF4-FFF2-40B4-BE49-F238E27FC236}">
                <a16:creationId xmlns:a16="http://schemas.microsoft.com/office/drawing/2014/main" id="{2CDFFC48-4A01-4EB7-A7C8-CF5E67E8FB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3104" y="911952"/>
            <a:ext cx="3686046" cy="5203201"/>
          </a:xfrm>
          <a:prstGeom prst="rect">
            <a:avLst/>
          </a:prstGeom>
          <a:noFill/>
          <a:ln>
            <a:noFill/>
          </a:ln>
        </p:spPr>
      </p:pic>
      <p:sp>
        <p:nvSpPr>
          <p:cNvPr id="8" name="TextBox 7">
            <a:extLst>
              <a:ext uri="{FF2B5EF4-FFF2-40B4-BE49-F238E27FC236}">
                <a16:creationId xmlns:a16="http://schemas.microsoft.com/office/drawing/2014/main" id="{3B55ED0B-D094-457C-9BD3-1FB26B69EA8B}"/>
              </a:ext>
            </a:extLst>
          </p:cNvPr>
          <p:cNvSpPr txBox="1"/>
          <p:nvPr/>
        </p:nvSpPr>
        <p:spPr>
          <a:xfrm>
            <a:off x="630194" y="1218843"/>
            <a:ext cx="7401697" cy="3693319"/>
          </a:xfrm>
          <a:prstGeom prst="rect">
            <a:avLst/>
          </a:prstGeom>
          <a:noFill/>
        </p:spPr>
        <p:txBody>
          <a:bodyPr wrap="square" rtlCol="0">
            <a:spAutoFit/>
          </a:bodyPr>
          <a:lstStyle/>
          <a:p>
            <a:r>
              <a:rPr lang="en-US" dirty="0"/>
              <a:t>This table reports the 3-fold stratified cross validation results on 3,928 sleep studies that had the 7 EEG channels, in addition to the results on some subgroups (0 to 1 year old, 1 to 2 years old,</a:t>
            </a:r>
          </a:p>
          <a:p>
            <a:r>
              <a:rPr lang="en-US" dirty="0"/>
              <a:t>and 18+ patients). Fitting the classifier with default parameters from Scikit-learn took 1 hour on Intel Xeon Gold 3.60GHz CPU in parallel; subgroups took less than 2 minutes each. </a:t>
            </a:r>
          </a:p>
          <a:p>
            <a:endParaRPr lang="en-US" dirty="0"/>
          </a:p>
          <a:p>
            <a:r>
              <a:rPr lang="en-US" dirty="0"/>
              <a:t>This quick and straightforward algorithm, without any denoising or parameter tuning, achieves a classification accuracy of over 80% on the 222 adult sleep studies, suggesting high quality of the PSG recordings.</a:t>
            </a:r>
          </a:p>
          <a:p>
            <a:endParaRPr lang="en-US" dirty="0"/>
          </a:p>
          <a:p>
            <a:r>
              <a:rPr lang="en-US" dirty="0"/>
              <a:t>Moreover, the difference in classification results between age groups supports the importance of having a dataset dedicated to pediatric sleep.</a:t>
            </a:r>
          </a:p>
        </p:txBody>
      </p:sp>
    </p:spTree>
    <p:extLst>
      <p:ext uri="{BB962C8B-B14F-4D97-AF65-F5344CB8AC3E}">
        <p14:creationId xmlns:p14="http://schemas.microsoft.com/office/powerpoint/2010/main" val="143383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C4F918-D442-4E63-871C-40E068088CF7}"/>
              </a:ext>
            </a:extLst>
          </p:cNvPr>
          <p:cNvSpPr>
            <a:spLocks noGrp="1"/>
          </p:cNvSpPr>
          <p:nvPr>
            <p:ph sz="half" idx="1"/>
          </p:nvPr>
        </p:nvSpPr>
        <p:spPr/>
        <p:txBody>
          <a:bodyPr/>
          <a:lstStyle/>
          <a:p>
            <a:endParaRPr lang="en-IN"/>
          </a:p>
        </p:txBody>
      </p:sp>
      <p:sp>
        <p:nvSpPr>
          <p:cNvPr id="3" name="Slide Number Placeholder 2">
            <a:extLst>
              <a:ext uri="{FF2B5EF4-FFF2-40B4-BE49-F238E27FC236}">
                <a16:creationId xmlns:a16="http://schemas.microsoft.com/office/drawing/2014/main" id="{C84A9A7C-F05B-4E12-A80D-3B61A24BAD75}"/>
              </a:ext>
            </a:extLst>
          </p:cNvPr>
          <p:cNvSpPr>
            <a:spLocks noGrp="1"/>
          </p:cNvSpPr>
          <p:nvPr>
            <p:ph type="sldNum" sz="quarter" idx="34"/>
          </p:nvPr>
        </p:nvSpPr>
        <p:spPr/>
        <p:txBody>
          <a:bodyPr/>
          <a:lstStyle/>
          <a:p>
            <a:pPr rtl="0"/>
            <a:fld id="{19B51A1E-902D-48AF-9020-955120F399B6}" type="slidenum">
              <a:rPr lang="fr-FR" noProof="0" smtClean="0"/>
              <a:pPr rtl="0"/>
              <a:t>11</a:t>
            </a:fld>
            <a:endParaRPr lang="fr-FR" noProof="0"/>
          </a:p>
        </p:txBody>
      </p:sp>
      <p:sp>
        <p:nvSpPr>
          <p:cNvPr id="4" name="Picture Placeholder 3">
            <a:extLst>
              <a:ext uri="{FF2B5EF4-FFF2-40B4-BE49-F238E27FC236}">
                <a16:creationId xmlns:a16="http://schemas.microsoft.com/office/drawing/2014/main" id="{678D852F-0894-42B0-AE5D-2D38D97E1872}"/>
              </a:ext>
            </a:extLst>
          </p:cNvPr>
          <p:cNvSpPr>
            <a:spLocks noGrp="1"/>
          </p:cNvSpPr>
          <p:nvPr>
            <p:ph type="pic" sz="quarter" idx="14"/>
          </p:nvPr>
        </p:nvSpPr>
        <p:spPr/>
      </p:sp>
      <p:sp>
        <p:nvSpPr>
          <p:cNvPr id="5" name="Title 4">
            <a:extLst>
              <a:ext uri="{FF2B5EF4-FFF2-40B4-BE49-F238E27FC236}">
                <a16:creationId xmlns:a16="http://schemas.microsoft.com/office/drawing/2014/main" id="{0C8CE613-46C0-41C8-9A7A-8D72BBC3A9D7}"/>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C09AD97F-4DED-410B-B7A4-1C7DC0404277}"/>
              </a:ext>
            </a:extLst>
          </p:cNvPr>
          <p:cNvSpPr>
            <a:spLocks noGrp="1"/>
          </p:cNvSpPr>
          <p:nvPr>
            <p:ph type="body" sz="quarter" idx="32"/>
          </p:nvPr>
        </p:nvSpPr>
        <p:spPr/>
        <p:txBody>
          <a:bodyPr/>
          <a:lstStyle/>
          <a:p>
            <a:endParaRPr lang="en-IN"/>
          </a:p>
        </p:txBody>
      </p:sp>
    </p:spTree>
    <p:extLst>
      <p:ext uri="{BB962C8B-B14F-4D97-AF65-F5344CB8AC3E}">
        <p14:creationId xmlns:p14="http://schemas.microsoft.com/office/powerpoint/2010/main" val="222711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F11A6B65-5A20-4F4D-ACBB-ED50132D4571}"/>
              </a:ext>
            </a:extLst>
          </p:cNvPr>
          <p:cNvSpPr>
            <a:spLocks noGrp="1"/>
          </p:cNvSpPr>
          <p:nvPr>
            <p:ph type="ctrTitle"/>
          </p:nvPr>
        </p:nvSpPr>
        <p:spPr>
          <a:xfrm>
            <a:off x="2696875" y="2591765"/>
            <a:ext cx="6798250" cy="1674470"/>
          </a:xfrm>
        </p:spPr>
        <p:txBody>
          <a:bodyPr rtlCol="0"/>
          <a:lstStyle/>
          <a:p>
            <a:pPr rtl="0"/>
            <a:r>
              <a:rPr lang="fr-CA" dirty="0"/>
              <a:t>THANK YOU</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d’image 9" descr="Forme polygonale architecturale abstraite">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4444886" y="1055959"/>
            <a:ext cx="5184913" cy="432000"/>
          </a:xfrm>
        </p:spPr>
        <p:txBody>
          <a:bodyPr rtlCol="0"/>
          <a:lstStyle/>
          <a:p>
            <a:pPr rtl="0"/>
            <a:r>
              <a:rPr lang="fr-CA" dirty="0"/>
              <a:t>Group members</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01750"/>
            <a:ext cx="278418" cy="274324"/>
          </a:xfrm>
        </p:spPr>
        <p:txBody>
          <a:bodyPr rtlCol="0"/>
          <a:lstStyle/>
          <a:p>
            <a:pPr rtl="0"/>
            <a:fld id="{19B51A1E-902D-48AF-9020-955120F399B6}" type="slidenum">
              <a:rPr lang="fr-CA" smtClean="0"/>
              <a:pPr rtl="0"/>
              <a:t>2</a:t>
            </a:fld>
            <a:endParaRPr lang="fr-CA"/>
          </a:p>
        </p:txBody>
      </p:sp>
      <p:graphicFrame>
        <p:nvGraphicFramePr>
          <p:cNvPr id="12" name="Table 12">
            <a:extLst>
              <a:ext uri="{FF2B5EF4-FFF2-40B4-BE49-F238E27FC236}">
                <a16:creationId xmlns:a16="http://schemas.microsoft.com/office/drawing/2014/main" id="{C5FE90B1-2BD6-4ACA-B532-625DB4AAD01F}"/>
              </a:ext>
            </a:extLst>
          </p:cNvPr>
          <p:cNvGraphicFramePr>
            <a:graphicFrameLocks noGrp="1"/>
          </p:cNvGraphicFramePr>
          <p:nvPr>
            <p:extLst>
              <p:ext uri="{D42A27DB-BD31-4B8C-83A1-F6EECF244321}">
                <p14:modId xmlns:p14="http://schemas.microsoft.com/office/powerpoint/2010/main" val="3528792812"/>
              </p:ext>
            </p:extLst>
          </p:nvPr>
        </p:nvGraphicFramePr>
        <p:xfrm>
          <a:off x="2008426" y="2029483"/>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172114481"/>
                    </a:ext>
                  </a:extLst>
                </a:gridCol>
                <a:gridCol w="2032000">
                  <a:extLst>
                    <a:ext uri="{9D8B030D-6E8A-4147-A177-3AD203B41FA5}">
                      <a16:colId xmlns:a16="http://schemas.microsoft.com/office/drawing/2014/main" val="1059083115"/>
                    </a:ext>
                  </a:extLst>
                </a:gridCol>
                <a:gridCol w="2032000">
                  <a:extLst>
                    <a:ext uri="{9D8B030D-6E8A-4147-A177-3AD203B41FA5}">
                      <a16:colId xmlns:a16="http://schemas.microsoft.com/office/drawing/2014/main" val="151778608"/>
                    </a:ext>
                  </a:extLst>
                </a:gridCol>
              </a:tblGrid>
              <a:tr h="370840">
                <a:tc>
                  <a:txBody>
                    <a:bodyPr/>
                    <a:lstStyle/>
                    <a:p>
                      <a:r>
                        <a:rPr lang="en-US" sz="1800" b="0" dirty="0">
                          <a:latin typeface="+mn-lt"/>
                        </a:rPr>
                        <a:t>STUDENT NAME</a:t>
                      </a:r>
                      <a:endParaRPr lang="en-IN" sz="1800" b="0" dirty="0">
                        <a:latin typeface="+mn-lt"/>
                      </a:endParaRPr>
                    </a:p>
                  </a:txBody>
                  <a:tcPr/>
                </a:tc>
                <a:tc>
                  <a:txBody>
                    <a:bodyPr/>
                    <a:lstStyle/>
                    <a:p>
                      <a:r>
                        <a:rPr lang="en-US" sz="1800" b="0" dirty="0">
                          <a:latin typeface="+mn-lt"/>
                        </a:rPr>
                        <a:t>SECTION</a:t>
                      </a:r>
                      <a:endParaRPr lang="en-IN" sz="1800" b="0" dirty="0">
                        <a:latin typeface="+mn-lt"/>
                      </a:endParaRPr>
                    </a:p>
                  </a:txBody>
                  <a:tcPr/>
                </a:tc>
                <a:tc>
                  <a:txBody>
                    <a:bodyPr/>
                    <a:lstStyle/>
                    <a:p>
                      <a:r>
                        <a:rPr lang="en-US" sz="1800" b="0" dirty="0">
                          <a:latin typeface="+mn-lt"/>
                        </a:rPr>
                        <a:t>STUDENT ID</a:t>
                      </a:r>
                      <a:endParaRPr lang="en-IN" sz="1800" b="0" dirty="0">
                        <a:latin typeface="+mn-lt"/>
                      </a:endParaRPr>
                    </a:p>
                  </a:txBody>
                  <a:tcPr/>
                </a:tc>
                <a:extLst>
                  <a:ext uri="{0D108BD9-81ED-4DB2-BD59-A6C34878D82A}">
                    <a16:rowId xmlns:a16="http://schemas.microsoft.com/office/drawing/2014/main" val="3330907036"/>
                  </a:ext>
                </a:extLst>
              </a:tr>
              <a:tr h="370840">
                <a:tc>
                  <a:txBody>
                    <a:bodyPr/>
                    <a:lstStyle/>
                    <a:p>
                      <a:r>
                        <a:rPr lang="en-US" sz="1800" b="0" dirty="0">
                          <a:latin typeface="+mn-lt"/>
                        </a:rPr>
                        <a:t>Ankush Saxena</a:t>
                      </a:r>
                      <a:endParaRPr lang="en-IN" sz="1800" b="0" dirty="0">
                        <a:latin typeface="+mn-lt"/>
                      </a:endParaRPr>
                    </a:p>
                  </a:txBody>
                  <a:tcPr/>
                </a:tc>
                <a:tc>
                  <a:txBody>
                    <a:bodyPr/>
                    <a:lstStyle/>
                    <a:p>
                      <a:r>
                        <a:rPr lang="en-US" sz="1800" b="0" dirty="0">
                          <a:latin typeface="+mn-lt"/>
                        </a:rPr>
                        <a:t>002</a:t>
                      </a:r>
                      <a:endParaRPr lang="en-IN" sz="1800" b="0" dirty="0">
                        <a:latin typeface="+mn-lt"/>
                      </a:endParaRPr>
                    </a:p>
                  </a:txBody>
                  <a:tcPr/>
                </a:tc>
                <a:tc>
                  <a:txBody>
                    <a:bodyPr/>
                    <a:lstStyle/>
                    <a:p>
                      <a:r>
                        <a:rPr lang="en-US" sz="1800" b="0" dirty="0">
                          <a:latin typeface="+mn-lt"/>
                        </a:rPr>
                        <a:t>0770764</a:t>
                      </a:r>
                      <a:endParaRPr lang="en-IN" sz="1800" b="0" dirty="0">
                        <a:latin typeface="+mn-lt"/>
                      </a:endParaRPr>
                    </a:p>
                  </a:txBody>
                  <a:tcPr/>
                </a:tc>
                <a:extLst>
                  <a:ext uri="{0D108BD9-81ED-4DB2-BD59-A6C34878D82A}">
                    <a16:rowId xmlns:a16="http://schemas.microsoft.com/office/drawing/2014/main" val="2872753298"/>
                  </a:ext>
                </a:extLst>
              </a:tr>
              <a:tr h="370840">
                <a:tc>
                  <a:txBody>
                    <a:bodyPr/>
                    <a:lstStyle/>
                    <a:p>
                      <a:r>
                        <a:rPr lang="en-US" sz="1800" b="0" dirty="0" err="1">
                          <a:latin typeface="+mn-lt"/>
                        </a:rPr>
                        <a:t>Avalvir</a:t>
                      </a:r>
                      <a:r>
                        <a:rPr lang="en-US" sz="1800" b="0" dirty="0">
                          <a:latin typeface="+mn-lt"/>
                        </a:rPr>
                        <a:t> </a:t>
                      </a:r>
                      <a:r>
                        <a:rPr lang="en-US" sz="1800" b="0" dirty="0" err="1">
                          <a:latin typeface="+mn-lt"/>
                        </a:rPr>
                        <a:t>Sekhon</a:t>
                      </a:r>
                      <a:endParaRPr lang="en-IN" sz="1800" b="0" dirty="0">
                        <a:latin typeface="+mn-lt"/>
                      </a:endParaRPr>
                    </a:p>
                  </a:txBody>
                  <a:tcPr/>
                </a:tc>
                <a:tc>
                  <a:txBody>
                    <a:bodyPr/>
                    <a:lstStyle/>
                    <a:p>
                      <a:r>
                        <a:rPr lang="en-US" sz="1800" b="0" dirty="0">
                          <a:latin typeface="+mn-lt"/>
                        </a:rPr>
                        <a:t>002</a:t>
                      </a:r>
                      <a:endParaRPr lang="en-IN" sz="1800" b="0" dirty="0">
                        <a:latin typeface="+mn-lt"/>
                      </a:endParaRPr>
                    </a:p>
                  </a:txBody>
                  <a:tcPr/>
                </a:tc>
                <a:tc>
                  <a:txBody>
                    <a:bodyPr/>
                    <a:lstStyle/>
                    <a:p>
                      <a:endParaRPr lang="en-IN" sz="1800" b="0" dirty="0">
                        <a:latin typeface="+mn-lt"/>
                      </a:endParaRPr>
                    </a:p>
                  </a:txBody>
                  <a:tcPr/>
                </a:tc>
                <a:extLst>
                  <a:ext uri="{0D108BD9-81ED-4DB2-BD59-A6C34878D82A}">
                    <a16:rowId xmlns:a16="http://schemas.microsoft.com/office/drawing/2014/main" val="1946821950"/>
                  </a:ext>
                </a:extLst>
              </a:tr>
              <a:tr h="370840">
                <a:tc>
                  <a:txBody>
                    <a:bodyPr/>
                    <a:lstStyle/>
                    <a:p>
                      <a:r>
                        <a:rPr lang="en-US" sz="1800" b="0" dirty="0">
                          <a:latin typeface="+mn-lt"/>
                        </a:rPr>
                        <a:t>Ayushi Jain</a:t>
                      </a:r>
                      <a:endParaRPr lang="en-IN" sz="1800" b="0" dirty="0">
                        <a:latin typeface="+mn-lt"/>
                      </a:endParaRPr>
                    </a:p>
                  </a:txBody>
                  <a:tcPr/>
                </a:tc>
                <a:tc>
                  <a:txBody>
                    <a:bodyPr/>
                    <a:lstStyle/>
                    <a:p>
                      <a:r>
                        <a:rPr lang="en-US" sz="1800" b="0" dirty="0">
                          <a:latin typeface="+mn-lt"/>
                        </a:rPr>
                        <a:t>002</a:t>
                      </a:r>
                      <a:endParaRPr lang="en-IN" sz="1800" b="0" dirty="0">
                        <a:latin typeface="+mn-lt"/>
                      </a:endParaRPr>
                    </a:p>
                  </a:txBody>
                  <a:tcPr/>
                </a:tc>
                <a:tc>
                  <a:txBody>
                    <a:bodyPr/>
                    <a:lstStyle/>
                    <a:p>
                      <a:endParaRPr lang="en-IN" sz="1800" b="0" dirty="0">
                        <a:latin typeface="+mn-lt"/>
                      </a:endParaRPr>
                    </a:p>
                  </a:txBody>
                  <a:tcPr/>
                </a:tc>
                <a:extLst>
                  <a:ext uri="{0D108BD9-81ED-4DB2-BD59-A6C34878D82A}">
                    <a16:rowId xmlns:a16="http://schemas.microsoft.com/office/drawing/2014/main" val="3922894730"/>
                  </a:ext>
                </a:extLst>
              </a:tr>
              <a:tr h="370840">
                <a:tc>
                  <a:txBody>
                    <a:bodyPr/>
                    <a:lstStyle/>
                    <a:p>
                      <a:r>
                        <a:rPr lang="en-US" sz="1800" b="0" dirty="0">
                          <a:latin typeface="+mn-lt"/>
                        </a:rPr>
                        <a:t>Arpan Das</a:t>
                      </a:r>
                      <a:endParaRPr lang="en-IN" sz="1800" b="0" dirty="0">
                        <a:latin typeface="+mn-lt"/>
                      </a:endParaRPr>
                    </a:p>
                  </a:txBody>
                  <a:tcPr/>
                </a:tc>
                <a:tc>
                  <a:txBody>
                    <a:bodyPr/>
                    <a:lstStyle/>
                    <a:p>
                      <a:r>
                        <a:rPr lang="en-US" sz="1800" b="0" dirty="0">
                          <a:latin typeface="+mn-lt"/>
                        </a:rPr>
                        <a:t>002</a:t>
                      </a:r>
                      <a:endParaRPr lang="en-IN" sz="1800" b="0" dirty="0">
                        <a:latin typeface="+mn-lt"/>
                      </a:endParaRPr>
                    </a:p>
                  </a:txBody>
                  <a:tcPr/>
                </a:tc>
                <a:tc>
                  <a:txBody>
                    <a:bodyPr/>
                    <a:lstStyle/>
                    <a:p>
                      <a:r>
                        <a:rPr lang="en-US" sz="1800" b="0" dirty="0">
                          <a:latin typeface="+mn-lt"/>
                        </a:rPr>
                        <a:t>0770101</a:t>
                      </a:r>
                      <a:endParaRPr lang="en-IN" sz="1800" b="0" dirty="0">
                        <a:latin typeface="+mn-lt"/>
                      </a:endParaRPr>
                    </a:p>
                  </a:txBody>
                  <a:tcPr/>
                </a:tc>
                <a:extLst>
                  <a:ext uri="{0D108BD9-81ED-4DB2-BD59-A6C34878D82A}">
                    <a16:rowId xmlns:a16="http://schemas.microsoft.com/office/drawing/2014/main" val="2604352878"/>
                  </a:ext>
                </a:extLst>
              </a:tr>
            </a:tbl>
          </a:graphicData>
        </a:graphic>
      </p:graphicFrame>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fr-CA" dirty="0"/>
              <a:t>PROJECT SCOPE</a:t>
            </a:r>
          </a:p>
        </p:txBody>
      </p:sp>
      <p:sp>
        <p:nvSpPr>
          <p:cNvPr id="6" name="Espace réservé du numéro de diapositive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fr-CA" smtClean="0"/>
              <a:pPr rtl="0"/>
              <a:t>3</a:t>
            </a:fld>
            <a:endParaRPr lang="fr-CA"/>
          </a:p>
        </p:txBody>
      </p:sp>
      <p:pic>
        <p:nvPicPr>
          <p:cNvPr id="9" name="Espace réservé d’image 8" descr="Vue au-dessus de trois hommes ramant dans un bateau">
            <a:extLst>
              <a:ext uri="{FF2B5EF4-FFF2-40B4-BE49-F238E27FC236}">
                <a16:creationId xmlns:a16="http://schemas.microsoft.com/office/drawing/2014/main" id="{804D2684-B8EF-41B8-9C43-86A9D34E655A}"/>
              </a:ext>
            </a:extLst>
          </p:cNvPr>
          <p:cNvPicPr>
            <a:picLocks noGrp="1" noChangeAspect="1"/>
          </p:cNvPicPr>
          <p:nvPr>
            <p:ph type="pic" sz="quarter" idx="14"/>
          </p:nvPr>
        </p:nvPicPr>
        <p:blipFill>
          <a:blip r:embed="rId3"/>
          <a:stretch>
            <a:fillRect/>
          </a:stretch>
        </p:blipFill>
        <p:spPr>
          <a:xfrm>
            <a:off x="7560193" y="1345309"/>
            <a:ext cx="3737526" cy="3932633"/>
          </a:xfrm>
        </p:spPr>
      </p:pic>
      <p:sp>
        <p:nvSpPr>
          <p:cNvPr id="8" name="Rectangle 7">
            <a:extLst>
              <a:ext uri="{FF2B5EF4-FFF2-40B4-BE49-F238E27FC236}">
                <a16:creationId xmlns:a16="http://schemas.microsoft.com/office/drawing/2014/main" id="{4EADCD3D-B99A-490F-A5CE-5A24B6487BFC}"/>
              </a:ext>
            </a:extLst>
          </p:cNvPr>
          <p:cNvSpPr/>
          <p:nvPr/>
        </p:nvSpPr>
        <p:spPr>
          <a:xfrm>
            <a:off x="894281" y="1661196"/>
            <a:ext cx="5214551" cy="1124208"/>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latin typeface="Montserrat"/>
              <a:ea typeface="Montserrat"/>
              <a:cs typeface="Montserrat"/>
              <a:sym typeface="Montserrat"/>
            </a:endParaRPr>
          </a:p>
          <a:p>
            <a:pPr algn="ctr"/>
            <a:r>
              <a:rPr lang="en-US" sz="1800" dirty="0">
                <a:solidFill>
                  <a:schemeClr val="tx1"/>
                </a:solidFill>
                <a:latin typeface="Montserrat"/>
                <a:ea typeface="Montserrat"/>
                <a:cs typeface="Montserrat"/>
                <a:sym typeface="Montserrat"/>
              </a:rPr>
              <a:t>Study and understand the effects of specific factors on a child’s sleep</a:t>
            </a:r>
          </a:p>
          <a:p>
            <a:pPr algn="ctr"/>
            <a:endParaRPr lang="en-IN" b="1" dirty="0">
              <a:solidFill>
                <a:schemeClr val="tx1"/>
              </a:solidFill>
            </a:endParaRPr>
          </a:p>
        </p:txBody>
      </p:sp>
      <p:sp>
        <p:nvSpPr>
          <p:cNvPr id="10" name="Parallelogram 9">
            <a:extLst>
              <a:ext uri="{FF2B5EF4-FFF2-40B4-BE49-F238E27FC236}">
                <a16:creationId xmlns:a16="http://schemas.microsoft.com/office/drawing/2014/main" id="{082B252F-E8F8-4179-916A-88205DF38F64}"/>
              </a:ext>
            </a:extLst>
          </p:cNvPr>
          <p:cNvSpPr/>
          <p:nvPr/>
        </p:nvSpPr>
        <p:spPr>
          <a:xfrm>
            <a:off x="432000" y="1407977"/>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UNDERSTAND</a:t>
            </a:r>
            <a:endParaRPr lang="en-IN" b="1" dirty="0">
              <a:latin typeface="Montserrat" panose="00000500000000000000" pitchFamily="2" charset="0"/>
            </a:endParaRPr>
          </a:p>
        </p:txBody>
      </p:sp>
      <p:sp>
        <p:nvSpPr>
          <p:cNvPr id="11" name="Rectangle 10">
            <a:extLst>
              <a:ext uri="{FF2B5EF4-FFF2-40B4-BE49-F238E27FC236}">
                <a16:creationId xmlns:a16="http://schemas.microsoft.com/office/drawing/2014/main" id="{C81AEFDD-8A53-4791-88B4-064D56E7971A}"/>
              </a:ext>
            </a:extLst>
          </p:cNvPr>
          <p:cNvSpPr/>
          <p:nvPr/>
        </p:nvSpPr>
        <p:spPr>
          <a:xfrm>
            <a:off x="849730" y="3346970"/>
            <a:ext cx="5214551" cy="1124209"/>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1800" dirty="0">
                <a:solidFill>
                  <a:schemeClr val="tx1"/>
                </a:solidFill>
                <a:latin typeface="Montserrat"/>
                <a:ea typeface="Montserrat"/>
                <a:cs typeface="Montserrat"/>
                <a:sym typeface="Montserrat"/>
              </a:rPr>
              <a:t>Devising the ideal conditions for pediatric sleep</a:t>
            </a:r>
          </a:p>
        </p:txBody>
      </p:sp>
      <p:sp>
        <p:nvSpPr>
          <p:cNvPr id="12" name="Parallelogram 11">
            <a:extLst>
              <a:ext uri="{FF2B5EF4-FFF2-40B4-BE49-F238E27FC236}">
                <a16:creationId xmlns:a16="http://schemas.microsoft.com/office/drawing/2014/main" id="{1E56BE8F-18E9-41DA-B461-E4BF2C61919C}"/>
              </a:ext>
            </a:extLst>
          </p:cNvPr>
          <p:cNvSpPr/>
          <p:nvPr/>
        </p:nvSpPr>
        <p:spPr>
          <a:xfrm>
            <a:off x="387449" y="3093752"/>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DEVELOP</a:t>
            </a:r>
            <a:endParaRPr lang="en-IN" b="1" dirty="0">
              <a:latin typeface="Montserrat" panose="00000500000000000000" pitchFamily="2" charset="0"/>
            </a:endParaRPr>
          </a:p>
        </p:txBody>
      </p:sp>
      <p:sp>
        <p:nvSpPr>
          <p:cNvPr id="13" name="Rectangle 12">
            <a:extLst>
              <a:ext uri="{FF2B5EF4-FFF2-40B4-BE49-F238E27FC236}">
                <a16:creationId xmlns:a16="http://schemas.microsoft.com/office/drawing/2014/main" id="{AE7614C2-F902-4302-88B3-C8ECFCC4F70C}"/>
              </a:ext>
            </a:extLst>
          </p:cNvPr>
          <p:cNvSpPr/>
          <p:nvPr/>
        </p:nvSpPr>
        <p:spPr>
          <a:xfrm>
            <a:off x="791110" y="5060884"/>
            <a:ext cx="5214551" cy="1124209"/>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1800" dirty="0">
                <a:solidFill>
                  <a:schemeClr val="tx1"/>
                </a:solidFill>
                <a:latin typeface="Montserrat"/>
                <a:ea typeface="Montserrat"/>
                <a:cs typeface="Montserrat"/>
                <a:sym typeface="Montserrat"/>
              </a:rPr>
              <a:t>Predict the amount of different kind of sleeps under specific conditions</a:t>
            </a:r>
          </a:p>
        </p:txBody>
      </p:sp>
      <p:sp>
        <p:nvSpPr>
          <p:cNvPr id="14" name="Parallelogram 13">
            <a:extLst>
              <a:ext uri="{FF2B5EF4-FFF2-40B4-BE49-F238E27FC236}">
                <a16:creationId xmlns:a16="http://schemas.microsoft.com/office/drawing/2014/main" id="{89F19428-1FC1-4B7F-A5B7-B82F5880354C}"/>
              </a:ext>
            </a:extLst>
          </p:cNvPr>
          <p:cNvSpPr/>
          <p:nvPr/>
        </p:nvSpPr>
        <p:spPr>
          <a:xfrm>
            <a:off x="328829" y="4807666"/>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PREDICT</a:t>
            </a:r>
            <a:endParaRPr lang="en-IN" b="1" dirty="0">
              <a:latin typeface="Montserrat" panose="00000500000000000000" pitchFamily="2" charset="0"/>
            </a:endParaRPr>
          </a:p>
        </p:txBody>
      </p:sp>
    </p:spTree>
    <p:extLst>
      <p:ext uri="{BB962C8B-B14F-4D97-AF65-F5344CB8AC3E}">
        <p14:creationId xmlns:p14="http://schemas.microsoft.com/office/powerpoint/2010/main" val="364070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fr-CA" dirty="0"/>
              <a:t>DESCRIPTION</a:t>
            </a:r>
          </a:p>
        </p:txBody>
      </p:sp>
      <p:sp>
        <p:nvSpPr>
          <p:cNvPr id="3" name="Espace réservé du texte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fr-CA" sz="2000" i="0" dirty="0"/>
              <a:t>NCH Sleep</a:t>
            </a:r>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fr-CA" smtClean="0"/>
              <a:pPr rtl="0"/>
              <a:t>4</a:t>
            </a:fld>
            <a:endParaRPr lang="fr-CA"/>
          </a:p>
        </p:txBody>
      </p:sp>
      <p:sp>
        <p:nvSpPr>
          <p:cNvPr id="17" name="Rectangle 16">
            <a:extLst>
              <a:ext uri="{FF2B5EF4-FFF2-40B4-BE49-F238E27FC236}">
                <a16:creationId xmlns:a16="http://schemas.microsoft.com/office/drawing/2014/main" id="{2595AAE1-4C13-4C61-A889-CCD1E58C805A}"/>
              </a:ext>
            </a:extLst>
          </p:cNvPr>
          <p:cNvSpPr/>
          <p:nvPr/>
        </p:nvSpPr>
        <p:spPr>
          <a:xfrm>
            <a:off x="894281" y="1933047"/>
            <a:ext cx="8735519" cy="176780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US" sz="1800" b="0" i="0" dirty="0">
                <a:solidFill>
                  <a:schemeClr val="tx1"/>
                </a:solidFill>
                <a:effectLst/>
              </a:rPr>
              <a:t>Sleep is an active process associated with physiological changes that involve multiple organ systems, and is vital for the maturation and daily functioning of infants, children, and adolescents. Some infants and children require an analysis while actually sleeping, called an overnight sleep study or Polysomnography (PSG), to accurately diagnose their sleep-related condition. </a:t>
            </a:r>
            <a:endParaRPr lang="en-US" sz="1800" dirty="0">
              <a:solidFill>
                <a:schemeClr val="tx1"/>
              </a:solidFill>
              <a:ea typeface="Montserrat"/>
              <a:cs typeface="Montserrat"/>
              <a:sym typeface="Montserrat"/>
            </a:endParaRPr>
          </a:p>
        </p:txBody>
      </p:sp>
      <p:sp>
        <p:nvSpPr>
          <p:cNvPr id="18" name="Parallelogram 17">
            <a:extLst>
              <a:ext uri="{FF2B5EF4-FFF2-40B4-BE49-F238E27FC236}">
                <a16:creationId xmlns:a16="http://schemas.microsoft.com/office/drawing/2014/main" id="{C3DB1518-18E8-4D81-98D9-50241E76BF82}"/>
              </a:ext>
            </a:extLst>
          </p:cNvPr>
          <p:cNvSpPr/>
          <p:nvPr/>
        </p:nvSpPr>
        <p:spPr>
          <a:xfrm>
            <a:off x="432000" y="1630400"/>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BACKGROUND</a:t>
            </a:r>
            <a:endParaRPr lang="en-IN" b="1" dirty="0">
              <a:latin typeface="Montserrat" panose="00000500000000000000" pitchFamily="2" charset="0"/>
            </a:endParaRPr>
          </a:p>
        </p:txBody>
      </p:sp>
      <p:sp>
        <p:nvSpPr>
          <p:cNvPr id="19" name="Rectangle 18">
            <a:extLst>
              <a:ext uri="{FF2B5EF4-FFF2-40B4-BE49-F238E27FC236}">
                <a16:creationId xmlns:a16="http://schemas.microsoft.com/office/drawing/2014/main" id="{057D01C9-079E-4230-9B89-62A9B5BE6986}"/>
              </a:ext>
            </a:extLst>
          </p:cNvPr>
          <p:cNvSpPr/>
          <p:nvPr/>
        </p:nvSpPr>
        <p:spPr>
          <a:xfrm>
            <a:off x="894081" y="4235522"/>
            <a:ext cx="8735519" cy="176780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US" sz="1800" b="0" i="0" dirty="0">
                <a:solidFill>
                  <a:schemeClr val="tx1"/>
                </a:solidFill>
                <a:effectLst/>
              </a:rPr>
              <a:t>In order to accelerate research on pediatric sleep and its connection to health, Nationwide Children's Hospital (NCH) and Carnegie Mellon University (CMU) introduce the NCH Sleep </a:t>
            </a:r>
            <a:r>
              <a:rPr lang="en-US" sz="1800" b="0" i="0" dirty="0" err="1">
                <a:solidFill>
                  <a:schemeClr val="tx1"/>
                </a:solidFill>
                <a:effectLst/>
              </a:rPr>
              <a:t>DataBank</a:t>
            </a:r>
            <a:r>
              <a:rPr lang="en-US" sz="1800" b="0" i="0" dirty="0">
                <a:solidFill>
                  <a:schemeClr val="tx1"/>
                </a:solidFill>
                <a:effectLst/>
              </a:rPr>
              <a:t>. This dataset has 3,984 pediatric sleep studies on 3,673 unique patients conducted at NCH in Columbus, Ohio, USA between 2017 and 2019, along with the patient's longitudinal clinical data</a:t>
            </a:r>
            <a:endParaRPr lang="en-US" sz="1800" dirty="0">
              <a:solidFill>
                <a:schemeClr val="tx1"/>
              </a:solidFill>
              <a:ea typeface="Montserrat"/>
              <a:cs typeface="Montserrat"/>
              <a:sym typeface="Montserrat"/>
            </a:endParaRPr>
          </a:p>
        </p:txBody>
      </p:sp>
      <p:sp>
        <p:nvSpPr>
          <p:cNvPr id="20" name="Parallelogram 19">
            <a:extLst>
              <a:ext uri="{FF2B5EF4-FFF2-40B4-BE49-F238E27FC236}">
                <a16:creationId xmlns:a16="http://schemas.microsoft.com/office/drawing/2014/main" id="{DF3BB35B-23CB-4711-86EB-987A86D89FB9}"/>
              </a:ext>
            </a:extLst>
          </p:cNvPr>
          <p:cNvSpPr/>
          <p:nvPr/>
        </p:nvSpPr>
        <p:spPr>
          <a:xfrm>
            <a:off x="431800" y="3932875"/>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ABSTRACT</a:t>
            </a:r>
            <a:endParaRPr lang="en-IN" b="1" dirty="0">
              <a:latin typeface="Montserrat" panose="00000500000000000000" pitchFamily="2" charset="0"/>
            </a:endParaRPr>
          </a:p>
        </p:txBody>
      </p:sp>
      <p:pic>
        <p:nvPicPr>
          <p:cNvPr id="2050" name="Picture 2" descr="Is Melatonin Safe for Kids?">
            <a:extLst>
              <a:ext uri="{FF2B5EF4-FFF2-40B4-BE49-F238E27FC236}">
                <a16:creationId xmlns:a16="http://schemas.microsoft.com/office/drawing/2014/main" id="{D848D542-7DD5-47B3-B21C-1142A68C05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69" t="-1" r="15068" b="-203"/>
          <a:stretch/>
        </p:blipFill>
        <p:spPr bwMode="auto">
          <a:xfrm>
            <a:off x="9971903" y="5392"/>
            <a:ext cx="2228393" cy="599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8CAE-919F-4D6C-AAA7-E78DD087A4A0}"/>
              </a:ext>
            </a:extLst>
          </p:cNvPr>
          <p:cNvSpPr>
            <a:spLocks noGrp="1"/>
          </p:cNvSpPr>
          <p:nvPr>
            <p:ph type="title"/>
          </p:nvPr>
        </p:nvSpPr>
        <p:spPr/>
        <p:txBody>
          <a:bodyPr/>
          <a:lstStyle/>
          <a:p>
            <a:r>
              <a:rPr lang="en-US" dirty="0"/>
              <a:t>NOVELTY OF THE DATASET</a:t>
            </a:r>
            <a:endParaRPr lang="en-IN" dirty="0"/>
          </a:p>
        </p:txBody>
      </p:sp>
      <p:sp>
        <p:nvSpPr>
          <p:cNvPr id="8" name="Slide Number Placeholder 7">
            <a:extLst>
              <a:ext uri="{FF2B5EF4-FFF2-40B4-BE49-F238E27FC236}">
                <a16:creationId xmlns:a16="http://schemas.microsoft.com/office/drawing/2014/main" id="{CF0D1CE2-67C5-4BA1-93DF-574CC94876D8}"/>
              </a:ext>
            </a:extLst>
          </p:cNvPr>
          <p:cNvSpPr>
            <a:spLocks noGrp="1"/>
          </p:cNvSpPr>
          <p:nvPr>
            <p:ph type="sldNum" sz="quarter" idx="33"/>
          </p:nvPr>
        </p:nvSpPr>
        <p:spPr/>
        <p:txBody>
          <a:bodyPr/>
          <a:lstStyle/>
          <a:p>
            <a:pPr rtl="0"/>
            <a:fld id="{19B51A1E-902D-48AF-9020-955120F399B6}" type="slidenum">
              <a:rPr lang="fr-FR" noProof="0" smtClean="0"/>
              <a:pPr rtl="0"/>
              <a:t>5</a:t>
            </a:fld>
            <a:endParaRPr lang="fr-FR" noProof="0"/>
          </a:p>
        </p:txBody>
      </p:sp>
      <p:sp>
        <p:nvSpPr>
          <p:cNvPr id="9" name="Rectangle 8">
            <a:extLst>
              <a:ext uri="{FF2B5EF4-FFF2-40B4-BE49-F238E27FC236}">
                <a16:creationId xmlns:a16="http://schemas.microsoft.com/office/drawing/2014/main" id="{F81520B6-D4F0-4FD9-92D3-3AC849DDA89A}"/>
              </a:ext>
            </a:extLst>
          </p:cNvPr>
          <p:cNvSpPr/>
          <p:nvPr/>
        </p:nvSpPr>
        <p:spPr>
          <a:xfrm>
            <a:off x="894481" y="1175315"/>
            <a:ext cx="8735519" cy="4335799"/>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mj-lt"/>
              <a:buAutoNum type="arabicPeriod"/>
            </a:pPr>
            <a:r>
              <a:rPr lang="en-US" dirty="0">
                <a:solidFill>
                  <a:schemeClr val="tx1"/>
                </a:solidFill>
                <a:ea typeface="Montserrat"/>
                <a:cs typeface="Montserrat"/>
                <a:sym typeface="Montserrat"/>
              </a:rPr>
              <a:t>The size of the database is suitable for discovering new scientific insights via data mining, i.e., 1.2 Terabytes.</a:t>
            </a:r>
          </a:p>
          <a:p>
            <a:pPr marL="342900" lvl="0" indent="-342900">
              <a:buFont typeface="+mj-lt"/>
              <a:buAutoNum type="arabicPeriod"/>
            </a:pPr>
            <a:r>
              <a:rPr lang="en-US" dirty="0">
                <a:solidFill>
                  <a:schemeClr val="tx1"/>
                </a:solidFill>
                <a:ea typeface="Montserrat"/>
                <a:cs typeface="Montserrat"/>
                <a:sym typeface="Montserrat"/>
              </a:rPr>
              <a:t>Patient population: </a:t>
            </a:r>
            <a:r>
              <a:rPr lang="en-US">
                <a:solidFill>
                  <a:schemeClr val="tx1"/>
                </a:solidFill>
                <a:ea typeface="Montserrat"/>
                <a:cs typeface="Montserrat"/>
                <a:sym typeface="Montserrat"/>
              </a:rPr>
              <a:t>It mostly </a:t>
            </a:r>
            <a:r>
              <a:rPr lang="en-US" dirty="0">
                <a:solidFill>
                  <a:schemeClr val="tx1"/>
                </a:solidFill>
                <a:ea typeface="Montserrat"/>
                <a:cs typeface="Montserrat"/>
                <a:sym typeface="Montserrat"/>
              </a:rPr>
              <a:t>focuses on pediatric patients, </a:t>
            </a:r>
          </a:p>
          <a:p>
            <a:pPr marL="342900" lvl="0" indent="-342900">
              <a:buFont typeface="+mj-lt"/>
              <a:buAutoNum type="arabicPeriod"/>
            </a:pPr>
            <a:r>
              <a:rPr lang="en-US" dirty="0">
                <a:solidFill>
                  <a:schemeClr val="tx1"/>
                </a:solidFill>
                <a:ea typeface="Montserrat"/>
                <a:cs typeface="Montserrat"/>
                <a:sym typeface="Montserrat"/>
              </a:rPr>
              <a:t>Clinical setting: The sleep studies were gathered in the real-world clinical setting at NCH as opposed to, for example, in a controlled clinical trial, and </a:t>
            </a:r>
          </a:p>
          <a:p>
            <a:pPr marL="342900" lvl="0" indent="-342900">
              <a:buFont typeface="+mj-lt"/>
              <a:buAutoNum type="arabicPeriod"/>
            </a:pPr>
            <a:r>
              <a:rPr lang="en-US" dirty="0">
                <a:solidFill>
                  <a:schemeClr val="tx1"/>
                </a:solidFill>
                <a:ea typeface="Montserrat"/>
                <a:cs typeface="Montserrat"/>
                <a:sym typeface="Montserrat"/>
              </a:rPr>
              <a:t>Rich set of clinical data: The accompanying 5.6 million records Size</a:t>
            </a:r>
            <a:r>
              <a:rPr lang="en-US" sz="1800" dirty="0">
                <a:solidFill>
                  <a:schemeClr val="tx1"/>
                </a:solidFill>
                <a:ea typeface="Montserrat"/>
                <a:cs typeface="Montserrat"/>
                <a:sym typeface="Montserrat"/>
              </a:rPr>
              <a:t>: Its large of clinical data are extracted from the Electronic Health Record (EHR), and are separated into encounters, medications, measurements (e.g. body mass index), diagnoses, and procedures.</a:t>
            </a:r>
          </a:p>
          <a:p>
            <a:pPr marL="342900" lvl="0" indent="-342900">
              <a:buFont typeface="+mj-lt"/>
              <a:buAutoNum type="arabicPeriod"/>
            </a:pPr>
            <a:endParaRPr lang="en-US" dirty="0">
              <a:solidFill>
                <a:schemeClr val="tx1"/>
              </a:solidFill>
              <a:ea typeface="Montserrat"/>
              <a:cs typeface="Montserrat"/>
              <a:sym typeface="Montserrat"/>
            </a:endParaRPr>
          </a:p>
          <a:p>
            <a:pPr algn="l"/>
            <a:r>
              <a:rPr lang="en-US" b="0" i="0" dirty="0">
                <a:solidFill>
                  <a:srgbClr val="212529"/>
                </a:solidFill>
                <a:effectLst/>
                <a:latin typeface="-apple-system"/>
              </a:rPr>
              <a:t>The NCH Sleep Databank is a valuable resource for advancing automatic sleep scoring and real-time sleep disorder prediction, among many other potential scientific discoveries. Accompanying code in Python to assist users in interacting with the dataset is published on GitHub.</a:t>
            </a:r>
          </a:p>
          <a:p>
            <a:br>
              <a:rPr lang="en-US" dirty="0"/>
            </a:br>
            <a:endParaRPr lang="en-US" sz="1800" dirty="0">
              <a:solidFill>
                <a:schemeClr val="tx1"/>
              </a:solidFill>
              <a:ea typeface="Montserrat"/>
              <a:cs typeface="Montserrat"/>
              <a:sym typeface="Montserrat"/>
            </a:endParaRPr>
          </a:p>
        </p:txBody>
      </p:sp>
      <p:pic>
        <p:nvPicPr>
          <p:cNvPr id="6146" name="Picture 2" descr="7 Reasons Why Educators Should Stop Using the Term &amp;#39;&amp;#39;Data&amp;#39;&amp;#39; | Thomas  Armstrong, Ph.D.">
            <a:extLst>
              <a:ext uri="{FF2B5EF4-FFF2-40B4-BE49-F238E27FC236}">
                <a16:creationId xmlns:a16="http://schemas.microsoft.com/office/drawing/2014/main" id="{09469D89-772F-4A92-8F5F-A9C3C6A4B74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8097334" y="1873652"/>
            <a:ext cx="5968317" cy="222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6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A5083B-CC27-4F1C-AD03-E3DBEC1C9E78}"/>
              </a:ext>
            </a:extLst>
          </p:cNvPr>
          <p:cNvSpPr>
            <a:spLocks noGrp="1"/>
          </p:cNvSpPr>
          <p:nvPr>
            <p:ph type="title"/>
          </p:nvPr>
        </p:nvSpPr>
        <p:spPr>
          <a:xfrm>
            <a:off x="432000" y="309249"/>
            <a:ext cx="9131100" cy="892709"/>
          </a:xfrm>
        </p:spPr>
        <p:txBody>
          <a:bodyPr rtlCol="0"/>
          <a:lstStyle/>
          <a:p>
            <a:pPr rtl="0"/>
            <a:r>
              <a:rPr lang="fr-CA" dirty="0"/>
              <a:t>Data</a:t>
            </a:r>
            <a:br>
              <a:rPr lang="fr-CA" dirty="0"/>
            </a:br>
            <a:r>
              <a:rPr lang="fr-CA" sz="2000" dirty="0" err="1">
                <a:solidFill>
                  <a:schemeClr val="bg1">
                    <a:lumMod val="50000"/>
                  </a:schemeClr>
                </a:solidFill>
              </a:rPr>
              <a:t>dataset</a:t>
            </a:r>
            <a:endParaRPr lang="fr-CA" dirty="0">
              <a:solidFill>
                <a:schemeClr val="bg1">
                  <a:lumMod val="50000"/>
                </a:schemeClr>
              </a:solidFill>
            </a:endParaRPr>
          </a:p>
        </p:txBody>
      </p:sp>
      <p:sp>
        <p:nvSpPr>
          <p:cNvPr id="6" name="Espace réservé du numéro de diapositive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fr-CA" smtClean="0"/>
              <a:pPr rtl="0"/>
              <a:t>6</a:t>
            </a:fld>
            <a:endParaRPr lang="fr-CA"/>
          </a:p>
        </p:txBody>
      </p:sp>
      <p:sp>
        <p:nvSpPr>
          <p:cNvPr id="8" name="Rectangle 7">
            <a:extLst>
              <a:ext uri="{FF2B5EF4-FFF2-40B4-BE49-F238E27FC236}">
                <a16:creationId xmlns:a16="http://schemas.microsoft.com/office/drawing/2014/main" id="{4EADCD3D-B99A-490F-A5CE-5A24B6487BFC}"/>
              </a:ext>
            </a:extLst>
          </p:cNvPr>
          <p:cNvSpPr/>
          <p:nvPr/>
        </p:nvSpPr>
        <p:spPr>
          <a:xfrm>
            <a:off x="894281" y="1661195"/>
            <a:ext cx="2849815" cy="341743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chemeClr val="tx1"/>
              </a:solidFill>
            </a:endParaRPr>
          </a:p>
        </p:txBody>
      </p:sp>
      <p:sp>
        <p:nvSpPr>
          <p:cNvPr id="10" name="Parallelogram 9">
            <a:extLst>
              <a:ext uri="{FF2B5EF4-FFF2-40B4-BE49-F238E27FC236}">
                <a16:creationId xmlns:a16="http://schemas.microsoft.com/office/drawing/2014/main" id="{082B252F-E8F8-4179-916A-88205DF38F64}"/>
              </a:ext>
            </a:extLst>
          </p:cNvPr>
          <p:cNvSpPr/>
          <p:nvPr/>
        </p:nvSpPr>
        <p:spPr>
          <a:xfrm>
            <a:off x="432000" y="1407977"/>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BASE FOLDER</a:t>
            </a:r>
            <a:endParaRPr lang="en-IN" b="1" dirty="0">
              <a:latin typeface="Montserrat" panose="00000500000000000000" pitchFamily="2" charset="0"/>
            </a:endParaRPr>
          </a:p>
        </p:txBody>
      </p:sp>
      <p:pic>
        <p:nvPicPr>
          <p:cNvPr id="3074" name="Picture 2" descr="Folder Icon Vector Line Symbol Stock Illustration - Download Image Now -  iStock">
            <a:extLst>
              <a:ext uri="{FF2B5EF4-FFF2-40B4-BE49-F238E27FC236}">
                <a16:creationId xmlns:a16="http://schemas.microsoft.com/office/drawing/2014/main" id="{16E339D4-D47C-439C-815D-2955A5CE7C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13" t="20882" r="17603" b="19587"/>
          <a:stretch/>
        </p:blipFill>
        <p:spPr bwMode="auto">
          <a:xfrm>
            <a:off x="1050325" y="2006591"/>
            <a:ext cx="481913" cy="4053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lder Icon Vector Line Symbol Stock Illustration - Download Image Now -  iStock">
            <a:extLst>
              <a:ext uri="{FF2B5EF4-FFF2-40B4-BE49-F238E27FC236}">
                <a16:creationId xmlns:a16="http://schemas.microsoft.com/office/drawing/2014/main" id="{6B055DB5-02CE-4467-BF5F-0342176B75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13" t="20882" r="17603" b="19587"/>
          <a:stretch/>
        </p:blipFill>
        <p:spPr bwMode="auto">
          <a:xfrm>
            <a:off x="1066798" y="2406130"/>
            <a:ext cx="481913" cy="4053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 Icon #366044 - Free Icons Library">
            <a:extLst>
              <a:ext uri="{FF2B5EF4-FFF2-40B4-BE49-F238E27FC236}">
                <a16:creationId xmlns:a16="http://schemas.microsoft.com/office/drawing/2014/main" id="{6EE4DC04-7179-4726-9EBA-7711B22BF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69" y="2994560"/>
            <a:ext cx="405304" cy="4053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File Icon #366044 - Free Icons Library">
            <a:extLst>
              <a:ext uri="{FF2B5EF4-FFF2-40B4-BE49-F238E27FC236}">
                <a16:creationId xmlns:a16="http://schemas.microsoft.com/office/drawing/2014/main" id="{489E7B0A-294C-4893-B4A1-E4EEEEAAFA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42" y="3517665"/>
            <a:ext cx="405304" cy="4053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File Icon #366044 - Free Icons Library">
            <a:extLst>
              <a:ext uri="{FF2B5EF4-FFF2-40B4-BE49-F238E27FC236}">
                <a16:creationId xmlns:a16="http://schemas.microsoft.com/office/drawing/2014/main" id="{03E59BE3-5CF9-4344-B176-2B88A94D2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699" y="4098433"/>
            <a:ext cx="405304" cy="405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B779C0-E0EB-46D8-8BD3-89993A972169}"/>
              </a:ext>
            </a:extLst>
          </p:cNvPr>
          <p:cNvSpPr txBox="1"/>
          <p:nvPr/>
        </p:nvSpPr>
        <p:spPr>
          <a:xfrm>
            <a:off x="1569897" y="2023744"/>
            <a:ext cx="2001795" cy="400110"/>
          </a:xfrm>
          <a:prstGeom prst="rect">
            <a:avLst/>
          </a:prstGeom>
          <a:noFill/>
        </p:spPr>
        <p:txBody>
          <a:bodyPr wrap="square" rtlCol="0">
            <a:spAutoFit/>
          </a:bodyPr>
          <a:lstStyle/>
          <a:p>
            <a:r>
              <a:rPr lang="en-US" sz="2000" dirty="0" err="1">
                <a:latin typeface="Agency FB" panose="020B0503020202020204" pitchFamily="34" charset="0"/>
              </a:rPr>
              <a:t>Health_Data</a:t>
            </a:r>
            <a:endParaRPr lang="en-IN" sz="2000" dirty="0">
              <a:latin typeface="Agency FB" panose="020B0503020202020204" pitchFamily="34" charset="0"/>
            </a:endParaRPr>
          </a:p>
        </p:txBody>
      </p:sp>
      <p:sp>
        <p:nvSpPr>
          <p:cNvPr id="20" name="TextBox 19">
            <a:extLst>
              <a:ext uri="{FF2B5EF4-FFF2-40B4-BE49-F238E27FC236}">
                <a16:creationId xmlns:a16="http://schemas.microsoft.com/office/drawing/2014/main" id="{52FA51B7-9353-40C1-A28D-25CD72DE85F4}"/>
              </a:ext>
            </a:extLst>
          </p:cNvPr>
          <p:cNvSpPr txBox="1"/>
          <p:nvPr/>
        </p:nvSpPr>
        <p:spPr>
          <a:xfrm>
            <a:off x="1548711" y="2411324"/>
            <a:ext cx="2001795" cy="400110"/>
          </a:xfrm>
          <a:prstGeom prst="rect">
            <a:avLst/>
          </a:prstGeom>
          <a:noFill/>
        </p:spPr>
        <p:txBody>
          <a:bodyPr wrap="square" rtlCol="0">
            <a:spAutoFit/>
          </a:bodyPr>
          <a:lstStyle/>
          <a:p>
            <a:r>
              <a:rPr lang="en-US" sz="2000" dirty="0" err="1">
                <a:latin typeface="Agency FB" panose="020B0503020202020204" pitchFamily="34" charset="0"/>
              </a:rPr>
              <a:t>Sleep_Data</a:t>
            </a:r>
            <a:endParaRPr lang="en-IN" sz="2000" dirty="0">
              <a:latin typeface="Agency FB" panose="020B0503020202020204" pitchFamily="34" charset="0"/>
            </a:endParaRPr>
          </a:p>
        </p:txBody>
      </p:sp>
      <p:sp>
        <p:nvSpPr>
          <p:cNvPr id="7" name="TextBox 6">
            <a:extLst>
              <a:ext uri="{FF2B5EF4-FFF2-40B4-BE49-F238E27FC236}">
                <a16:creationId xmlns:a16="http://schemas.microsoft.com/office/drawing/2014/main" id="{8BB03584-6A4B-4AF2-A320-E3A9AA6D10C7}"/>
              </a:ext>
            </a:extLst>
          </p:cNvPr>
          <p:cNvSpPr txBox="1"/>
          <p:nvPr/>
        </p:nvSpPr>
        <p:spPr>
          <a:xfrm>
            <a:off x="1569897" y="2997157"/>
            <a:ext cx="2001795" cy="400110"/>
          </a:xfrm>
          <a:prstGeom prst="rect">
            <a:avLst/>
          </a:prstGeom>
          <a:noFill/>
        </p:spPr>
        <p:txBody>
          <a:bodyPr wrap="square" rtlCol="0">
            <a:spAutoFit/>
          </a:bodyPr>
          <a:lstStyle/>
          <a:p>
            <a:r>
              <a:rPr lang="en-US" sz="2000" dirty="0">
                <a:latin typeface="Agency FB" panose="020B0503020202020204" pitchFamily="34" charset="0"/>
              </a:rPr>
              <a:t>…</a:t>
            </a:r>
            <a:endParaRPr lang="en-IN" sz="2000" dirty="0">
              <a:latin typeface="Agency FB" panose="020B0503020202020204" pitchFamily="34" charset="0"/>
            </a:endParaRPr>
          </a:p>
        </p:txBody>
      </p:sp>
      <p:sp>
        <p:nvSpPr>
          <p:cNvPr id="22" name="TextBox 21">
            <a:extLst>
              <a:ext uri="{FF2B5EF4-FFF2-40B4-BE49-F238E27FC236}">
                <a16:creationId xmlns:a16="http://schemas.microsoft.com/office/drawing/2014/main" id="{B74C8F70-2E8B-4CE9-8F35-15681FCE4F26}"/>
              </a:ext>
            </a:extLst>
          </p:cNvPr>
          <p:cNvSpPr txBox="1"/>
          <p:nvPr/>
        </p:nvSpPr>
        <p:spPr>
          <a:xfrm>
            <a:off x="1557540" y="3517665"/>
            <a:ext cx="2001795" cy="400110"/>
          </a:xfrm>
          <a:prstGeom prst="rect">
            <a:avLst/>
          </a:prstGeom>
          <a:noFill/>
        </p:spPr>
        <p:txBody>
          <a:bodyPr wrap="square" rtlCol="0">
            <a:spAutoFit/>
          </a:bodyPr>
          <a:lstStyle/>
          <a:p>
            <a:r>
              <a:rPr lang="en-US" sz="2000" dirty="0">
                <a:latin typeface="Agency FB" panose="020B0503020202020204" pitchFamily="34" charset="0"/>
              </a:rPr>
              <a:t>…</a:t>
            </a:r>
            <a:endParaRPr lang="en-IN" sz="2000" dirty="0">
              <a:latin typeface="Agency FB" panose="020B0503020202020204" pitchFamily="34" charset="0"/>
            </a:endParaRPr>
          </a:p>
        </p:txBody>
      </p:sp>
      <p:sp>
        <p:nvSpPr>
          <p:cNvPr id="23" name="TextBox 22">
            <a:extLst>
              <a:ext uri="{FF2B5EF4-FFF2-40B4-BE49-F238E27FC236}">
                <a16:creationId xmlns:a16="http://schemas.microsoft.com/office/drawing/2014/main" id="{C79EB4D2-A3A1-46B3-9E03-1A246A143065}"/>
              </a:ext>
            </a:extLst>
          </p:cNvPr>
          <p:cNvSpPr txBox="1"/>
          <p:nvPr/>
        </p:nvSpPr>
        <p:spPr>
          <a:xfrm>
            <a:off x="1615442" y="4098090"/>
            <a:ext cx="2001795" cy="400110"/>
          </a:xfrm>
          <a:prstGeom prst="rect">
            <a:avLst/>
          </a:prstGeom>
          <a:noFill/>
        </p:spPr>
        <p:txBody>
          <a:bodyPr wrap="square" rtlCol="0">
            <a:spAutoFit/>
          </a:bodyPr>
          <a:lstStyle/>
          <a:p>
            <a:r>
              <a:rPr lang="en-US" sz="2000" dirty="0">
                <a:latin typeface="Agency FB" panose="020B0503020202020204" pitchFamily="34" charset="0"/>
              </a:rPr>
              <a:t>…</a:t>
            </a:r>
            <a:endParaRPr lang="en-IN" sz="2000" dirty="0">
              <a:latin typeface="Agency FB" panose="020B0503020202020204" pitchFamily="34" charset="0"/>
            </a:endParaRPr>
          </a:p>
        </p:txBody>
      </p:sp>
      <p:sp>
        <p:nvSpPr>
          <p:cNvPr id="25" name="Rectangle 24">
            <a:extLst>
              <a:ext uri="{FF2B5EF4-FFF2-40B4-BE49-F238E27FC236}">
                <a16:creationId xmlns:a16="http://schemas.microsoft.com/office/drawing/2014/main" id="{DC12E005-4E48-40CF-8F3E-0D119F86ACDB}"/>
              </a:ext>
            </a:extLst>
          </p:cNvPr>
          <p:cNvSpPr/>
          <p:nvPr/>
        </p:nvSpPr>
        <p:spPr>
          <a:xfrm>
            <a:off x="4551407" y="1661194"/>
            <a:ext cx="4938586" cy="341743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rPr>
              <a:t>The NCH Sleep Databank consists of two folders: </a:t>
            </a:r>
            <a:r>
              <a:rPr lang="en-US" dirty="0" err="1">
                <a:solidFill>
                  <a:schemeClr val="tx1"/>
                </a:solidFill>
              </a:rPr>
              <a:t>Sleep_Data</a:t>
            </a:r>
            <a:r>
              <a:rPr lang="en-US" dirty="0">
                <a:solidFill>
                  <a:schemeClr val="tx1"/>
                </a:solidFill>
              </a:rPr>
              <a:t> and </a:t>
            </a:r>
            <a:r>
              <a:rPr lang="en-US" dirty="0" err="1">
                <a:solidFill>
                  <a:schemeClr val="tx1"/>
                </a:solidFill>
              </a:rPr>
              <a:t>Health_Data</a:t>
            </a:r>
            <a:r>
              <a:rPr lang="en-US" dirty="0">
                <a:solidFill>
                  <a:schemeClr val="tx1"/>
                </a:solidFill>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err="1">
                <a:solidFill>
                  <a:schemeClr val="tx1"/>
                </a:solidFill>
              </a:rPr>
              <a:t>Sleep_Data</a:t>
            </a:r>
            <a:r>
              <a:rPr lang="en-US" dirty="0">
                <a:solidFill>
                  <a:schemeClr val="tx1"/>
                </a:solidFill>
              </a:rPr>
              <a:t> contains annotated PSG recordings, while </a:t>
            </a:r>
            <a:r>
              <a:rPr lang="en-US" dirty="0" err="1">
                <a:solidFill>
                  <a:schemeClr val="tx1"/>
                </a:solidFill>
              </a:rPr>
              <a:t>Health_Data</a:t>
            </a:r>
            <a:r>
              <a:rPr lang="en-US" dirty="0">
                <a:solidFill>
                  <a:schemeClr val="tx1"/>
                </a:solidFill>
              </a:rPr>
              <a:t> contains patient demographic and clinical data extracted from the EHR.</a:t>
            </a:r>
            <a:endParaRPr lang="en-IN" dirty="0">
              <a:solidFill>
                <a:schemeClr val="tx1"/>
              </a:solidFill>
            </a:endParaRPr>
          </a:p>
        </p:txBody>
      </p:sp>
      <p:sp>
        <p:nvSpPr>
          <p:cNvPr id="26" name="Parallelogram 25">
            <a:extLst>
              <a:ext uri="{FF2B5EF4-FFF2-40B4-BE49-F238E27FC236}">
                <a16:creationId xmlns:a16="http://schemas.microsoft.com/office/drawing/2014/main" id="{9FABA4F3-7830-4006-A13A-6CF1E924FCAD}"/>
              </a:ext>
            </a:extLst>
          </p:cNvPr>
          <p:cNvSpPr/>
          <p:nvPr/>
        </p:nvSpPr>
        <p:spPr>
          <a:xfrm>
            <a:off x="4090679" y="1407977"/>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DESCRIPTION</a:t>
            </a:r>
            <a:endParaRPr lang="en-IN" b="1" dirty="0">
              <a:latin typeface="Montserrat" panose="00000500000000000000" pitchFamily="2" charset="0"/>
            </a:endParaRPr>
          </a:p>
        </p:txBody>
      </p:sp>
    </p:spTree>
    <p:extLst>
      <p:ext uri="{BB962C8B-B14F-4D97-AF65-F5344CB8AC3E}">
        <p14:creationId xmlns:p14="http://schemas.microsoft.com/office/powerpoint/2010/main" val="347822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A5083B-CC27-4F1C-AD03-E3DBEC1C9E78}"/>
              </a:ext>
            </a:extLst>
          </p:cNvPr>
          <p:cNvSpPr>
            <a:spLocks noGrp="1"/>
          </p:cNvSpPr>
          <p:nvPr>
            <p:ph type="title"/>
          </p:nvPr>
        </p:nvSpPr>
        <p:spPr>
          <a:xfrm>
            <a:off x="432000" y="309249"/>
            <a:ext cx="9131100" cy="892709"/>
          </a:xfrm>
        </p:spPr>
        <p:txBody>
          <a:bodyPr rtlCol="0"/>
          <a:lstStyle/>
          <a:p>
            <a:pPr rtl="0"/>
            <a:r>
              <a:rPr lang="fr-CA" dirty="0"/>
              <a:t>Data</a:t>
            </a:r>
            <a:br>
              <a:rPr lang="fr-CA" dirty="0"/>
            </a:br>
            <a:r>
              <a:rPr lang="fr-CA" sz="2000" dirty="0" err="1">
                <a:solidFill>
                  <a:schemeClr val="bg1">
                    <a:lumMod val="50000"/>
                  </a:schemeClr>
                </a:solidFill>
              </a:rPr>
              <a:t>dataset</a:t>
            </a:r>
            <a:endParaRPr lang="fr-CA" dirty="0">
              <a:solidFill>
                <a:schemeClr val="bg1">
                  <a:lumMod val="50000"/>
                </a:schemeClr>
              </a:solidFill>
            </a:endParaRPr>
          </a:p>
        </p:txBody>
      </p:sp>
      <p:sp>
        <p:nvSpPr>
          <p:cNvPr id="6" name="Espace réservé du numéro de diapositive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fr-CA" smtClean="0"/>
              <a:pPr rtl="0"/>
              <a:t>7</a:t>
            </a:fld>
            <a:endParaRPr lang="fr-CA"/>
          </a:p>
        </p:txBody>
      </p:sp>
      <p:sp>
        <p:nvSpPr>
          <p:cNvPr id="8" name="Rectangle 7">
            <a:extLst>
              <a:ext uri="{FF2B5EF4-FFF2-40B4-BE49-F238E27FC236}">
                <a16:creationId xmlns:a16="http://schemas.microsoft.com/office/drawing/2014/main" id="{4EADCD3D-B99A-490F-A5CE-5A24B6487BFC}"/>
              </a:ext>
            </a:extLst>
          </p:cNvPr>
          <p:cNvSpPr/>
          <p:nvPr/>
        </p:nvSpPr>
        <p:spPr>
          <a:xfrm>
            <a:off x="894281" y="1661195"/>
            <a:ext cx="2849815" cy="341743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chemeClr val="tx1"/>
              </a:solidFill>
            </a:endParaRPr>
          </a:p>
        </p:txBody>
      </p:sp>
      <p:sp>
        <p:nvSpPr>
          <p:cNvPr id="10" name="Parallelogram 9">
            <a:extLst>
              <a:ext uri="{FF2B5EF4-FFF2-40B4-BE49-F238E27FC236}">
                <a16:creationId xmlns:a16="http://schemas.microsoft.com/office/drawing/2014/main" id="{082B252F-E8F8-4179-916A-88205DF38F64}"/>
              </a:ext>
            </a:extLst>
          </p:cNvPr>
          <p:cNvSpPr/>
          <p:nvPr/>
        </p:nvSpPr>
        <p:spPr>
          <a:xfrm>
            <a:off x="432000" y="1407977"/>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SLEEP DATA</a:t>
            </a:r>
            <a:endParaRPr lang="en-IN" b="1" dirty="0">
              <a:latin typeface="Montserrat" panose="00000500000000000000" pitchFamily="2" charset="0"/>
            </a:endParaRPr>
          </a:p>
        </p:txBody>
      </p:sp>
      <p:pic>
        <p:nvPicPr>
          <p:cNvPr id="3076" name="Picture 4" descr="File Icon #366044 - Free Icons Library">
            <a:extLst>
              <a:ext uri="{FF2B5EF4-FFF2-40B4-BE49-F238E27FC236}">
                <a16:creationId xmlns:a16="http://schemas.microsoft.com/office/drawing/2014/main" id="{6EE4DC04-7179-4726-9EBA-7711B22BF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69" y="2018381"/>
            <a:ext cx="405304" cy="4053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File Icon #366044 - Free Icons Library">
            <a:extLst>
              <a:ext uri="{FF2B5EF4-FFF2-40B4-BE49-F238E27FC236}">
                <a16:creationId xmlns:a16="http://schemas.microsoft.com/office/drawing/2014/main" id="{489E7B0A-294C-4893-B4A1-E4EEEEAAF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342" y="2541486"/>
            <a:ext cx="405304" cy="4053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File Icon #366044 - Free Icons Library">
            <a:extLst>
              <a:ext uri="{FF2B5EF4-FFF2-40B4-BE49-F238E27FC236}">
                <a16:creationId xmlns:a16="http://schemas.microsoft.com/office/drawing/2014/main" id="{03E59BE3-5CF9-4344-B176-2B88A94D2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99" y="3122254"/>
            <a:ext cx="405304" cy="4053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B03584-6A4B-4AF2-A320-E3A9AA6D10C7}"/>
              </a:ext>
            </a:extLst>
          </p:cNvPr>
          <p:cNvSpPr txBox="1"/>
          <p:nvPr/>
        </p:nvSpPr>
        <p:spPr>
          <a:xfrm>
            <a:off x="1569897" y="2020978"/>
            <a:ext cx="2001795" cy="400110"/>
          </a:xfrm>
          <a:prstGeom prst="rect">
            <a:avLst/>
          </a:prstGeom>
          <a:noFill/>
        </p:spPr>
        <p:txBody>
          <a:bodyPr wrap="square" rtlCol="0">
            <a:spAutoFit/>
          </a:bodyPr>
          <a:lstStyle/>
          <a:p>
            <a:r>
              <a:rPr lang="en-US" sz="2000" dirty="0">
                <a:latin typeface="Agency FB" panose="020B0503020202020204" pitchFamily="34" charset="0"/>
              </a:rPr>
              <a:t>10000_17728.atr</a:t>
            </a:r>
            <a:endParaRPr lang="en-IN" sz="2000" dirty="0">
              <a:latin typeface="Agency FB" panose="020B0503020202020204" pitchFamily="34" charset="0"/>
            </a:endParaRPr>
          </a:p>
        </p:txBody>
      </p:sp>
      <p:sp>
        <p:nvSpPr>
          <p:cNvPr id="22" name="TextBox 21">
            <a:extLst>
              <a:ext uri="{FF2B5EF4-FFF2-40B4-BE49-F238E27FC236}">
                <a16:creationId xmlns:a16="http://schemas.microsoft.com/office/drawing/2014/main" id="{B74C8F70-2E8B-4CE9-8F35-15681FCE4F26}"/>
              </a:ext>
            </a:extLst>
          </p:cNvPr>
          <p:cNvSpPr txBox="1"/>
          <p:nvPr/>
        </p:nvSpPr>
        <p:spPr>
          <a:xfrm>
            <a:off x="1557540" y="2541486"/>
            <a:ext cx="2001795" cy="400110"/>
          </a:xfrm>
          <a:prstGeom prst="rect">
            <a:avLst/>
          </a:prstGeom>
          <a:noFill/>
        </p:spPr>
        <p:txBody>
          <a:bodyPr wrap="square" rtlCol="0">
            <a:spAutoFit/>
          </a:bodyPr>
          <a:lstStyle/>
          <a:p>
            <a:r>
              <a:rPr lang="en-US" sz="2000" dirty="0">
                <a:latin typeface="Agency FB" panose="020B0503020202020204" pitchFamily="34" charset="0"/>
              </a:rPr>
              <a:t>10000_17728.edf</a:t>
            </a:r>
            <a:endParaRPr lang="en-IN" sz="2000" dirty="0">
              <a:latin typeface="Agency FB" panose="020B0503020202020204" pitchFamily="34" charset="0"/>
            </a:endParaRPr>
          </a:p>
        </p:txBody>
      </p:sp>
      <p:sp>
        <p:nvSpPr>
          <p:cNvPr id="23" name="TextBox 22">
            <a:extLst>
              <a:ext uri="{FF2B5EF4-FFF2-40B4-BE49-F238E27FC236}">
                <a16:creationId xmlns:a16="http://schemas.microsoft.com/office/drawing/2014/main" id="{C79EB4D2-A3A1-46B3-9E03-1A246A143065}"/>
              </a:ext>
            </a:extLst>
          </p:cNvPr>
          <p:cNvSpPr txBox="1"/>
          <p:nvPr/>
        </p:nvSpPr>
        <p:spPr>
          <a:xfrm>
            <a:off x="1569897" y="3127448"/>
            <a:ext cx="2001795" cy="400110"/>
          </a:xfrm>
          <a:prstGeom prst="rect">
            <a:avLst/>
          </a:prstGeom>
          <a:noFill/>
        </p:spPr>
        <p:txBody>
          <a:bodyPr wrap="square" rtlCol="0">
            <a:spAutoFit/>
          </a:bodyPr>
          <a:lstStyle/>
          <a:p>
            <a:r>
              <a:rPr lang="en-US" sz="2000" dirty="0">
                <a:latin typeface="Agency FB" panose="020B0503020202020204" pitchFamily="34" charset="0"/>
              </a:rPr>
              <a:t>10000_17728.tsv</a:t>
            </a:r>
            <a:endParaRPr lang="en-IN" sz="2000" dirty="0">
              <a:latin typeface="Agency FB" panose="020B0503020202020204" pitchFamily="34" charset="0"/>
            </a:endParaRPr>
          </a:p>
        </p:txBody>
      </p:sp>
      <p:sp>
        <p:nvSpPr>
          <p:cNvPr id="25" name="Rectangle 24">
            <a:extLst>
              <a:ext uri="{FF2B5EF4-FFF2-40B4-BE49-F238E27FC236}">
                <a16:creationId xmlns:a16="http://schemas.microsoft.com/office/drawing/2014/main" id="{DC12E005-4E48-40CF-8F3E-0D119F86ACDB}"/>
              </a:ext>
            </a:extLst>
          </p:cNvPr>
          <p:cNvSpPr/>
          <p:nvPr/>
        </p:nvSpPr>
        <p:spPr>
          <a:xfrm>
            <a:off x="4551407" y="1661194"/>
            <a:ext cx="4938586" cy="341743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rPr>
              <a:t>Inside </a:t>
            </a:r>
            <a:r>
              <a:rPr lang="en-US" dirty="0" err="1">
                <a:solidFill>
                  <a:schemeClr val="tx1"/>
                </a:solidFill>
              </a:rPr>
              <a:t>Sleep_Data</a:t>
            </a:r>
            <a:r>
              <a:rPr lang="en-US" dirty="0">
                <a:solidFill>
                  <a:schemeClr val="tx1"/>
                </a:solidFill>
              </a:rPr>
              <a:t>, PSG sleep studies are provided in the EDF format [2], and annotations are provided in a separate WFDB-format and Tab-Separated Value (TSV) files.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rPr>
              <a:t>Sleep studies and their matched annotations share the same file name (STUDY_PAT_ID)_(SLEEP_STUDY_ID) but different extensions (.</a:t>
            </a:r>
            <a:r>
              <a:rPr lang="en-US" dirty="0" err="1">
                <a:solidFill>
                  <a:schemeClr val="tx1"/>
                </a:solidFill>
              </a:rPr>
              <a:t>edf</a:t>
            </a:r>
            <a:r>
              <a:rPr lang="en-US" dirty="0">
                <a:solidFill>
                  <a:schemeClr val="tx1"/>
                </a:solidFill>
              </a:rPr>
              <a:t> for the waveforms and .</a:t>
            </a:r>
            <a:r>
              <a:rPr lang="en-US" dirty="0" err="1">
                <a:solidFill>
                  <a:schemeClr val="tx1"/>
                </a:solidFill>
              </a:rPr>
              <a:t>atr</a:t>
            </a:r>
            <a:r>
              <a:rPr lang="en-US" dirty="0">
                <a:solidFill>
                  <a:schemeClr val="tx1"/>
                </a:solidFill>
              </a:rPr>
              <a:t>/.</a:t>
            </a:r>
            <a:r>
              <a:rPr lang="en-US" dirty="0" err="1">
                <a:solidFill>
                  <a:schemeClr val="tx1"/>
                </a:solidFill>
              </a:rPr>
              <a:t>tsv</a:t>
            </a:r>
            <a:r>
              <a:rPr lang="en-US" dirty="0">
                <a:solidFill>
                  <a:schemeClr val="tx1"/>
                </a:solidFill>
              </a:rPr>
              <a:t> for the annotations).</a:t>
            </a:r>
            <a:endParaRPr lang="en-IN" dirty="0">
              <a:solidFill>
                <a:schemeClr val="tx1"/>
              </a:solidFill>
            </a:endParaRPr>
          </a:p>
        </p:txBody>
      </p:sp>
      <p:sp>
        <p:nvSpPr>
          <p:cNvPr id="26" name="Parallelogram 25">
            <a:extLst>
              <a:ext uri="{FF2B5EF4-FFF2-40B4-BE49-F238E27FC236}">
                <a16:creationId xmlns:a16="http://schemas.microsoft.com/office/drawing/2014/main" id="{9FABA4F3-7830-4006-A13A-6CF1E924FCAD}"/>
              </a:ext>
            </a:extLst>
          </p:cNvPr>
          <p:cNvSpPr/>
          <p:nvPr/>
        </p:nvSpPr>
        <p:spPr>
          <a:xfrm>
            <a:off x="4090679" y="1407977"/>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DESCRIPTION</a:t>
            </a:r>
            <a:endParaRPr lang="en-IN" b="1" dirty="0">
              <a:latin typeface="Montserrat" panose="00000500000000000000" pitchFamily="2" charset="0"/>
            </a:endParaRPr>
          </a:p>
        </p:txBody>
      </p:sp>
      <p:sp>
        <p:nvSpPr>
          <p:cNvPr id="4" name="TextBox 3">
            <a:extLst>
              <a:ext uri="{FF2B5EF4-FFF2-40B4-BE49-F238E27FC236}">
                <a16:creationId xmlns:a16="http://schemas.microsoft.com/office/drawing/2014/main" id="{83484173-BC1A-4BF2-BBBB-BFDBB9967D8E}"/>
              </a:ext>
            </a:extLst>
          </p:cNvPr>
          <p:cNvSpPr txBox="1"/>
          <p:nvPr/>
        </p:nvSpPr>
        <p:spPr>
          <a:xfrm>
            <a:off x="1138464" y="3702927"/>
            <a:ext cx="1742070" cy="1200329"/>
          </a:xfrm>
          <a:prstGeom prst="rect">
            <a:avLst/>
          </a:prstGeom>
          <a:noFill/>
        </p:spPr>
        <p:txBody>
          <a:bodyPr wrap="square" rtlCol="0">
            <a:spAutoFit/>
          </a:bodyPr>
          <a:lstStyle/>
          <a:p>
            <a:r>
              <a:rPr lang="en-US" dirty="0"/>
              <a:t>.     ---</a:t>
            </a:r>
          </a:p>
          <a:p>
            <a:r>
              <a:rPr lang="en-US" dirty="0"/>
              <a:t>.     ---</a:t>
            </a:r>
          </a:p>
          <a:p>
            <a:r>
              <a:rPr lang="en-US" dirty="0"/>
              <a:t>.     ---</a:t>
            </a:r>
          </a:p>
          <a:p>
            <a:r>
              <a:rPr lang="en-US" dirty="0"/>
              <a:t>.     ---</a:t>
            </a:r>
            <a:endParaRPr lang="en-IN" dirty="0"/>
          </a:p>
        </p:txBody>
      </p:sp>
    </p:spTree>
    <p:extLst>
      <p:ext uri="{BB962C8B-B14F-4D97-AF65-F5344CB8AC3E}">
        <p14:creationId xmlns:p14="http://schemas.microsoft.com/office/powerpoint/2010/main" val="5984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A5083B-CC27-4F1C-AD03-E3DBEC1C9E78}"/>
              </a:ext>
            </a:extLst>
          </p:cNvPr>
          <p:cNvSpPr>
            <a:spLocks noGrp="1"/>
          </p:cNvSpPr>
          <p:nvPr>
            <p:ph type="title"/>
          </p:nvPr>
        </p:nvSpPr>
        <p:spPr>
          <a:xfrm>
            <a:off x="432000" y="309249"/>
            <a:ext cx="9131100" cy="892709"/>
          </a:xfrm>
        </p:spPr>
        <p:txBody>
          <a:bodyPr rtlCol="0"/>
          <a:lstStyle/>
          <a:p>
            <a:pPr rtl="0"/>
            <a:r>
              <a:rPr lang="fr-CA" dirty="0"/>
              <a:t>Data</a:t>
            </a:r>
            <a:br>
              <a:rPr lang="fr-CA" dirty="0"/>
            </a:br>
            <a:r>
              <a:rPr lang="fr-CA" sz="2000" dirty="0" err="1">
                <a:solidFill>
                  <a:schemeClr val="bg1">
                    <a:lumMod val="50000"/>
                  </a:schemeClr>
                </a:solidFill>
              </a:rPr>
              <a:t>dataset</a:t>
            </a:r>
            <a:endParaRPr lang="fr-CA" dirty="0">
              <a:solidFill>
                <a:schemeClr val="bg1">
                  <a:lumMod val="50000"/>
                </a:schemeClr>
              </a:solidFill>
            </a:endParaRPr>
          </a:p>
        </p:txBody>
      </p:sp>
      <p:sp>
        <p:nvSpPr>
          <p:cNvPr id="6" name="Espace réservé du numéro de diapositive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fr-CA" smtClean="0"/>
              <a:pPr rtl="0"/>
              <a:t>8</a:t>
            </a:fld>
            <a:endParaRPr lang="fr-CA"/>
          </a:p>
        </p:txBody>
      </p:sp>
      <p:sp>
        <p:nvSpPr>
          <p:cNvPr id="8" name="Rectangle 7">
            <a:extLst>
              <a:ext uri="{FF2B5EF4-FFF2-40B4-BE49-F238E27FC236}">
                <a16:creationId xmlns:a16="http://schemas.microsoft.com/office/drawing/2014/main" id="{4EADCD3D-B99A-490F-A5CE-5A24B6487BFC}"/>
              </a:ext>
            </a:extLst>
          </p:cNvPr>
          <p:cNvSpPr/>
          <p:nvPr/>
        </p:nvSpPr>
        <p:spPr>
          <a:xfrm>
            <a:off x="894281" y="1661195"/>
            <a:ext cx="2849815" cy="341743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chemeClr val="tx1"/>
              </a:solidFill>
            </a:endParaRPr>
          </a:p>
        </p:txBody>
      </p:sp>
      <p:sp>
        <p:nvSpPr>
          <p:cNvPr id="10" name="Parallelogram 9">
            <a:extLst>
              <a:ext uri="{FF2B5EF4-FFF2-40B4-BE49-F238E27FC236}">
                <a16:creationId xmlns:a16="http://schemas.microsoft.com/office/drawing/2014/main" id="{082B252F-E8F8-4179-916A-88205DF38F64}"/>
              </a:ext>
            </a:extLst>
          </p:cNvPr>
          <p:cNvSpPr/>
          <p:nvPr/>
        </p:nvSpPr>
        <p:spPr>
          <a:xfrm>
            <a:off x="432000" y="1407977"/>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HEALTH DATA</a:t>
            </a:r>
            <a:endParaRPr lang="en-IN" b="1" dirty="0">
              <a:latin typeface="Montserrat" panose="00000500000000000000" pitchFamily="2" charset="0"/>
            </a:endParaRPr>
          </a:p>
        </p:txBody>
      </p:sp>
      <p:pic>
        <p:nvPicPr>
          <p:cNvPr id="3076" name="Picture 4" descr="File Icon #366044 - Free Icons Library">
            <a:extLst>
              <a:ext uri="{FF2B5EF4-FFF2-40B4-BE49-F238E27FC236}">
                <a16:creationId xmlns:a16="http://schemas.microsoft.com/office/drawing/2014/main" id="{6EE4DC04-7179-4726-9EBA-7711B22BF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69" y="2092516"/>
            <a:ext cx="405304" cy="4053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File Icon #366044 - Free Icons Library">
            <a:extLst>
              <a:ext uri="{FF2B5EF4-FFF2-40B4-BE49-F238E27FC236}">
                <a16:creationId xmlns:a16="http://schemas.microsoft.com/office/drawing/2014/main" id="{489E7B0A-294C-4893-B4A1-E4EEEEAAF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342" y="2615621"/>
            <a:ext cx="405304" cy="4053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File Icon #366044 - Free Icons Library">
            <a:extLst>
              <a:ext uri="{FF2B5EF4-FFF2-40B4-BE49-F238E27FC236}">
                <a16:creationId xmlns:a16="http://schemas.microsoft.com/office/drawing/2014/main" id="{03E59BE3-5CF9-4344-B176-2B88A94D2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99" y="3196389"/>
            <a:ext cx="405304" cy="4053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B03584-6A4B-4AF2-A320-E3A9AA6D10C7}"/>
              </a:ext>
            </a:extLst>
          </p:cNvPr>
          <p:cNvSpPr txBox="1"/>
          <p:nvPr/>
        </p:nvSpPr>
        <p:spPr>
          <a:xfrm>
            <a:off x="1569897" y="2095113"/>
            <a:ext cx="2001795" cy="400110"/>
          </a:xfrm>
          <a:prstGeom prst="rect">
            <a:avLst/>
          </a:prstGeom>
          <a:noFill/>
        </p:spPr>
        <p:txBody>
          <a:bodyPr wrap="square" rtlCol="0">
            <a:spAutoFit/>
          </a:bodyPr>
          <a:lstStyle/>
          <a:p>
            <a:r>
              <a:rPr lang="en-US" sz="2000" dirty="0">
                <a:latin typeface="Agency FB" panose="020B0503020202020204" pitchFamily="34" charset="0"/>
              </a:rPr>
              <a:t>DEMOGRAPHIC.csv</a:t>
            </a:r>
            <a:endParaRPr lang="en-IN" sz="2000" dirty="0">
              <a:latin typeface="Agency FB" panose="020B0503020202020204" pitchFamily="34" charset="0"/>
            </a:endParaRPr>
          </a:p>
        </p:txBody>
      </p:sp>
      <p:sp>
        <p:nvSpPr>
          <p:cNvPr id="22" name="TextBox 21">
            <a:extLst>
              <a:ext uri="{FF2B5EF4-FFF2-40B4-BE49-F238E27FC236}">
                <a16:creationId xmlns:a16="http://schemas.microsoft.com/office/drawing/2014/main" id="{B74C8F70-2E8B-4CE9-8F35-15681FCE4F26}"/>
              </a:ext>
            </a:extLst>
          </p:cNvPr>
          <p:cNvSpPr txBox="1"/>
          <p:nvPr/>
        </p:nvSpPr>
        <p:spPr>
          <a:xfrm>
            <a:off x="1557540" y="2615621"/>
            <a:ext cx="2001795" cy="400110"/>
          </a:xfrm>
          <a:prstGeom prst="rect">
            <a:avLst/>
          </a:prstGeom>
          <a:noFill/>
        </p:spPr>
        <p:txBody>
          <a:bodyPr wrap="square" rtlCol="0">
            <a:spAutoFit/>
          </a:bodyPr>
          <a:lstStyle/>
          <a:p>
            <a:r>
              <a:rPr lang="en-US" sz="2000" dirty="0">
                <a:latin typeface="Agency FB" panose="020B0503020202020204" pitchFamily="34" charset="0"/>
              </a:rPr>
              <a:t>DIAGNOSIS.csv</a:t>
            </a:r>
            <a:endParaRPr lang="en-IN" sz="2000" dirty="0">
              <a:latin typeface="Agency FB" panose="020B0503020202020204" pitchFamily="34" charset="0"/>
            </a:endParaRPr>
          </a:p>
        </p:txBody>
      </p:sp>
      <p:sp>
        <p:nvSpPr>
          <p:cNvPr id="23" name="TextBox 22">
            <a:extLst>
              <a:ext uri="{FF2B5EF4-FFF2-40B4-BE49-F238E27FC236}">
                <a16:creationId xmlns:a16="http://schemas.microsoft.com/office/drawing/2014/main" id="{C79EB4D2-A3A1-46B3-9E03-1A246A143065}"/>
              </a:ext>
            </a:extLst>
          </p:cNvPr>
          <p:cNvSpPr txBox="1"/>
          <p:nvPr/>
        </p:nvSpPr>
        <p:spPr>
          <a:xfrm>
            <a:off x="1569897" y="3196389"/>
            <a:ext cx="2001795" cy="400110"/>
          </a:xfrm>
          <a:prstGeom prst="rect">
            <a:avLst/>
          </a:prstGeom>
          <a:noFill/>
        </p:spPr>
        <p:txBody>
          <a:bodyPr wrap="square" rtlCol="0">
            <a:spAutoFit/>
          </a:bodyPr>
          <a:lstStyle/>
          <a:p>
            <a:r>
              <a:rPr lang="en-US" sz="2000" dirty="0">
                <a:latin typeface="Agency FB" panose="020B0503020202020204" pitchFamily="34" charset="0"/>
              </a:rPr>
              <a:t>ENCOUNTER.csv</a:t>
            </a:r>
            <a:endParaRPr lang="en-IN" sz="2000" dirty="0">
              <a:latin typeface="Agency FB" panose="020B0503020202020204" pitchFamily="34" charset="0"/>
            </a:endParaRPr>
          </a:p>
        </p:txBody>
      </p:sp>
      <p:sp>
        <p:nvSpPr>
          <p:cNvPr id="25" name="Rectangle 24">
            <a:extLst>
              <a:ext uri="{FF2B5EF4-FFF2-40B4-BE49-F238E27FC236}">
                <a16:creationId xmlns:a16="http://schemas.microsoft.com/office/drawing/2014/main" id="{DC12E005-4E48-40CF-8F3E-0D119F86ACDB}"/>
              </a:ext>
            </a:extLst>
          </p:cNvPr>
          <p:cNvSpPr/>
          <p:nvPr/>
        </p:nvSpPr>
        <p:spPr>
          <a:xfrm>
            <a:off x="4551407" y="1661194"/>
            <a:ext cx="4938586" cy="341743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rPr>
              <a:t>Clinical data in </a:t>
            </a:r>
            <a:r>
              <a:rPr lang="en-US" dirty="0" err="1">
                <a:solidFill>
                  <a:schemeClr val="tx1"/>
                </a:solidFill>
              </a:rPr>
              <a:t>Health_Data</a:t>
            </a:r>
            <a:r>
              <a:rPr lang="en-US" dirty="0">
                <a:solidFill>
                  <a:schemeClr val="tx1"/>
                </a:solidFill>
              </a:rPr>
              <a:t> are in Comma-Separated Value (CSV) files, and they are linked to the files in </a:t>
            </a:r>
            <a:r>
              <a:rPr lang="en-US" dirty="0" err="1">
                <a:solidFill>
                  <a:schemeClr val="tx1"/>
                </a:solidFill>
              </a:rPr>
              <a:t>Sleep_Data</a:t>
            </a:r>
            <a:r>
              <a:rPr lang="en-US" dirty="0">
                <a:solidFill>
                  <a:schemeClr val="tx1"/>
                </a:solidFill>
              </a:rPr>
              <a:t> through the same STUDY_PAT_ID.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rPr>
              <a:t>Variables follow EHR conventions and descriptions can be found in the file Sleep_Study_Data_File_Format.pdf. This includes patient demographics and longitudinal clinical data such as encounters, medication, measurements, diagnoses, and procedures.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solidFill>
            </a:endParaRPr>
          </a:p>
        </p:txBody>
      </p:sp>
      <p:sp>
        <p:nvSpPr>
          <p:cNvPr id="26" name="Parallelogram 25">
            <a:extLst>
              <a:ext uri="{FF2B5EF4-FFF2-40B4-BE49-F238E27FC236}">
                <a16:creationId xmlns:a16="http://schemas.microsoft.com/office/drawing/2014/main" id="{9FABA4F3-7830-4006-A13A-6CF1E924FCAD}"/>
              </a:ext>
            </a:extLst>
          </p:cNvPr>
          <p:cNvSpPr/>
          <p:nvPr/>
        </p:nvSpPr>
        <p:spPr>
          <a:xfrm>
            <a:off x="4090679" y="1407977"/>
            <a:ext cx="2616591" cy="506436"/>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ontserrat" panose="00000500000000000000" pitchFamily="2" charset="0"/>
              </a:rPr>
              <a:t>DESCRIPTION</a:t>
            </a:r>
            <a:endParaRPr lang="en-IN" b="1" dirty="0">
              <a:latin typeface="Montserrat" panose="00000500000000000000" pitchFamily="2" charset="0"/>
            </a:endParaRPr>
          </a:p>
        </p:txBody>
      </p:sp>
      <p:sp>
        <p:nvSpPr>
          <p:cNvPr id="19" name="TextBox 18">
            <a:extLst>
              <a:ext uri="{FF2B5EF4-FFF2-40B4-BE49-F238E27FC236}">
                <a16:creationId xmlns:a16="http://schemas.microsoft.com/office/drawing/2014/main" id="{E2A1A73B-E294-4D65-B829-E5611E561761}"/>
              </a:ext>
            </a:extLst>
          </p:cNvPr>
          <p:cNvSpPr txBox="1"/>
          <p:nvPr/>
        </p:nvSpPr>
        <p:spPr>
          <a:xfrm>
            <a:off x="1138464" y="3702927"/>
            <a:ext cx="1742070" cy="1200329"/>
          </a:xfrm>
          <a:prstGeom prst="rect">
            <a:avLst/>
          </a:prstGeom>
          <a:noFill/>
        </p:spPr>
        <p:txBody>
          <a:bodyPr wrap="square" rtlCol="0">
            <a:spAutoFit/>
          </a:bodyPr>
          <a:lstStyle/>
          <a:p>
            <a:r>
              <a:rPr lang="en-US" dirty="0"/>
              <a:t>.     ---</a:t>
            </a:r>
          </a:p>
          <a:p>
            <a:r>
              <a:rPr lang="en-US" dirty="0"/>
              <a:t>.     ---</a:t>
            </a:r>
          </a:p>
          <a:p>
            <a:r>
              <a:rPr lang="en-US" dirty="0"/>
              <a:t>.     ---</a:t>
            </a:r>
          </a:p>
          <a:p>
            <a:r>
              <a:rPr lang="en-US" dirty="0"/>
              <a:t>.     ---</a:t>
            </a:r>
            <a:endParaRPr lang="en-IN" dirty="0"/>
          </a:p>
        </p:txBody>
      </p:sp>
    </p:spTree>
    <p:extLst>
      <p:ext uri="{BB962C8B-B14F-4D97-AF65-F5344CB8AC3E}">
        <p14:creationId xmlns:p14="http://schemas.microsoft.com/office/powerpoint/2010/main" val="57667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7C81EC-0CAD-49D5-B7A5-1175DF9D7B02}"/>
              </a:ext>
            </a:extLst>
          </p:cNvPr>
          <p:cNvSpPr>
            <a:spLocks noGrp="1"/>
          </p:cNvSpPr>
          <p:nvPr>
            <p:ph type="sldNum" sz="quarter" idx="34"/>
          </p:nvPr>
        </p:nvSpPr>
        <p:spPr/>
        <p:txBody>
          <a:bodyPr/>
          <a:lstStyle/>
          <a:p>
            <a:pPr rtl="0"/>
            <a:fld id="{19B51A1E-902D-48AF-9020-955120F399B6}" type="slidenum">
              <a:rPr lang="fr-FR" noProof="0" smtClean="0"/>
              <a:pPr rtl="0"/>
              <a:t>9</a:t>
            </a:fld>
            <a:endParaRPr lang="fr-FR" noProof="0"/>
          </a:p>
        </p:txBody>
      </p:sp>
      <p:sp>
        <p:nvSpPr>
          <p:cNvPr id="5" name="Title 4">
            <a:extLst>
              <a:ext uri="{FF2B5EF4-FFF2-40B4-BE49-F238E27FC236}">
                <a16:creationId xmlns:a16="http://schemas.microsoft.com/office/drawing/2014/main" id="{98460EE9-96E1-42DC-A826-84B23470C0EB}"/>
              </a:ext>
            </a:extLst>
          </p:cNvPr>
          <p:cNvSpPr>
            <a:spLocks noGrp="1"/>
          </p:cNvSpPr>
          <p:nvPr>
            <p:ph type="title"/>
          </p:nvPr>
        </p:nvSpPr>
        <p:spPr/>
        <p:txBody>
          <a:bodyPr/>
          <a:lstStyle/>
          <a:p>
            <a:r>
              <a:rPr lang="en-US" sz="2400" dirty="0"/>
              <a:t>Sleep stage classification for PSG data validation</a:t>
            </a:r>
            <a:endParaRPr lang="en-IN" sz="2400" dirty="0"/>
          </a:p>
        </p:txBody>
      </p:sp>
      <p:sp>
        <p:nvSpPr>
          <p:cNvPr id="7" name="TextBox 6">
            <a:extLst>
              <a:ext uri="{FF2B5EF4-FFF2-40B4-BE49-F238E27FC236}">
                <a16:creationId xmlns:a16="http://schemas.microsoft.com/office/drawing/2014/main" id="{34ACD558-D424-40D8-937D-42E92DBC8CED}"/>
              </a:ext>
            </a:extLst>
          </p:cNvPr>
          <p:cNvSpPr txBox="1"/>
          <p:nvPr/>
        </p:nvSpPr>
        <p:spPr>
          <a:xfrm>
            <a:off x="432000" y="1075038"/>
            <a:ext cx="6809059" cy="2308324"/>
          </a:xfrm>
          <a:prstGeom prst="rect">
            <a:avLst/>
          </a:prstGeom>
          <a:noFill/>
        </p:spPr>
        <p:txBody>
          <a:bodyPr wrap="square" rtlCol="0">
            <a:spAutoFit/>
          </a:bodyPr>
          <a:lstStyle/>
          <a:p>
            <a:r>
              <a:rPr lang="en-US" dirty="0"/>
              <a:t>A baseline sleep stage classifier was developed and included in the codebase to demonstrate the technical quality as well as a potential utility of the dataset, especially the PSG data. </a:t>
            </a:r>
          </a:p>
          <a:p>
            <a:r>
              <a:rPr lang="en-US" dirty="0"/>
              <a:t>This simple algorithm predicts the sleep stages (wake, light sleep, deep sleep, REM, and repeat or W, N1, N2, N3, R) based on 30 seconds of 7 EEG channels (F4-M1, O2-M1, C4-M1, O1-M2, F3-M2, C3-M2, CZ-O1) after they are down sampled to 128Hz.</a:t>
            </a:r>
          </a:p>
          <a:p>
            <a:endParaRPr lang="en-IN" dirty="0"/>
          </a:p>
        </p:txBody>
      </p:sp>
      <p:pic>
        <p:nvPicPr>
          <p:cNvPr id="11" name="Picture 10" descr="Sleep stage classification from polysomnography (PSG) data — MNE 0.23.4  documentation">
            <a:extLst>
              <a:ext uri="{FF2B5EF4-FFF2-40B4-BE49-F238E27FC236}">
                <a16:creationId xmlns:a16="http://schemas.microsoft.com/office/drawing/2014/main" id="{3D2E276E-8420-4FB2-A3D0-4E3D16A7CE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1059" y="1457124"/>
            <a:ext cx="4762416" cy="3572076"/>
          </a:xfrm>
          <a:prstGeom prst="rect">
            <a:avLst/>
          </a:prstGeom>
          <a:noFill/>
          <a:ln>
            <a:noFill/>
          </a:ln>
        </p:spPr>
      </p:pic>
      <p:sp>
        <p:nvSpPr>
          <p:cNvPr id="12" name="TextBox 11">
            <a:extLst>
              <a:ext uri="{FF2B5EF4-FFF2-40B4-BE49-F238E27FC236}">
                <a16:creationId xmlns:a16="http://schemas.microsoft.com/office/drawing/2014/main" id="{7058A178-20FB-4ADA-828F-6D7D71CC245E}"/>
              </a:ext>
            </a:extLst>
          </p:cNvPr>
          <p:cNvSpPr txBox="1"/>
          <p:nvPr/>
        </p:nvSpPr>
        <p:spPr>
          <a:xfrm>
            <a:off x="432000" y="3383362"/>
            <a:ext cx="6697849" cy="1754326"/>
          </a:xfrm>
          <a:prstGeom prst="rect">
            <a:avLst/>
          </a:prstGeom>
          <a:noFill/>
        </p:spPr>
        <p:txBody>
          <a:bodyPr wrap="square" rtlCol="0">
            <a:spAutoFit/>
          </a:bodyPr>
          <a:lstStyle/>
          <a:p>
            <a:r>
              <a:rPr lang="en-US" dirty="0"/>
              <a:t>After applying multi-resolution Daubechies wavelet transform to each EEG channel, we computed summary statistics such as min, max, mean, and standard deviation of the coefficients, resulting in 84 features. A random forest classifier with 100 decision trees was then trained on these features using </a:t>
            </a:r>
            <a:r>
              <a:rPr lang="en-US" b="1" dirty="0"/>
              <a:t>67% of the dataset</a:t>
            </a:r>
            <a:r>
              <a:rPr lang="en-US" dirty="0"/>
              <a:t>, and tested on the rest.</a:t>
            </a:r>
            <a:endParaRPr lang="en-IN" dirty="0"/>
          </a:p>
        </p:txBody>
      </p:sp>
    </p:spTree>
    <p:extLst>
      <p:ext uri="{BB962C8B-B14F-4D97-AF65-F5344CB8AC3E}">
        <p14:creationId xmlns:p14="http://schemas.microsoft.com/office/powerpoint/2010/main" val="1826278729"/>
      </p:ext>
    </p:extLst>
  </p:cSld>
  <p:clrMapOvr>
    <a:masterClrMapping/>
  </p:clrMapOvr>
</p:sld>
</file>

<file path=ppt/theme/theme1.xml><?xml version="1.0" encoding="utf-8"?>
<a:theme xmlns:a="http://schemas.openxmlformats.org/drawingml/2006/main" name="Thème Offic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98_TF67328976" id="{F7DBF885-7C55-4D44-9877-65B394FF6FCD}" vid="{1A11C961-FE2E-4294-82EA-FDC03CF9B59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tf67328976_win32</Template>
  <TotalTime>204</TotalTime>
  <Words>936</Words>
  <Application>Microsoft Office PowerPoint</Application>
  <PresentationFormat>Widescreen</PresentationFormat>
  <Paragraphs>109</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-apple-system</vt:lpstr>
      <vt:lpstr>Arial</vt:lpstr>
      <vt:lpstr>Calibri</vt:lpstr>
      <vt:lpstr>Corbel</vt:lpstr>
      <vt:lpstr>Montserrat</vt:lpstr>
      <vt:lpstr>Tahoma</vt:lpstr>
      <vt:lpstr>Times New Roman</vt:lpstr>
      <vt:lpstr>Thème Office</vt:lpstr>
      <vt:lpstr>PEDREATIC SLEEP PATTERNS</vt:lpstr>
      <vt:lpstr>Group members</vt:lpstr>
      <vt:lpstr>PROJECT SCOPE</vt:lpstr>
      <vt:lpstr>DESCRIPTION</vt:lpstr>
      <vt:lpstr>NOVELTY OF THE DATASET</vt:lpstr>
      <vt:lpstr>Data dataset</vt:lpstr>
      <vt:lpstr>Data dataset</vt:lpstr>
      <vt:lpstr>Data dataset</vt:lpstr>
      <vt:lpstr>Sleep stage classification for PSG data validation</vt:lpstr>
      <vt:lpstr>Sleep stage classification for PSG data validation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PEDREATIC SLEEP PATTERNS</dc:title>
  <dc:creator>Arpan Das</dc:creator>
  <cp:lastModifiedBy>Arpan Das</cp:lastModifiedBy>
  <cp:revision>65</cp:revision>
  <dcterms:created xsi:type="dcterms:W3CDTF">2021-10-11T20:18:07Z</dcterms:created>
  <dcterms:modified xsi:type="dcterms:W3CDTF">2021-12-10T19:37:45Z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