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620" r:id="rId3"/>
    <p:sldId id="613" r:id="rId5"/>
    <p:sldId id="621" r:id="rId6"/>
    <p:sldId id="622" r:id="rId7"/>
    <p:sldId id="623" r:id="rId8"/>
    <p:sldId id="624" r:id="rId9"/>
    <p:sldId id="625" r:id="rId10"/>
    <p:sldId id="626" r:id="rId11"/>
    <p:sldId id="631" r:id="rId12"/>
    <p:sldId id="632" r:id="rId13"/>
    <p:sldId id="636" r:id="rId14"/>
    <p:sldId id="637" r:id="rId15"/>
    <p:sldId id="641" r:id="rId16"/>
    <p:sldId id="642" r:id="rId17"/>
    <p:sldId id="627" r:id="rId18"/>
    <p:sldId id="628" r:id="rId19"/>
    <p:sldId id="603" r:id="rId20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3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tp--2" initials="u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952"/>
    <a:srgbClr val="FDB614"/>
    <a:srgbClr val="00648E"/>
    <a:srgbClr val="008CC4"/>
    <a:srgbClr val="0078AA"/>
    <a:srgbClr val="006F9D"/>
    <a:srgbClr val="007BAD"/>
    <a:srgbClr val="0083B8"/>
    <a:srgbClr val="00ADF2"/>
    <a:srgbClr val="4BA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97" autoAdjust="0"/>
    <p:restoredTop sz="94235" autoAdjust="0"/>
  </p:normalViewPr>
  <p:slideViewPr>
    <p:cSldViewPr snapToGrid="0" showGuides="1">
      <p:cViewPr varScale="1">
        <p:scale>
          <a:sx n="86" d="100"/>
          <a:sy n="86" d="100"/>
        </p:scale>
        <p:origin x="346" y="67"/>
      </p:cViewPr>
      <p:guideLst>
        <p:guide orient="horz" pos="2328"/>
        <p:guide pos="3834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068340" cy="356357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l">
              <a:defRPr sz="13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5" y="2"/>
            <a:ext cx="4068340" cy="356357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r">
              <a:defRPr sz="1300"/>
            </a:lvl1pPr>
          </a:lstStyle>
          <a:p>
            <a:fld id="{631D74F8-289F-4E41-AD30-F84A1146F530}" type="datetimeFigureOut">
              <a:rPr lang="en-PH" smtClean="0"/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746119"/>
            <a:ext cx="4068340" cy="356357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l">
              <a:defRPr sz="13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5" y="6746119"/>
            <a:ext cx="4068340" cy="356357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r">
              <a:defRPr sz="1300"/>
            </a:lvl1pPr>
          </a:lstStyle>
          <a:p>
            <a:fld id="{C07BE27D-9BAF-4B50-B4A7-F31B61725EB5}" type="slidenum">
              <a:rPr lang="en-PH" smtClean="0"/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068340" cy="356357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l">
              <a:defRPr sz="13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5" y="2"/>
            <a:ext cx="4068340" cy="356357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r">
              <a:defRPr sz="1300"/>
            </a:lvl1pPr>
          </a:lstStyle>
          <a:p>
            <a:fld id="{DD7240A6-4180-40B5-8A36-F4799AA39475}" type="datetimeFigureOut">
              <a:rPr lang="en-PH" smtClean="0"/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5" tIns="48312" rIns="96625" bIns="48312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7"/>
            <a:ext cx="7510780" cy="2796599"/>
          </a:xfrm>
          <a:prstGeom prst="rect">
            <a:avLst/>
          </a:prstGeom>
        </p:spPr>
        <p:txBody>
          <a:bodyPr vert="horz" lIns="96625" tIns="48312" rIns="96625" bIns="48312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746119"/>
            <a:ext cx="4068340" cy="356357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l">
              <a:defRPr sz="13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5" y="6746119"/>
            <a:ext cx="4068340" cy="356357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r">
              <a:defRPr sz="1300"/>
            </a:lvl1pPr>
          </a:lstStyle>
          <a:p>
            <a:fld id="{3972673A-94EB-4903-80E2-676C1B13AAB9}" type="slidenum">
              <a:rPr lang="en-PH" smtClean="0"/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2673A-94EB-4903-80E2-676C1B13AAB9}" type="slidenum">
              <a:rPr lang="en-PH" smtClean="0"/>
            </a:fld>
            <a:endParaRPr lang="en-P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2673A-94EB-4903-80E2-676C1B13AAB9}" type="slidenum">
              <a:rPr lang="en-PH" smtClean="0"/>
            </a:fld>
            <a:endParaRPr lang="en-P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2673A-94EB-4903-80E2-676C1B13AAB9}" type="slidenum">
              <a:rPr lang="en-PH" smtClean="0"/>
            </a:fld>
            <a:endParaRPr lang="en-P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2673A-94EB-4903-80E2-676C1B13AAB9}" type="slidenum">
              <a:rPr lang="en-PH" smtClean="0"/>
            </a:fld>
            <a:endParaRPr lang="en-P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2673A-94EB-4903-80E2-676C1B13AAB9}" type="slidenum">
              <a:rPr lang="en-PH" smtClean="0"/>
            </a:fld>
            <a:endParaRPr lang="en-P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2673A-94EB-4903-80E2-676C1B13AAB9}" type="slidenum">
              <a:rPr lang="en-PH" smtClean="0"/>
            </a:fld>
            <a:endParaRPr lang="en-P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2673A-94EB-4903-80E2-676C1B13AAB9}" type="slidenum">
              <a:rPr lang="en-PH" smtClean="0"/>
            </a:fld>
            <a:endParaRPr lang="en-P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2673A-94EB-4903-80E2-676C1B13AAB9}" type="slidenum">
              <a:rPr lang="en-PH" smtClean="0"/>
            </a:fld>
            <a:endParaRPr lang="en-P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2673A-94EB-4903-80E2-676C1B13AAB9}" type="slidenum">
              <a:rPr lang="en-PH" smtClean="0"/>
            </a:fld>
            <a:endParaRPr lang="en-P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2673A-94EB-4903-80E2-676C1B13AAB9}" type="slidenum">
              <a:rPr lang="en-PH" smtClean="0"/>
            </a:fld>
            <a:endParaRPr lang="en-P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3B98-8CC6-4D27-AFB5-AEC984FDB706}" type="datetimeFigureOut">
              <a:rPr lang="en-PH" smtClean="0">
                <a:solidFill>
                  <a:prstClr val="black">
                    <a:tint val="75000"/>
                  </a:prstClr>
                </a:solidFill>
              </a:rPr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66FC-F6B3-4FA3-996B-2C3AB228AA14}" type="slidenum">
              <a:rPr lang="en-PH" smtClean="0">
                <a:solidFill>
                  <a:prstClr val="black">
                    <a:tint val="75000"/>
                  </a:prstClr>
                </a:solidFill>
              </a:rPr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3B98-8CC6-4D27-AFB5-AEC984FDB706}" type="datetimeFigureOut">
              <a:rPr lang="en-PH" smtClean="0">
                <a:solidFill>
                  <a:prstClr val="black">
                    <a:tint val="75000"/>
                  </a:prstClr>
                </a:solidFill>
              </a:rPr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66FC-F6B3-4FA3-996B-2C3AB228AA14}" type="slidenum">
              <a:rPr lang="en-PH" smtClean="0">
                <a:solidFill>
                  <a:prstClr val="black">
                    <a:tint val="75000"/>
                  </a:prstClr>
                </a:solidFill>
              </a:rPr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3B98-8CC6-4D27-AFB5-AEC984FDB706}" type="datetimeFigureOut">
              <a:rPr lang="en-PH" smtClean="0">
                <a:solidFill>
                  <a:prstClr val="black">
                    <a:tint val="75000"/>
                  </a:prstClr>
                </a:solidFill>
              </a:rPr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66FC-F6B3-4FA3-996B-2C3AB228AA14}" type="slidenum">
              <a:rPr lang="en-PH" smtClean="0">
                <a:solidFill>
                  <a:prstClr val="black">
                    <a:tint val="75000"/>
                  </a:prstClr>
                </a:solidFill>
              </a:rPr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3B98-8CC6-4D27-AFB5-AEC984FDB706}" type="datetimeFigureOut">
              <a:rPr lang="en-PH" smtClean="0">
                <a:solidFill>
                  <a:prstClr val="black">
                    <a:tint val="75000"/>
                  </a:prstClr>
                </a:solidFill>
              </a:rPr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66FC-F6B3-4FA3-996B-2C3AB228AA14}" type="slidenum">
              <a:rPr lang="en-PH" smtClean="0">
                <a:solidFill>
                  <a:prstClr val="black">
                    <a:tint val="75000"/>
                  </a:prstClr>
                </a:solidFill>
              </a:rPr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3B98-8CC6-4D27-AFB5-AEC984FDB706}" type="datetimeFigureOut">
              <a:rPr lang="en-PH" smtClean="0">
                <a:solidFill>
                  <a:prstClr val="black">
                    <a:tint val="75000"/>
                  </a:prstClr>
                </a:solidFill>
              </a:rPr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66FC-F6B3-4FA3-996B-2C3AB228AA14}" type="slidenum">
              <a:rPr lang="en-PH" smtClean="0">
                <a:solidFill>
                  <a:prstClr val="black">
                    <a:tint val="75000"/>
                  </a:prstClr>
                </a:solidFill>
              </a:rPr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3B98-8CC6-4D27-AFB5-AEC984FDB706}" type="datetimeFigureOut">
              <a:rPr lang="en-PH" smtClean="0">
                <a:solidFill>
                  <a:prstClr val="black">
                    <a:tint val="75000"/>
                  </a:prstClr>
                </a:solidFill>
              </a:rPr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66FC-F6B3-4FA3-996B-2C3AB228AA14}" type="slidenum">
              <a:rPr lang="en-PH" smtClean="0">
                <a:solidFill>
                  <a:prstClr val="black">
                    <a:tint val="75000"/>
                  </a:prstClr>
                </a:solidFill>
              </a:rPr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3B98-8CC6-4D27-AFB5-AEC984FDB706}" type="datetimeFigureOut">
              <a:rPr lang="en-PH" smtClean="0">
                <a:solidFill>
                  <a:prstClr val="black">
                    <a:tint val="75000"/>
                  </a:prstClr>
                </a:solidFill>
              </a:rPr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66FC-F6B3-4FA3-996B-2C3AB228AA14}" type="slidenum">
              <a:rPr lang="en-PH" smtClean="0">
                <a:solidFill>
                  <a:prstClr val="black">
                    <a:tint val="75000"/>
                  </a:prstClr>
                </a:solidFill>
              </a:rPr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3B98-8CC6-4D27-AFB5-AEC984FDB706}" type="datetimeFigureOut">
              <a:rPr lang="en-PH" smtClean="0">
                <a:solidFill>
                  <a:prstClr val="black">
                    <a:tint val="75000"/>
                  </a:prstClr>
                </a:solidFill>
              </a:rPr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66FC-F6B3-4FA3-996B-2C3AB228AA14}" type="slidenum">
              <a:rPr lang="en-PH" smtClean="0">
                <a:solidFill>
                  <a:prstClr val="black">
                    <a:tint val="75000"/>
                  </a:prstClr>
                </a:solidFill>
              </a:rPr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3B98-8CC6-4D27-AFB5-AEC984FDB706}" type="datetimeFigureOut">
              <a:rPr lang="en-PH" smtClean="0">
                <a:solidFill>
                  <a:prstClr val="black">
                    <a:tint val="75000"/>
                  </a:prstClr>
                </a:solidFill>
              </a:rPr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66FC-F6B3-4FA3-996B-2C3AB228AA14}" type="slidenum">
              <a:rPr lang="en-PH" smtClean="0">
                <a:solidFill>
                  <a:prstClr val="black">
                    <a:tint val="75000"/>
                  </a:prstClr>
                </a:solidFill>
              </a:rPr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3B98-8CC6-4D27-AFB5-AEC984FDB706}" type="datetimeFigureOut">
              <a:rPr lang="en-PH" smtClean="0">
                <a:solidFill>
                  <a:prstClr val="black">
                    <a:tint val="75000"/>
                  </a:prstClr>
                </a:solidFill>
              </a:rPr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66FC-F6B3-4FA3-996B-2C3AB228AA14}" type="slidenum">
              <a:rPr lang="en-PH" smtClean="0">
                <a:solidFill>
                  <a:prstClr val="black">
                    <a:tint val="75000"/>
                  </a:prstClr>
                </a:solidFill>
              </a:rPr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3B98-8CC6-4D27-AFB5-AEC984FDB706}" type="datetimeFigureOut">
              <a:rPr lang="en-PH" smtClean="0">
                <a:solidFill>
                  <a:prstClr val="black">
                    <a:tint val="75000"/>
                  </a:prstClr>
                </a:solidFill>
              </a:rPr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66FC-F6B3-4FA3-996B-2C3AB228AA14}" type="slidenum">
              <a:rPr lang="en-PH" smtClean="0">
                <a:solidFill>
                  <a:prstClr val="black">
                    <a:tint val="75000"/>
                  </a:prstClr>
                </a:solidFill>
              </a:rPr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23B98-8CC6-4D27-AFB5-AEC984FDB706}" type="datetimeFigureOut">
              <a:rPr lang="en-PH" smtClean="0">
                <a:solidFill>
                  <a:prstClr val="black">
                    <a:tint val="75000"/>
                  </a:prstClr>
                </a:solidFill>
              </a:rPr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D66FC-F6B3-4FA3-996B-2C3AB228AA14}" type="slidenum">
              <a:rPr lang="en-PH" smtClean="0">
                <a:solidFill>
                  <a:prstClr val="black">
                    <a:tint val="75000"/>
                  </a:prstClr>
                </a:solidFill>
              </a:rPr>
            </a:fld>
            <a:endParaRPr lang="en-PH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4.jpe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4.jpe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20342"/>
            <a:ext cx="12192000" cy="6775373"/>
            <a:chOff x="0" y="-220342"/>
            <a:chExt cx="12192000" cy="677537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220342"/>
              <a:ext cx="12192000" cy="677537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419" y="309297"/>
              <a:ext cx="6764287" cy="144238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0438" y="3988102"/>
              <a:ext cx="1998615" cy="2181338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302260" y="3747135"/>
            <a:ext cx="5237480" cy="139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1C195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PRECILLAS,HAZEL</a:t>
            </a:r>
            <a:endParaRPr lang="en-US" sz="2000" dirty="0">
              <a:solidFill>
                <a:srgbClr val="1C195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1C195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LABOSTRO, LEVY JEAN</a:t>
            </a:r>
            <a:endParaRPr lang="en-US" sz="2000" dirty="0">
              <a:solidFill>
                <a:srgbClr val="1C195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1C195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ALMONIA, SHARANIE</a:t>
            </a:r>
            <a:endParaRPr lang="en-US" sz="2000" dirty="0">
              <a:solidFill>
                <a:srgbClr val="1C195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1C195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CALABRIA, ANTWIN FERNANDEL</a:t>
            </a:r>
            <a:endParaRPr lang="en-US" sz="2000" dirty="0">
              <a:solidFill>
                <a:srgbClr val="1C195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1C195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PAGARA, MEGO NENO</a:t>
            </a:r>
            <a:endParaRPr lang="en-US" sz="2000" dirty="0">
              <a:solidFill>
                <a:srgbClr val="1C195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4962" y="2445744"/>
            <a:ext cx="5602782" cy="509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en-PH" sz="3200" dirty="0">
                <a:solidFill>
                  <a:srgbClr val="1C1952"/>
                </a:solidFill>
                <a:latin typeface="Impact" panose="020B0806030902050204" pitchFamily="34" charset="0"/>
              </a:rPr>
              <a:t>STUDYHUB</a:t>
            </a:r>
            <a:endParaRPr lang="en-US" altLang="en-PH" sz="3200" dirty="0">
              <a:solidFill>
                <a:srgbClr val="1C1952"/>
              </a:solidFill>
              <a:latin typeface="Impact" panose="020B080603090205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242447"/>
            <a:ext cx="8777477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1C195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3RD PRESENTER</a:t>
            </a:r>
            <a:endParaRPr lang="en-US" sz="2400" dirty="0">
              <a:solidFill>
                <a:srgbClr val="1C195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85000"/>
              </a:lnSpc>
            </a:pPr>
            <a:r>
              <a:rPr lang="en-US" sz="1600" dirty="0">
                <a:solidFill>
                  <a:srgbClr val="1C195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Designation</a:t>
            </a:r>
            <a:endParaRPr lang="en-PH" sz="1600" dirty="0">
              <a:solidFill>
                <a:srgbClr val="1C195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40" y="-31116"/>
            <a:ext cx="12272790" cy="6889217"/>
          </a:xfrm>
          <a:prstGeom prst="rect">
            <a:avLst/>
          </a:prstGeom>
        </p:spPr>
      </p:pic>
      <p:pic>
        <p:nvPicPr>
          <p:cNvPr id="1500711921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90650"/>
            <a:ext cx="6009005" cy="31432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72415" y="5015865"/>
            <a:ext cx="5813425" cy="9620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/>
              <a:t>If you have something to update on your profile information, just click the icon located at the right side of the application. You can modify your information there anytime you like.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6611620" y="4866640"/>
            <a:ext cx="5080635" cy="1221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/>
              <a:t>If you click My Courses, you’ll see the table courses wherein you can find your enrolled course, instructor and the link of the learning materials being posted by your instructor.</a:t>
            </a:r>
            <a:endParaRPr lang="en-US" altLang="en-US"/>
          </a:p>
        </p:txBody>
      </p:sp>
      <p:pic>
        <p:nvPicPr>
          <p:cNvPr id="6" name="Picture 5" descr="Screenshot 2024-12-17 214103"/>
          <p:cNvPicPr>
            <a:picLocks noChangeAspect="1"/>
          </p:cNvPicPr>
          <p:nvPr/>
        </p:nvPicPr>
        <p:blipFill>
          <a:blip r:embed="rId4"/>
          <a:srcRect l="496"/>
          <a:stretch>
            <a:fillRect/>
          </a:stretch>
        </p:blipFill>
        <p:spPr>
          <a:xfrm>
            <a:off x="6283960" y="1390650"/>
            <a:ext cx="5735320" cy="30137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40" y="-31116"/>
            <a:ext cx="12272790" cy="6889217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72415" y="5015865"/>
            <a:ext cx="5813425" cy="9620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/>
              <a:t>If you’ll likely to take notes just click the Notes feature. There, you can create, clear and save notes.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6611620" y="4866640"/>
            <a:ext cx="5080635" cy="753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/>
              <a:t>If you want to logout, you can quickly find it next to Notes feature. Then you can exit.</a:t>
            </a:r>
            <a:endParaRPr lang="en-US" altLang="en-US"/>
          </a:p>
        </p:txBody>
      </p:sp>
      <p:pic>
        <p:nvPicPr>
          <p:cNvPr id="776612906" name="Picture 20" descr="A screenshot of a computer screen&#10;&#10;Description automatically generat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"/>
          <a:stretch>
            <a:fillRect/>
          </a:stretch>
        </p:blipFill>
        <p:spPr>
          <a:xfrm>
            <a:off x="153670" y="1421130"/>
            <a:ext cx="5932170" cy="310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666389" name="Picture 21" descr="A screenshot of a computer&#10;&#10;Description automatically generate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" r="570"/>
          <a:stretch>
            <a:fillRect/>
          </a:stretch>
        </p:blipFill>
        <p:spPr>
          <a:xfrm>
            <a:off x="6316980" y="1421130"/>
            <a:ext cx="5669915" cy="2990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40" y="-31116"/>
            <a:ext cx="12272790" cy="6889217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21615" y="5015865"/>
            <a:ext cx="5438775" cy="762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/>
              <a:t>If you’re an instructor, these will be your dashboard.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6453505" y="4866640"/>
            <a:ext cx="5483860" cy="911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/>
              <a:t>Same thing with the student dashboard, instructor also the profile icon wherein he/she can update his/her information.</a:t>
            </a:r>
            <a:endParaRPr lang="en-US" altLang="en-US"/>
          </a:p>
        </p:txBody>
      </p:sp>
      <p:pic>
        <p:nvPicPr>
          <p:cNvPr id="6" name="Picture 5" descr="Screenshot 2024-12-17 0052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075" y="1445895"/>
            <a:ext cx="5948045" cy="3120390"/>
          </a:xfrm>
          <a:prstGeom prst="rect">
            <a:avLst/>
          </a:prstGeom>
        </p:spPr>
      </p:pic>
      <p:pic>
        <p:nvPicPr>
          <p:cNvPr id="7" name="Picture 6" descr="Screenshot 2024-12-17 0051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45895"/>
            <a:ext cx="5882005" cy="31197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40" y="-31116"/>
            <a:ext cx="12272790" cy="6889217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72415" y="5015865"/>
            <a:ext cx="5813425" cy="9620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/>
              <a:t>If you click Resources, you can upload the resources on what course you prefer by putting the link on it for the student to access it.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6611620" y="4866640"/>
            <a:ext cx="5080635" cy="8978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/>
              <a:t>If the instructor wants to view his/her students, just click the Students feature. There, he/she can view the enrolled students he/she is handling.</a:t>
            </a:r>
            <a:endParaRPr lang="en-US" altLang="en-US"/>
          </a:p>
        </p:txBody>
      </p:sp>
      <p:pic>
        <p:nvPicPr>
          <p:cNvPr id="2" name="Picture 1" descr="Screenshot 2024-12-17 0053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" y="1492250"/>
            <a:ext cx="5759450" cy="3040380"/>
          </a:xfrm>
          <a:prstGeom prst="rect">
            <a:avLst/>
          </a:prstGeom>
        </p:spPr>
      </p:pic>
      <p:pic>
        <p:nvPicPr>
          <p:cNvPr id="7" name="Picture 4" descr="Screenshot 2024-12-17 0053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840" y="1492885"/>
            <a:ext cx="5730240" cy="30397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40" y="-31116"/>
            <a:ext cx="12272790" cy="6889217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985135" y="5116830"/>
            <a:ext cx="5813425" cy="861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/>
              <a:t>And lastly, there is a logout feature to exit the application same thing as the student dashboard.</a:t>
            </a:r>
            <a:endParaRPr lang="en-US" altLang="en-US"/>
          </a:p>
        </p:txBody>
      </p:sp>
      <p:pic>
        <p:nvPicPr>
          <p:cNvPr id="6" name="Picture 5" descr="Screenshot 2024-12-17 0053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450" y="1170305"/>
            <a:ext cx="7020560" cy="37249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72790" cy="68892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156" y="264404"/>
            <a:ext cx="7936293" cy="509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solidFill>
                  <a:schemeClr val="bg1"/>
                </a:solidFill>
                <a:latin typeface="Impact" panose="020B0806030902050204" pitchFamily="34" charset="0"/>
              </a:rPr>
              <a:t>CONCLUSION</a:t>
            </a:r>
            <a:endParaRPr 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69900" y="1101725"/>
            <a:ext cx="11028680" cy="5012055"/>
          </a:xfrm>
          <a:prstGeom prst="rect">
            <a:avLst/>
          </a:prstGeom>
        </p:spPr>
        <p:txBody>
          <a:bodyPr>
            <a:noAutofit/>
          </a:bodyPr>
          <a:p>
            <a:pPr marL="0" indent="0" algn="just">
              <a:lnSpc>
                <a:spcPct val="150000"/>
              </a:lnSpc>
            </a:pPr>
            <a:r>
              <a:rPr sz="3200" b="0" i="0">
                <a:solidFill>
                  <a:srgbClr val="080809"/>
                </a:solidFill>
                <a:latin typeface="Arial" panose="020B0604020202020204" pitchFamily="34" charset="0"/>
                <a:ea typeface="Placeholder Font"/>
                <a:cs typeface="Arial" panose="020B0604020202020204" pitchFamily="34" charset="0"/>
              </a:rPr>
              <a:t>StudyHub's innovative approach to online learning centralizes communication, resources, and note-taking, promoting collaboration and engagement. This research assesses its effectiveness in improving student and instructor satisfaction and academic performance, guiding future development to better serve the educational community. </a:t>
            </a:r>
            <a:endParaRPr sz="3200" b="0" i="0">
              <a:solidFill>
                <a:srgbClr val="080809"/>
              </a:solidFill>
              <a:latin typeface="Arial" panose="020B0604020202020204" pitchFamily="34" charset="0"/>
              <a:ea typeface="Placeholder Font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72790" cy="68892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156" y="264404"/>
            <a:ext cx="7936293" cy="509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solidFill>
                  <a:schemeClr val="bg1"/>
                </a:solidFill>
                <a:latin typeface="Impact" panose="020B0806030902050204" pitchFamily="34" charset="0"/>
              </a:rPr>
              <a:t>RECOMMENDATION</a:t>
            </a:r>
            <a:endParaRPr 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26085" y="1191260"/>
            <a:ext cx="11266170" cy="5012055"/>
          </a:xfrm>
          <a:prstGeom prst="rect">
            <a:avLst/>
          </a:prstGeom>
        </p:spPr>
        <p:txBody>
          <a:bodyPr>
            <a:noAutofit/>
          </a:bodyPr>
          <a:p>
            <a:pPr marL="0" indent="0" algn="just">
              <a:lnSpc>
                <a:spcPct val="150000"/>
              </a:lnSpc>
            </a:pPr>
            <a:r>
              <a:rPr lang="en-US" altLang="en-US" sz="3600" b="0" i="0">
                <a:solidFill>
                  <a:srgbClr val="080809"/>
                </a:solidFill>
                <a:latin typeface="Arial" panose="020B0604020202020204" pitchFamily="34" charset="0"/>
                <a:ea typeface="Placeholder Font"/>
                <a:cs typeface="Arial" panose="020B0604020202020204" pitchFamily="34" charset="0"/>
              </a:rPr>
              <a:t>Improve the StudyHub user experience by adding in-app notifications that proactively inform students about important updates from their instructors, such as assignment deadlines and newly available resources.  This will help students stay organized and on track.</a:t>
            </a:r>
            <a:endParaRPr lang="en-US" altLang="en-US" sz="3600" b="0" i="0">
              <a:solidFill>
                <a:srgbClr val="080809"/>
              </a:solidFill>
              <a:latin typeface="Arial" panose="020B0604020202020204" pitchFamily="34" charset="0"/>
              <a:ea typeface="Placeholder Font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72790" cy="68892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157" y="264404"/>
            <a:ext cx="5602782" cy="51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solidFill>
                  <a:schemeClr val="bg1"/>
                </a:solidFill>
                <a:latin typeface="Impact" panose="020B0806030902050204" pitchFamily="34" charset="0"/>
              </a:rPr>
              <a:t>INTRODUCTION</a:t>
            </a:r>
            <a:endParaRPr lang="en-PH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73125" y="1113155"/>
            <a:ext cx="10610215" cy="5079365"/>
          </a:xfrm>
          <a:prstGeom prst="rect">
            <a:avLst/>
          </a:prstGeom>
        </p:spPr>
        <p:txBody>
          <a:bodyPr>
            <a:noAutofit/>
          </a:bodyPr>
          <a:p>
            <a:pPr marL="0" indent="0" algn="just">
              <a:lnSpc>
                <a:spcPct val="150000"/>
              </a:lnSpc>
            </a:pPr>
            <a:r>
              <a:rPr sz="3200" b="0" i="0">
                <a:solidFill>
                  <a:srgbClr val="080809"/>
                </a:solidFill>
                <a:latin typeface="Arial" panose="020B0604020202020204" pitchFamily="34" charset="0"/>
                <a:ea typeface="Placeholder Font"/>
                <a:cs typeface="Arial" panose="020B0604020202020204" pitchFamily="34" charset="0"/>
              </a:rPr>
              <a:t>Current online learning systems often fail to support effective communication and resource access, leading to student disengagement. StudyHub offers a solution: a user-friendly platform that centralizes information, fosters collaboration, and includes integrated note-taking. This study will evaluate StudyHub's impact on student learning and instructor experience. </a:t>
            </a:r>
            <a:endParaRPr sz="3200" b="0" i="0">
              <a:solidFill>
                <a:srgbClr val="080809"/>
              </a:solidFill>
              <a:latin typeface="Arial" panose="020B0604020202020204" pitchFamily="34" charset="0"/>
              <a:ea typeface="Placeholder Font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72790" cy="68892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157" y="264404"/>
            <a:ext cx="5602782" cy="51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solidFill>
                  <a:schemeClr val="bg1"/>
                </a:solidFill>
                <a:latin typeface="Impact" panose="020B0806030902050204" pitchFamily="34" charset="0"/>
              </a:rPr>
              <a:t>OBJECTIVES</a:t>
            </a:r>
            <a:endParaRPr lang="en-PH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36220" y="1289050"/>
            <a:ext cx="11515090" cy="4535170"/>
          </a:xfrm>
          <a:prstGeom prst="rect">
            <a:avLst/>
          </a:prstGeom>
        </p:spPr>
        <p:txBody>
          <a:bodyPr>
            <a:noAutofit/>
          </a:bodyPr>
          <a:p>
            <a:pPr marL="0" indent="0" algn="just">
              <a:lnSpc>
                <a:spcPct val="150000"/>
              </a:lnSpc>
            </a:pPr>
            <a:r>
              <a:rPr sz="4000" b="0" i="0">
                <a:solidFill>
                  <a:srgbClr val="080809"/>
                </a:solidFill>
                <a:latin typeface="Arial" panose="020B0604020202020204" pitchFamily="34" charset="0"/>
                <a:ea typeface="Placeholder Font"/>
                <a:cs typeface="Arial" panose="020B0604020202020204" pitchFamily="34" charset="0"/>
              </a:rPr>
              <a:t>This study will: </a:t>
            </a:r>
            <a:endParaRPr sz="4000" b="0" i="0">
              <a:solidFill>
                <a:srgbClr val="080809"/>
              </a:solidFill>
              <a:latin typeface="Arial" panose="020B0604020202020204" pitchFamily="34" charset="0"/>
              <a:ea typeface="Placeholder Font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</a:pPr>
            <a:r>
              <a:rPr sz="4000" b="0" i="0">
                <a:solidFill>
                  <a:srgbClr val="080809"/>
                </a:solidFill>
                <a:latin typeface="Arial" panose="020B0604020202020204" pitchFamily="34" charset="0"/>
                <a:ea typeface="Placeholder Font"/>
                <a:cs typeface="Arial" panose="020B0604020202020204" pitchFamily="34" charset="0"/>
              </a:rPr>
              <a:t>1) Design &amp; develop StudyHub (resource library, note-taking); </a:t>
            </a:r>
            <a:endParaRPr sz="4000" b="0" i="0">
              <a:solidFill>
                <a:srgbClr val="080809"/>
              </a:solidFill>
              <a:latin typeface="Arial" panose="020B0604020202020204" pitchFamily="34" charset="0"/>
              <a:ea typeface="Placeholder Font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</a:pPr>
            <a:r>
              <a:rPr sz="4000" b="0" i="0">
                <a:solidFill>
                  <a:srgbClr val="080809"/>
                </a:solidFill>
                <a:latin typeface="Arial" panose="020B0604020202020204" pitchFamily="34" charset="0"/>
                <a:ea typeface="Placeholder Font"/>
                <a:cs typeface="Arial" panose="020B0604020202020204" pitchFamily="34" charset="0"/>
              </a:rPr>
              <a:t>2) Evaluate its impact on student organization; </a:t>
            </a:r>
            <a:endParaRPr sz="4000" b="0" i="0">
              <a:solidFill>
                <a:srgbClr val="080809"/>
              </a:solidFill>
              <a:latin typeface="Arial" panose="020B0604020202020204" pitchFamily="34" charset="0"/>
              <a:ea typeface="Placeholder Font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</a:pPr>
            <a:r>
              <a:rPr sz="4000" b="0" i="0">
                <a:solidFill>
                  <a:srgbClr val="080809"/>
                </a:solidFill>
                <a:latin typeface="Arial" panose="020B0604020202020204" pitchFamily="34" charset="0"/>
                <a:ea typeface="Placeholder Font"/>
                <a:cs typeface="Arial" panose="020B0604020202020204" pitchFamily="34" charset="0"/>
              </a:rPr>
              <a:t>3) Identify areas for improvement.</a:t>
            </a:r>
            <a:endParaRPr sz="4000" b="0" i="0">
              <a:solidFill>
                <a:srgbClr val="080809"/>
              </a:solidFill>
              <a:latin typeface="Arial" panose="020B0604020202020204" pitchFamily="34" charset="0"/>
              <a:ea typeface="Placeholder Font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72790" cy="68892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156" y="264404"/>
            <a:ext cx="7936293" cy="509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solidFill>
                  <a:schemeClr val="bg1"/>
                </a:solidFill>
                <a:latin typeface="Impact" panose="020B0806030902050204" pitchFamily="34" charset="0"/>
              </a:rPr>
              <a:t>SCOPE AND DELIMITATION OF THE STUDY</a:t>
            </a:r>
            <a:endParaRPr 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36220" y="1284605"/>
            <a:ext cx="11579860" cy="4319905"/>
          </a:xfrm>
          <a:prstGeom prst="rect">
            <a:avLst/>
          </a:prstGeom>
        </p:spPr>
        <p:txBody>
          <a:bodyPr>
            <a:noAutofit/>
          </a:bodyPr>
          <a:p>
            <a:pPr marL="0" indent="0" algn="just">
              <a:lnSpc>
                <a:spcPct val="150000"/>
              </a:lnSpc>
            </a:pPr>
            <a:r>
              <a:rPr sz="3200" b="1" i="0">
                <a:solidFill>
                  <a:srgbClr val="080809"/>
                </a:solidFill>
                <a:latin typeface="Arial" panose="020B0604020202020204" pitchFamily="34" charset="0"/>
                <a:ea typeface="Placeholder Font"/>
                <a:cs typeface="Arial" panose="020B0604020202020204" pitchFamily="34" charset="0"/>
              </a:rPr>
              <a:t>Course:</a:t>
            </a:r>
            <a:r>
              <a:rPr sz="3200" b="0" i="0">
                <a:solidFill>
                  <a:srgbClr val="080809"/>
                </a:solidFill>
                <a:latin typeface="Arial" panose="020B0604020202020204" pitchFamily="34" charset="0"/>
                <a:ea typeface="Placeholder Font"/>
                <a:cs typeface="Arial" panose="020B0604020202020204" pitchFamily="34" charset="0"/>
              </a:rPr>
              <a:t> Single undergraduate course (BSIT, 2nd year, USTP-Claveria) </a:t>
            </a:r>
            <a:endParaRPr sz="3200" b="0" i="0">
              <a:solidFill>
                <a:srgbClr val="080809"/>
              </a:solidFill>
              <a:latin typeface="Arial" panose="020B0604020202020204" pitchFamily="34" charset="0"/>
              <a:ea typeface="Placeholder Font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</a:pPr>
            <a:r>
              <a:rPr sz="3200" b="1" i="0">
                <a:solidFill>
                  <a:srgbClr val="080809"/>
                </a:solidFill>
                <a:latin typeface="Arial" panose="020B0604020202020204" pitchFamily="34" charset="0"/>
                <a:ea typeface="Placeholder Font"/>
                <a:cs typeface="Arial" panose="020B0604020202020204" pitchFamily="34" charset="0"/>
              </a:rPr>
              <a:t>Semester:</a:t>
            </a:r>
            <a:r>
              <a:rPr sz="3200" b="0" i="0">
                <a:solidFill>
                  <a:srgbClr val="080809"/>
                </a:solidFill>
                <a:latin typeface="Arial" panose="020B0604020202020204" pitchFamily="34" charset="0"/>
                <a:ea typeface="Placeholder Font"/>
                <a:cs typeface="Arial" panose="020B0604020202020204" pitchFamily="34" charset="0"/>
              </a:rPr>
              <a:t> First Semester, SY 2024-2025 </a:t>
            </a:r>
            <a:endParaRPr sz="3200" b="0" i="0">
              <a:solidFill>
                <a:srgbClr val="080809"/>
              </a:solidFill>
              <a:latin typeface="Arial" panose="020B0604020202020204" pitchFamily="34" charset="0"/>
              <a:ea typeface="Placeholder Font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</a:pPr>
            <a:r>
              <a:rPr sz="3200" b="1" i="0">
                <a:solidFill>
                  <a:srgbClr val="080809"/>
                </a:solidFill>
                <a:latin typeface="Arial" panose="020B0604020202020204" pitchFamily="34" charset="0"/>
                <a:ea typeface="Placeholder Font"/>
                <a:cs typeface="Arial" panose="020B0604020202020204" pitchFamily="34" charset="0"/>
              </a:rPr>
              <a:t>Focus: </a:t>
            </a:r>
            <a:r>
              <a:rPr sz="3200" b="0" i="0">
                <a:solidFill>
                  <a:srgbClr val="080809"/>
                </a:solidFill>
                <a:latin typeface="Arial" panose="020B0604020202020204" pitchFamily="34" charset="0"/>
                <a:ea typeface="Placeholder Font"/>
                <a:cs typeface="Arial" panose="020B0604020202020204" pitchFamily="34" charset="0"/>
              </a:rPr>
              <a:t>Communication &amp; resource sharing (primary); collaboration (secondary) </a:t>
            </a:r>
            <a:endParaRPr sz="3200" b="0" i="0">
              <a:solidFill>
                <a:srgbClr val="080809"/>
              </a:solidFill>
              <a:latin typeface="Arial" panose="020B0604020202020204" pitchFamily="34" charset="0"/>
              <a:ea typeface="Placeholder Font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</a:pPr>
            <a:r>
              <a:rPr sz="3200" b="1" i="0">
                <a:solidFill>
                  <a:srgbClr val="080809"/>
                </a:solidFill>
                <a:latin typeface="Arial" panose="020B0604020202020204" pitchFamily="34" charset="0"/>
                <a:ea typeface="Placeholder Font"/>
                <a:cs typeface="Arial" panose="020B0604020202020204" pitchFamily="34" charset="0"/>
              </a:rPr>
              <a:t>Exclusions:</a:t>
            </a:r>
            <a:r>
              <a:rPr sz="3200" b="0" i="0">
                <a:solidFill>
                  <a:srgbClr val="080809"/>
                </a:solidFill>
                <a:latin typeface="Arial" panose="020B0604020202020204" pitchFamily="34" charset="0"/>
                <a:ea typeface="Placeholder Font"/>
                <a:cs typeface="Arial" panose="020B0604020202020204" pitchFamily="34" charset="0"/>
              </a:rPr>
              <a:t> Comparison with other LMS; in-depth technical analysis </a:t>
            </a:r>
            <a:endParaRPr sz="3200" b="0" i="0">
              <a:solidFill>
                <a:srgbClr val="080809"/>
              </a:solidFill>
              <a:latin typeface="Arial" panose="020B0604020202020204" pitchFamily="34" charset="0"/>
              <a:ea typeface="Placeholder Font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72790" cy="68892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156" y="264404"/>
            <a:ext cx="7936293" cy="509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solidFill>
                  <a:schemeClr val="bg1"/>
                </a:solidFill>
                <a:latin typeface="Impact" panose="020B0806030902050204" pitchFamily="34" charset="0"/>
              </a:rPr>
              <a:t>FLOWCHART</a:t>
            </a:r>
            <a:endParaRPr 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425" y="965835"/>
            <a:ext cx="8621395" cy="54470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72790" cy="68892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156" y="264404"/>
            <a:ext cx="7936293" cy="509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solidFill>
                  <a:schemeClr val="bg1"/>
                </a:solidFill>
                <a:latin typeface="Impact" panose="020B0806030902050204" pitchFamily="34" charset="0"/>
              </a:rPr>
              <a:t>GANTT CHART </a:t>
            </a:r>
            <a:endParaRPr 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aphicFrame>
        <p:nvGraphicFramePr>
          <p:cNvPr id="2" name="Table 1"/>
          <p:cNvGraphicFramePr/>
          <p:nvPr>
            <p:custDataLst>
              <p:tags r:id="rId2"/>
            </p:custDataLst>
          </p:nvPr>
        </p:nvGraphicFramePr>
        <p:xfrm>
          <a:off x="796290" y="1210310"/>
          <a:ext cx="10540365" cy="5003165"/>
        </p:xfrm>
        <a:graphic>
          <a:graphicData uri="http://schemas.openxmlformats.org/drawingml/2006/table">
            <a:tbl>
              <a:tblPr/>
              <a:tblGrid>
                <a:gridCol w="4628515"/>
                <a:gridCol w="1289050"/>
                <a:gridCol w="1226185"/>
                <a:gridCol w="1266190"/>
                <a:gridCol w="1064895"/>
                <a:gridCol w="1065530"/>
              </a:tblGrid>
              <a:tr h="357505">
                <a:tc>
                  <a:txBody>
                    <a:bodyPr/>
                    <a:p>
                      <a:pPr marL="85725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TASK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AUG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SEPT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OCT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NOV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DEC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6870"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</a:t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reate login/Signup UI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140"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Connecting Database &amp; Debugging Error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75"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Creating the D</a:t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ashboard of Student and Instructor UI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5010"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</a:t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reate Buttons and Icons for Student Dashboard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75"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Connecting Database for Student Dashboard &amp; Debugging Error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7505"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Add Functions to the Button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5010"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Connect to the Database &amp; Debugging Error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75"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</a:t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reate Buttons and Icons in Instructor Dashboard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72790" cy="68892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9986" y="264404"/>
            <a:ext cx="7936293" cy="509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solidFill>
                  <a:schemeClr val="bg1"/>
                </a:solidFill>
                <a:latin typeface="Impact" panose="020B0806030902050204" pitchFamily="34" charset="0"/>
              </a:rPr>
              <a:t>GANTT CHART</a:t>
            </a:r>
            <a:endParaRPr 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aphicFrame>
        <p:nvGraphicFramePr>
          <p:cNvPr id="2" name="Table 1"/>
          <p:cNvGraphicFramePr/>
          <p:nvPr>
            <p:custDataLst>
              <p:tags r:id="rId2"/>
            </p:custDataLst>
          </p:nvPr>
        </p:nvGraphicFramePr>
        <p:xfrm>
          <a:off x="400050" y="1234440"/>
          <a:ext cx="11144885" cy="4911090"/>
        </p:xfrm>
        <a:graphic>
          <a:graphicData uri="http://schemas.openxmlformats.org/drawingml/2006/table">
            <a:tbl>
              <a:tblPr/>
              <a:tblGrid>
                <a:gridCol w="4893945"/>
                <a:gridCol w="1362710"/>
                <a:gridCol w="1296670"/>
                <a:gridCol w="1338580"/>
                <a:gridCol w="1126490"/>
                <a:gridCol w="1126490"/>
              </a:tblGrid>
              <a:tr h="892810"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Add Functions to the Button,Connect Database, </a:t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 </a:t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Debugging Error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3445"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</a:t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reate Internal Panel, Button, Icon for Student &amp; </a:t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Debugging Error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gridSpan="2"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cPr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2175"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Create Internal Panel,Button, Icon for Instructor &amp; Debugging Error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vMerge="1" gridSpan="2"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vMerge="1" hMerge="1">
                  <a:tcPr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2810"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Creating Functions for the Internal Panel of Student &amp;</a:t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 </a:t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Debugging Error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gridSpan="2"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rowSpan="3" hMerge="1">
                  <a:tcPr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893445"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Creating Functions for the Internal Panel of Instructor &amp;</a:t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 </a:t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Debugging Error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vMerge="1" gridSpan="2"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vMerge="1" hMerge="1">
                  <a:tcPr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46405"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Conversion of System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85725" indent="0"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vMerge="1" gridSpan="2"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vMerge="1" hMerge="1">
                  <a:tcPr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40" y="-31116"/>
            <a:ext cx="12272790" cy="68892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156" y="264404"/>
            <a:ext cx="7936293" cy="509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solidFill>
                  <a:schemeClr val="bg1"/>
                </a:solidFill>
                <a:latin typeface="Impact" panose="020B0806030902050204" pitchFamily="34" charset="0"/>
              </a:rPr>
              <a:t>SYSTEM DESIGN</a:t>
            </a:r>
            <a:endParaRPr 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1639429148" name="Picture 15" descr="A blue screen with a blue text and a pen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" t="7294" r="673" b="2571"/>
          <a:stretch>
            <a:fillRect/>
          </a:stretch>
        </p:blipFill>
        <p:spPr>
          <a:xfrm>
            <a:off x="236220" y="1472565"/>
            <a:ext cx="6163945" cy="3636645"/>
          </a:xfrm>
          <a:prstGeom prst="rect">
            <a:avLst/>
          </a:prstGeom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990600" y="5295265"/>
            <a:ext cx="4749165" cy="734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/>
              <a:t>Open the application and wait until the loading process is done.</a:t>
            </a:r>
            <a:endParaRPr lang="en-US"/>
          </a:p>
        </p:txBody>
      </p:sp>
      <p:pic>
        <p:nvPicPr>
          <p:cNvPr id="1476465405" name="Picture 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7365" y="1472565"/>
            <a:ext cx="4975225" cy="366649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7158990" y="5295265"/>
            <a:ext cx="4371975" cy="734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/>
              <a:t>Signup first if you do not have an account yet.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40" y="-31116"/>
            <a:ext cx="12272790" cy="6889217"/>
          </a:xfrm>
          <a:prstGeom prst="rect">
            <a:avLst/>
          </a:prstGeom>
        </p:spPr>
      </p:pic>
      <p:pic>
        <p:nvPicPr>
          <p:cNvPr id="2121354997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7000" y="1506855"/>
            <a:ext cx="5811520" cy="37420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741045" y="5434965"/>
            <a:ext cx="4648200" cy="734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/>
              <a:t>Go back to login page to access your account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6659880" y="5434965"/>
            <a:ext cx="4850765" cy="734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/>
              <a:t>You</a:t>
            </a:r>
            <a:r>
              <a:rPr lang="en-PH" altLang="en-US"/>
              <a:t>’re </a:t>
            </a:r>
            <a:r>
              <a:rPr lang="en-US" altLang="en-US"/>
              <a:t>now on the student dashboard if you’re a student.</a:t>
            </a:r>
            <a:endParaRPr lang="en-US" altLang="en-US"/>
          </a:p>
        </p:txBody>
      </p:sp>
      <p:pic>
        <p:nvPicPr>
          <p:cNvPr id="1807094931" name="Picture 1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"/>
          <a:stretch>
            <a:fillRect/>
          </a:stretch>
        </p:blipFill>
        <p:spPr>
          <a:xfrm>
            <a:off x="6085840" y="1811655"/>
            <a:ext cx="5793105" cy="3031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670*325"/>
  <p:tag name="TABLE_ENDDRAG_RECT" val="62*95*670*325"/>
</p:tagLst>
</file>

<file path=ppt/tags/tag2.xml><?xml version="1.0" encoding="utf-8"?>
<p:tagLst xmlns:p="http://schemas.openxmlformats.org/presentationml/2006/main">
  <p:tag name="TABLE_ENDDRAG_ORIGIN_RECT" val="877*386"/>
  <p:tag name="TABLE_ENDDRAG_RECT" val="31*97*877*386"/>
</p:tagLst>
</file>

<file path=ppt/theme/theme1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75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3758</Words>
  <Application>WPS Presentation</Application>
  <PresentationFormat>Widescreen</PresentationFormat>
  <Paragraphs>291</Paragraphs>
  <Slides>17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SimSun</vt:lpstr>
      <vt:lpstr>Wingdings</vt:lpstr>
      <vt:lpstr>Tahoma</vt:lpstr>
      <vt:lpstr>Impact</vt:lpstr>
      <vt:lpstr>Placeholder Font</vt:lpstr>
      <vt:lpstr>Segoe Print</vt:lpstr>
      <vt:lpstr>Times New Roman</vt:lpstr>
      <vt:lpstr>Microsoft YaHei</vt:lpstr>
      <vt:lpstr>Arial Unicode MS</vt:lpstr>
      <vt:lpstr>Calibri</vt:lpstr>
      <vt:lpstr>6_Office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ustp--2</dc:creator>
  <cp:lastModifiedBy>Hazel Precillas</cp:lastModifiedBy>
  <cp:revision>692</cp:revision>
  <cp:lastPrinted>2022-11-14T08:46:00Z</cp:lastPrinted>
  <dcterms:created xsi:type="dcterms:W3CDTF">2018-03-14T03:59:00Z</dcterms:created>
  <dcterms:modified xsi:type="dcterms:W3CDTF">2024-12-17T13:43:45Z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0298DEDDF86C44E3A2F403859CC60399_13</vt:lpwstr>
  </property>
  <property fmtid="{D5CDD505-2E9C-101B-9397-08002B2CF9AE}" pid="3" name="KSOProductBuildVer">
    <vt:lpwstr>1033-12.2.0.19307</vt:lpwstr>
  </property>
</Properties>
</file>