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3" r:id="rId2"/>
    <p:sldId id="285" r:id="rId3"/>
    <p:sldId id="326" r:id="rId4"/>
    <p:sldId id="346" r:id="rId5"/>
    <p:sldId id="347" r:id="rId6"/>
    <p:sldId id="349" r:id="rId7"/>
    <p:sldId id="348" r:id="rId8"/>
    <p:sldId id="337" r:id="rId9"/>
    <p:sldId id="351" r:id="rId10"/>
    <p:sldId id="350" r:id="rId11"/>
    <p:sldId id="352" r:id="rId12"/>
    <p:sldId id="353" r:id="rId13"/>
    <p:sldId id="35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강의안 PPT 제작 가이드 라인" id="{56A5BDF7-7AA9-814C-838E-374804CA05BE}">
          <p14:sldIdLst/>
        </p14:section>
        <p14:section name="강의안 템플릿" id="{DE9FBE74-661B-3C4E-AAA9-083165ED392A}">
          <p14:sldIdLst/>
        </p14:section>
        <p14:section name="(참고) 강의안 템플릿 적용 예시" id="{2D03231D-46D4-0E40-BEAF-6C05897DE2C8}">
          <p14:sldIdLst>
            <p14:sldId id="283"/>
            <p14:sldId id="285"/>
            <p14:sldId id="326"/>
            <p14:sldId id="346"/>
            <p14:sldId id="347"/>
            <p14:sldId id="349"/>
            <p14:sldId id="348"/>
            <p14:sldId id="337"/>
            <p14:sldId id="351"/>
            <p14:sldId id="350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79706" autoAdjust="0"/>
  </p:normalViewPr>
  <p:slideViewPr>
    <p:cSldViewPr snapToGrid="0" snapToObjects="1">
      <p:cViewPr varScale="1">
        <p:scale>
          <a:sx n="91" d="100"/>
          <a:sy n="91" d="100"/>
        </p:scale>
        <p:origin x="1416" y="7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4/18/2023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https://raonsecure.raonctf.com/essential/study/web/cryptography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35257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https://dokhakdubini.tistory.com/488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12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6815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https://dokhakdubini.tistory.com/488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13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722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https://raonsecure.raonctf.com/essential/study/web/cryptography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934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https://raonsecure.raonctf.com/essential/study/web/cryptography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3918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https://docs.spring.io/spring-security/site/docs/3.1.6.RELEASE/apidocs/org/springframework/security/authentication/encoding/package-summary.html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23061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6095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9410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https://dokhakdubini.tistory.com/488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15129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https://dokhakdubini.tistory.com/488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10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355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https://dokhakdubini.tistory.com/488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11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250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허정식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암호화 및 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CSRF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en-US" altLang="ko-KR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CSRF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의 이해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681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CSRF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의 이해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356" y="1583258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 유명한 옥션 탈취 사건</a:t>
            </a:r>
          </a:p>
        </p:txBody>
      </p:sp>
      <p:pic>
        <p:nvPicPr>
          <p:cNvPr id="5122" name="Picture 2" descr="https://blog.kakaocdn.net/dn/k1pT7/btq5G0hCqMl/gUrAqWsfHVN4NAWh0SY9j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94" y="1952590"/>
            <a:ext cx="7072159" cy="37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30549" y="6019792"/>
            <a:ext cx="94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개념도 중요하지만 더 중요한 건 </a:t>
            </a:r>
            <a:r>
              <a:rPr lang="ko-KR" altLang="en-US" b="1" dirty="0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사용자가 </a:t>
            </a:r>
            <a:r>
              <a:rPr lang="ko-KR" altLang="en-US" b="1" dirty="0" err="1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로그인되어있는</a:t>
            </a:r>
            <a:r>
              <a:rPr lang="ko-KR" altLang="en-US" b="1" dirty="0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b="1" dirty="0" err="1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상태여야한다</a:t>
            </a:r>
            <a:r>
              <a:rPr lang="ko-KR" altLang="en-US" dirty="0" err="1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라는</a:t>
            </a:r>
            <a:r>
              <a:rPr lang="ko-KR" altLang="en-US" dirty="0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2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en-US" altLang="ko-KR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CSRF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의 이해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681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CSRF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의 이해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30549" y="5219447"/>
            <a:ext cx="9491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/>
              </a:rPr>
              <a:t>위와같은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/>
              </a:rPr>
              <a:t> 방법을 실행하려면 두가지 조건이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/>
              </a:rPr>
              <a:t>선행되어야한다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/>
              </a:rPr>
              <a:t>.</a:t>
            </a:r>
          </a:p>
          <a:p>
            <a:endParaRPr lang="en-US" altLang="ko-KR" dirty="0">
              <a:latin typeface="CookieRun Regular" panose="020B0600000101010101" pitchFamily="50" charset="-127"/>
              <a:ea typeface="CookieRun Regular" panose="020B0600000101010101"/>
            </a:endParaRP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/>
              </a:rPr>
              <a:t>위조 요청을 전송하는 서비스에 희생자가 로그인 상태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/>
              </a:rPr>
              <a:t>희생자가 해커가 만든 피싱 사이트에 접속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30549" y="2326342"/>
            <a:ext cx="87454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옥션 관리자 중 한명이 관리 권한을 가지고 </a:t>
            </a:r>
            <a:r>
              <a:rPr lang="ko-KR" altLang="en-US" dirty="0" err="1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회사내에서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작업을 하던 중 메일을 조회한다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(</a:t>
            </a:r>
            <a:r>
              <a:rPr lang="ko-KR" altLang="en-US" dirty="0" err="1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로그인이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이미 되어있다고 가정하면 관리자로서의 유효한 쿠키를 </a:t>
            </a:r>
            <a:r>
              <a:rPr lang="ko-KR" altLang="en-US" dirty="0" err="1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갖고있음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212529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해커는 위와 같이 태그가 들어간 코드가 담긴 이메일을 보낸다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관리자는 이미지 크기가 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0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이므로 전혀 알지 못한다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212529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피해자가 이메일을 열어볼 때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이미지 파일을 받아오기 위해 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URL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 열린다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212529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해커가 원하는 대로 관리자의 계정이 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id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pw 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모두 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admin</a:t>
            </a:r>
            <a:r>
              <a:rPr lang="ko-KR" altLang="en-US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 계정으로 변경된다</a:t>
            </a:r>
            <a:r>
              <a:rPr lang="en-US" altLang="ko-KR" dirty="0">
                <a:solidFill>
                  <a:srgbClr val="212529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211" y="1714095"/>
            <a:ext cx="1161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img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src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="http://auction.com/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changeUserAcoount?id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=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admin&amp;password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=admin" width="0" height="0"&gt;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43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en-US" altLang="ko-KR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CSRF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의 이해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681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CSRF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방어방법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95336" y="5412532"/>
            <a:ext cx="949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/>
              </a:rPr>
              <a:t>토큰을 생성해 그 값을 비교하여 토큰이 존재하지 않거나 다른 경우 동작을 허용하지 않는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30550" y="2326342"/>
            <a:ext cx="5574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회원정보 변경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게시글 작성 등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CSRF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 공격을 막아야 하는 페이지에서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캡챠를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사용해 인증이 가능한 것만 요청을 처리해주는 방법이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캡챠는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랜덤 이미지를 통해 인증이 되므로 사용자 몰래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요청하는것이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불가능 하다는 장점이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32749" y="1790082"/>
            <a:ext cx="2840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CAPTCHA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E453-1C63-57BA-111E-54AE3D0FD7EC}"/>
              </a:ext>
            </a:extLst>
          </p:cNvPr>
          <p:cNvSpPr txBox="1"/>
          <p:nvPr/>
        </p:nvSpPr>
        <p:spPr>
          <a:xfrm>
            <a:off x="1184116" y="4624245"/>
            <a:ext cx="480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2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. CSRF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토큰 사용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(Spring Security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에서 지원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pic>
        <p:nvPicPr>
          <p:cNvPr id="1026" name="Picture 2" descr="캡챠 CAPTCHA, 리캡챠 reCAPTCHA, 노캡챠 리캡챠 noCAPTCHA reCAPTCHA : 네이버 블로그">
            <a:extLst>
              <a:ext uri="{FF2B5EF4-FFF2-40B4-BE49-F238E27FC236}">
                <a16:creationId xmlns:a16="http://schemas.microsoft.com/office/drawing/2014/main" id="{02439DFD-D202-2C85-6A01-48C18FE0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92" y="1719940"/>
            <a:ext cx="2967878" cy="36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88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en-US" altLang="ko-KR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CSRF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의 이해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681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스프링 </a:t>
            </a:r>
            <a:r>
              <a:rPr kumimoji="1" lang="ko-KR" altLang="en-US" sz="2400" b="1" dirty="0" err="1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시큐리티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CSRF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토큰 사용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32750" y="1676518"/>
            <a:ext cx="6481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GET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방식 이외에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PUT,POST ,UPDATE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적용됨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E453-1C63-57BA-111E-54AE3D0FD7EC}"/>
              </a:ext>
            </a:extLst>
          </p:cNvPr>
          <p:cNvSpPr txBox="1"/>
          <p:nvPr/>
        </p:nvSpPr>
        <p:spPr>
          <a:xfrm>
            <a:off x="1132750" y="3767958"/>
            <a:ext cx="480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2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. CSRF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토큰 사용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(Spring Security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에서 지원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439F07-70DD-6602-2898-52C8F6B7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50" y="2045850"/>
            <a:ext cx="10214452" cy="14590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CFC4D7-B5B1-FD94-9B55-AA5ABF64F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50" y="4293414"/>
            <a:ext cx="6728988" cy="2210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35C51-4A17-3655-EC27-8FE9C12809B4}"/>
              </a:ext>
            </a:extLst>
          </p:cNvPr>
          <p:cNvSpPr txBox="1"/>
          <p:nvPr/>
        </p:nvSpPr>
        <p:spPr>
          <a:xfrm>
            <a:off x="6096000" y="458131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csrf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토큰은 매번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value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값이 바뀌고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, hidden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으로 포함되어 들아가기 때문에 공격자 입장에서는 고정된 쿼리문만 전송해서는 더 이상 명령이 작동하지 않고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매번바뀌는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csrf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토큰값을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그때그때 찍어서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맞춰</a:t>
            </a:r>
            <a:r>
              <a:rPr lang="ko-KR" altLang="en-US" dirty="0" err="1">
                <a:solidFill>
                  <a:srgbClr val="212529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야함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사실상 완전방어</a:t>
            </a:r>
            <a:endParaRPr lang="ko-KR" altLang="en-US" dirty="0"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60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960185"/>
            <a:ext cx="60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암호화 모듈 및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CSRF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암호화 및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CSRF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암호화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암호화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41990" y="1970036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암호화 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Picture 2" descr="First 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99" y="2895971"/>
            <a:ext cx="8011208" cy="360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0789" y="1970036"/>
            <a:ext cx="6377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입력한 데이터를 알아볼 수 없는 데이터로 변경하는 과정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33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복호화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err="1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복호화</a:t>
            </a:r>
            <a:endParaRPr kumimoji="1" lang="ko-KR" altLang="en-US" sz="24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8393" y="170814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복호화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050" name="Picture 2" descr="Second 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05" y="2539739"/>
            <a:ext cx="9296400" cy="385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97776" y="1708148"/>
            <a:ext cx="6979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복호화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(Decrypt)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는 암호화된 데이터를 정상적인 데이터로 변경하는 과정</a:t>
            </a:r>
          </a:p>
        </p:txBody>
      </p:sp>
    </p:spTree>
    <p:extLst>
      <p:ext uri="{BB962C8B-B14F-4D97-AF65-F5344CB8AC3E}">
        <p14:creationId xmlns:p14="http://schemas.microsoft.com/office/powerpoint/2010/main" val="245165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복호화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870540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암호화 알고리즘 및 종류</a:t>
            </a:r>
          </a:p>
        </p:txBody>
      </p:sp>
      <p:pic>
        <p:nvPicPr>
          <p:cNvPr id="3074" name="Picture 2" descr="https://velog.velcdn.com/images%2Finyong_pang%2Fpost%2Fff516b31-dddc-498c-a43b-59d3f9600d92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6" y="1444891"/>
            <a:ext cx="10199077" cy="49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5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en-US" altLang="ko-KR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스프링 </a:t>
            </a:r>
            <a:r>
              <a:rPr kumimoji="1" lang="ko-KR" altLang="en-US" sz="1600" b="1" dirty="0" err="1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시큐리티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기본구조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스프링 </a:t>
            </a:r>
            <a:r>
              <a:rPr kumimoji="1" lang="ko-KR" altLang="en-US" sz="2400" b="1" dirty="0" err="1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시큐리티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제공 </a:t>
            </a:r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-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암호화 객체들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2572" y="1952590"/>
            <a:ext cx="4236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PasswordEncoder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passwordEncoder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;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2" y="2584080"/>
            <a:ext cx="9353550" cy="2619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2572" y="5642377"/>
            <a:ext cx="10623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https://docs.spring.io/spring-security/site/docs/3.1.6.RELEASE/apidocs/org/springframework/security/authentication/encoding/package-summary.html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6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en-US" altLang="ko-KR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스프링 </a:t>
            </a:r>
            <a:r>
              <a:rPr kumimoji="1" lang="ko-KR" altLang="en-US" sz="1600" b="1" dirty="0" err="1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시큐리티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기본구조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스프링 </a:t>
            </a:r>
            <a:r>
              <a:rPr kumimoji="1" lang="ko-KR" altLang="en-US" sz="2400" b="1" dirty="0" err="1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시큐리티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제공 </a:t>
            </a:r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-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암호화 객체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5356" y="2036222"/>
            <a:ext cx="2989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현업에서 가장 많이 쓰는 객체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05356" y="4267098"/>
            <a:ext cx="9842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encode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() -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Stirng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형태로 넘어온 매개변수를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Bcrypt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방식으로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인코딩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한다.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matches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() -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인코딩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전 패스워드와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인코딩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후 패스워드를 비교하여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boolean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형태로 값을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리턴해준다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05356" y="2633657"/>
            <a:ext cx="343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AppleSDGothicNeo-Regular"/>
              </a:rPr>
              <a:t>BCryptPasswordEncoder</a:t>
            </a:r>
            <a:r>
              <a:rPr lang="ko-KR" altLang="en-US" b="1" dirty="0">
                <a:solidFill>
                  <a:srgbClr val="000000"/>
                </a:solidFill>
                <a:latin typeface="AppleSDGothicNeo-Regular"/>
              </a:rPr>
              <a:t>란</a:t>
            </a:r>
            <a:r>
              <a:rPr lang="en-US" altLang="ko-KR" b="1" dirty="0">
                <a:solidFill>
                  <a:srgbClr val="000000"/>
                </a:solidFill>
                <a:latin typeface="AppleSDGothicNeo-Regular"/>
              </a:rPr>
              <a:t>?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4098" y="3346368"/>
            <a:ext cx="9528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BCryptPasswordEncoder</a:t>
            </a:r>
            <a:r>
              <a:rPr lang="ko-KR" altLang="en-US" sz="16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는 </a:t>
            </a:r>
            <a:r>
              <a:rPr lang="en-US" altLang="ko-KR" sz="16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BCrypt</a:t>
            </a:r>
            <a:r>
              <a:rPr lang="en-US" altLang="ko-KR" sz="16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해싱</a:t>
            </a:r>
            <a:r>
              <a:rPr lang="ko-KR" altLang="en-US" sz="16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함수</a:t>
            </a:r>
            <a:r>
              <a:rPr lang="en-US" altLang="ko-KR" sz="16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BCrypt</a:t>
            </a:r>
            <a:r>
              <a:rPr lang="en-US" altLang="ko-KR" sz="16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hashing function)</a:t>
            </a:r>
            <a:r>
              <a:rPr lang="ko-KR" altLang="en-US" sz="16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사용해서 비밀번호를 </a:t>
            </a:r>
            <a:r>
              <a:rPr lang="ko-KR" altLang="en-US" sz="16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인코딩</a:t>
            </a:r>
            <a:endParaRPr lang="ko-KR" altLang="en-US" sz="1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36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en-US" altLang="ko-KR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스프링 </a:t>
            </a:r>
            <a:r>
              <a:rPr kumimoji="1" lang="ko-KR" altLang="en-US" sz="1600" b="1" dirty="0" err="1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시큐리티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기본구조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681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스프링 </a:t>
            </a:r>
            <a:r>
              <a:rPr kumimoji="1" lang="ko-KR" altLang="en-US" sz="2400" b="1" dirty="0" err="1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시큐리티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제공 </a:t>
            </a:r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-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암호화 객체 예제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356" y="1583258"/>
            <a:ext cx="497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BCryptPasswordEncoder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passwordEncoder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;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3356" y="2214748"/>
            <a:ext cx="80068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@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SpringBootTest</a:t>
            </a:r>
            <a:endParaRPr lang="en-US" altLang="ko-KR" sz="1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public class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EncoderTest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endParaRPr lang="en-US" altLang="ko-KR" sz="1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@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Autowired</a:t>
            </a:r>
            <a:endParaRPr lang="en-US" altLang="ko-KR" sz="1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private </a:t>
            </a:r>
            <a:r>
              <a:rPr lang="en-US" altLang="ko-KR" sz="1200" b="1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BCryptPasswordEncoder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passwordEncoder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;</a:t>
            </a:r>
          </a:p>
          <a:p>
            <a:endParaRPr lang="en-US" altLang="ko-KR" sz="1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@Test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void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encryptTest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(){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String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plainPassword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= "1231231231231";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String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encodedPassword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=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passwordEncoder.encode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plainPassword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System.out.println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("===================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EncryptPassword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====================");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System.out.println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encodePassword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System.out.println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("===================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EncryptPassword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====================");</a:t>
            </a:r>
          </a:p>
          <a:p>
            <a:endParaRPr lang="en-US" altLang="ko-KR" sz="1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assertAll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    () -&gt;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assertNotEquals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plainPassword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encodePassword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),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    () -&gt;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assertTrue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passwordEncoder.matches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plainPassword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en-US" altLang="ko-KR" sz="1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encodePassword</a:t>
            </a:r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))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);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	}</a:t>
            </a:r>
          </a:p>
          <a:p>
            <a:r>
              <a:rPr lang="en-US" altLang="ko-KR" sz="1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sz="1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3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en-US" altLang="ko-KR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CSRF</a:t>
            </a:r>
            <a:r>
              <a:rPr kumimoji="1" lang="ko-KR" altLang="en-US" sz="16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의 이해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2989498" y="951768"/>
            <a:ext cx="681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CSRF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란</a:t>
            </a:r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?</a:t>
            </a:r>
            <a:endParaRPr kumimoji="1" lang="ko-KR" altLang="en-US" sz="24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3356" y="1583258"/>
            <a:ext cx="42370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Cross Site Request Forgery</a:t>
            </a:r>
          </a:p>
          <a:p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사이트간 요청 위조</a:t>
            </a:r>
          </a:p>
          <a:p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피싱을 활용해 사용자 모르게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해스워드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변경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!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옥션 해킹 사건에서 사용된 공격 기법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40856" y="5835126"/>
            <a:ext cx="94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개념도 중요하지만 더 중요한 건 </a:t>
            </a:r>
            <a:r>
              <a:rPr lang="ko-KR" altLang="en-US" b="1" dirty="0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사용자가 </a:t>
            </a:r>
            <a:r>
              <a:rPr lang="ko-KR" altLang="en-US" b="1" dirty="0" err="1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로그인되어있는</a:t>
            </a:r>
            <a:r>
              <a:rPr lang="ko-KR" altLang="en-US" b="1" dirty="0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b="1" dirty="0" err="1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상태여야한다</a:t>
            </a:r>
            <a:r>
              <a:rPr lang="ko-KR" altLang="en-US" dirty="0" err="1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라는</a:t>
            </a:r>
            <a:r>
              <a:rPr lang="ko-KR" altLang="en-US" dirty="0">
                <a:solidFill>
                  <a:srgbClr val="5D686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조건</a:t>
            </a:r>
            <a:endParaRPr lang="ko-KR" altLang="en-US" dirty="0"/>
          </a:p>
        </p:txBody>
      </p:sp>
      <p:pic>
        <p:nvPicPr>
          <p:cNvPr id="8194" name="Picture 2" descr="https://velog.velcdn.com/images%2Finjoon2019%2Fpost%2F856db671-c411-430c-9c78-9ef926bdce7e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22" y="1583258"/>
            <a:ext cx="6257339" cy="35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746</Words>
  <Application>Microsoft Office PowerPoint</Application>
  <PresentationFormat>와이드스크린</PresentationFormat>
  <Paragraphs>114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AppleSDGothicNeo-Regular</vt:lpstr>
      <vt:lpstr>-apple-system</vt:lpstr>
      <vt:lpstr>CookieRun Regular</vt:lpstr>
      <vt:lpstr>CookieRunOTF Regular</vt:lpstr>
      <vt:lpstr>Noto Sans CJK KR Bold</vt:lpstr>
      <vt:lpstr>Noto Sans CJK KR DemiLight</vt:lpstr>
      <vt:lpstr>Noto Sans CJK KR Light</vt:lpstr>
      <vt:lpstr>Noto Sans CJK KR Medium</vt:lpstr>
      <vt:lpstr>Noto Sans KR</vt:lpstr>
      <vt:lpstr>Spoqa Han Sans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USER</cp:lastModifiedBy>
  <cp:revision>303</cp:revision>
  <dcterms:created xsi:type="dcterms:W3CDTF">2019-05-07T05:36:17Z</dcterms:created>
  <dcterms:modified xsi:type="dcterms:W3CDTF">2023-04-18T00:31:35Z</dcterms:modified>
</cp:coreProperties>
</file>