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5"/>
  </p:notesMasterIdLst>
  <p:sldIdLst>
    <p:sldId id="272" r:id="rId2"/>
    <p:sldId id="271" r:id="rId3"/>
    <p:sldId id="357" r:id="rId4"/>
    <p:sldId id="366" r:id="rId5"/>
    <p:sldId id="359" r:id="rId6"/>
    <p:sldId id="358" r:id="rId7"/>
    <p:sldId id="360" r:id="rId8"/>
    <p:sldId id="363" r:id="rId9"/>
    <p:sldId id="367" r:id="rId10"/>
    <p:sldId id="369" r:id="rId11"/>
    <p:sldId id="371" r:id="rId12"/>
    <p:sldId id="373" r:id="rId13"/>
    <p:sldId id="375" r:id="rId14"/>
    <p:sldId id="376" r:id="rId15"/>
    <p:sldId id="377" r:id="rId16"/>
    <p:sldId id="379" r:id="rId17"/>
    <p:sldId id="380" r:id="rId18"/>
    <p:sldId id="382" r:id="rId19"/>
    <p:sldId id="383" r:id="rId20"/>
    <p:sldId id="385" r:id="rId21"/>
    <p:sldId id="384" r:id="rId22"/>
    <p:sldId id="386" r:id="rId23"/>
    <p:sldId id="289" r:id="rId24"/>
  </p:sldIdLst>
  <p:sldSz cx="12192000" cy="6858000"/>
  <p:notesSz cx="6858000" cy="9144000"/>
  <p:embeddedFontLst>
    <p:embeddedFont>
      <p:font typeface="Cambria Math" panose="02040503050406030204" pitchFamily="18" charset="0"/>
      <p:regular r:id="rId26"/>
    </p:embeddedFont>
    <p:embeddedFont>
      <p:font typeface="Calibri" panose="020F0502020204030204" pitchFamily="34" charset="0"/>
      <p:regular r:id="rId27"/>
      <p:bold r:id="rId28"/>
      <p:italic r:id="rId29"/>
      <p:boldItalic r:id="rId30"/>
    </p:embeddedFont>
    <p:embeddedFont>
      <p:font typeface="Nunito Sans" panose="020B0604020202020204" charset="0"/>
      <p:regular r:id="rId31"/>
      <p:bold r:id="rId32"/>
      <p:italic r:id="rId33"/>
      <p:boldItalic r:id="rId34"/>
    </p:embeddedFont>
    <p:embeddedFont>
      <p:font typeface="Nunito Sans SemiBold" panose="020B0604020202020204" charset="0"/>
      <p:bold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63497" autoAdjust="0"/>
  </p:normalViewPr>
  <p:slideViewPr>
    <p:cSldViewPr>
      <p:cViewPr varScale="1">
        <p:scale>
          <a:sx n="47" d="100"/>
          <a:sy n="47" d="100"/>
        </p:scale>
        <p:origin x="1404" y="48"/>
      </p:cViewPr>
      <p:guideLst>
        <p:guide orient="horz" pos="768"/>
        <p:guide pos="600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5/12/2020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0" kern="1200" dirty="0" smtClean="0">
                <a:solidFill>
                  <a:schemeClr val="tx1"/>
                </a:solidFill>
                <a:latin typeface="Nunito Sans" panose="020B0604020202020204" charset="0"/>
                <a:ea typeface="+mn-ea"/>
                <a:cs typeface="+mn-cs"/>
              </a:rPr>
              <a:t>Option B.</a:t>
            </a:r>
          </a:p>
          <a:p>
            <a:r>
              <a:rPr lang="en-IN" sz="2500" b="0" kern="1200" dirty="0" smtClean="0">
                <a:solidFill>
                  <a:schemeClr val="tx1"/>
                </a:solidFill>
                <a:latin typeface="Nunito Sans" panose="020B0604020202020204" charset="0"/>
                <a:ea typeface="+mn-ea"/>
                <a:cs typeface="+mn-cs"/>
              </a:rPr>
              <a:t>Let the daily wage of a man be Rs. x.</a:t>
            </a:r>
            <a:br>
              <a:rPr lang="en-IN" sz="2500" b="0" kern="1200" dirty="0" smtClean="0">
                <a:solidFill>
                  <a:schemeClr val="tx1"/>
                </a:solidFill>
                <a:latin typeface="Nunito Sans" panose="020B0604020202020204" charset="0"/>
                <a:ea typeface="+mn-ea"/>
                <a:cs typeface="+mn-cs"/>
              </a:rPr>
            </a:br>
            <a:r>
              <a:rPr lang="en-IN" sz="2500" b="0" kern="1200" dirty="0" smtClean="0">
                <a:solidFill>
                  <a:schemeClr val="tx1"/>
                </a:solidFill>
                <a:latin typeface="Nunito Sans" panose="020B0604020202020204" charset="0"/>
                <a:ea typeface="+mn-ea"/>
                <a:cs typeface="+mn-cs"/>
              </a:rPr>
              <a:t>Then, daily wage of a woman = Rs. (x - 5).</a:t>
            </a:r>
            <a:br>
              <a:rPr lang="en-IN" sz="2500" b="0" kern="1200" dirty="0" smtClean="0">
                <a:solidFill>
                  <a:schemeClr val="tx1"/>
                </a:solidFill>
                <a:latin typeface="Nunito Sans" panose="020B0604020202020204" charset="0"/>
                <a:ea typeface="+mn-ea"/>
                <a:cs typeface="+mn-cs"/>
              </a:rPr>
            </a:br>
            <a:r>
              <a:rPr lang="en-IN" sz="2500" b="0" kern="1200" dirty="0" smtClean="0">
                <a:solidFill>
                  <a:schemeClr val="tx1"/>
                </a:solidFill>
                <a:latin typeface="Nunito Sans" panose="020B0604020202020204" charset="0"/>
                <a:ea typeface="+mn-ea"/>
                <a:cs typeface="+mn-cs"/>
              </a:rPr>
              <a:t>Now, 600x + 400 (x - 5) = 25.50 * (600 + 400) &lt;=&gt;  1000x = 27500 &lt;=&gt;  x = 27.50.</a:t>
            </a:r>
            <a:br>
              <a:rPr lang="en-IN" sz="2500" b="0" kern="1200" dirty="0" smtClean="0">
                <a:solidFill>
                  <a:schemeClr val="tx1"/>
                </a:solidFill>
                <a:latin typeface="Nunito Sans" panose="020B0604020202020204" charset="0"/>
                <a:ea typeface="+mn-ea"/>
                <a:cs typeface="+mn-cs"/>
              </a:rPr>
            </a:br>
            <a:r>
              <a:rPr lang="en-IN" sz="2500" b="0" kern="1200" dirty="0" smtClean="0">
                <a:solidFill>
                  <a:schemeClr val="tx1"/>
                </a:solidFill>
                <a:latin typeface="Nunito Sans" panose="020B0604020202020204" charset="0"/>
                <a:ea typeface="+mn-ea"/>
                <a:cs typeface="+mn-cs"/>
              </a:rPr>
              <a:t>Man's daily wages = Rs. 27.50; Woman's daily wages = (x - 5) = Rs. 22.50. </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491090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2500" b="0" kern="1200" dirty="0" smtClean="0">
                <a:solidFill>
                  <a:schemeClr val="tx1"/>
                </a:solidFill>
                <a:latin typeface="Nunito Sans" panose="020B0604020202020204" charset="0"/>
                <a:ea typeface="+mn-ea"/>
                <a:cs typeface="+mn-cs"/>
              </a:rPr>
              <a:t>Option A.</a:t>
            </a:r>
          </a:p>
          <a:p>
            <a:pPr fontAlgn="ctr"/>
            <a:r>
              <a:rPr lang="en-IN" sz="2500" b="0" kern="1200" dirty="0" smtClean="0">
                <a:solidFill>
                  <a:schemeClr val="tx1"/>
                </a:solidFill>
                <a:latin typeface="Nunito Sans" panose="020B0604020202020204" charset="0"/>
                <a:ea typeface="+mn-ea"/>
                <a:cs typeface="+mn-cs"/>
              </a:rPr>
              <a:t>Sum of the present ages of husband, wife and child = (27 * 3 + 3 * 3) years = 90 years.</a:t>
            </a:r>
            <a:br>
              <a:rPr lang="en-IN" sz="2500" b="0" kern="1200" dirty="0" smtClean="0">
                <a:solidFill>
                  <a:schemeClr val="tx1"/>
                </a:solidFill>
                <a:latin typeface="Nunito Sans" panose="020B0604020202020204" charset="0"/>
                <a:ea typeface="+mn-ea"/>
                <a:cs typeface="+mn-cs"/>
              </a:rPr>
            </a:br>
            <a:r>
              <a:rPr lang="en-IN" sz="2500" b="0" kern="1200" dirty="0" smtClean="0">
                <a:solidFill>
                  <a:schemeClr val="tx1"/>
                </a:solidFill>
                <a:latin typeface="Nunito Sans" panose="020B0604020202020204" charset="0"/>
                <a:ea typeface="+mn-ea"/>
                <a:cs typeface="+mn-cs"/>
              </a:rPr>
              <a:t>Sum of the present ages of wife and child = (20 * 2 + 5 * 2) years = 50 years.</a:t>
            </a:r>
            <a:br>
              <a:rPr lang="en-IN" sz="2500" b="0" kern="1200" dirty="0" smtClean="0">
                <a:solidFill>
                  <a:schemeClr val="tx1"/>
                </a:solidFill>
                <a:latin typeface="Nunito Sans" panose="020B0604020202020204" charset="0"/>
                <a:ea typeface="+mn-ea"/>
                <a:cs typeface="+mn-cs"/>
              </a:rPr>
            </a:br>
            <a:r>
              <a:rPr lang="en-IN" sz="2500" b="0" kern="1200" dirty="0" smtClean="0">
                <a:solidFill>
                  <a:schemeClr val="tx1"/>
                </a:solidFill>
                <a:latin typeface="Nunito Sans" panose="020B0604020202020204" charset="0"/>
                <a:ea typeface="+mn-ea"/>
                <a:cs typeface="+mn-cs"/>
              </a:rPr>
              <a:t>Husband's present age = (90 - 50) years = 40 years </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Option</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D.</a:t>
            </a:r>
          </a:p>
          <a:p>
            <a:r>
              <a:rPr lang="en-IN" sz="1200" b="0" i="0" kern="1200" dirty="0" smtClean="0">
                <a:solidFill>
                  <a:schemeClr val="tx1"/>
                </a:solidFill>
                <a:effectLst/>
                <a:latin typeface="+mn-lt"/>
                <a:ea typeface="+mn-ea"/>
                <a:cs typeface="+mn-cs"/>
              </a:rPr>
              <a:t>Age of the 15th student = [15 * 15 - (14 * 5 + 16 * 9)] = (225-214) = 11 years. </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Option</a:t>
            </a:r>
            <a:r>
              <a:rPr lang="en-IN" sz="2500" b="0" i="0" kern="1200" baseline="0" dirty="0" smtClean="0">
                <a:solidFill>
                  <a:schemeClr val="tx1"/>
                </a:solidFill>
                <a:effectLst/>
                <a:latin typeface="Nunito Sans" panose="020B0604020202020204" charset="0"/>
                <a:ea typeface="+mn-ea"/>
                <a:cs typeface="+mn-cs"/>
              </a:rPr>
              <a:t> C.</a:t>
            </a:r>
            <a:endParaRPr lang="en-IN" sz="2500" b="0" i="0" kern="1200" dirty="0" smtClean="0">
              <a:solidFill>
                <a:schemeClr val="tx1"/>
              </a:solidFill>
              <a:effectLst/>
              <a:latin typeface="Nunito Sans" panose="020B0604020202020204" charset="0"/>
              <a:ea typeface="+mn-ea"/>
              <a:cs typeface="+mn-cs"/>
            </a:endParaRPr>
          </a:p>
          <a:p>
            <a:r>
              <a:rPr lang="en-IN" sz="2500" b="0" i="0" kern="1200" dirty="0" smtClean="0">
                <a:solidFill>
                  <a:schemeClr val="tx1"/>
                </a:solidFill>
                <a:effectLst/>
                <a:latin typeface="Nunito Sans" panose="020B0604020202020204" charset="0"/>
                <a:ea typeface="+mn-ea"/>
                <a:cs typeface="+mn-cs"/>
              </a:rPr>
              <a:t>In a month of 30 days beginning with a Sunday, there will be 4 complete weeks and another two days which will be Sunday and Monday.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Hence there will be 5 Sundays and 25 other days in a month of 30 days beginning with a Sunday</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Average visitors on Sundays = 510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Total visitors of 5 Sundays = 510 × 5</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Average visitors on other days = 240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Total visitors of other 25 days = 240 × 25</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Total visitors = (510 × 5) + (240 × 25)</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Total days = 30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Average number of visitors per day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=(510×5)+(240×25)/30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=(51×5)+(24×25)/3=(17×5)+(8×25)=85+200= 285 </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smtClean="0">
                <a:solidFill>
                  <a:schemeClr val="tx1"/>
                </a:solidFill>
                <a:effectLst/>
                <a:latin typeface="Nunito Sans" panose="020B0604020202020204" charset="0"/>
                <a:ea typeface="+mn-ea"/>
                <a:cs typeface="+mn-cs"/>
              </a:rPr>
              <a:t>Option</a:t>
            </a:r>
            <a:r>
              <a:rPr lang="en-IN" sz="2500" b="1" i="0" kern="1200" baseline="0" dirty="0" smtClean="0">
                <a:solidFill>
                  <a:schemeClr val="tx1"/>
                </a:solidFill>
                <a:effectLst/>
                <a:latin typeface="Nunito Sans" panose="020B0604020202020204" charset="0"/>
                <a:ea typeface="+mn-ea"/>
                <a:cs typeface="+mn-cs"/>
              </a:rPr>
              <a:t> B.</a:t>
            </a:r>
          </a:p>
          <a:p>
            <a:r>
              <a:rPr lang="en-IN" sz="2500" b="1" dirty="0" smtClean="0">
                <a:latin typeface="Nunito Sans" panose="020B0604020202020204" charset="0"/>
              </a:rPr>
              <a:t>View </a:t>
            </a:r>
            <a:r>
              <a:rPr lang="en-IN" sz="2500" b="1" dirty="0" smtClean="0">
                <a:latin typeface="Nunito Sans" panose="020B0604020202020204" charset="0"/>
                <a:sym typeface="Wingdings" panose="05000000000000000000" pitchFamily="2" charset="2"/>
              </a:rPr>
              <a:t> Notes Page</a:t>
            </a:r>
            <a:endParaRPr lang="en-IN" sz="2500" b="1" i="0" kern="1200" baseline="0" dirty="0" smtClean="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dirty="0"/>
          </a:p>
        </p:txBody>
      </p:sp>
      <p:pic>
        <p:nvPicPr>
          <p:cNvPr id="5" name="Picture 4"/>
          <p:cNvPicPr>
            <a:picLocks noChangeAspect="1"/>
          </p:cNvPicPr>
          <p:nvPr/>
        </p:nvPicPr>
        <p:blipFill>
          <a:blip r:embed="rId3"/>
          <a:stretch>
            <a:fillRect/>
          </a:stretch>
        </p:blipFill>
        <p:spPr>
          <a:xfrm>
            <a:off x="743480" y="5537687"/>
            <a:ext cx="4791075" cy="2805420"/>
          </a:xfrm>
          <a:prstGeom prst="rect">
            <a:avLst/>
          </a:prstGeom>
        </p:spPr>
      </p:pic>
    </p:spTree>
    <p:extLst>
      <p:ext uri="{BB962C8B-B14F-4D97-AF65-F5344CB8AC3E}">
        <p14:creationId xmlns:p14="http://schemas.microsoft.com/office/powerpoint/2010/main" val="14210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Total number of persons = 9</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Total amount spent by 8 men = 8*4 = Rs. 32</a:t>
                </a:r>
              </a:p>
              <a:p>
                <a:r>
                  <a:rPr lang="en-IN" sz="1200" kern="1200" dirty="0">
                    <a:solidFill>
                      <a:schemeClr val="tx1"/>
                    </a:solidFill>
                    <a:effectLst/>
                    <a:latin typeface="+mn-lt"/>
                    <a:ea typeface="+mn-ea"/>
                    <a:cs typeface="+mn-cs"/>
                  </a:rPr>
                  <a:t>		9</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 person spent ‘</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+2’ where ’</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is the average.</a:t>
                </a:r>
              </a:p>
              <a:p>
                <a:r>
                  <a:rPr lang="en-IN" sz="1200" kern="1200" dirty="0">
                    <a:solidFill>
                      <a:schemeClr val="tx1"/>
                    </a:solidFill>
                    <a:effectLst/>
                    <a:latin typeface="+mn-lt"/>
                    <a:ea typeface="+mn-ea"/>
                    <a:cs typeface="+mn-cs"/>
                  </a:rPr>
                  <a:t>		WKT, Average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m:rPr>
                            <m:sty m:val="p"/>
                          </m:rPr>
                          <a:rPr lang="en-IN" sz="1200" kern="1200">
                            <a:solidFill>
                              <a:schemeClr val="tx1"/>
                            </a:solidFill>
                            <a:effectLst/>
                            <a:latin typeface="Cambria Math" panose="02040503050406030204" pitchFamily="18" charset="0"/>
                            <a:ea typeface="+mn-ea"/>
                            <a:cs typeface="+mn-cs"/>
                          </a:rPr>
                          <m:t>Sum</m:t>
                        </m:r>
                      </m:num>
                      <m:den>
                        <m:r>
                          <m:rPr>
                            <m:sty m:val="p"/>
                          </m:rPr>
                          <a:rPr lang="en-IN" sz="1200" kern="1200">
                            <a:solidFill>
                              <a:schemeClr val="tx1"/>
                            </a:solidFill>
                            <a:effectLst/>
                            <a:latin typeface="Cambria Math" panose="02040503050406030204" pitchFamily="18" charset="0"/>
                            <a:ea typeface="+mn-ea"/>
                            <a:cs typeface="+mn-cs"/>
                          </a:rPr>
                          <m:t>n</m:t>
                        </m:r>
                      </m:den>
                    </m:f>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32+</m:t>
                        </m:r>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+2</m:t>
                        </m:r>
                      </m:num>
                      <m:den>
                        <m:r>
                          <a:rPr lang="en-IN" sz="1200" i="1" kern="1200">
                            <a:solidFill>
                              <a:schemeClr val="tx1"/>
                            </a:solidFill>
                            <a:effectLst/>
                            <a:latin typeface="Cambria Math" panose="02040503050406030204" pitchFamily="18" charset="0"/>
                            <a:ea typeface="+mn-ea"/>
                            <a:cs typeface="+mn-cs"/>
                          </a:rPr>
                          <m:t>9</m:t>
                        </m:r>
                      </m:den>
                    </m:f>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9</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 34+</a:t>
                </a:r>
                <a:r>
                  <a:rPr lang="en-IN" sz="1200" i="1" kern="1200" dirty="0">
                    <a:solidFill>
                      <a:schemeClr val="tx1"/>
                    </a:solidFill>
                    <a:effectLst/>
                    <a:latin typeface="+mn-lt"/>
                    <a:ea typeface="+mn-ea"/>
                    <a:cs typeface="+mn-cs"/>
                  </a:rPr>
                  <a:t>x</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8</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 34</a:t>
                </a:r>
              </a:p>
              <a:p>
                <a:r>
                  <a:rPr lang="en-IN" sz="1200" kern="1200" dirty="0">
                    <a:solidFill>
                      <a:schemeClr val="tx1"/>
                    </a:solidFill>
                    <a:effectLst/>
                    <a:latin typeface="+mn-lt"/>
                    <a:ea typeface="+mn-ea"/>
                    <a:cs typeface="+mn-cs"/>
                  </a:rPr>
                  <a:t>         =&gt; </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34</m:t>
                        </m:r>
                      </m:num>
                      <m:den>
                        <m:r>
                          <a:rPr lang="en-IN" sz="1200" i="1" kern="1200">
                            <a:solidFill>
                              <a:schemeClr val="tx1"/>
                            </a:solidFill>
                            <a:effectLst/>
                            <a:latin typeface="Cambria Math" panose="02040503050406030204" pitchFamily="18" charset="0"/>
                            <a:ea typeface="+mn-ea"/>
                            <a:cs typeface="+mn-cs"/>
                          </a:rPr>
                          <m:t>8</m:t>
                        </m:r>
                      </m:den>
                    </m:f>
                  </m:oMath>
                </a14:m>
                <a:r>
                  <a:rPr lang="en-IN" sz="1200" kern="1200" dirty="0">
                    <a:solidFill>
                      <a:schemeClr val="tx1"/>
                    </a:solidFill>
                    <a:effectLst/>
                    <a:latin typeface="+mn-lt"/>
                    <a:ea typeface="+mn-ea"/>
                    <a:cs typeface="+mn-cs"/>
                  </a:rPr>
                  <a:t> = 4.25</a:t>
                </a:r>
              </a:p>
              <a:p>
                <a:r>
                  <a:rPr lang="en-IN" sz="1200" kern="1200" dirty="0">
                    <a:solidFill>
                      <a:schemeClr val="tx1"/>
                    </a:solidFill>
                    <a:effectLst/>
                    <a:latin typeface="+mn-lt"/>
                    <a:ea typeface="+mn-ea"/>
                    <a:cs typeface="+mn-cs"/>
                  </a:rPr>
                  <a:t>		9</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 person spent, 4.25+2 = Rs. 6.25</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∴Total money spent = 32+6.25 = </a:t>
                </a:r>
                <a:r>
                  <a:rPr lang="en-IN" sz="1200" b="1" kern="1200" dirty="0">
                    <a:solidFill>
                      <a:schemeClr val="tx1"/>
                    </a:solidFill>
                    <a:effectLst/>
                    <a:latin typeface="+mn-lt"/>
                    <a:ea typeface="+mn-ea"/>
                    <a:cs typeface="+mn-cs"/>
                  </a:rPr>
                  <a:t>Rs. 38.25</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Option a) Rs. 38.25</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Total number of persons = 9</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Total amount spent by 8 men = 8*4 = Rs. 32</a:t>
                </a:r>
              </a:p>
              <a:p>
                <a:r>
                  <a:rPr lang="en-IN" sz="1200" kern="1200" dirty="0">
                    <a:solidFill>
                      <a:schemeClr val="tx1"/>
                    </a:solidFill>
                    <a:effectLst/>
                    <a:latin typeface="+mn-lt"/>
                    <a:ea typeface="+mn-ea"/>
                    <a:cs typeface="+mn-cs"/>
                  </a:rPr>
                  <a:t>		9</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 person spent ‘</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+2’ where ’</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is the average.</a:t>
                </a:r>
              </a:p>
              <a:p>
                <a:r>
                  <a:rPr lang="en-IN" sz="1200" kern="1200" dirty="0">
                    <a:solidFill>
                      <a:schemeClr val="tx1"/>
                    </a:solidFill>
                    <a:effectLst/>
                    <a:latin typeface="+mn-lt"/>
                    <a:ea typeface="+mn-ea"/>
                    <a:cs typeface="+mn-cs"/>
                  </a:rPr>
                  <a:t>		WKT, Average = </a:t>
                </a:r>
                <a:r>
                  <a:rPr lang="en-IN" sz="1200" i="0" kern="1200">
                    <a:solidFill>
                      <a:schemeClr val="tx1"/>
                    </a:solidFill>
                    <a:effectLst/>
                    <a:latin typeface="+mn-lt"/>
                    <a:ea typeface="+mn-ea"/>
                    <a:cs typeface="+mn-cs"/>
                  </a:rPr>
                  <a:t>Sum/n</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𝑥=(32+𝑥+2)/9</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9</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 34+</a:t>
                </a:r>
                <a:r>
                  <a:rPr lang="en-IN" sz="1200" i="1" kern="1200" dirty="0">
                    <a:solidFill>
                      <a:schemeClr val="tx1"/>
                    </a:solidFill>
                    <a:effectLst/>
                    <a:latin typeface="+mn-lt"/>
                    <a:ea typeface="+mn-ea"/>
                    <a:cs typeface="+mn-cs"/>
                  </a:rPr>
                  <a:t>x</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8</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 34</a:t>
                </a:r>
              </a:p>
              <a:p>
                <a:r>
                  <a:rPr lang="en-IN" sz="1200" kern="1200" dirty="0">
                    <a:solidFill>
                      <a:schemeClr val="tx1"/>
                    </a:solidFill>
                    <a:effectLst/>
                    <a:latin typeface="+mn-lt"/>
                    <a:ea typeface="+mn-ea"/>
                    <a:cs typeface="+mn-cs"/>
                  </a:rPr>
                  <a:t>         =&gt; </a:t>
                </a:r>
                <a:r>
                  <a:rPr lang="en-IN" sz="1200" i="1" kern="1200" dirty="0">
                    <a:solidFill>
                      <a:schemeClr val="tx1"/>
                    </a:solidFill>
                    <a:effectLst/>
                    <a:latin typeface="+mn-lt"/>
                    <a:ea typeface="+mn-ea"/>
                    <a:cs typeface="+mn-cs"/>
                  </a:rPr>
                  <a:t>x</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34/8</a:t>
                </a:r>
                <a:r>
                  <a:rPr lang="en-IN" sz="1200" kern="1200" dirty="0">
                    <a:solidFill>
                      <a:schemeClr val="tx1"/>
                    </a:solidFill>
                    <a:effectLst/>
                    <a:latin typeface="+mn-lt"/>
                    <a:ea typeface="+mn-ea"/>
                    <a:cs typeface="+mn-cs"/>
                  </a:rPr>
                  <a:t> = 4.25</a:t>
                </a:r>
              </a:p>
              <a:p>
                <a:r>
                  <a:rPr lang="en-IN" sz="1200" kern="1200" dirty="0">
                    <a:solidFill>
                      <a:schemeClr val="tx1"/>
                    </a:solidFill>
                    <a:effectLst/>
                    <a:latin typeface="+mn-lt"/>
                    <a:ea typeface="+mn-ea"/>
                    <a:cs typeface="+mn-cs"/>
                  </a:rPr>
                  <a:t>		9</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 person spent, 4.25+2 = Rs. 6.25</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∴Total money spent = 32+6.25 = </a:t>
                </a:r>
                <a:r>
                  <a:rPr lang="en-IN" sz="1200" b="1" kern="1200" dirty="0">
                    <a:solidFill>
                      <a:schemeClr val="tx1"/>
                    </a:solidFill>
                    <a:effectLst/>
                    <a:latin typeface="+mn-lt"/>
                    <a:ea typeface="+mn-ea"/>
                    <a:cs typeface="+mn-cs"/>
                  </a:rPr>
                  <a:t>Rs. 38.25</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Option a) Rs. 38.25</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2690041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Let's employ the idea of a total of 25 students (all of the same weight) sitting on a see-saw, which has numbers from 51 to 100 marked on it. At least as many students are sitting on 76 (or to its right), as there are sitting to the left of 75. Now this means that you can have only one person sitting to the left of 75 and all the rest sitting beyond 76. But you can't do that, as you have other constraints as well.</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First of all, you have to seat 3 students from 51 to 60, and 8 students from 61 to 70. Secondly, you also have to make sure that the average is the least. This means that the see-saw should be tilting as much to the left as possible, which in turn means that the number of people sitting to the left of 75 should be the highest possible.</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This makes it 12 students to the left of 75, and the remaining 13 students on 76 or to its right.</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Next, how do you ensure that the average is least, i.e. how do you ensure that the balance tilts as much as possible to the left? Make each student score as little as possible given the constraints.</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So, the first 3 students only score 51 each. The next 8 students score only 61 each. 11 Students are now fixed. The 12th student has to be below 75, so seat him on 71. The remaining 6 students (who are in the 71 to 80 range) have to score 76. The next 4 score 81 and the next 3 score 91.</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This would give you the least average.</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The lowest possible average would be:</a:t>
            </a:r>
          </a:p>
          <a:p>
            <a:r>
              <a:rPr lang="en-IN" sz="2500" b="0" i="0" kern="1200" dirty="0" smtClean="0">
                <a:solidFill>
                  <a:schemeClr val="tx1"/>
                </a:solidFill>
                <a:effectLst/>
                <a:latin typeface="Nunito Sans" panose="020B0604020202020204" charset="0"/>
                <a:ea typeface="+mn-ea"/>
                <a:cs typeface="+mn-cs"/>
              </a:rPr>
              <a:t>(3 * 51) + (8 * 61) + 71 + (6 * 76) + (4* 81) + (3 * 91) / 25 </a:t>
            </a:r>
          </a:p>
          <a:p>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=&gt; 70.6</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Answer Choice (B)</a:t>
            </a:r>
            <a:endParaRPr lang="en-IN" sz="2500" b="0"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148577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24 numbers, 0</a:t>
            </a:r>
          </a:p>
          <a:p>
            <a:r>
              <a:rPr lang="en-IN" sz="2500" b="0" i="0" kern="1200" dirty="0" smtClean="0">
                <a:solidFill>
                  <a:schemeClr val="tx1"/>
                </a:solidFill>
                <a:effectLst/>
                <a:latin typeface="Nunito Sans" panose="020B0604020202020204" charset="0"/>
                <a:ea typeface="+mn-ea"/>
                <a:cs typeface="+mn-cs"/>
              </a:rPr>
              <a:t>Yes. We can have 24 zeroes and 1500 as the 25 numbers. In this case, there are 24 numbers below the average.</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No. In a sequence of 25 numbers, 12 will be greater than or equal to the median and 12 will be lesser than or equal to the median. We cannot have 20 terms in between the average and median</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Correct Answer: 24 numbers below the average, 0 numbers between the average and median</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1132170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If the overall average weight has to increase after the new people are added, the average weight of the new entrants has to be higher than 40.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So, n &gt; 40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Consequently, m has to be &lt; 10 (as n + m = 50)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Working with the “differences” approach, we know that the total additional weight added by “m” students would be (n - 40) each, above the already existing average of 40. m(n - 40) is the total extra additional weight added, which is shared amongst 40 + m students.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So, m * (n−40)(m+40)</a:t>
            </a:r>
          </a:p>
          <a:p>
            <a:r>
              <a:rPr lang="en-IN" sz="2500" b="0" i="0" kern="1200" dirty="0" smtClean="0">
                <a:solidFill>
                  <a:schemeClr val="tx1"/>
                </a:solidFill>
                <a:effectLst/>
                <a:latin typeface="Nunito Sans" panose="020B0604020202020204" charset="0"/>
                <a:ea typeface="+mn-ea"/>
                <a:cs typeface="+mn-cs"/>
              </a:rPr>
              <a:t>has to be maximum for the overall average to be maximum.</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At this point, use the trial and error approach (or else, go with the answer options) to arrive at the answer.</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The maximum average occurs when m = 5,and n = 45</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And the average is 40 + (45 – 40) * 545</a:t>
            </a:r>
          </a:p>
          <a:p>
            <a:r>
              <a:rPr lang="en-IN" sz="2500" b="0" i="0" kern="1200" dirty="0" smtClean="0">
                <a:solidFill>
                  <a:schemeClr val="tx1"/>
                </a:solidFill>
                <a:effectLst/>
                <a:latin typeface="Nunito Sans" panose="020B0604020202020204" charset="0"/>
                <a:ea typeface="+mn-ea"/>
                <a:cs typeface="+mn-cs"/>
              </a:rPr>
              <a:t> = 40 + 59</a:t>
            </a:r>
          </a:p>
          <a:p>
            <a:r>
              <a:rPr lang="en-IN" sz="2500" b="0" i="0" kern="1200" dirty="0" smtClean="0">
                <a:solidFill>
                  <a:schemeClr val="tx1"/>
                </a:solidFill>
                <a:effectLst/>
                <a:latin typeface="Nunito Sans" panose="020B0604020202020204" charset="0"/>
                <a:ea typeface="+mn-ea"/>
                <a:cs typeface="+mn-cs"/>
              </a:rPr>
              <a:t> = 40.56 kgs</a:t>
            </a:r>
          </a:p>
          <a:p>
            <a:r>
              <a:rPr lang="en-IN" sz="2500" b="0" dirty="0" smtClean="0">
                <a:latin typeface="Nunito Sans" panose="020B0604020202020204" charset="0"/>
              </a:rPr>
              <a:t/>
            </a:r>
            <a:br>
              <a:rPr lang="en-IN" sz="2500" b="0" dirty="0" smtClean="0">
                <a:latin typeface="Nunito Sans" panose="020B0604020202020204" charset="0"/>
              </a:rPr>
            </a:br>
            <a:endParaRPr lang="en-IN" sz="2500" b="0"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2240502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10 students have scored 600 marks amongst them, and no one is allowed to score lesser than 40 or higher than 100. The idea now is to maximize what the highest scorer gets.</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The 5 least scores have an average of 55, which means that they have scored 55 x 5 = 275 marks amongst them. This leaves 325 marks to be shared amongst the top 5 students. Lets call them a, b, c, d and e. Now, in order to maximize what the top scorer “e” gets, all the others have to get the least possible scores (and at the same time, they should also get distinct integers.)</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The least possible score of the top 5 should be at least equal to the highest of the bottom 5. Now we want to make sure that the highest of the bottom 5 is the least possible. This can be done by making all scores equal to 55. If some scores are less than 55, some other scores have to be higher than 55 to compensate and make the average 55. Thus the highest score is the least only when the range is 0.</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So now, we have the lowest value that the top 5 can score, which is 55. The others have to get distinct integer scores, and as few marks as possible, so that “e” gets the maximum.</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So, 55 + 56 + 57 + 58 + e = 325</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e = 99 marks.</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Answer choice (D)</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Correct Answer: 99</a:t>
            </a:r>
          </a:p>
          <a:p>
            <a:r>
              <a:rPr lang="en-IN" sz="2500" b="0" i="0" kern="1200" dirty="0" smtClean="0">
                <a:solidFill>
                  <a:schemeClr val="tx1"/>
                </a:solidFill>
                <a:effectLst/>
                <a:latin typeface="Nunito Sans" panose="020B0604020202020204" charset="0"/>
                <a:ea typeface="+mn-ea"/>
                <a:cs typeface="+mn-cs"/>
              </a:rPr>
              <a:t> </a:t>
            </a:r>
          </a:p>
          <a:p>
            <a:endParaRPr lang="en-IN" sz="2500" b="0" i="0" kern="1200" dirty="0" smtClean="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dirty="0"/>
          </a:p>
        </p:txBody>
      </p:sp>
    </p:spTree>
    <p:extLst>
      <p:ext uri="{BB962C8B-B14F-4D97-AF65-F5344CB8AC3E}">
        <p14:creationId xmlns:p14="http://schemas.microsoft.com/office/powerpoint/2010/main" val="352757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Yes. All the terms appear the same number of times when we select them 4 at a time. So, the average of averages will be equal to the overall average.</a:t>
            </a:r>
          </a:p>
          <a:p>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No. In a sequence of 25 numbers, 12 will be greater than or equal to the median and 12 will be lesser than or equal to the median. We cannot have 20 terms in between the average and median</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
            </a:r>
            <a:br>
              <a:rPr lang="en-IN" sz="2500" b="0" i="0" kern="1200" dirty="0" smtClean="0">
                <a:solidFill>
                  <a:schemeClr val="tx1"/>
                </a:solidFill>
                <a:effectLst/>
                <a:latin typeface="Nunito Sans" panose="020B0604020202020204" charset="0"/>
                <a:ea typeface="+mn-ea"/>
                <a:cs typeface="+mn-cs"/>
              </a:rPr>
            </a:br>
            <a:r>
              <a:rPr lang="en-IN" sz="2500" b="0" i="0" kern="1200" dirty="0" smtClean="0">
                <a:solidFill>
                  <a:schemeClr val="tx1"/>
                </a:solidFill>
                <a:effectLst/>
                <a:latin typeface="Nunito Sans" panose="020B0604020202020204" charset="0"/>
                <a:ea typeface="+mn-ea"/>
                <a:cs typeface="+mn-cs"/>
              </a:rPr>
              <a:t>Correct Answer: 24 numbers below the average, 0 numbers between the average and median</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dirty="0"/>
          </a:p>
        </p:txBody>
      </p:sp>
    </p:spTree>
    <p:extLst>
      <p:ext uri="{BB962C8B-B14F-4D97-AF65-F5344CB8AC3E}">
        <p14:creationId xmlns:p14="http://schemas.microsoft.com/office/powerpoint/2010/main" val="14842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Detailed Solution</a:t>
            </a:r>
          </a:p>
          <a:p>
            <a:r>
              <a:rPr lang="en-IN" sz="2500" b="0" i="0" kern="1200" dirty="0" smtClean="0">
                <a:solidFill>
                  <a:schemeClr val="tx1"/>
                </a:solidFill>
                <a:effectLst/>
                <a:latin typeface="Nunito Sans" panose="020B0604020202020204" charset="0"/>
                <a:ea typeface="+mn-ea"/>
                <a:cs typeface="+mn-cs"/>
              </a:rPr>
              <a:t>Total number of chocolates = 13 x 17 = 221</a:t>
            </a:r>
          </a:p>
          <a:p>
            <a:r>
              <a:rPr lang="en-IN" sz="2500" b="0" i="0" kern="1200" dirty="0" smtClean="0">
                <a:solidFill>
                  <a:schemeClr val="tx1"/>
                </a:solidFill>
                <a:effectLst/>
                <a:latin typeface="Nunito Sans" panose="020B0604020202020204" charset="0"/>
                <a:ea typeface="+mn-ea"/>
                <a:cs typeface="+mn-cs"/>
              </a:rPr>
              <a:t>For one box to have maximum number of chocolates, the other boxes need to have minimum number of chocolates i.e. 11, 12, ………………….., 22</a:t>
            </a:r>
          </a:p>
          <a:p>
            <a:r>
              <a:rPr lang="en-IN" sz="2500" b="0" i="0" kern="1200" dirty="0" smtClean="0">
                <a:solidFill>
                  <a:schemeClr val="tx1"/>
                </a:solidFill>
                <a:effectLst/>
                <a:latin typeface="Nunito Sans" panose="020B0604020202020204" charset="0"/>
                <a:ea typeface="+mn-ea"/>
                <a:cs typeface="+mn-cs"/>
              </a:rPr>
              <a:t>Total = 11 x 12 + (0+1+2+……………+11)</a:t>
            </a:r>
          </a:p>
          <a:p>
            <a:r>
              <a:rPr lang="en-IN" sz="2500" b="0" i="0" kern="1200" dirty="0" smtClean="0">
                <a:solidFill>
                  <a:schemeClr val="tx1"/>
                </a:solidFill>
                <a:effectLst/>
                <a:latin typeface="Nunito Sans" panose="020B0604020202020204" charset="0"/>
                <a:ea typeface="+mn-ea"/>
                <a:cs typeface="+mn-cs"/>
              </a:rPr>
              <a:t>= 132 + 66 = 198</a:t>
            </a:r>
          </a:p>
          <a:p>
            <a:r>
              <a:rPr lang="en-IN" sz="2500" b="0" i="0" kern="1200" dirty="0" smtClean="0">
                <a:solidFill>
                  <a:schemeClr val="tx1"/>
                </a:solidFill>
                <a:effectLst/>
                <a:latin typeface="Nunito Sans" panose="020B0604020202020204" charset="0"/>
                <a:ea typeface="+mn-ea"/>
                <a:cs typeface="+mn-cs"/>
              </a:rPr>
              <a:t>Therefore, maximum possible chocolates = 221 – 198 = 23</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dirty="0"/>
          </a:p>
        </p:txBody>
      </p:sp>
    </p:spTree>
    <p:extLst>
      <p:ext uri="{BB962C8B-B14F-4D97-AF65-F5344CB8AC3E}">
        <p14:creationId xmlns:p14="http://schemas.microsoft.com/office/powerpoint/2010/main" val="23171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i="0" kern="1200" dirty="0" smtClean="0">
                <a:solidFill>
                  <a:schemeClr val="tx1"/>
                </a:solidFill>
                <a:effectLst/>
                <a:latin typeface="Nunito Sans" panose="020B0604020202020204" charset="0"/>
                <a:ea typeface="+mn-ea"/>
                <a:cs typeface="+mn-cs"/>
              </a:rPr>
              <a:t>Method</a:t>
            </a:r>
            <a:r>
              <a:rPr lang="en-IN" sz="2500" b="0" i="0" kern="1200" baseline="0" dirty="0" smtClean="0">
                <a:solidFill>
                  <a:schemeClr val="tx1"/>
                </a:solidFill>
                <a:effectLst/>
                <a:latin typeface="Nunito Sans" panose="020B0604020202020204" charset="0"/>
                <a:ea typeface="+mn-ea"/>
                <a:cs typeface="+mn-cs"/>
              </a:rPr>
              <a:t> I: </a:t>
            </a:r>
            <a:r>
              <a:rPr lang="en-IN" sz="2500" b="0" i="0" kern="1200" dirty="0" smtClean="0">
                <a:solidFill>
                  <a:schemeClr val="tx1"/>
                </a:solidFill>
                <a:effectLst/>
                <a:latin typeface="Nunito Sans" panose="020B0604020202020204" charset="0"/>
                <a:ea typeface="+mn-ea"/>
                <a:cs typeface="+mn-cs"/>
              </a:rPr>
              <a:t>using sums</a:t>
            </a:r>
          </a:p>
          <a:p>
            <a:r>
              <a:rPr lang="en-IN" sz="2500" b="0" i="0" kern="1200" dirty="0" smtClean="0">
                <a:solidFill>
                  <a:schemeClr val="tx1"/>
                </a:solidFill>
                <a:effectLst/>
                <a:latin typeface="Nunito Sans" panose="020B0604020202020204" charset="0"/>
                <a:ea typeface="+mn-ea"/>
                <a:cs typeface="+mn-cs"/>
              </a:rPr>
              <a:t>First, last year.  Let x be the number of entrees.  Then (15 – x) is the number of appetizers.  The sums are:</a:t>
            </a:r>
          </a:p>
          <a:p>
            <a:r>
              <a:rPr lang="en-IN" sz="2500" b="0" i="0" kern="1200" dirty="0" smtClean="0">
                <a:solidFill>
                  <a:schemeClr val="tx1"/>
                </a:solidFill>
                <a:effectLst/>
                <a:latin typeface="Nunito Sans" panose="020B0604020202020204" charset="0"/>
                <a:ea typeface="+mn-ea"/>
                <a:cs typeface="+mn-cs"/>
              </a:rPr>
              <a:t>entrees = 30x</a:t>
            </a:r>
          </a:p>
          <a:p>
            <a:r>
              <a:rPr lang="en-IN" sz="2500" b="0" i="0" kern="1200" dirty="0" smtClean="0">
                <a:solidFill>
                  <a:schemeClr val="tx1"/>
                </a:solidFill>
                <a:effectLst/>
                <a:latin typeface="Nunito Sans" panose="020B0604020202020204" charset="0"/>
                <a:ea typeface="+mn-ea"/>
                <a:cs typeface="+mn-cs"/>
              </a:rPr>
              <a:t>appetizers = (15 – x)*12 = 12*15 – 12x = 6*30 – 12x = 180 – 12x</a:t>
            </a:r>
          </a:p>
          <a:p>
            <a:r>
              <a:rPr lang="en-IN" sz="2500" b="0" i="0" kern="1200" dirty="0" smtClean="0">
                <a:solidFill>
                  <a:schemeClr val="tx1"/>
                </a:solidFill>
                <a:effectLst/>
                <a:latin typeface="Nunito Sans" panose="020B0604020202020204" charset="0"/>
                <a:ea typeface="+mn-ea"/>
                <a:cs typeface="+mn-cs"/>
              </a:rPr>
              <a:t>total = 15*18 = 30*9 = 270</a:t>
            </a:r>
          </a:p>
          <a:p>
            <a:r>
              <a:rPr lang="en-IN" sz="2500" b="0" i="0" kern="1200" dirty="0" smtClean="0">
                <a:solidFill>
                  <a:schemeClr val="tx1"/>
                </a:solidFill>
                <a:effectLst/>
                <a:latin typeface="Nunito Sans" panose="020B0604020202020204" charset="0"/>
                <a:ea typeface="+mn-ea"/>
                <a:cs typeface="+mn-cs"/>
              </a:rPr>
              <a:t>Notice the use of the Doubling and Halving trick in the second and third lines.  The two individual sums should add up to the total sum.</a:t>
            </a:r>
          </a:p>
          <a:p>
            <a:r>
              <a:rPr lang="en-IN" sz="2500" b="0" i="0" kern="1200" dirty="0" smtClean="0">
                <a:solidFill>
                  <a:schemeClr val="tx1"/>
                </a:solidFill>
                <a:effectLst/>
                <a:latin typeface="Nunito Sans" panose="020B0604020202020204" charset="0"/>
                <a:ea typeface="+mn-ea"/>
                <a:cs typeface="+mn-cs"/>
              </a:rPr>
              <a:t>30x + 180 – 12x = 270</a:t>
            </a:r>
          </a:p>
          <a:p>
            <a:r>
              <a:rPr lang="en-IN" sz="2500" b="0" i="0" kern="1200" dirty="0" smtClean="0">
                <a:solidFill>
                  <a:schemeClr val="tx1"/>
                </a:solidFill>
                <a:effectLst/>
                <a:latin typeface="Nunito Sans" panose="020B0604020202020204" charset="0"/>
                <a:ea typeface="+mn-ea"/>
                <a:cs typeface="+mn-cs"/>
              </a:rPr>
              <a:t>18x = 90</a:t>
            </a:r>
          </a:p>
          <a:p>
            <a:r>
              <a:rPr lang="en-IN" sz="2500" b="0" i="0" kern="1200" dirty="0" smtClean="0">
                <a:solidFill>
                  <a:schemeClr val="tx1"/>
                </a:solidFill>
                <a:effectLst/>
                <a:latin typeface="Nunito Sans" panose="020B0604020202020204" charset="0"/>
                <a:ea typeface="+mn-ea"/>
                <a:cs typeface="+mn-cs"/>
              </a:rPr>
              <a:t>x = 5</a:t>
            </a:r>
          </a:p>
          <a:p>
            <a:r>
              <a:rPr lang="en-IN" sz="2500" b="0" i="0" kern="1200" dirty="0" smtClean="0">
                <a:solidFill>
                  <a:schemeClr val="tx1"/>
                </a:solidFill>
                <a:effectLst/>
                <a:latin typeface="Nunito Sans" panose="020B0604020202020204" charset="0"/>
                <a:ea typeface="+mn-ea"/>
                <a:cs typeface="+mn-cs"/>
              </a:rPr>
              <a:t>They start out with 5 entrees and 10 appetizers.</a:t>
            </a:r>
          </a:p>
          <a:p>
            <a:r>
              <a:rPr lang="en-IN" sz="2500" b="0" i="0" kern="1200" dirty="0" smtClean="0">
                <a:solidFill>
                  <a:schemeClr val="tx1"/>
                </a:solidFill>
                <a:effectLst/>
                <a:latin typeface="Nunito Sans" panose="020B0604020202020204" charset="0"/>
                <a:ea typeface="+mn-ea"/>
                <a:cs typeface="+mn-cs"/>
              </a:rPr>
              <a:t>Let N be the number of appetizers added, so now there are 5 entrees and (10 + N) appetizers.  We need to solve for N.  Again, the sums:</a:t>
            </a:r>
          </a:p>
          <a:p>
            <a:r>
              <a:rPr lang="en-IN" sz="2500" b="0" i="0" kern="1200" dirty="0" smtClean="0">
                <a:solidFill>
                  <a:schemeClr val="tx1"/>
                </a:solidFill>
                <a:effectLst/>
                <a:latin typeface="Nunito Sans" panose="020B0604020202020204" charset="0"/>
                <a:ea typeface="+mn-ea"/>
                <a:cs typeface="+mn-cs"/>
              </a:rPr>
              <a:t>entrees = 5*30 = 150</a:t>
            </a:r>
          </a:p>
          <a:p>
            <a:r>
              <a:rPr lang="en-IN" sz="2500" b="0" i="0" kern="1200" dirty="0" smtClean="0">
                <a:solidFill>
                  <a:schemeClr val="tx1"/>
                </a:solidFill>
                <a:effectLst/>
                <a:latin typeface="Nunito Sans" panose="020B0604020202020204" charset="0"/>
                <a:ea typeface="+mn-ea"/>
                <a:cs typeface="+mn-cs"/>
              </a:rPr>
              <a:t>appetizers = (10 + N)*12 = 120 + 12N</a:t>
            </a:r>
          </a:p>
          <a:p>
            <a:r>
              <a:rPr lang="en-IN" sz="2500" b="0" i="0" kern="1200" dirty="0" smtClean="0">
                <a:solidFill>
                  <a:schemeClr val="tx1"/>
                </a:solidFill>
                <a:effectLst/>
                <a:latin typeface="Nunito Sans" panose="020B0604020202020204" charset="0"/>
                <a:ea typeface="+mn-ea"/>
                <a:cs typeface="+mn-cs"/>
              </a:rPr>
              <a:t>total = (15 + N)*15 = 225 + 15N</a:t>
            </a:r>
          </a:p>
          <a:p>
            <a:r>
              <a:rPr lang="en-IN" sz="2500" b="0" i="0" kern="1200" dirty="0" smtClean="0">
                <a:solidFill>
                  <a:schemeClr val="tx1"/>
                </a:solidFill>
                <a:effectLst/>
                <a:latin typeface="Nunito Sans" panose="020B0604020202020204" charset="0"/>
                <a:ea typeface="+mn-ea"/>
                <a:cs typeface="+mn-cs"/>
              </a:rPr>
              <a:t>Again, the two individual sums should add up to the total sum.</a:t>
            </a:r>
          </a:p>
          <a:p>
            <a:r>
              <a:rPr lang="en-IN" sz="2500" b="0" i="0" kern="1200" dirty="0" smtClean="0">
                <a:solidFill>
                  <a:schemeClr val="tx1"/>
                </a:solidFill>
                <a:effectLst/>
                <a:latin typeface="Nunito Sans" panose="020B0604020202020204" charset="0"/>
                <a:ea typeface="+mn-ea"/>
                <a:cs typeface="+mn-cs"/>
              </a:rPr>
              <a:t>150 + 120 + 12N = 225 + 15N</a:t>
            </a:r>
          </a:p>
          <a:p>
            <a:r>
              <a:rPr lang="en-IN" sz="2500" b="0" i="0" kern="1200" dirty="0" smtClean="0">
                <a:solidFill>
                  <a:schemeClr val="tx1"/>
                </a:solidFill>
                <a:effectLst/>
                <a:latin typeface="Nunito Sans" panose="020B0604020202020204" charset="0"/>
                <a:ea typeface="+mn-ea"/>
                <a:cs typeface="+mn-cs"/>
              </a:rPr>
              <a:t>270 = 225 + 3N</a:t>
            </a:r>
          </a:p>
          <a:p>
            <a:r>
              <a:rPr lang="en-IN" sz="2500" b="0" i="0" kern="1200" dirty="0" smtClean="0">
                <a:solidFill>
                  <a:schemeClr val="tx1"/>
                </a:solidFill>
                <a:effectLst/>
                <a:latin typeface="Nunito Sans" panose="020B0604020202020204" charset="0"/>
                <a:ea typeface="+mn-ea"/>
                <a:cs typeface="+mn-cs"/>
              </a:rPr>
              <a:t>45 = 3N</a:t>
            </a:r>
          </a:p>
          <a:p>
            <a:r>
              <a:rPr lang="en-IN" sz="2500" b="0" i="0" kern="1200" dirty="0" smtClean="0">
                <a:solidFill>
                  <a:schemeClr val="tx1"/>
                </a:solidFill>
                <a:effectLst/>
                <a:latin typeface="Nunito Sans" panose="020B0604020202020204" charset="0"/>
                <a:ea typeface="+mn-ea"/>
                <a:cs typeface="+mn-cs"/>
              </a:rPr>
              <a:t>15 = N</a:t>
            </a:r>
          </a:p>
          <a:p>
            <a:r>
              <a:rPr lang="en-IN" sz="2500" b="0" i="0" kern="1200" dirty="0" smtClean="0">
                <a:solidFill>
                  <a:schemeClr val="tx1"/>
                </a:solidFill>
                <a:effectLst/>
                <a:latin typeface="Nunito Sans" panose="020B0604020202020204" charset="0"/>
                <a:ea typeface="+mn-ea"/>
                <a:cs typeface="+mn-cs"/>
              </a:rPr>
              <a:t>They added 15 more appetizers.  Answer = (D)</a:t>
            </a:r>
          </a:p>
          <a:p>
            <a:r>
              <a:rPr lang="en-IN" sz="2500" b="0" i="0" kern="1200" dirty="0" smtClean="0">
                <a:solidFill>
                  <a:schemeClr val="tx1"/>
                </a:solidFill>
                <a:effectLst/>
                <a:latin typeface="Nunito Sans" panose="020B0604020202020204" charset="0"/>
                <a:ea typeface="+mn-ea"/>
                <a:cs typeface="+mn-cs"/>
              </a:rPr>
              <a:t>Method I was do-able, but we had to solve for many values.</a:t>
            </a:r>
          </a:p>
          <a:p>
            <a:endParaRPr lang="en-IN" sz="2500" b="0" i="0" kern="1200" dirty="0" smtClean="0">
              <a:solidFill>
                <a:schemeClr val="tx1"/>
              </a:solidFill>
              <a:effectLst/>
              <a:latin typeface="Nunito Sans" panose="020B0604020202020204" charset="0"/>
              <a:ea typeface="+mn-ea"/>
              <a:cs typeface="+mn-cs"/>
            </a:endParaRPr>
          </a:p>
          <a:p>
            <a:r>
              <a:rPr lang="en-IN" sz="2500" b="0" i="0" kern="1200" dirty="0" smtClean="0">
                <a:solidFill>
                  <a:schemeClr val="tx1"/>
                </a:solidFill>
                <a:effectLst/>
                <a:latin typeface="Nunito Sans" panose="020B0604020202020204" charset="0"/>
                <a:ea typeface="+mn-ea"/>
                <a:cs typeface="+mn-cs"/>
              </a:rPr>
              <a:t>Method II: See-</a:t>
            </a:r>
            <a:r>
              <a:rPr lang="en-IN" sz="2500" b="0" i="0" kern="1200" baseline="0" dirty="0" smtClean="0">
                <a:solidFill>
                  <a:schemeClr val="tx1"/>
                </a:solidFill>
                <a:effectLst/>
                <a:latin typeface="Nunito Sans" panose="020B0604020202020204" charset="0"/>
                <a:ea typeface="+mn-ea"/>
                <a:cs typeface="+mn-cs"/>
              </a:rPr>
              <a:t> Saw method</a:t>
            </a:r>
            <a:endParaRPr lang="en-IN" sz="2500" b="0" i="0" kern="1200" dirty="0" smtClean="0">
              <a:solidFill>
                <a:schemeClr val="tx1"/>
              </a:solidFill>
              <a:effectLst/>
              <a:latin typeface="Nunito Sans" panose="020B0604020202020204" charset="0"/>
              <a:ea typeface="+mn-ea"/>
              <a:cs typeface="+mn-cs"/>
            </a:endParaRPr>
          </a:p>
          <a:p>
            <a:r>
              <a:rPr lang="en-IN" sz="2500" b="0" i="0" kern="1200" dirty="0" smtClean="0">
                <a:solidFill>
                  <a:schemeClr val="tx1"/>
                </a:solidFill>
                <a:effectLst/>
                <a:latin typeface="Nunito Sans" panose="020B0604020202020204" charset="0"/>
                <a:ea typeface="+mn-ea"/>
                <a:cs typeface="+mn-cs"/>
              </a:rPr>
              <a:t>proportional placement of the total average</a:t>
            </a:r>
          </a:p>
          <a:p>
            <a:r>
              <a:rPr lang="en-IN" sz="2500" b="0" i="0" kern="1200" dirty="0" smtClean="0">
                <a:solidFill>
                  <a:schemeClr val="tx1"/>
                </a:solidFill>
                <a:effectLst/>
                <a:latin typeface="Nunito Sans" panose="020B0604020202020204" charset="0"/>
                <a:ea typeface="+mn-ea"/>
                <a:cs typeface="+mn-cs"/>
              </a:rPr>
              <a:t>Originally, the entrée price was 30 – 18 = 12 from the total average, and the appetizer price was 18 – 12 = 6.  This means there must have been twice as many appetizers as entrees.  Therefore , with 15 items, there must have been 10 appetizers and 5 entrees.</a:t>
            </a:r>
          </a:p>
          <a:p>
            <a:r>
              <a:rPr lang="en-IN" sz="2500" b="0" i="0" kern="1200" dirty="0" smtClean="0">
                <a:solidFill>
                  <a:schemeClr val="tx1"/>
                </a:solidFill>
                <a:effectLst/>
                <a:latin typeface="Nunito Sans" panose="020B0604020202020204" charset="0"/>
                <a:ea typeface="+mn-ea"/>
                <a:cs typeface="+mn-cs"/>
              </a:rPr>
              <a:t>The number of entrees doesn’t change.  The average drops to $15, so the distance from the entrée price is now 30 – 15 = 15, and the distance from the appetizer price is now 15 – 12 = 3.  That’s a 5-to-1 ratio, which means there must be 5x as many appetizers as entrees.  Since there still are 5 entrees, there must now be 25 appetizers, so 15 have been added.</a:t>
            </a:r>
          </a:p>
          <a:p>
            <a:r>
              <a:rPr lang="en-IN" sz="2500" b="0" i="0" kern="1200" dirty="0" smtClean="0">
                <a:solidFill>
                  <a:schemeClr val="tx1"/>
                </a:solidFill>
                <a:effectLst/>
                <a:latin typeface="Nunito Sans" panose="020B0604020202020204" charset="0"/>
                <a:ea typeface="+mn-ea"/>
                <a:cs typeface="+mn-cs"/>
              </a:rPr>
              <a:t>Answer = (D)</a:t>
            </a:r>
          </a:p>
          <a:p>
            <a:r>
              <a:rPr lang="en-IN" sz="2500" b="0" i="0" kern="1200" dirty="0" smtClean="0">
                <a:solidFill>
                  <a:schemeClr val="tx1"/>
                </a:solidFill>
                <a:effectLst/>
                <a:latin typeface="Nunito Sans" panose="020B0604020202020204" charset="0"/>
                <a:ea typeface="+mn-ea"/>
                <a:cs typeface="+mn-cs"/>
              </a:rPr>
              <a:t>If you know how to employ this method, it is much more elegant.</a:t>
            </a:r>
          </a:p>
          <a:p>
            <a:endParaRPr lang="en-IN" sz="2500" b="0" i="0" kern="1200" dirty="0" smtClean="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dirty="0"/>
          </a:p>
        </p:txBody>
      </p:sp>
    </p:spTree>
    <p:extLst>
      <p:ext uri="{BB962C8B-B14F-4D97-AF65-F5344CB8AC3E}">
        <p14:creationId xmlns:p14="http://schemas.microsoft.com/office/powerpoint/2010/main" val="2219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31,348; 26,348; 23,348; 27,348; 32,348; 35,348</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Take Rs. 1000 as 1 unit</a:t>
                </a:r>
              </a:p>
              <a:p>
                <a:r>
                  <a:rPr lang="en-IN" sz="1200" kern="1200" dirty="0">
                    <a:solidFill>
                      <a:schemeClr val="tx1"/>
                    </a:solidFill>
                    <a:effectLst/>
                    <a:latin typeface="+mn-lt"/>
                    <a:ea typeface="+mn-ea"/>
                    <a:cs typeface="+mn-cs"/>
                  </a:rPr>
                  <a:t>      To find the equal amount during the start of the journey with each</a:t>
                </a:r>
                <a:r>
                  <a:rPr lang="en-IN" dirty="0">
                    <a:effectLst/>
                  </a:rPr>
                  <a:t> </a:t>
                </a:r>
                <a:r>
                  <a:rPr lang="en-IN" sz="1200" kern="1200" dirty="0">
                    <a:solidFill>
                      <a:schemeClr val="tx1"/>
                    </a:solidFill>
                    <a:effectLst/>
                    <a:latin typeface="+mn-lt"/>
                    <a:ea typeface="+mn-ea"/>
                    <a:cs typeface="+mn-cs"/>
                  </a:rPr>
                  <a:t>	Average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m:rPr>
                            <m:sty m:val="p"/>
                          </m:rPr>
                          <a:rPr lang="en-IN" sz="1200" kern="1200">
                            <a:solidFill>
                              <a:schemeClr val="tx1"/>
                            </a:solidFill>
                            <a:effectLst/>
                            <a:latin typeface="Cambria Math" panose="02040503050406030204" pitchFamily="18" charset="0"/>
                            <a:ea typeface="+mn-ea"/>
                            <a:cs typeface="+mn-cs"/>
                          </a:rPr>
                          <m:t>Total</m:t>
                        </m:r>
                        <m:r>
                          <a:rPr lang="en-IN" sz="1200" kern="1200">
                            <a:solidFill>
                              <a:schemeClr val="tx1"/>
                            </a:solidFill>
                            <a:effectLst/>
                            <a:latin typeface="Cambria Math" panose="02040503050406030204" pitchFamily="18" charset="0"/>
                            <a:ea typeface="+mn-ea"/>
                            <a:cs typeface="+mn-cs"/>
                          </a:rPr>
                          <m:t> </m:t>
                        </m:r>
                        <m:r>
                          <m:rPr>
                            <m:sty m:val="p"/>
                          </m:rPr>
                          <a:rPr lang="en-IN" sz="1200" kern="1200">
                            <a:solidFill>
                              <a:schemeClr val="tx1"/>
                            </a:solidFill>
                            <a:effectLst/>
                            <a:latin typeface="Cambria Math" panose="02040503050406030204" pitchFamily="18" charset="0"/>
                            <a:ea typeface="+mn-ea"/>
                            <a:cs typeface="+mn-cs"/>
                          </a:rPr>
                          <m:t>Sum</m:t>
                        </m:r>
                      </m:num>
                      <m:den>
                        <m:r>
                          <m:rPr>
                            <m:sty m:val="p"/>
                          </m:rPr>
                          <a:rPr lang="en-IN" sz="1200" kern="1200">
                            <a:solidFill>
                              <a:schemeClr val="tx1"/>
                            </a:solidFill>
                            <a:effectLst/>
                            <a:latin typeface="Cambria Math" panose="02040503050406030204" pitchFamily="18" charset="0"/>
                            <a:ea typeface="+mn-ea"/>
                            <a:cs typeface="+mn-cs"/>
                          </a:rPr>
                          <m:t>Total</m:t>
                        </m:r>
                        <m:r>
                          <a:rPr lang="en-IN" sz="1200" kern="1200">
                            <a:solidFill>
                              <a:schemeClr val="tx1"/>
                            </a:solidFill>
                            <a:effectLst/>
                            <a:latin typeface="Cambria Math" panose="02040503050406030204" pitchFamily="18" charset="0"/>
                            <a:ea typeface="+mn-ea"/>
                            <a:cs typeface="+mn-cs"/>
                          </a:rPr>
                          <m:t> </m:t>
                        </m:r>
                        <m:r>
                          <m:rPr>
                            <m:sty m:val="p"/>
                          </m:rPr>
                          <a:rPr lang="en-IN" sz="1200" kern="1200">
                            <a:solidFill>
                              <a:schemeClr val="tx1"/>
                            </a:solidFill>
                            <a:effectLst/>
                            <a:latin typeface="Cambria Math" panose="02040503050406030204" pitchFamily="18" charset="0"/>
                            <a:ea typeface="+mn-ea"/>
                            <a:cs typeface="+mn-cs"/>
                          </a:rPr>
                          <m:t>number</m:t>
                        </m:r>
                        <m:r>
                          <a:rPr lang="en-IN" sz="1200" kern="1200">
                            <a:solidFill>
                              <a:schemeClr val="tx1"/>
                            </a:solidFill>
                            <a:effectLst/>
                            <a:latin typeface="Cambria Math" panose="02040503050406030204" pitchFamily="18" charset="0"/>
                            <a:ea typeface="+mn-ea"/>
                            <a:cs typeface="+mn-cs"/>
                          </a:rPr>
                          <m:t> </m:t>
                        </m:r>
                        <m:r>
                          <m:rPr>
                            <m:sty m:val="p"/>
                          </m:rPr>
                          <a:rPr lang="en-IN" sz="1200" kern="1200">
                            <a:solidFill>
                              <a:schemeClr val="tx1"/>
                            </a:solidFill>
                            <a:effectLst/>
                            <a:latin typeface="Cambria Math" panose="02040503050406030204" pitchFamily="18" charset="0"/>
                            <a:ea typeface="+mn-ea"/>
                            <a:cs typeface="+mn-cs"/>
                          </a:rPr>
                          <m:t>of</m:t>
                        </m:r>
                        <m:r>
                          <a:rPr lang="en-IN" sz="1200" kern="1200">
                            <a:solidFill>
                              <a:schemeClr val="tx1"/>
                            </a:solidFill>
                            <a:effectLst/>
                            <a:latin typeface="Cambria Math" panose="02040503050406030204" pitchFamily="18" charset="0"/>
                            <a:ea typeface="+mn-ea"/>
                            <a:cs typeface="+mn-cs"/>
                          </a:rPr>
                          <m:t> </m:t>
                        </m:r>
                        <m:r>
                          <m:rPr>
                            <m:sty m:val="p"/>
                          </m:rPr>
                          <a:rPr lang="en-IN" sz="1200" kern="1200">
                            <a:solidFill>
                              <a:schemeClr val="tx1"/>
                            </a:solidFill>
                            <a:effectLst/>
                            <a:latin typeface="Cambria Math" panose="02040503050406030204" pitchFamily="18" charset="0"/>
                            <a:ea typeface="+mn-ea"/>
                            <a:cs typeface="+mn-cs"/>
                          </a:rPr>
                          <m:t>people</m:t>
                        </m:r>
                      </m:den>
                    </m:f>
                  </m:oMath>
                </a14:m>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31348+26348+23348+27348+32348+25348</m:t>
                        </m:r>
                      </m:num>
                      <m:den>
                        <m:r>
                          <a:rPr lang="en-IN" sz="1200" i="1" kern="1200">
                            <a:solidFill>
                              <a:schemeClr val="tx1"/>
                            </a:solidFill>
                            <a:effectLst/>
                            <a:latin typeface="Cambria Math" panose="02040503050406030204" pitchFamily="18" charset="0"/>
                            <a:ea typeface="+mn-ea"/>
                            <a:cs typeface="+mn-cs"/>
                          </a:rPr>
                          <m:t>6</m:t>
                        </m:r>
                      </m:den>
                    </m:f>
                    <m:r>
                      <a:rPr lang="en-IN"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176088</m:t>
                        </m:r>
                      </m:num>
                      <m:den>
                        <m:r>
                          <a:rPr lang="en-IN" sz="1200" i="1" kern="1200">
                            <a:solidFill>
                              <a:schemeClr val="tx1"/>
                            </a:solidFill>
                            <a:effectLst/>
                            <a:latin typeface="Cambria Math" panose="02040503050406030204" pitchFamily="18" charset="0"/>
                            <a:ea typeface="+mn-ea"/>
                            <a:cs typeface="+mn-cs"/>
                          </a:rPr>
                          <m:t>6</m:t>
                        </m:r>
                      </m:den>
                    </m:f>
                  </m:oMath>
                </a14:m>
                <a:r>
                  <a:rPr lang="en-IN" sz="1200" kern="1200" dirty="0">
                    <a:solidFill>
                      <a:schemeClr val="tx1"/>
                    </a:solidFill>
                    <a:effectLst/>
                    <a:latin typeface="+mn-lt"/>
                    <a:ea typeface="+mn-ea"/>
                    <a:cs typeface="+mn-cs"/>
                  </a:rPr>
                  <a:t> = Rs. 29348</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Average can also be found using </a:t>
                </a:r>
                <a:r>
                  <a:rPr lang="en-IN" sz="1200" b="1" kern="1200" dirty="0">
                    <a:solidFill>
                      <a:schemeClr val="tx1"/>
                    </a:solidFill>
                    <a:effectLst/>
                    <a:latin typeface="+mn-lt"/>
                    <a:ea typeface="+mn-ea"/>
                    <a:cs typeface="+mn-cs"/>
                  </a:rPr>
                  <a:t>Assumed Average Method</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Let us assume the average to be 30,348</a:t>
                </a:r>
              </a:p>
              <a:p>
                <a:r>
                  <a:rPr lang="en-IN" sz="1200" kern="1200" dirty="0">
                    <a:solidFill>
                      <a:schemeClr val="tx1"/>
                    </a:solidFill>
                    <a:effectLst/>
                    <a:latin typeface="+mn-lt"/>
                    <a:ea typeface="+mn-ea"/>
                    <a:cs typeface="+mn-cs"/>
                  </a:rPr>
                  <a:t>	Deviations from assumed average value ,</a:t>
                </a:r>
              </a:p>
              <a:p>
                <a:r>
                  <a:rPr lang="en-IN" sz="1200" kern="1200" dirty="0">
                    <a:solidFill>
                      <a:schemeClr val="tx1"/>
                    </a:solidFill>
                    <a:effectLst/>
                    <a:latin typeface="+mn-lt"/>
                    <a:ea typeface="+mn-ea"/>
                    <a:cs typeface="+mn-cs"/>
                  </a:rPr>
                  <a:t>				      31,348 = +1000				</a:t>
                </a:r>
                <a:r>
                  <a:rPr lang="en-IN" dirty="0">
                    <a:effectLst/>
                  </a:rPr>
                  <a:t> </a:t>
                </a:r>
                <a:r>
                  <a:rPr lang="en-IN" sz="1200" kern="1200" dirty="0">
                    <a:solidFill>
                      <a:schemeClr val="tx1"/>
                    </a:solidFill>
                    <a:effectLst/>
                    <a:latin typeface="+mn-lt"/>
                    <a:ea typeface="+mn-ea"/>
                    <a:cs typeface="+mn-cs"/>
                  </a:rPr>
                  <a:t>				      26,348 = - 4000</a:t>
                </a:r>
              </a:p>
              <a:p>
                <a:r>
                  <a:rPr lang="en-IN" sz="1200" kern="1200" dirty="0">
                    <a:solidFill>
                      <a:schemeClr val="tx1"/>
                    </a:solidFill>
                    <a:effectLst/>
                    <a:latin typeface="+mn-lt"/>
                    <a:ea typeface="+mn-ea"/>
                    <a:cs typeface="+mn-cs"/>
                  </a:rPr>
                  <a:t>				      23,348 = - 7000</a:t>
                </a:r>
              </a:p>
              <a:p>
                <a:r>
                  <a:rPr lang="en-IN" sz="1200" kern="1200" dirty="0">
                    <a:solidFill>
                      <a:schemeClr val="tx1"/>
                    </a:solidFill>
                    <a:effectLst/>
                    <a:latin typeface="+mn-lt"/>
                    <a:ea typeface="+mn-ea"/>
                    <a:cs typeface="+mn-cs"/>
                  </a:rPr>
                  <a:t>				      27,348 = - 3000	=&gt;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−6000</m:t>
                        </m:r>
                      </m:num>
                      <m:den>
                        <m:r>
                          <a:rPr lang="en-IN" sz="1200" i="1" kern="1200">
                            <a:solidFill>
                              <a:schemeClr val="tx1"/>
                            </a:solidFill>
                            <a:effectLst/>
                            <a:latin typeface="Cambria Math" panose="02040503050406030204" pitchFamily="18" charset="0"/>
                            <a:ea typeface="+mn-ea"/>
                            <a:cs typeface="+mn-cs"/>
                          </a:rPr>
                          <m:t>6</m:t>
                        </m:r>
                      </m:den>
                    </m:f>
                    <m:r>
                      <a:rPr lang="en-IN" sz="1200" i="1" kern="1200">
                        <a:solidFill>
                          <a:schemeClr val="tx1"/>
                        </a:solidFill>
                        <a:effectLst/>
                        <a:latin typeface="Cambria Math" panose="02040503050406030204" pitchFamily="18" charset="0"/>
                        <a:ea typeface="+mn-ea"/>
                        <a:cs typeface="+mn-cs"/>
                      </a:rPr>
                      <m:t>= −1000</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32,348 = +2000</a:t>
                </a:r>
              </a:p>
              <a:p>
                <a:r>
                  <a:rPr lang="en-IN" sz="1200" kern="1200" dirty="0">
                    <a:solidFill>
                      <a:schemeClr val="tx1"/>
                    </a:solidFill>
                    <a:effectLst/>
                    <a:latin typeface="+mn-lt"/>
                    <a:ea typeface="+mn-ea"/>
                    <a:cs typeface="+mn-cs"/>
                  </a:rPr>
                  <a:t>				      35,348 = +5000</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Average</a:t>
                </a:r>
                <a:r>
                  <a:rPr lang="en-IN" sz="1200" kern="1200" dirty="0">
                    <a:solidFill>
                      <a:schemeClr val="tx1"/>
                    </a:solidFill>
                    <a:effectLst/>
                    <a:latin typeface="+mn-lt"/>
                    <a:ea typeface="+mn-ea"/>
                    <a:cs typeface="+mn-cs"/>
                  </a:rPr>
                  <a:t> = 30,348 – 1000 = </a:t>
                </a:r>
                <a:r>
                  <a:rPr lang="en-IN" sz="1200" b="1" kern="1200" dirty="0">
                    <a:solidFill>
                      <a:schemeClr val="tx1"/>
                    </a:solidFill>
                    <a:effectLst/>
                    <a:latin typeface="+mn-lt"/>
                    <a:ea typeface="+mn-ea"/>
                    <a:cs typeface="+mn-cs"/>
                  </a:rPr>
                  <a:t>29,348</a:t>
                </a:r>
                <a:endParaRPr lang="en-IN" b="1" dirty="0" smtClean="0"/>
              </a:p>
            </p:txBody>
          </p:sp>
        </mc:Choice>
        <mc:Fallback xmlns="">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31,348; 26,348; 23,348; 27,348; 32,348; 35,348</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Take Rs. 1000 as 1 unit</a:t>
                </a:r>
              </a:p>
              <a:p>
                <a:r>
                  <a:rPr lang="en-IN" sz="1200" kern="1200" dirty="0">
                    <a:solidFill>
                      <a:schemeClr val="tx1"/>
                    </a:solidFill>
                    <a:effectLst/>
                    <a:latin typeface="+mn-lt"/>
                    <a:ea typeface="+mn-ea"/>
                    <a:cs typeface="+mn-cs"/>
                  </a:rPr>
                  <a:t>      To find the equal amount during the start of the journey with each</a:t>
                </a:r>
                <a:r>
                  <a:rPr lang="en-IN" dirty="0">
                    <a:effectLst/>
                  </a:rPr>
                  <a:t> </a:t>
                </a:r>
                <a:r>
                  <a:rPr lang="en-IN" sz="1200" kern="1200" dirty="0">
                    <a:solidFill>
                      <a:schemeClr val="tx1"/>
                    </a:solidFill>
                    <a:effectLst/>
                    <a:latin typeface="+mn-lt"/>
                    <a:ea typeface="+mn-ea"/>
                    <a:cs typeface="+mn-cs"/>
                  </a:rPr>
                  <a:t>	Average = </a:t>
                </a:r>
                <a:r>
                  <a:rPr lang="en-IN" sz="1200" i="0" kern="1200">
                    <a:solidFill>
                      <a:schemeClr val="tx1"/>
                    </a:solidFill>
                    <a:effectLst/>
                    <a:latin typeface="+mn-lt"/>
                    <a:ea typeface="+mn-ea"/>
                    <a:cs typeface="+mn-cs"/>
                  </a:rPr>
                  <a:t>(Total Sum)/(Total number of people)</a:t>
                </a:r>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(31348+26348+23348+27348+32348+25348)/6=176088/6</a:t>
                </a:r>
                <a:r>
                  <a:rPr lang="en-IN" sz="1200" kern="1200" dirty="0">
                    <a:solidFill>
                      <a:schemeClr val="tx1"/>
                    </a:solidFill>
                    <a:effectLst/>
                    <a:latin typeface="+mn-lt"/>
                    <a:ea typeface="+mn-ea"/>
                    <a:cs typeface="+mn-cs"/>
                  </a:rPr>
                  <a:t> = Rs. 29348</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Average can also be found using </a:t>
                </a:r>
                <a:r>
                  <a:rPr lang="en-IN" sz="1200" b="1" kern="1200" dirty="0">
                    <a:solidFill>
                      <a:schemeClr val="tx1"/>
                    </a:solidFill>
                    <a:effectLst/>
                    <a:latin typeface="+mn-lt"/>
                    <a:ea typeface="+mn-ea"/>
                    <a:cs typeface="+mn-cs"/>
                  </a:rPr>
                  <a:t>Assumed Average Method</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Let us assume the average to be 30,348</a:t>
                </a:r>
              </a:p>
              <a:p>
                <a:r>
                  <a:rPr lang="en-IN" sz="1200" kern="1200" dirty="0">
                    <a:solidFill>
                      <a:schemeClr val="tx1"/>
                    </a:solidFill>
                    <a:effectLst/>
                    <a:latin typeface="+mn-lt"/>
                    <a:ea typeface="+mn-ea"/>
                    <a:cs typeface="+mn-cs"/>
                  </a:rPr>
                  <a:t>	Deviations from assumed average value ,</a:t>
                </a:r>
              </a:p>
              <a:p>
                <a:r>
                  <a:rPr lang="en-IN" sz="1200" kern="1200" dirty="0">
                    <a:solidFill>
                      <a:schemeClr val="tx1"/>
                    </a:solidFill>
                    <a:effectLst/>
                    <a:latin typeface="+mn-lt"/>
                    <a:ea typeface="+mn-ea"/>
                    <a:cs typeface="+mn-cs"/>
                  </a:rPr>
                  <a:t>				      31,348 = +1000				</a:t>
                </a:r>
                <a:r>
                  <a:rPr lang="en-IN" dirty="0">
                    <a:effectLst/>
                  </a:rPr>
                  <a:t> </a:t>
                </a:r>
                <a:r>
                  <a:rPr lang="en-IN" sz="1200" kern="1200" dirty="0">
                    <a:solidFill>
                      <a:schemeClr val="tx1"/>
                    </a:solidFill>
                    <a:effectLst/>
                    <a:latin typeface="+mn-lt"/>
                    <a:ea typeface="+mn-ea"/>
                    <a:cs typeface="+mn-cs"/>
                  </a:rPr>
                  <a:t>				      26,348 = - 4000</a:t>
                </a:r>
              </a:p>
              <a:p>
                <a:r>
                  <a:rPr lang="en-IN" sz="1200" kern="1200" dirty="0">
                    <a:solidFill>
                      <a:schemeClr val="tx1"/>
                    </a:solidFill>
                    <a:effectLst/>
                    <a:latin typeface="+mn-lt"/>
                    <a:ea typeface="+mn-ea"/>
                    <a:cs typeface="+mn-cs"/>
                  </a:rPr>
                  <a:t>				      23,348 = - 7000</a:t>
                </a:r>
              </a:p>
              <a:p>
                <a:r>
                  <a:rPr lang="en-IN" sz="1200" kern="1200" dirty="0">
                    <a:solidFill>
                      <a:schemeClr val="tx1"/>
                    </a:solidFill>
                    <a:effectLst/>
                    <a:latin typeface="+mn-lt"/>
                    <a:ea typeface="+mn-ea"/>
                    <a:cs typeface="+mn-cs"/>
                  </a:rPr>
                  <a:t>				      27,348 = - 3000	=&gt; </a:t>
                </a:r>
                <a:r>
                  <a:rPr lang="en-IN" sz="1200" i="0" kern="1200">
                    <a:solidFill>
                      <a:schemeClr val="tx1"/>
                    </a:solidFill>
                    <a:effectLst/>
                    <a:latin typeface="+mn-lt"/>
                    <a:ea typeface="+mn-ea"/>
                    <a:cs typeface="+mn-cs"/>
                  </a:rPr>
                  <a:t>(−6000)/6= −1000</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32,348 = +2000</a:t>
                </a:r>
              </a:p>
              <a:p>
                <a:r>
                  <a:rPr lang="en-IN" sz="1200" kern="1200" dirty="0">
                    <a:solidFill>
                      <a:schemeClr val="tx1"/>
                    </a:solidFill>
                    <a:effectLst/>
                    <a:latin typeface="+mn-lt"/>
                    <a:ea typeface="+mn-ea"/>
                    <a:cs typeface="+mn-cs"/>
                  </a:rPr>
                  <a:t>				      35,348 = +5000</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Average</a:t>
                </a:r>
                <a:r>
                  <a:rPr lang="en-IN" sz="1200" kern="1200" dirty="0">
                    <a:solidFill>
                      <a:schemeClr val="tx1"/>
                    </a:solidFill>
                    <a:effectLst/>
                    <a:latin typeface="+mn-lt"/>
                    <a:ea typeface="+mn-ea"/>
                    <a:cs typeface="+mn-cs"/>
                  </a:rPr>
                  <a:t> = 30,348 – 1000 = </a:t>
                </a:r>
                <a:r>
                  <a:rPr lang="en-IN" sz="1200" b="1" kern="1200" dirty="0">
                    <a:solidFill>
                      <a:schemeClr val="tx1"/>
                    </a:solidFill>
                    <a:effectLst/>
                    <a:latin typeface="+mn-lt"/>
                    <a:ea typeface="+mn-ea"/>
                    <a:cs typeface="+mn-cs"/>
                  </a:rPr>
                  <a:t>29,348</a:t>
                </a:r>
                <a:endParaRPr lang="en-IN" b="1" dirty="0" smtClean="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4061525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As the last person has lost his money, sum up the money of the first five people and divide it by 6, since it is to be shared among 6 people.</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Average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kern="1200">
                            <a:solidFill>
                              <a:schemeClr val="tx1"/>
                            </a:solidFill>
                            <a:effectLst/>
                            <a:latin typeface="Cambria Math" panose="02040503050406030204" pitchFamily="18" charset="0"/>
                            <a:ea typeface="+mn-ea"/>
                            <a:cs typeface="+mn-cs"/>
                          </a:rPr>
                          <m:t>31348+26348+23348+27348+32348</m:t>
                        </m:r>
                      </m:num>
                      <m:den>
                        <m:r>
                          <a:rPr lang="en-IN" sz="1200" i="1" kern="1200">
                            <a:solidFill>
                              <a:schemeClr val="tx1"/>
                            </a:solidFill>
                            <a:effectLst/>
                            <a:latin typeface="Cambria Math" panose="02040503050406030204" pitchFamily="18" charset="0"/>
                            <a:ea typeface="+mn-ea"/>
                            <a:cs typeface="+mn-cs"/>
                          </a:rPr>
                          <m:t>6</m:t>
                        </m:r>
                      </m:den>
                    </m:f>
                  </m:oMath>
                </a14:m>
                <a:r>
                  <a:rPr lang="en-IN" sz="1200" kern="1200" dirty="0">
                    <a:solidFill>
                      <a:schemeClr val="tx1"/>
                    </a:solidFill>
                    <a:effectLst/>
                    <a:latin typeface="+mn-lt"/>
                    <a:ea typeface="+mn-ea"/>
                    <a:cs typeface="+mn-cs"/>
                  </a:rPr>
                  <a:t>  = Rs. 23456.6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500" b="1" dirty="0">
                  <a:latin typeface="Nunito Sans" panose="020B0604020202020204" charset="0"/>
                </a:endParaRPr>
              </a:p>
            </p:txBody>
          </p:sp>
        </mc:Choice>
        <mc:Fallback xmlns="">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As the last person has lost his money, sum up the money of the first five people and divide it by 6, since it is to be shared among 6 people.</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Average = </a:t>
                </a:r>
                <a:r>
                  <a:rPr lang="en-IN" sz="1200" i="0" kern="1200">
                    <a:solidFill>
                      <a:schemeClr val="tx1"/>
                    </a:solidFill>
                    <a:effectLst/>
                    <a:latin typeface="+mn-lt"/>
                    <a:ea typeface="+mn-ea"/>
                    <a:cs typeface="+mn-cs"/>
                  </a:rPr>
                  <a:t>(31348+26348+23348+27348+32348)/6</a:t>
                </a:r>
                <a:r>
                  <a:rPr lang="en-IN" sz="1200" kern="1200" dirty="0">
                    <a:solidFill>
                      <a:schemeClr val="tx1"/>
                    </a:solidFill>
                    <a:effectLst/>
                    <a:latin typeface="+mn-lt"/>
                    <a:ea typeface="+mn-ea"/>
                    <a:cs typeface="+mn-cs"/>
                  </a:rPr>
                  <a:t>  = Rs. 23456.6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500" b="1" dirty="0">
                  <a:latin typeface="Nunito Sans" panose="020B0604020202020204" charset="0"/>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152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The mark was wrongly entered as 83 instead of 63. So the excess mark is 20. It is said that this 20 marks has resulted in increase of ½ marks for each student. Therefore, 2 students together make 1 mark. </a:t>
            </a:r>
          </a:p>
          <a:p>
            <a:r>
              <a:rPr lang="en-IN" sz="1200" kern="1200" dirty="0" smtClean="0">
                <a:solidFill>
                  <a:schemeClr val="tx1"/>
                </a:solidFill>
                <a:effectLst/>
                <a:latin typeface="+mn-lt"/>
                <a:ea typeface="+mn-ea"/>
                <a:cs typeface="+mn-cs"/>
              </a:rPr>
              <a:t>Let </a:t>
            </a:r>
            <a:r>
              <a:rPr lang="en-IN" sz="1200" i="1" kern="1200" dirty="0" smtClean="0">
                <a:solidFill>
                  <a:schemeClr val="tx1"/>
                </a:solidFill>
                <a:effectLst/>
                <a:latin typeface="+mn-lt"/>
                <a:ea typeface="+mn-ea"/>
                <a:cs typeface="+mn-cs"/>
              </a:rPr>
              <a:t>x</a:t>
            </a:r>
            <a:r>
              <a:rPr lang="en-IN" sz="1200" kern="1200" dirty="0" smtClean="0">
                <a:solidFill>
                  <a:schemeClr val="tx1"/>
                </a:solidFill>
                <a:effectLst/>
                <a:latin typeface="+mn-lt"/>
                <a:ea typeface="+mn-ea"/>
                <a:cs typeface="+mn-cs"/>
              </a:rPr>
              <a:t> be the number of students. </a:t>
            </a:r>
          </a:p>
          <a:p>
            <a:pPr lvl="0"/>
            <a:r>
              <a:rPr lang="en-IN" sz="1200" kern="1200" dirty="0" smtClean="0">
                <a:solidFill>
                  <a:schemeClr val="tx1"/>
                </a:solidFill>
                <a:effectLst/>
                <a:latin typeface="+mn-lt"/>
                <a:ea typeface="+mn-ea"/>
                <a:cs typeface="+mn-cs"/>
              </a:rPr>
              <a:t>½*</a:t>
            </a:r>
            <a:r>
              <a:rPr lang="en-IN" sz="1200" i="1" kern="1200" dirty="0" smtClean="0">
                <a:solidFill>
                  <a:schemeClr val="tx1"/>
                </a:solidFill>
                <a:effectLst/>
                <a:latin typeface="+mn-lt"/>
                <a:ea typeface="+mn-ea"/>
                <a:cs typeface="+mn-cs"/>
              </a:rPr>
              <a:t>x</a:t>
            </a:r>
            <a:r>
              <a:rPr lang="en-IN" sz="1200" kern="1200" dirty="0" smtClean="0">
                <a:solidFill>
                  <a:schemeClr val="tx1"/>
                </a:solidFill>
                <a:effectLst/>
                <a:latin typeface="+mn-lt"/>
                <a:ea typeface="+mn-ea"/>
                <a:cs typeface="+mn-cs"/>
              </a:rPr>
              <a:t> = 20</a:t>
            </a:r>
          </a:p>
          <a:p>
            <a:r>
              <a:rPr lang="en-IN" sz="1200" kern="1200" dirty="0" smtClean="0">
                <a:solidFill>
                  <a:schemeClr val="tx1"/>
                </a:solidFill>
                <a:effectLst/>
                <a:latin typeface="+mn-lt"/>
                <a:ea typeface="+mn-ea"/>
                <a:cs typeface="+mn-cs"/>
                <a:sym typeface="Symbol" panose="05050102010706020507" pitchFamily="18" charset="2"/>
              </a:rPr>
              <a:t></a:t>
            </a:r>
            <a:r>
              <a:rPr lang="en-IN" sz="1200" i="1" kern="1200" dirty="0" smtClean="0">
                <a:solidFill>
                  <a:schemeClr val="tx1"/>
                </a:solidFill>
                <a:effectLst/>
                <a:latin typeface="+mn-lt"/>
                <a:ea typeface="+mn-ea"/>
                <a:cs typeface="+mn-cs"/>
              </a:rPr>
              <a:t>x</a:t>
            </a:r>
            <a:r>
              <a:rPr lang="en-IN" sz="1200" kern="1200" dirty="0" smtClean="0">
                <a:solidFill>
                  <a:schemeClr val="tx1"/>
                </a:solidFill>
                <a:effectLst/>
                <a:latin typeface="+mn-lt"/>
                <a:ea typeface="+mn-ea"/>
                <a:cs typeface="+mn-cs"/>
              </a:rPr>
              <a:t> = 40</a:t>
            </a:r>
          </a:p>
          <a:p>
            <a:r>
              <a:rPr lang="en-IN" sz="1200" b="1" kern="1200" dirty="0" smtClean="0">
                <a:solidFill>
                  <a:schemeClr val="tx1"/>
                </a:solidFill>
                <a:effectLst/>
                <a:latin typeface="+mn-lt"/>
                <a:ea typeface="+mn-ea"/>
                <a:cs typeface="+mn-cs"/>
              </a:rPr>
              <a:t>Option a) 40</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smtClean="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62231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In 5 overs, the run rate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4.6</a:t>
                </a:r>
              </a:p>
              <a:p>
                <a:r>
                  <a:rPr lang="en-IN" sz="1200" kern="1200" dirty="0" smtClean="0">
                    <a:solidFill>
                      <a:schemeClr val="tx1"/>
                    </a:solidFill>
                    <a:effectLst/>
                    <a:latin typeface="+mn-lt"/>
                    <a:ea typeface="+mn-ea"/>
                    <a:cs typeface="+mn-cs"/>
                  </a:rPr>
                  <a:t>Therefore </a:t>
                </a:r>
                <a:r>
                  <a:rPr lang="en-IN" sz="1200" kern="1200" dirty="0">
                    <a:solidFill>
                      <a:schemeClr val="tx1"/>
                    </a:solidFill>
                    <a:effectLst/>
                    <a:latin typeface="+mn-lt"/>
                    <a:ea typeface="+mn-ea"/>
                    <a:cs typeface="+mn-cs"/>
                  </a:rPr>
                  <a:t>runs scored for 5 overs = 4.6*5 = 23 runs</a:t>
                </a:r>
              </a:p>
              <a:p>
                <a:r>
                  <a:rPr lang="en-IN" sz="1200" kern="1200" dirty="0" smtClean="0">
                    <a:solidFill>
                      <a:schemeClr val="tx1"/>
                    </a:solidFill>
                    <a:effectLst/>
                    <a:latin typeface="+mn-lt"/>
                    <a:ea typeface="+mn-ea"/>
                    <a:cs typeface="+mn-cs"/>
                  </a:rPr>
                  <a:t>Target </a:t>
                </a:r>
                <a:r>
                  <a:rPr lang="en-IN" sz="1200" kern="1200" dirty="0">
                    <a:solidFill>
                      <a:schemeClr val="tx1"/>
                    </a:solidFill>
                    <a:effectLst/>
                    <a:latin typeface="+mn-lt"/>
                    <a:ea typeface="+mn-ea"/>
                    <a:cs typeface="+mn-cs"/>
                  </a:rPr>
                  <a:t>= 183 runs</a:t>
                </a:r>
              </a:p>
              <a:p>
                <a:r>
                  <a:rPr lang="en-IN" sz="1200" kern="1200" dirty="0" smtClean="0">
                    <a:solidFill>
                      <a:schemeClr val="tx1"/>
                    </a:solidFill>
                    <a:effectLst/>
                    <a:latin typeface="+mn-lt"/>
                    <a:ea typeface="+mn-ea"/>
                    <a:cs typeface="+mn-cs"/>
                  </a:rPr>
                  <a:t>Runs </a:t>
                </a:r>
                <a:r>
                  <a:rPr lang="en-IN" sz="1200" kern="1200" dirty="0">
                    <a:solidFill>
                      <a:schemeClr val="tx1"/>
                    </a:solidFill>
                    <a:effectLst/>
                    <a:latin typeface="+mn-lt"/>
                    <a:ea typeface="+mn-ea"/>
                    <a:cs typeface="+mn-cs"/>
                  </a:rPr>
                  <a:t>to be scored = 183-23 = 160 runs in 15 overs</a:t>
                </a:r>
              </a:p>
              <a:p>
                <a:r>
                  <a:rPr lang="en-IN" sz="1200" kern="1200" dirty="0" smtClean="0">
                    <a:solidFill>
                      <a:schemeClr val="tx1"/>
                    </a:solidFill>
                    <a:effectLst/>
                    <a:latin typeface="+mn-lt"/>
                    <a:ea typeface="+mn-ea"/>
                    <a:cs typeface="+mn-cs"/>
                  </a:rPr>
                  <a:t>Therefore </a:t>
                </a:r>
                <a:r>
                  <a:rPr lang="en-IN" sz="1200" kern="1200" dirty="0">
                    <a:solidFill>
                      <a:schemeClr val="tx1"/>
                    </a:solidFill>
                    <a:effectLst/>
                    <a:latin typeface="+mn-lt"/>
                    <a:ea typeface="+mn-ea"/>
                    <a:cs typeface="+mn-cs"/>
                  </a:rPr>
                  <a:t>required run rate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𝑅𝑢𝑛</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𝑅𝑎𝑡𝑒</m:t>
                        </m:r>
                      </m:num>
                      <m:den>
                        <m:r>
                          <a:rPr lang="en-IN" sz="1200" i="1" kern="1200">
                            <a:solidFill>
                              <a:schemeClr val="tx1"/>
                            </a:solidFill>
                            <a:effectLst/>
                            <a:latin typeface="Cambria Math" panose="02040503050406030204" pitchFamily="18" charset="0"/>
                            <a:ea typeface="+mn-ea"/>
                            <a:cs typeface="+mn-cs"/>
                          </a:rPr>
                          <m:t>𝑂𝑣𝑒𝑟𝑠</m:t>
                        </m:r>
                      </m:den>
                    </m:f>
                    <m:r>
                      <a:rPr lang="en-IN" sz="1200" i="1" kern="1200">
                        <a:solidFill>
                          <a:schemeClr val="tx1"/>
                        </a:solidFill>
                        <a:effectLst/>
                        <a:latin typeface="Cambria Math" panose="02040503050406030204" pitchFamily="18" charset="0"/>
                        <a:ea typeface="+mn-ea"/>
                        <a:cs typeface="+mn-cs"/>
                      </a:rPr>
                      <m:t> </m:t>
                    </m:r>
                  </m:oMath>
                </a14:m>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160</m:t>
                        </m:r>
                      </m:num>
                      <m:den>
                        <m:r>
                          <a:rPr lang="en-IN" sz="1200" i="1" kern="1200">
                            <a:solidFill>
                              <a:schemeClr val="tx1"/>
                            </a:solidFill>
                            <a:effectLst/>
                            <a:latin typeface="Cambria Math" panose="02040503050406030204" pitchFamily="18" charset="0"/>
                            <a:ea typeface="+mn-ea"/>
                            <a:cs typeface="+mn-cs"/>
                          </a:rPr>
                          <m:t>15</m:t>
                        </m:r>
                      </m:den>
                    </m:f>
                  </m:oMath>
                </a14:m>
                <a:r>
                  <a:rPr lang="en-IN" sz="1200" kern="1200" dirty="0">
                    <a:solidFill>
                      <a:schemeClr val="tx1"/>
                    </a:solidFill>
                    <a:effectLst/>
                    <a:latin typeface="+mn-lt"/>
                    <a:ea typeface="+mn-ea"/>
                    <a:cs typeface="+mn-cs"/>
                  </a:rPr>
                  <a:t> = 10.67  </a:t>
                </a:r>
              </a:p>
              <a:p>
                <a:r>
                  <a:rPr lang="en-IN" sz="1200" b="1" kern="1200" dirty="0" smtClean="0">
                    <a:solidFill>
                      <a:schemeClr val="tx1"/>
                    </a:solidFill>
                    <a:effectLst/>
                    <a:latin typeface="+mn-lt"/>
                    <a:ea typeface="+mn-ea"/>
                    <a:cs typeface="+mn-cs"/>
                  </a:rPr>
                  <a:t>Option </a:t>
                </a:r>
                <a:r>
                  <a:rPr lang="en-IN" sz="1200" b="1" kern="1200" dirty="0">
                    <a:solidFill>
                      <a:schemeClr val="tx1"/>
                    </a:solidFill>
                    <a:effectLst/>
                    <a:latin typeface="+mn-lt"/>
                    <a:ea typeface="+mn-ea"/>
                    <a:cs typeface="+mn-cs"/>
                  </a:rPr>
                  <a:t>c) 10.67</a:t>
                </a:r>
                <a:endParaRPr lang="en-IN" sz="1200" kern="1200" dirty="0">
                  <a:solidFill>
                    <a:schemeClr val="tx1"/>
                  </a:solidFill>
                  <a:effectLst/>
                  <a:latin typeface="+mn-lt"/>
                  <a:ea typeface="+mn-ea"/>
                  <a:cs typeface="+mn-cs"/>
                </a:endParaRPr>
              </a:p>
              <a:p>
                <a:endParaRPr lang="en-US" b="1" dirty="0"/>
              </a:p>
            </p:txBody>
          </p:sp>
        </mc:Choice>
        <mc:Fallback xmlns="">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In 5 overs, the run rate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4.6</a:t>
                </a:r>
              </a:p>
              <a:p>
                <a:r>
                  <a:rPr lang="en-IN" sz="1200" kern="1200" dirty="0" smtClean="0">
                    <a:solidFill>
                      <a:schemeClr val="tx1"/>
                    </a:solidFill>
                    <a:effectLst/>
                    <a:latin typeface="+mn-lt"/>
                    <a:ea typeface="+mn-ea"/>
                    <a:cs typeface="+mn-cs"/>
                  </a:rPr>
                  <a:t>Therefore </a:t>
                </a:r>
                <a:r>
                  <a:rPr lang="en-IN" sz="1200" kern="1200" dirty="0">
                    <a:solidFill>
                      <a:schemeClr val="tx1"/>
                    </a:solidFill>
                    <a:effectLst/>
                    <a:latin typeface="+mn-lt"/>
                    <a:ea typeface="+mn-ea"/>
                    <a:cs typeface="+mn-cs"/>
                  </a:rPr>
                  <a:t>runs scored for 5 overs = 4.6*5 = 23 runs</a:t>
                </a:r>
              </a:p>
              <a:p>
                <a:r>
                  <a:rPr lang="en-IN" sz="1200" kern="1200" dirty="0" smtClean="0">
                    <a:solidFill>
                      <a:schemeClr val="tx1"/>
                    </a:solidFill>
                    <a:effectLst/>
                    <a:latin typeface="+mn-lt"/>
                    <a:ea typeface="+mn-ea"/>
                    <a:cs typeface="+mn-cs"/>
                  </a:rPr>
                  <a:t>Target </a:t>
                </a:r>
                <a:r>
                  <a:rPr lang="en-IN" sz="1200" kern="1200" dirty="0">
                    <a:solidFill>
                      <a:schemeClr val="tx1"/>
                    </a:solidFill>
                    <a:effectLst/>
                    <a:latin typeface="+mn-lt"/>
                    <a:ea typeface="+mn-ea"/>
                    <a:cs typeface="+mn-cs"/>
                  </a:rPr>
                  <a:t>= 183 runs</a:t>
                </a:r>
              </a:p>
              <a:p>
                <a:r>
                  <a:rPr lang="en-IN" sz="1200" kern="1200" dirty="0" smtClean="0">
                    <a:solidFill>
                      <a:schemeClr val="tx1"/>
                    </a:solidFill>
                    <a:effectLst/>
                    <a:latin typeface="+mn-lt"/>
                    <a:ea typeface="+mn-ea"/>
                    <a:cs typeface="+mn-cs"/>
                  </a:rPr>
                  <a:t>Runs </a:t>
                </a:r>
                <a:r>
                  <a:rPr lang="en-IN" sz="1200" kern="1200" dirty="0">
                    <a:solidFill>
                      <a:schemeClr val="tx1"/>
                    </a:solidFill>
                    <a:effectLst/>
                    <a:latin typeface="+mn-lt"/>
                    <a:ea typeface="+mn-ea"/>
                    <a:cs typeface="+mn-cs"/>
                  </a:rPr>
                  <a:t>to be scored = 183-23 = 160 runs in 15 overs</a:t>
                </a:r>
              </a:p>
              <a:p>
                <a:r>
                  <a:rPr lang="en-IN" sz="1200" kern="1200" dirty="0" smtClean="0">
                    <a:solidFill>
                      <a:schemeClr val="tx1"/>
                    </a:solidFill>
                    <a:effectLst/>
                    <a:latin typeface="+mn-lt"/>
                    <a:ea typeface="+mn-ea"/>
                    <a:cs typeface="+mn-cs"/>
                  </a:rPr>
                  <a:t>Therefore </a:t>
                </a:r>
                <a:r>
                  <a:rPr lang="en-IN" sz="1200" kern="1200" dirty="0">
                    <a:solidFill>
                      <a:schemeClr val="tx1"/>
                    </a:solidFill>
                    <a:effectLst/>
                    <a:latin typeface="+mn-lt"/>
                    <a:ea typeface="+mn-ea"/>
                    <a:cs typeface="+mn-cs"/>
                  </a:rPr>
                  <a:t>required run rate = </a:t>
                </a:r>
                <a:r>
                  <a:rPr lang="en-IN" sz="1200" i="0" kern="1200">
                    <a:solidFill>
                      <a:schemeClr val="tx1"/>
                    </a:solidFill>
                    <a:effectLst/>
                    <a:latin typeface="+mn-lt"/>
                    <a:ea typeface="+mn-ea"/>
                    <a:cs typeface="+mn-cs"/>
                  </a:rPr>
                  <a:t>(𝑅𝑢𝑛 𝑅𝑎𝑡𝑒)/𝑂𝑣𝑒𝑟𝑠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160/15</a:t>
                </a:r>
                <a:r>
                  <a:rPr lang="en-IN" sz="1200" kern="1200" dirty="0">
                    <a:solidFill>
                      <a:schemeClr val="tx1"/>
                    </a:solidFill>
                    <a:effectLst/>
                    <a:latin typeface="+mn-lt"/>
                    <a:ea typeface="+mn-ea"/>
                    <a:cs typeface="+mn-cs"/>
                  </a:rPr>
                  <a:t> = 10.67  </a:t>
                </a:r>
              </a:p>
              <a:p>
                <a:r>
                  <a:rPr lang="en-IN" sz="1200" b="1" kern="1200" dirty="0" smtClean="0">
                    <a:solidFill>
                      <a:schemeClr val="tx1"/>
                    </a:solidFill>
                    <a:effectLst/>
                    <a:latin typeface="+mn-lt"/>
                    <a:ea typeface="+mn-ea"/>
                    <a:cs typeface="+mn-cs"/>
                  </a:rPr>
                  <a:t>Option </a:t>
                </a:r>
                <a:r>
                  <a:rPr lang="en-IN" sz="1200" b="1" kern="1200" dirty="0">
                    <a:solidFill>
                      <a:schemeClr val="tx1"/>
                    </a:solidFill>
                    <a:effectLst/>
                    <a:latin typeface="+mn-lt"/>
                    <a:ea typeface="+mn-ea"/>
                    <a:cs typeface="+mn-cs"/>
                  </a:rPr>
                  <a:t>c) 10.67</a:t>
                </a:r>
                <a:endParaRPr lang="en-IN" sz="1200" kern="1200" dirty="0">
                  <a:solidFill>
                    <a:schemeClr val="tx1"/>
                  </a:solidFill>
                  <a:effectLst/>
                  <a:latin typeface="+mn-lt"/>
                  <a:ea typeface="+mn-ea"/>
                  <a:cs typeface="+mn-cs"/>
                </a:endParaRPr>
              </a:p>
              <a:p>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338941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0" dirty="0" smtClean="0">
                <a:latin typeface="Nunito Sans" panose="020B0604020202020204" charset="0"/>
              </a:rPr>
              <a:t>Option A.</a:t>
            </a:r>
          </a:p>
          <a:p>
            <a:r>
              <a:rPr lang="en-IN" sz="2500" b="0" dirty="0" smtClean="0">
                <a:latin typeface="Nunito Sans" panose="020B0604020202020204" charset="0"/>
              </a:rPr>
              <a:t>Let the average weight of the 59 students be A.</a:t>
            </a:r>
            <a:br>
              <a:rPr lang="en-IN" sz="2500" b="0" dirty="0" smtClean="0">
                <a:latin typeface="Nunito Sans" panose="020B0604020202020204" charset="0"/>
              </a:rPr>
            </a:br>
            <a:r>
              <a:rPr lang="en-IN" sz="2500" b="0" dirty="0" smtClean="0">
                <a:latin typeface="Nunito Sans" panose="020B0604020202020204" charset="0"/>
              </a:rPr>
              <a:t>So the total weight of the 59 of them will be 59*A.</a:t>
            </a:r>
            <a:br>
              <a:rPr lang="en-IN" sz="2500" b="0" dirty="0" smtClean="0">
                <a:latin typeface="Nunito Sans" panose="020B0604020202020204" charset="0"/>
              </a:rPr>
            </a:br>
            <a:r>
              <a:rPr lang="en-IN" sz="2500" b="0" dirty="0" smtClean="0">
                <a:latin typeface="Nunito Sans" panose="020B0604020202020204" charset="0"/>
              </a:rPr>
              <a:t>The questions states that when the weight of this student who left is added, the total weight of the class = 59A + 45</a:t>
            </a:r>
            <a:br>
              <a:rPr lang="en-IN" sz="2500" b="0" dirty="0" smtClean="0">
                <a:latin typeface="Nunito Sans" panose="020B0604020202020204" charset="0"/>
              </a:rPr>
            </a:br>
            <a:r>
              <a:rPr lang="en-IN" sz="2500" b="0" dirty="0" smtClean="0">
                <a:latin typeface="Nunito Sans" panose="020B0604020202020204" charset="0"/>
              </a:rPr>
              <a:t>When this student is also included, the average weight decreases by 0.2 kgs</a:t>
            </a:r>
            <a:br>
              <a:rPr lang="en-IN" sz="2500" b="0" dirty="0" smtClean="0">
                <a:latin typeface="Nunito Sans" panose="020B0604020202020204" charset="0"/>
              </a:rPr>
            </a:br>
            <a:r>
              <a:rPr lang="en-IN" sz="2500" b="0" dirty="0" smtClean="0">
                <a:latin typeface="Nunito Sans" panose="020B0604020202020204" charset="0"/>
              </a:rPr>
              <a:t>(59A+45)/ 60=A−0.2</a:t>
            </a:r>
            <a:br>
              <a:rPr lang="en-IN" sz="2500" b="0" dirty="0" smtClean="0">
                <a:latin typeface="Nunito Sans" panose="020B0604020202020204" charset="0"/>
              </a:rPr>
            </a:br>
            <a:r>
              <a:rPr lang="en-IN" sz="2500" b="0" dirty="0" smtClean="0">
                <a:latin typeface="Nunito Sans" panose="020B0604020202020204" charset="0"/>
              </a:rPr>
              <a:t>=&gt; 59A + 45 = 60A - 12</a:t>
            </a:r>
            <a:br>
              <a:rPr lang="en-IN" sz="2500" b="0" dirty="0" smtClean="0">
                <a:latin typeface="Nunito Sans" panose="020B0604020202020204" charset="0"/>
              </a:rPr>
            </a:br>
            <a:r>
              <a:rPr lang="en-IN" sz="2500" b="0" dirty="0" smtClean="0">
                <a:latin typeface="Nunito Sans" panose="020B0604020202020204" charset="0"/>
              </a:rPr>
              <a:t>=&gt; 45 + 12 = 60A - 59A</a:t>
            </a:r>
            <a:br>
              <a:rPr lang="en-IN" sz="2500" b="0" dirty="0" smtClean="0">
                <a:latin typeface="Nunito Sans" panose="020B0604020202020204" charset="0"/>
              </a:rPr>
            </a:br>
            <a:r>
              <a:rPr lang="en-IN" sz="2500" b="0" dirty="0" smtClean="0">
                <a:latin typeface="Nunito Sans" panose="020B0604020202020204" charset="0"/>
              </a:rPr>
              <a:t>=&gt; A = 57 </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821457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smtClean="0">
                <a:solidFill>
                  <a:schemeClr val="tx1"/>
                </a:solidFill>
                <a:latin typeface="Nunito Sans" panose="00000500000000000000" pitchFamily="2" charset="0"/>
                <a:ea typeface="+mn-ea"/>
                <a:cs typeface="+mn-cs"/>
              </a:rPr>
              <a:t>Option B.</a:t>
            </a:r>
          </a:p>
          <a:p>
            <a:r>
              <a:rPr lang="en-US" sz="2500" b="1" kern="1200" dirty="0" smtClean="0">
                <a:solidFill>
                  <a:schemeClr val="tx1"/>
                </a:solidFill>
                <a:latin typeface="Nunito Sans" panose="00000500000000000000" pitchFamily="2" charset="0"/>
                <a:ea typeface="+mn-ea"/>
                <a:cs typeface="+mn-cs"/>
              </a:rPr>
              <a:t>View </a:t>
            </a:r>
            <a:r>
              <a:rPr lang="en-US" sz="2500" b="1" kern="1200" dirty="0" smtClean="0">
                <a:solidFill>
                  <a:schemeClr val="tx1"/>
                </a:solidFill>
                <a:latin typeface="Nunito Sans" panose="00000500000000000000" pitchFamily="2" charset="0"/>
                <a:ea typeface="+mn-ea"/>
                <a:cs typeface="+mn-cs"/>
                <a:sym typeface="Wingdings" panose="05000000000000000000" pitchFamily="2" charset="2"/>
              </a:rPr>
              <a:t> Notes Page</a:t>
            </a:r>
            <a:endParaRPr lang="en-US"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pic>
        <p:nvPicPr>
          <p:cNvPr id="5" name="Picture 4"/>
          <p:cNvPicPr>
            <a:picLocks noChangeAspect="1"/>
          </p:cNvPicPr>
          <p:nvPr/>
        </p:nvPicPr>
        <p:blipFill>
          <a:blip r:embed="rId3"/>
          <a:stretch>
            <a:fillRect/>
          </a:stretch>
        </p:blipFill>
        <p:spPr>
          <a:xfrm>
            <a:off x="668781" y="4913313"/>
            <a:ext cx="5520437" cy="3688292"/>
          </a:xfrm>
          <a:prstGeom prst="rect">
            <a:avLst/>
          </a:prstGeom>
        </p:spPr>
      </p:pic>
    </p:spTree>
    <p:extLst>
      <p:ext uri="{BB962C8B-B14F-4D97-AF65-F5344CB8AC3E}">
        <p14:creationId xmlns:p14="http://schemas.microsoft.com/office/powerpoint/2010/main" val="205488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2500" b="0" kern="1200" dirty="0" smtClean="0">
                <a:solidFill>
                  <a:schemeClr val="tx1"/>
                </a:solidFill>
                <a:effectLst/>
                <a:latin typeface="Nunito Sans" panose="020B0604020202020204" charset="0"/>
                <a:ea typeface="+mn-ea"/>
                <a:cs typeface="+mn-cs"/>
              </a:rPr>
              <a:t>Option</a:t>
            </a:r>
            <a:r>
              <a:rPr lang="en-US" sz="2500" b="0" kern="1200" baseline="0" dirty="0" smtClean="0">
                <a:solidFill>
                  <a:schemeClr val="tx1"/>
                </a:solidFill>
                <a:effectLst/>
                <a:latin typeface="Nunito Sans" panose="020B0604020202020204" charset="0"/>
                <a:ea typeface="+mn-ea"/>
                <a:cs typeface="+mn-cs"/>
              </a:rPr>
              <a:t> A.</a:t>
            </a:r>
            <a:endParaRPr lang="en-US" sz="2500" b="0" kern="1200" dirty="0" smtClean="0">
              <a:solidFill>
                <a:schemeClr val="tx1"/>
              </a:solidFill>
              <a:effectLst/>
              <a:latin typeface="Nunito Sans" panose="020B0604020202020204" charset="0"/>
              <a:ea typeface="+mn-ea"/>
              <a:cs typeface="+mn-cs"/>
            </a:endParaRPr>
          </a:p>
          <a:p>
            <a:pPr fontAlgn="base"/>
            <a:r>
              <a:rPr lang="en-IN" sz="2500" b="0" kern="1200" dirty="0" smtClean="0">
                <a:solidFill>
                  <a:schemeClr val="tx1"/>
                </a:solidFill>
                <a:effectLst/>
                <a:latin typeface="Nunito Sans" panose="020B0604020202020204" charset="0"/>
                <a:ea typeface="+mn-ea"/>
                <a:cs typeface="+mn-cs"/>
              </a:rPr>
              <a:t>Let the average age of the whole team be x years.</a:t>
            </a:r>
            <a:br>
              <a:rPr lang="en-IN" sz="2500" b="0" kern="1200" dirty="0" smtClean="0">
                <a:solidFill>
                  <a:schemeClr val="tx1"/>
                </a:solidFill>
                <a:effectLst/>
                <a:latin typeface="Nunito Sans" panose="020B0604020202020204" charset="0"/>
                <a:ea typeface="+mn-ea"/>
                <a:cs typeface="+mn-cs"/>
              </a:rPr>
            </a:br>
            <a:r>
              <a:rPr lang="en-IN" sz="2500" b="0" kern="1200" dirty="0" smtClean="0">
                <a:solidFill>
                  <a:schemeClr val="tx1"/>
                </a:solidFill>
                <a:effectLst/>
                <a:latin typeface="Nunito Sans" panose="020B0604020202020204" charset="0"/>
                <a:ea typeface="+mn-ea"/>
                <a:cs typeface="+mn-cs"/>
              </a:rPr>
              <a:t>11x - (26 + 29) = 9 (x - 1)</a:t>
            </a:r>
            <a:br>
              <a:rPr lang="en-IN" sz="2500" b="0" kern="1200" dirty="0" smtClean="0">
                <a:solidFill>
                  <a:schemeClr val="tx1"/>
                </a:solidFill>
                <a:effectLst/>
                <a:latin typeface="Nunito Sans" panose="020B0604020202020204" charset="0"/>
                <a:ea typeface="+mn-ea"/>
                <a:cs typeface="+mn-cs"/>
              </a:rPr>
            </a:br>
            <a:r>
              <a:rPr lang="en-IN" sz="2500" b="0" kern="1200" dirty="0" smtClean="0">
                <a:solidFill>
                  <a:schemeClr val="tx1"/>
                </a:solidFill>
                <a:effectLst/>
                <a:latin typeface="Nunito Sans" panose="020B0604020202020204" charset="0"/>
                <a:ea typeface="+mn-ea"/>
                <a:cs typeface="+mn-cs"/>
              </a:rPr>
              <a:t>=&gt; 11x - 9x = 46</a:t>
            </a:r>
            <a:br>
              <a:rPr lang="en-IN" sz="2500" b="0" kern="1200" dirty="0" smtClean="0">
                <a:solidFill>
                  <a:schemeClr val="tx1"/>
                </a:solidFill>
                <a:effectLst/>
                <a:latin typeface="Nunito Sans" panose="020B0604020202020204" charset="0"/>
                <a:ea typeface="+mn-ea"/>
                <a:cs typeface="+mn-cs"/>
              </a:rPr>
            </a:br>
            <a:r>
              <a:rPr lang="en-IN" sz="2500" b="0" kern="1200" dirty="0" smtClean="0">
                <a:solidFill>
                  <a:schemeClr val="tx1"/>
                </a:solidFill>
                <a:effectLst/>
                <a:latin typeface="Nunito Sans" panose="020B0604020202020204" charset="0"/>
                <a:ea typeface="+mn-ea"/>
                <a:cs typeface="+mn-cs"/>
              </a:rPr>
              <a:t>=&gt; 2x = 46</a:t>
            </a:r>
            <a:br>
              <a:rPr lang="en-IN" sz="2500" b="0" kern="1200" dirty="0" smtClean="0">
                <a:solidFill>
                  <a:schemeClr val="tx1"/>
                </a:solidFill>
                <a:effectLst/>
                <a:latin typeface="Nunito Sans" panose="020B0604020202020204" charset="0"/>
                <a:ea typeface="+mn-ea"/>
                <a:cs typeface="+mn-cs"/>
              </a:rPr>
            </a:br>
            <a:r>
              <a:rPr lang="en-IN" sz="2500" b="0" kern="1200" dirty="0" smtClean="0">
                <a:solidFill>
                  <a:schemeClr val="tx1"/>
                </a:solidFill>
                <a:effectLst/>
                <a:latin typeface="Nunito Sans" panose="020B0604020202020204" charset="0"/>
                <a:ea typeface="+mn-ea"/>
                <a:cs typeface="+mn-cs"/>
              </a:rPr>
              <a:t>=&gt; x = 23.</a:t>
            </a:r>
            <a:br>
              <a:rPr lang="en-IN" sz="2500" b="0" kern="1200" dirty="0" smtClean="0">
                <a:solidFill>
                  <a:schemeClr val="tx1"/>
                </a:solidFill>
                <a:effectLst/>
                <a:latin typeface="Nunito Sans" panose="020B0604020202020204" charset="0"/>
                <a:ea typeface="+mn-ea"/>
                <a:cs typeface="+mn-cs"/>
              </a:rPr>
            </a:br>
            <a:r>
              <a:rPr lang="en-IN" sz="2500" b="0" kern="1200" dirty="0" smtClean="0">
                <a:solidFill>
                  <a:schemeClr val="tx1"/>
                </a:solidFill>
                <a:effectLst/>
                <a:latin typeface="Nunito Sans" panose="020B0604020202020204" charset="0"/>
                <a:ea typeface="+mn-ea"/>
                <a:cs typeface="+mn-cs"/>
              </a:rPr>
              <a:t>So, the average age of the team is 23 years. </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237627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30480" y="972935"/>
            <a:ext cx="12161520" cy="1246495"/>
          </a:xfrm>
          <a:prstGeom prst="rect">
            <a:avLst/>
          </a:prstGeom>
          <a:noFill/>
        </p:spPr>
        <p:txBody>
          <a:bodyPr wrap="square" rtlCol="0">
            <a:spAutoFit/>
          </a:bodyPr>
          <a:lstStyle/>
          <a:p>
            <a:r>
              <a:rPr lang="en-IN" sz="2500" dirty="0">
                <a:latin typeface="Nunito Sans" panose="020B0604020202020204" charset="0"/>
              </a:rPr>
              <a:t>A certain factory employed 600 men and 400 women and the average wage was Rs. 25.50 per day, if a woman got Rs. 5 less than a man, then what are their daily wages</a:t>
            </a:r>
            <a:r>
              <a:rPr lang="en-IN" sz="2500" dirty="0" smtClean="0">
                <a:latin typeface="Nunito Sans" panose="020B0604020202020204" charset="0"/>
              </a:rPr>
              <a:t>?</a:t>
            </a:r>
            <a:endParaRPr lang="en-IN" sz="25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25</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22.5</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24</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21.5</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20043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10160" y="1054215"/>
            <a:ext cx="12181840" cy="861774"/>
          </a:xfrm>
          <a:prstGeom prst="rect">
            <a:avLst/>
          </a:prstGeom>
          <a:noFill/>
        </p:spPr>
        <p:txBody>
          <a:bodyPr wrap="square" rtlCol="0">
            <a:spAutoFit/>
          </a:bodyPr>
          <a:lstStyle/>
          <a:p>
            <a:r>
              <a:rPr lang="en-IN" sz="2500" dirty="0">
                <a:latin typeface="Nunito Sans" panose="020B0604020202020204" charset="0"/>
              </a:rPr>
              <a:t>The average age of husband, wife and their child 3 years ago was 27 years and that of wife and the child 5 years ago was 20 years. The present age of the husband is</a:t>
            </a:r>
            <a:r>
              <a:rPr lang="en-IN" sz="2500" dirty="0" smtClean="0">
                <a:latin typeface="Nunito Sans" panose="020B0604020202020204" charset="0"/>
              </a:rPr>
              <a:t>?</a:t>
            </a:r>
            <a:endParaRPr lang="en-IN" sz="25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40</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15</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20</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505430" y="552014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30</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99349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75626"/>
            <a:ext cx="12192000" cy="1246495"/>
          </a:xfrm>
          <a:prstGeom prst="rect">
            <a:avLst/>
          </a:prstGeom>
          <a:noFill/>
        </p:spPr>
        <p:txBody>
          <a:bodyPr wrap="square" rtlCol="0">
            <a:spAutoFit/>
          </a:bodyPr>
          <a:lstStyle/>
          <a:p>
            <a:r>
              <a:rPr lang="en-IN" sz="2500" dirty="0">
                <a:latin typeface="Nunito Sans" panose="020B0604020202020204" charset="0"/>
              </a:rPr>
              <a:t>The average age of 15 students of a class is 15 years. Out of these, the average age of 5 students is 14 years and that of the other 9 students is 16 years, The age of the 15th student is</a:t>
            </a:r>
            <a:r>
              <a:rPr lang="en-IN" sz="2500" dirty="0" smtClean="0">
                <a:latin typeface="Nunito Sans" panose="020B0604020202020204" charset="0"/>
              </a:rPr>
              <a:t>:</a:t>
            </a:r>
            <a:endParaRPr lang="en-IN" sz="25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13</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12</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3</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11</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890534"/>
            <a:ext cx="12039600" cy="1246495"/>
          </a:xfrm>
          <a:prstGeom prst="rect">
            <a:avLst/>
          </a:prstGeom>
          <a:noFill/>
        </p:spPr>
        <p:txBody>
          <a:bodyPr wrap="square" rtlCol="0">
            <a:spAutoFit/>
          </a:bodyPr>
          <a:lstStyle/>
          <a:p>
            <a:r>
              <a:rPr lang="en-IN" sz="2500" dirty="0">
                <a:latin typeface="Nunito Sans" panose="020B0604020202020204" charset="0"/>
              </a:rPr>
              <a:t>A library has an average of 510 visitors on Sundays and 240 on other days. What is the average number of visitors per day in a month of 30 days beginning with a Sunday</a:t>
            </a:r>
            <a:r>
              <a:rPr lang="en-IN" sz="2500" dirty="0" smtClean="0">
                <a:latin typeface="Nunito Sans" panose="020B0604020202020204" charset="0"/>
              </a:rPr>
              <a:t>?</a:t>
            </a:r>
            <a:endParaRPr lang="en-IN" sz="25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290</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300</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285</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230</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93255"/>
            <a:ext cx="12191999" cy="1246495"/>
          </a:xfrm>
          <a:prstGeom prst="rect">
            <a:avLst/>
          </a:prstGeom>
          <a:noFill/>
        </p:spPr>
        <p:txBody>
          <a:bodyPr wrap="square" rtlCol="0">
            <a:spAutoFit/>
          </a:bodyPr>
          <a:lstStyle/>
          <a:p>
            <a:r>
              <a:rPr lang="en-IN" sz="2500" dirty="0">
                <a:latin typeface="Nunito Sans" panose="020B0604020202020204" charset="0"/>
              </a:rPr>
              <a:t>The average height of 30 boys out of a class of 50 boys is 160 cm. If the average height of the remaining boys is 165 cm, the average height of the entire class (in cm) is: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161</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162</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163</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164</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10919"/>
            <a:ext cx="12192000" cy="1246495"/>
          </a:xfrm>
          <a:prstGeom prst="rect">
            <a:avLst/>
          </a:prstGeom>
          <a:noFill/>
        </p:spPr>
        <p:txBody>
          <a:bodyPr wrap="square" rtlCol="0">
            <a:spAutoFit/>
          </a:bodyPr>
          <a:lstStyle/>
          <a:p>
            <a:r>
              <a:rPr lang="en-IN" sz="2500" dirty="0">
                <a:latin typeface="Nunito Sans" panose="020B0604020202020204" charset="0"/>
              </a:rPr>
              <a:t>9 men visited a hotel. 8 of them spent Rs.4 each for their meal and the 9th man spent Rs. 2 more than the average of all the nine. The total money spent by them for the meal </a:t>
            </a:r>
            <a:r>
              <a:rPr lang="en-IN" sz="2500" dirty="0" smtClean="0">
                <a:latin typeface="Nunito Sans" panose="020B0604020202020204" charset="0"/>
              </a:rPr>
              <a:t>is</a:t>
            </a:r>
            <a:endParaRPr lang="en-IN" sz="25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38.25</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40</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42.25</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50</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16393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12824" y="984260"/>
            <a:ext cx="12204823" cy="2308324"/>
          </a:xfrm>
          <a:prstGeom prst="rect">
            <a:avLst/>
          </a:prstGeom>
          <a:noFill/>
        </p:spPr>
        <p:txBody>
          <a:bodyPr wrap="square" rtlCol="0">
            <a:spAutoFit/>
          </a:bodyPr>
          <a:lstStyle/>
          <a:p>
            <a:r>
              <a:rPr lang="en-IN" sz="2400" dirty="0">
                <a:latin typeface="Nunito Sans" panose="020B0604020202020204" charset="0"/>
              </a:rPr>
              <a:t>5 Scores in a classroom are broken into 5 different ranges, 51-60, 61-70, 71-80, 81-90 and 91-100. The number of students who have scored in each range is given </a:t>
            </a:r>
            <a:r>
              <a:rPr lang="en-IN" sz="2400" dirty="0" smtClean="0">
                <a:latin typeface="Nunito Sans" panose="020B0604020202020204" charset="0"/>
              </a:rPr>
              <a:t>below.51 </a:t>
            </a:r>
            <a:r>
              <a:rPr lang="en-IN" sz="2400" dirty="0">
                <a:latin typeface="Nunito Sans" panose="020B0604020202020204" charset="0"/>
              </a:rPr>
              <a:t>to 60 - 3 students, 61 to 70 - 8 students, 71 to 80 - 7 students, 81 to 90 - 4 students, 91 to 100 - 3 </a:t>
            </a:r>
            <a:r>
              <a:rPr lang="en-IN" sz="2400" dirty="0" smtClean="0">
                <a:latin typeface="Nunito Sans" panose="020B0604020202020204" charset="0"/>
              </a:rPr>
              <a:t>students. Furthermore, </a:t>
            </a:r>
            <a:r>
              <a:rPr lang="en-IN" sz="2400" dirty="0">
                <a:latin typeface="Nunito Sans" panose="020B0604020202020204" charset="0"/>
              </a:rPr>
              <a:t>we know that the number of students who scored 76 or more is </a:t>
            </a:r>
            <a:r>
              <a:rPr lang="en-IN" sz="2400" dirty="0" smtClean="0">
                <a:latin typeface="Nunito Sans" panose="020B0604020202020204" charset="0"/>
              </a:rPr>
              <a:t>at least </a:t>
            </a:r>
            <a:r>
              <a:rPr lang="en-IN" sz="2400" dirty="0">
                <a:latin typeface="Nunito Sans" panose="020B0604020202020204" charset="0"/>
              </a:rPr>
              <a:t>one more than those who scored below 75. What is the minimum possible average overall of this class</a:t>
            </a:r>
            <a:r>
              <a:rPr lang="en-IN" sz="2400" dirty="0" smtClean="0">
                <a:latin typeface="Nunito Sans" panose="020B0604020202020204" charset="0"/>
              </a:rPr>
              <a:t>?</a:t>
            </a:r>
            <a:endParaRPr lang="en-IN" sz="24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42479" y="388926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78367" y="4484243"/>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7" y="50712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57997" y="569260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029373"/>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71.2</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73158" y="459423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70.6</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70537" y="5215554"/>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69.2</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75432" y="583687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72</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85152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20320" y="883618"/>
            <a:ext cx="12171680" cy="830997"/>
          </a:xfrm>
          <a:prstGeom prst="rect">
            <a:avLst/>
          </a:prstGeom>
          <a:noFill/>
        </p:spPr>
        <p:txBody>
          <a:bodyPr wrap="square" rtlCol="0">
            <a:spAutoFit/>
          </a:bodyPr>
          <a:lstStyle/>
          <a:p>
            <a:r>
              <a:rPr lang="en-IN" sz="2400" dirty="0">
                <a:latin typeface="Nunito Sans" panose="020B0604020202020204" charset="0"/>
              </a:rPr>
              <a:t>In a sequence of 25 terms, can 20 terms be below the average? Can 20 terms be between median and average</a:t>
            </a:r>
            <a:r>
              <a:rPr lang="en-IN" sz="2400" dirty="0" smtClean="0">
                <a:latin typeface="Nunito Sans" panose="020B0604020202020204" charset="0"/>
              </a:rPr>
              <a:t>?</a:t>
            </a:r>
            <a:endParaRPr lang="en-IN" sz="24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40686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1023933"/>
            <a:ext cx="12039600" cy="1200329"/>
          </a:xfrm>
          <a:prstGeom prst="rect">
            <a:avLst/>
          </a:prstGeom>
          <a:noFill/>
        </p:spPr>
        <p:txBody>
          <a:bodyPr wrap="square" rtlCol="0">
            <a:spAutoFit/>
          </a:bodyPr>
          <a:lstStyle/>
          <a:p>
            <a:r>
              <a:rPr lang="en-IN" sz="2400" dirty="0">
                <a:latin typeface="Nunito Sans" panose="020B0604020202020204" charset="0"/>
              </a:rPr>
              <a:t>Consider a class of 40 students whose average weight is 40 kgs. m new students join this class whose average weight is n kgs. If it is known that m + n = 50, what is the maximum possible average weight of the class now?</a:t>
            </a:r>
          </a:p>
        </p:txBody>
      </p:sp>
      <p:sp>
        <p:nvSpPr>
          <p:cNvPr id="4" name="Rectangle 3">
            <a:extLst>
              <a:ext uri="{FF2B5EF4-FFF2-40B4-BE49-F238E27FC236}">
                <a16:creationId xmlns="" xmlns:a16="http://schemas.microsoft.com/office/drawing/2014/main" id="{E5DD2504-B1FF-4F55-B4FA-4AEA19FF2DD8}"/>
              </a:ext>
            </a:extLst>
          </p:cNvPr>
          <p:cNvSpPr/>
          <p:nvPr/>
        </p:nvSpPr>
        <p:spPr>
          <a:xfrm>
            <a:off x="642479" y="388926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78367" y="4484243"/>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7" y="50712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57997" y="569260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029373"/>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40.18 kg</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73158" y="459423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40.56 kg</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70537" y="5215554"/>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40.67 kg</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75432" y="583687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40.49 kg</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05705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41886"/>
            <a:ext cx="12192000" cy="1938992"/>
          </a:xfrm>
          <a:prstGeom prst="rect">
            <a:avLst/>
          </a:prstGeom>
          <a:noFill/>
        </p:spPr>
        <p:txBody>
          <a:bodyPr wrap="square" rtlCol="0">
            <a:spAutoFit/>
          </a:bodyPr>
          <a:lstStyle/>
          <a:p>
            <a:r>
              <a:rPr lang="en-IN" sz="2400" dirty="0">
                <a:latin typeface="Nunito Sans" panose="020B0604020202020204" charset="0"/>
              </a:rPr>
              <a:t>The average score in an examination of 10 students of a class is 60. If the scores of the top five students are not considered, the average score of the remaining students falls by 5. The pass mark was 40 and the maximum mark was 100. It is also known that none of the students failed. If each of the top five scorers had distinct integral scores, the maximum possible score of the topper is</a:t>
            </a:r>
            <a:r>
              <a:rPr lang="en-IN" sz="2400" dirty="0" smtClean="0">
                <a:latin typeface="Nunito Sans" panose="020B0604020202020204" charset="0"/>
              </a:rPr>
              <a:t>......</a:t>
            </a:r>
            <a:endParaRPr lang="en-IN" sz="24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42479" y="388926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78367" y="4484243"/>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7" y="50712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57997" y="569260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029373"/>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100</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73158" y="459423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87</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70537" y="5215554"/>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95</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75432" y="583687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99</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5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Averages </a:t>
            </a:r>
            <a:endParaRPr lang="en-US" sz="6000" dirty="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883618"/>
            <a:ext cx="12192000" cy="1200329"/>
          </a:xfrm>
          <a:prstGeom prst="rect">
            <a:avLst/>
          </a:prstGeom>
          <a:noFill/>
        </p:spPr>
        <p:txBody>
          <a:bodyPr wrap="square" rtlCol="0">
            <a:spAutoFit/>
          </a:bodyPr>
          <a:lstStyle/>
          <a:p>
            <a:r>
              <a:rPr lang="en-IN" sz="2400" dirty="0">
                <a:latin typeface="Nunito Sans" panose="020B0604020202020204" charset="0"/>
              </a:rPr>
              <a:t>From 10 numbers, a, b, c,...j, all sets of 4 numbers are chosen and their </a:t>
            </a:r>
            <a:r>
              <a:rPr lang="en-IN" sz="2400" dirty="0" smtClean="0">
                <a:latin typeface="Nunito Sans" panose="020B0604020202020204" charset="0"/>
              </a:rPr>
              <a:t>averages computed</a:t>
            </a:r>
            <a:r>
              <a:rPr lang="en-IN" sz="2400" dirty="0">
                <a:latin typeface="Nunito Sans" panose="020B0604020202020204" charset="0"/>
              </a:rPr>
              <a:t>. Will the average of these averages be equal to the average of the 10 numbers?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40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1002005"/>
            <a:ext cx="12192000" cy="1200329"/>
          </a:xfrm>
          <a:prstGeom prst="rect">
            <a:avLst/>
          </a:prstGeom>
          <a:noFill/>
        </p:spPr>
        <p:txBody>
          <a:bodyPr wrap="square" rtlCol="0">
            <a:spAutoFit/>
          </a:bodyPr>
          <a:lstStyle/>
          <a:p>
            <a:r>
              <a:rPr lang="en-IN" sz="2400" dirty="0">
                <a:latin typeface="Nunito Sans" panose="020B0604020202020204" charset="0"/>
              </a:rPr>
              <a:t>Arun has 13 boxes of chocolates with him, with an average of 17 chocolates per box. If each box has at least 11 chocolates and no two boxes have equal number of chocolates, then what can be the maximum possible number of chocolates in any box</a:t>
            </a:r>
            <a:r>
              <a:rPr lang="en-IN" sz="2400" dirty="0" smtClean="0">
                <a:latin typeface="Nunito Sans" panose="020B0604020202020204" charset="0"/>
              </a:rPr>
              <a:t>?</a:t>
            </a:r>
            <a:endParaRPr lang="en-IN" sz="24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42479" y="388926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78367" y="4484243"/>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7" y="50712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57997" y="569260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029373"/>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23</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73158" y="459423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25</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70537" y="5215554"/>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29</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75432" y="583687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Cannot be determined</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38195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1023933"/>
            <a:ext cx="12039600" cy="1938992"/>
          </a:xfrm>
          <a:prstGeom prst="rect">
            <a:avLst/>
          </a:prstGeom>
          <a:noFill/>
        </p:spPr>
        <p:txBody>
          <a:bodyPr wrap="square" rtlCol="0">
            <a:spAutoFit/>
          </a:bodyPr>
          <a:lstStyle/>
          <a:p>
            <a:r>
              <a:rPr lang="en-IN" sz="2400" dirty="0">
                <a:latin typeface="Nunito Sans" panose="020B0604020202020204" charset="0"/>
              </a:rPr>
              <a:t>At a certain upscale restaurant, there just two kinds of food items: entrees and appetizers. </a:t>
            </a:r>
            <a:r>
              <a:rPr lang="en-IN" sz="2400" dirty="0" smtClean="0">
                <a:latin typeface="Nunito Sans" panose="020B0604020202020204" charset="0"/>
              </a:rPr>
              <a:t>Each </a:t>
            </a:r>
            <a:r>
              <a:rPr lang="en-IN" sz="2400" dirty="0">
                <a:latin typeface="Nunito Sans" panose="020B0604020202020204" charset="0"/>
              </a:rPr>
              <a:t>entrée item costs $30, and each appetizer item costs $12.  Last year, it had a total of 15 food items on the menu, and the average price of a food item on its menu was $18</a:t>
            </a:r>
            <a:r>
              <a:rPr lang="en-IN" sz="2400">
                <a:latin typeface="Nunito Sans" panose="020B0604020202020204" charset="0"/>
              </a:rPr>
              <a:t>. </a:t>
            </a:r>
            <a:r>
              <a:rPr lang="en-IN" sz="2400" smtClean="0">
                <a:latin typeface="Nunito Sans" panose="020B0604020202020204" charset="0"/>
              </a:rPr>
              <a:t>This </a:t>
            </a:r>
            <a:r>
              <a:rPr lang="en-IN" sz="2400" dirty="0">
                <a:latin typeface="Nunito Sans" panose="020B0604020202020204" charset="0"/>
              </a:rPr>
              <a:t>year, it added more appetizer items, and the average price of a food item on its menu dropped to $15.  How many appetizer items did it add this year</a:t>
            </a:r>
            <a:r>
              <a:rPr lang="en-IN" sz="2400" dirty="0" smtClean="0">
                <a:latin typeface="Nunito Sans" panose="020B0604020202020204" charset="0"/>
              </a:rPr>
              <a:t>?</a:t>
            </a:r>
            <a:endParaRPr lang="en-IN" sz="24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42479" y="388926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78367" y="4484243"/>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7" y="50712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57997" y="569260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029373"/>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3</a:t>
            </a:r>
            <a:endParaRPr lang="en-US" sz="2500" dirty="0">
              <a:latin typeface="Nunito Sans" panose="020B0604020202020204"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73158" y="4594230"/>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6</a:t>
            </a:r>
            <a:endParaRPr lang="en-US" sz="2500" dirty="0">
              <a:latin typeface="Nunito Sans" panose="020B0604020202020204"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70537" y="5215554"/>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9</a:t>
            </a:r>
            <a:endParaRPr lang="en-US" sz="2500" dirty="0">
              <a:latin typeface="Nunito Sans" panose="020B0604020202020204"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75432" y="5836878"/>
            <a:ext cx="10098317" cy="477054"/>
          </a:xfrm>
          <a:prstGeom prst="rect">
            <a:avLst/>
          </a:prstGeom>
          <a:noFill/>
        </p:spPr>
        <p:txBody>
          <a:bodyPr wrap="square" lIns="91440" tIns="45720" rIns="91440" bIns="45720">
            <a:spAutoFit/>
          </a:bodyPr>
          <a:lstStyle/>
          <a:p>
            <a:r>
              <a:rPr lang="en-US" sz="2500" dirty="0" smtClean="0">
                <a:latin typeface="Nunito Sans" panose="020B0604020202020204" charset="0"/>
              </a:rPr>
              <a:t>15</a:t>
            </a:r>
            <a:endParaRPr lang="en-US"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39027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883618"/>
            <a:ext cx="12192000" cy="2015936"/>
          </a:xfrm>
          <a:prstGeom prst="rect">
            <a:avLst/>
          </a:prstGeom>
          <a:noFill/>
        </p:spPr>
        <p:txBody>
          <a:bodyPr wrap="square" rtlCol="0">
            <a:spAutoFit/>
          </a:bodyPr>
          <a:lstStyle/>
          <a:p>
            <a:r>
              <a:rPr lang="en-IN" sz="2500" dirty="0">
                <a:latin typeface="Nunito Sans" panose="020B0604020202020204" charset="0"/>
              </a:rPr>
              <a:t>You along with 5 of your friends go for an outing. You have Rs. 31,348, Rs. 26,348, Rs.23,348, Rs. 27,348, Rs. 32,348 and Rs. 35,348 with you. You plan to divide that amount equally among yourselves before starting </a:t>
            </a:r>
            <a:r>
              <a:rPr lang="en-IN" sz="2500" dirty="0" smtClean="0">
                <a:latin typeface="Nunito Sans" panose="020B0604020202020204" charset="0"/>
              </a:rPr>
              <a:t>for this </a:t>
            </a:r>
            <a:r>
              <a:rPr lang="en-IN" sz="2500" dirty="0">
                <a:latin typeface="Nunito Sans" panose="020B0604020202020204" charset="0"/>
              </a:rPr>
              <a:t>trip. All six of you agree to donate the unspent money to an orphanage</a:t>
            </a:r>
            <a:r>
              <a:rPr lang="en-IN" sz="2500" dirty="0" smtClean="0">
                <a:latin typeface="Nunito Sans" panose="020B0604020202020204" charset="0"/>
              </a:rPr>
              <a:t>.</a:t>
            </a:r>
            <a:r>
              <a:rPr lang="en-IN" sz="2500" dirty="0">
                <a:latin typeface="Nunito Sans" panose="020B0604020202020204" charset="0"/>
              </a:rPr>
              <a:t> What is the amount with each person at the start of the journey</a:t>
            </a:r>
            <a:r>
              <a:rPr lang="en-IN" sz="2500" dirty="0" smtClean="0">
                <a:latin typeface="Nunito Sans" panose="020B0604020202020204" charset="0"/>
              </a:rPr>
              <a:t>?</a:t>
            </a:r>
            <a:endParaRPr lang="en-IN"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3256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10160" y="883618"/>
            <a:ext cx="12181840" cy="2400657"/>
          </a:xfrm>
          <a:prstGeom prst="rect">
            <a:avLst/>
          </a:prstGeom>
          <a:noFill/>
        </p:spPr>
        <p:txBody>
          <a:bodyPr wrap="square" rtlCol="0">
            <a:spAutoFit/>
          </a:bodyPr>
          <a:lstStyle/>
          <a:p>
            <a:r>
              <a:rPr lang="en-IN" sz="2500" dirty="0" smtClean="0">
                <a:latin typeface="Nunito Sans" panose="020B0604020202020204" charset="0"/>
              </a:rPr>
              <a:t>You </a:t>
            </a:r>
            <a:r>
              <a:rPr lang="en-IN" sz="2500" dirty="0">
                <a:latin typeface="Nunito Sans" panose="020B0604020202020204" charset="0"/>
              </a:rPr>
              <a:t>along with 5 of your friends go </a:t>
            </a:r>
            <a:r>
              <a:rPr lang="en-IN" sz="2500" dirty="0" smtClean="0">
                <a:latin typeface="Nunito Sans" panose="020B0604020202020204" charset="0"/>
              </a:rPr>
              <a:t>for an </a:t>
            </a:r>
            <a:r>
              <a:rPr lang="en-IN" sz="2500" dirty="0">
                <a:latin typeface="Nunito Sans" panose="020B0604020202020204" charset="0"/>
              </a:rPr>
              <a:t>outing. You have Rs. 31,348, Rs. 26,348, </a:t>
            </a:r>
            <a:r>
              <a:rPr lang="en-IN" sz="2500" dirty="0" smtClean="0">
                <a:latin typeface="Nunito Sans" panose="020B0604020202020204" charset="0"/>
              </a:rPr>
              <a:t>Rs.23,348</a:t>
            </a:r>
            <a:r>
              <a:rPr lang="en-IN" sz="2500" dirty="0">
                <a:latin typeface="Nunito Sans" panose="020B0604020202020204" charset="0"/>
              </a:rPr>
              <a:t>, Rs. 27,348, Rs. 32,348 and Rs. </a:t>
            </a:r>
            <a:r>
              <a:rPr lang="en-IN" sz="2500" dirty="0" smtClean="0">
                <a:latin typeface="Nunito Sans" panose="020B0604020202020204" charset="0"/>
              </a:rPr>
              <a:t>35,348 with </a:t>
            </a:r>
            <a:r>
              <a:rPr lang="en-IN" sz="2500" dirty="0">
                <a:latin typeface="Nunito Sans" panose="020B0604020202020204" charset="0"/>
              </a:rPr>
              <a:t>you. You plan to divide that </a:t>
            </a:r>
            <a:r>
              <a:rPr lang="en-IN" sz="2500" dirty="0" smtClean="0">
                <a:latin typeface="Nunito Sans" panose="020B0604020202020204" charset="0"/>
              </a:rPr>
              <a:t>amount equally </a:t>
            </a:r>
            <a:r>
              <a:rPr lang="en-IN" sz="2500" dirty="0">
                <a:latin typeface="Nunito Sans" panose="020B0604020202020204" charset="0"/>
              </a:rPr>
              <a:t>among yourselves before starting </a:t>
            </a:r>
            <a:r>
              <a:rPr lang="en-IN" sz="2500" dirty="0" smtClean="0">
                <a:latin typeface="Nunito Sans" panose="020B0604020202020204" charset="0"/>
              </a:rPr>
              <a:t>for this </a:t>
            </a:r>
            <a:r>
              <a:rPr lang="en-IN" sz="2500" dirty="0">
                <a:latin typeface="Nunito Sans" panose="020B0604020202020204" charset="0"/>
              </a:rPr>
              <a:t>trip. All six of you agree to donate </a:t>
            </a:r>
            <a:r>
              <a:rPr lang="en-IN" sz="2500" dirty="0" smtClean="0">
                <a:latin typeface="Nunito Sans" panose="020B0604020202020204" charset="0"/>
              </a:rPr>
              <a:t>the unspent </a:t>
            </a:r>
            <a:r>
              <a:rPr lang="en-IN" sz="2500" dirty="0">
                <a:latin typeface="Nunito Sans" panose="020B0604020202020204" charset="0"/>
              </a:rPr>
              <a:t>money to an </a:t>
            </a:r>
            <a:r>
              <a:rPr lang="en-IN" sz="2500" dirty="0" smtClean="0">
                <a:latin typeface="Nunito Sans" panose="020B0604020202020204" charset="0"/>
              </a:rPr>
              <a:t>orphanage. If </a:t>
            </a:r>
            <a:r>
              <a:rPr lang="en-IN" sz="2500" dirty="0">
                <a:latin typeface="Nunito Sans" panose="020B0604020202020204" charset="0"/>
              </a:rPr>
              <a:t>the last person lost his money when he was about to reach the starting point and you still agree to share the money equally, what will be the amount with each of you when you are starting</a:t>
            </a:r>
            <a:r>
              <a:rPr lang="en-IN" sz="2500" dirty="0" smtClean="0">
                <a:latin typeface="Nunito Sans" panose="020B0604020202020204" charset="0"/>
              </a:rPr>
              <a:t>?</a:t>
            </a:r>
            <a:endParaRPr lang="en-IN" sz="2500" dirty="0">
              <a:latin typeface="Nunito Sans" panose="020B0604020202020204"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4038600" y="115931"/>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3397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1011109"/>
            <a:ext cx="12192000" cy="861774"/>
          </a:xfrm>
          <a:prstGeom prst="rect">
            <a:avLst/>
          </a:prstGeom>
          <a:noFill/>
        </p:spPr>
        <p:txBody>
          <a:bodyPr wrap="square" rtlCol="0">
            <a:spAutoFit/>
          </a:bodyPr>
          <a:lstStyle/>
          <a:p>
            <a:r>
              <a:rPr lang="en-IN" sz="2500" dirty="0" smtClean="0">
                <a:latin typeface="Nunito Sans" panose="00000500000000000000" pitchFamily="2" charset="0"/>
              </a:rPr>
              <a:t>A </a:t>
            </a:r>
            <a:r>
              <a:rPr lang="en-IN" sz="2500" dirty="0">
                <a:latin typeface="Nunito Sans" panose="00000500000000000000" pitchFamily="2" charset="0"/>
              </a:rPr>
              <a:t>pupil's mark was wrongly entered as 83 instead of 63. Due to that, the average mark of the class increased by half a mark. The number of pupils in the class is</a:t>
            </a:r>
            <a:r>
              <a:rPr lang="en-IN" sz="2500" dirty="0" smtClean="0">
                <a:latin typeface="Nunito Sans" panose="00000500000000000000" pitchFamily="2" charset="0"/>
              </a:rPr>
              <a:t>:</a:t>
            </a:r>
            <a:endParaRPr lang="en-IN"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20</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73</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418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10160" y="952910"/>
            <a:ext cx="12202160" cy="861774"/>
          </a:xfrm>
          <a:prstGeom prst="rect">
            <a:avLst/>
          </a:prstGeom>
          <a:noFill/>
        </p:spPr>
        <p:txBody>
          <a:bodyPr wrap="square" rtlCol="0">
            <a:spAutoFit/>
          </a:bodyPr>
          <a:lstStyle/>
          <a:p>
            <a:r>
              <a:rPr lang="en-IN" sz="2500" dirty="0" smtClean="0">
                <a:latin typeface="Nunito Sans" panose="00000500000000000000" pitchFamily="2" charset="0"/>
              </a:rPr>
              <a:t>In </a:t>
            </a:r>
            <a:r>
              <a:rPr lang="en-IN" sz="2500" dirty="0">
                <a:latin typeface="Nunito Sans" panose="00000500000000000000" pitchFamily="2" charset="0"/>
              </a:rPr>
              <a:t>the first 5 overs of a cricket game, the run rate was 4.6. What should be the run rate in the remaining 15 overs to reach the target of 183 run in 20 overs match</a:t>
            </a:r>
            <a:r>
              <a:rPr lang="en-IN" sz="2500" dirty="0" smtClean="0">
                <a:latin typeface="Nunito Sans" panose="00000500000000000000" pitchFamily="2" charset="0"/>
              </a:rPr>
              <a:t>?</a:t>
            </a:r>
            <a:endParaRPr lang="en-IN"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6.25</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10.5</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10.67</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10.75</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008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15240" y="930974"/>
            <a:ext cx="12176760" cy="1246495"/>
          </a:xfrm>
          <a:prstGeom prst="rect">
            <a:avLst/>
          </a:prstGeom>
          <a:noFill/>
        </p:spPr>
        <p:txBody>
          <a:bodyPr wrap="square" rtlCol="0">
            <a:spAutoFit/>
          </a:bodyPr>
          <a:lstStyle/>
          <a:p>
            <a:r>
              <a:rPr lang="en-IN" sz="2500" dirty="0" smtClean="0">
                <a:latin typeface="Nunito Sans" panose="00000500000000000000" pitchFamily="2" charset="0"/>
              </a:rPr>
              <a:t>When </a:t>
            </a:r>
            <a:r>
              <a:rPr lang="en-IN" sz="2500" dirty="0">
                <a:latin typeface="Nunito Sans" panose="00000500000000000000" pitchFamily="2" charset="0"/>
              </a:rPr>
              <a:t>a student weighing 45 kgs left the class, the weight of the remaining 59 students increased by 200g. What is the average weight of the remaining 59 students?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57</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69</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54</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None of these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9340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70376"/>
            <a:ext cx="12192000" cy="861774"/>
          </a:xfrm>
          <a:prstGeom prst="rect">
            <a:avLst/>
          </a:prstGeom>
          <a:noFill/>
        </p:spPr>
        <p:txBody>
          <a:bodyPr wrap="square" rtlCol="0">
            <a:spAutoFit/>
          </a:bodyPr>
          <a:lstStyle/>
          <a:p>
            <a:r>
              <a:rPr lang="en-IN" sz="2500" dirty="0" smtClean="0">
                <a:latin typeface="Nunito Sans" panose="00000500000000000000" pitchFamily="2" charset="0"/>
              </a:rPr>
              <a:t>The </a:t>
            </a:r>
            <a:r>
              <a:rPr lang="en-IN" sz="2500" dirty="0">
                <a:latin typeface="Nunito Sans" panose="00000500000000000000" pitchFamily="2" charset="0"/>
              </a:rPr>
              <a:t>average score of 70 students is 35. The average score of first 28 students is 53. Find the average of the remaining students</a:t>
            </a:r>
            <a:r>
              <a:rPr lang="en-IN" sz="2500" dirty="0" smtClean="0">
                <a:latin typeface="Nunito Sans" panose="00000500000000000000" pitchFamily="2" charset="0"/>
              </a:rPr>
              <a:t>.</a:t>
            </a:r>
            <a:endParaRPr lang="en-IN"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pPr>
              <a:buClrTx/>
            </a:pPr>
            <a:r>
              <a:rPr lang="en-US" sz="2500" dirty="0" smtClean="0">
                <a:latin typeface="Nunito Sans" panose="00000500000000000000" pitchFamily="2" charset="0"/>
              </a:rPr>
              <a:t>42</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pPr>
              <a:buClrTx/>
            </a:pPr>
            <a:r>
              <a:rPr lang="en-US" sz="2500" dirty="0" smtClean="0">
                <a:latin typeface="Nunito Sans" panose="00000500000000000000" pitchFamily="2" charset="0"/>
              </a:rPr>
              <a:t>23</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pPr>
              <a:buClrTx/>
            </a:pPr>
            <a:r>
              <a:rPr lang="en-US" sz="2500" dirty="0" smtClean="0">
                <a:latin typeface="Nunito Sans" panose="00000500000000000000" pitchFamily="2" charset="0"/>
              </a:rPr>
              <a:t>53</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buClrTx/>
            </a:pPr>
            <a:r>
              <a:rPr lang="en-US" sz="2500" dirty="0" smtClean="0">
                <a:latin typeface="Nunito Sans" panose="00000500000000000000" pitchFamily="2" charset="0"/>
              </a:rPr>
              <a:t>67</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6952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810481"/>
            <a:ext cx="12192000" cy="1631216"/>
          </a:xfrm>
          <a:prstGeom prst="rect">
            <a:avLst/>
          </a:prstGeom>
          <a:noFill/>
        </p:spPr>
        <p:txBody>
          <a:bodyPr wrap="square" rtlCol="0">
            <a:spAutoFit/>
          </a:bodyPr>
          <a:lstStyle/>
          <a:p>
            <a:r>
              <a:rPr lang="en-IN" sz="2500" dirty="0">
                <a:solidFill>
                  <a:srgbClr val="000000"/>
                </a:solidFill>
                <a:latin typeface="Nunito Sans" panose="020B0604020202020204" charset="0"/>
              </a:rPr>
              <a:t>The captain of a cricket team of 11 members is 26 years old and the wicket keeper is 3 years older. If the ages of these two are excluded, the average age of the remaining players is one year less than the average age of the whole team. What is the average age of the team</a:t>
            </a:r>
            <a:r>
              <a:rPr lang="en-IN" sz="2500" dirty="0" smtClean="0">
                <a:solidFill>
                  <a:srgbClr val="000000"/>
                </a:solidFill>
                <a:latin typeface="Nunito Sans" panose="020B0604020202020204" charset="0"/>
              </a:rPr>
              <a:t>?</a:t>
            </a:r>
            <a:endParaRPr lang="en-IN" sz="2500" dirty="0">
              <a:latin typeface="Nunito Sans" panose="020B060402020202020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798402"/>
            <a:ext cx="10098317" cy="461665"/>
          </a:xfrm>
          <a:prstGeom prst="rect">
            <a:avLst/>
          </a:prstGeom>
          <a:noFill/>
        </p:spPr>
        <p:txBody>
          <a:bodyPr wrap="square" lIns="91440" tIns="45720" rIns="91440" bIns="45720">
            <a:spAutoFit/>
          </a:bodyPr>
          <a:lstStyle/>
          <a:p>
            <a:r>
              <a:rPr lang="en-US" sz="2400" dirty="0" smtClean="0"/>
              <a:t>23</a:t>
            </a:r>
            <a:endParaRPr lang="en-US" sz="2400" dirty="0"/>
          </a:p>
        </p:txBody>
      </p:sp>
      <p:sp>
        <p:nvSpPr>
          <p:cNvPr id="24" name="Rectangle 23">
            <a:extLst>
              <a:ext uri="{FF2B5EF4-FFF2-40B4-BE49-F238E27FC236}">
                <a16:creationId xmlns="" xmlns:a16="http://schemas.microsoft.com/office/drawing/2014/main" id="{F62FDC11-1E2D-428B-8217-CF9104F9B6D7}"/>
              </a:ext>
            </a:extLst>
          </p:cNvPr>
          <p:cNvSpPr/>
          <p:nvPr/>
        </p:nvSpPr>
        <p:spPr>
          <a:xfrm>
            <a:off x="1431869" y="4401270"/>
            <a:ext cx="10098317" cy="461665"/>
          </a:xfrm>
          <a:prstGeom prst="rect">
            <a:avLst/>
          </a:prstGeom>
          <a:noFill/>
        </p:spPr>
        <p:txBody>
          <a:bodyPr wrap="square" lIns="91440" tIns="45720" rIns="91440" bIns="45720">
            <a:spAutoFit/>
          </a:bodyPr>
          <a:lstStyle/>
          <a:p>
            <a:r>
              <a:rPr lang="en-US" sz="2400" dirty="0" smtClean="0"/>
              <a:t>22</a:t>
            </a:r>
            <a:endParaRPr lang="en-US" sz="2400" dirty="0"/>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004132"/>
            <a:ext cx="10098317" cy="461665"/>
          </a:xfrm>
          <a:prstGeom prst="rect">
            <a:avLst/>
          </a:prstGeom>
          <a:noFill/>
        </p:spPr>
        <p:txBody>
          <a:bodyPr wrap="square" lIns="91440" tIns="45720" rIns="91440" bIns="45720">
            <a:spAutoFit/>
          </a:bodyPr>
          <a:lstStyle/>
          <a:p>
            <a:r>
              <a:rPr lang="en-US" sz="2400" dirty="0" smtClean="0"/>
              <a:t>21</a:t>
            </a:r>
            <a:endParaRPr lang="en-US" sz="2400" dirty="0"/>
          </a:p>
        </p:txBody>
      </p:sp>
      <p:sp>
        <p:nvSpPr>
          <p:cNvPr id="26" name="Rectangle 25">
            <a:extLst>
              <a:ext uri="{FF2B5EF4-FFF2-40B4-BE49-F238E27FC236}">
                <a16:creationId xmlns="" xmlns:a16="http://schemas.microsoft.com/office/drawing/2014/main" id="{D95ABC10-15CF-488C-806F-94CE71FC878A}"/>
              </a:ext>
            </a:extLst>
          </p:cNvPr>
          <p:cNvSpPr/>
          <p:nvPr/>
        </p:nvSpPr>
        <p:spPr>
          <a:xfrm>
            <a:off x="1456098" y="5524288"/>
            <a:ext cx="10098317" cy="461665"/>
          </a:xfrm>
          <a:prstGeom prst="rect">
            <a:avLst/>
          </a:prstGeom>
          <a:noFill/>
        </p:spPr>
        <p:txBody>
          <a:bodyPr wrap="square" lIns="91440" tIns="45720" rIns="91440" bIns="45720">
            <a:spAutoFit/>
          </a:bodyPr>
          <a:lstStyle/>
          <a:p>
            <a:r>
              <a:rPr lang="en-US" sz="2400" dirty="0" smtClean="0"/>
              <a:t>20</a:t>
            </a:r>
            <a:endParaRPr lang="en-US" sz="2400" dirty="0"/>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3453</TotalTime>
  <Words>2384</Words>
  <Application>Microsoft Office PowerPoint</Application>
  <PresentationFormat>Widescreen</PresentationFormat>
  <Paragraphs>304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Cambria Math</vt:lpstr>
      <vt:lpstr>Arial</vt:lpstr>
      <vt:lpstr>Symbol</vt:lpstr>
      <vt:lpstr>Calibri</vt:lpstr>
      <vt:lpstr>Nunito Sans</vt:lpstr>
      <vt:lpstr>Wingdings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Sreedharan</dc:creator>
  <cp:lastModifiedBy>GAYATHRI</cp:lastModifiedBy>
  <cp:revision>313</cp:revision>
  <dcterms:created xsi:type="dcterms:W3CDTF">2006-08-16T00:00:00Z</dcterms:created>
  <dcterms:modified xsi:type="dcterms:W3CDTF">2020-05-12T06:03:05Z</dcterms:modified>
</cp:coreProperties>
</file>