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8"/>
  </p:notesMasterIdLst>
  <p:sldIdLst>
    <p:sldId id="272" r:id="rId2"/>
    <p:sldId id="271" r:id="rId3"/>
    <p:sldId id="364" r:id="rId4"/>
    <p:sldId id="365" r:id="rId5"/>
    <p:sldId id="366" r:id="rId6"/>
    <p:sldId id="337"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5" r:id="rId25"/>
    <p:sldId id="384"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20B0604020202020204" charset="0"/>
      <p:regular r:id="rId33"/>
      <p:bold r:id="rId34"/>
      <p:italic r:id="rId35"/>
      <p:boldItalic r:id="rId36"/>
    </p:embeddedFont>
    <p:embeddedFont>
      <p:font typeface="Nunito Sans SemiBold" panose="020B0604020202020204"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1196" autoAdjust="0"/>
  </p:normalViewPr>
  <p:slideViewPr>
    <p:cSldViewPr>
      <p:cViewPr varScale="1">
        <p:scale>
          <a:sx n="40" d="100"/>
          <a:sy n="40" d="100"/>
        </p:scale>
        <p:origin x="48" y="324"/>
      </p:cViewPr>
      <p:guideLst>
        <p:guide orient="horz" pos="768"/>
        <p:guide pos="6000"/>
      </p:guideLst>
    </p:cSldViewPr>
  </p:slideViewPr>
  <p:notesTextViewPr>
    <p:cViewPr>
      <p:scale>
        <a:sx n="100" d="100"/>
        <a:sy n="100" d="100"/>
      </p:scale>
      <p:origin x="0" y="0"/>
    </p:cViewPr>
  </p:notesTextViewPr>
  <p:notesViewPr>
    <p:cSldViewPr>
      <p:cViewPr varScale="1">
        <p:scale>
          <a:sx n="56" d="100"/>
          <a:sy n="56" d="100"/>
        </p:scale>
        <p:origin x="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Two of the cube’s faces are painted in red colour</a:t>
            </a:r>
          </a:p>
          <a:p>
            <a:r>
              <a:rPr lang="en-IN" sz="1200" kern="1200" dirty="0" smtClean="0">
                <a:solidFill>
                  <a:schemeClr val="tx1"/>
                </a:solidFill>
                <a:effectLst/>
                <a:latin typeface="+mn-lt"/>
                <a:ea typeface="+mn-ea"/>
                <a:cs typeface="+mn-cs"/>
              </a:rPr>
              <a:t>From each face 16 cubes., but 4 are common</a:t>
            </a:r>
          </a:p>
          <a:p>
            <a:r>
              <a:rPr lang="en-IN" sz="1200" kern="1200" dirty="0" smtClean="0">
                <a:solidFill>
                  <a:schemeClr val="tx1"/>
                </a:solidFill>
                <a:effectLst/>
                <a:latin typeface="+mn-lt"/>
                <a:ea typeface="+mn-ea"/>
                <a:cs typeface="+mn-cs"/>
              </a:rPr>
              <a:t>Total cubes that have at least one side as red = 16 + 16 – 4 = 28</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80721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a</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There is no cube which is painted on its opposite sides</a:t>
            </a:r>
          </a:p>
          <a:p>
            <a:r>
              <a:rPr lang="en-IN" sz="1200" kern="1200" dirty="0" smtClean="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63620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All corner cubes will be painted on three sides painted., and there are 8 corner cubes</a:t>
            </a: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6052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smtClean="0"/>
              <a:t>Option </a:t>
            </a:r>
            <a:r>
              <a:rPr lang="en-IN" b="0" dirty="0"/>
              <a:t>c </a:t>
            </a:r>
          </a:p>
          <a:p>
            <a:endParaRPr lang="en-IN" b="0" dirty="0"/>
          </a:p>
          <a:p>
            <a:r>
              <a:rPr lang="en-IN" b="0" dirty="0"/>
              <a:t>All the edge cubes of green face also have either red or green</a:t>
            </a:r>
          </a:p>
          <a:p>
            <a:r>
              <a:rPr lang="en-IN" b="0" dirty="0"/>
              <a:t>There are 12 such cubes</a:t>
            </a:r>
          </a:p>
          <a:p>
            <a:r>
              <a:rPr lang="en-IN" b="0" dirty="0"/>
              <a:t>Also, there are 12 more cubes on the opposite green face</a:t>
            </a:r>
          </a:p>
          <a:p>
            <a:r>
              <a:rPr lang="en-IN" b="0" dirty="0"/>
              <a:t>Total number of cubes that have one face green</a:t>
            </a:r>
          </a:p>
          <a:p>
            <a:r>
              <a:rPr lang="en-IN" b="0" dirty="0"/>
              <a:t>and one of the adjacent faces black or red are</a:t>
            </a:r>
          </a:p>
          <a:p>
            <a:r>
              <a:rPr lang="en-IN" b="0" dirty="0"/>
              <a:t>12 + 12 = 24 </a:t>
            </a:r>
            <a:r>
              <a:rPr lang="en-IN" b="0" dirty="0" smtClean="0"/>
              <a:t>cubes</a:t>
            </a:r>
          </a:p>
          <a:p>
            <a:endParaRPr lang="en-IN" b="0" dirty="0" smtClean="0"/>
          </a:p>
          <a:p>
            <a:r>
              <a:rPr lang="en-IN" b="0" dirty="0" smtClean="0"/>
              <a:t>For image View-&gt; notes page</a:t>
            </a:r>
          </a:p>
          <a:p>
            <a:endParaRPr lang="en-IN" dirty="0"/>
          </a:p>
          <a:p>
            <a:endParaRPr lang="en-IN" b="0"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6" name="Picture 5"/>
          <p:cNvPicPr>
            <a:picLocks noChangeAspect="1"/>
          </p:cNvPicPr>
          <p:nvPr/>
        </p:nvPicPr>
        <p:blipFill>
          <a:blip r:embed="rId3"/>
          <a:stretch>
            <a:fillRect/>
          </a:stretch>
        </p:blipFill>
        <p:spPr>
          <a:xfrm>
            <a:off x="304800" y="5399601"/>
            <a:ext cx="5867400" cy="2578395"/>
          </a:xfrm>
          <a:prstGeom prst="rect">
            <a:avLst/>
          </a:prstGeom>
        </p:spPr>
      </p:pic>
    </p:spTree>
    <p:extLst>
      <p:ext uri="{BB962C8B-B14F-4D97-AF65-F5344CB8AC3E}">
        <p14:creationId xmlns:p14="http://schemas.microsoft.com/office/powerpoint/2010/main" val="259328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52732" y="5354984"/>
            <a:ext cx="5733193" cy="2646016"/>
          </a:xfrm>
          <a:prstGeom prst="rect">
            <a:avLst/>
          </a:prstGeom>
        </p:spPr>
      </p:pic>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following will be the arrangement according to the given conditions</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
        <p:nvSpPr>
          <p:cNvPr id="6" name="Rectangle 5"/>
          <p:cNvSpPr/>
          <p:nvPr/>
        </p:nvSpPr>
        <p:spPr>
          <a:xfrm>
            <a:off x="4140200" y="7709468"/>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p:cNvSpPr/>
          <p:nvPr/>
        </p:nvSpPr>
        <p:spPr>
          <a:xfrm>
            <a:off x="360426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p:cNvSpPr/>
          <p:nvPr/>
        </p:nvSpPr>
        <p:spPr>
          <a:xfrm>
            <a:off x="468630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p:cNvSpPr/>
          <p:nvPr/>
        </p:nvSpPr>
        <p:spPr>
          <a:xfrm>
            <a:off x="523494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Rectangle 9"/>
          <p:cNvSpPr/>
          <p:nvPr/>
        </p:nvSpPr>
        <p:spPr>
          <a:xfrm>
            <a:off x="4140200" y="8491788"/>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0"/>
          <p:cNvSpPr/>
          <p:nvPr/>
        </p:nvSpPr>
        <p:spPr>
          <a:xfrm>
            <a:off x="4147820" y="809618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Isosceles Triangle 11"/>
          <p:cNvSpPr/>
          <p:nvPr/>
        </p:nvSpPr>
        <p:spPr>
          <a:xfrm>
            <a:off x="4850130" y="8192068"/>
            <a:ext cx="209550" cy="198120"/>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Oval 12"/>
          <p:cNvSpPr/>
          <p:nvPr/>
        </p:nvSpPr>
        <p:spPr>
          <a:xfrm>
            <a:off x="5410200" y="8229533"/>
            <a:ext cx="190500" cy="19050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Oval 13"/>
          <p:cNvSpPr/>
          <p:nvPr/>
        </p:nvSpPr>
        <p:spPr>
          <a:xfrm>
            <a:off x="4259580" y="8618788"/>
            <a:ext cx="274320" cy="13716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Multiplication Sign 273"/>
          <p:cNvSpPr/>
          <p:nvPr/>
        </p:nvSpPr>
        <p:spPr>
          <a:xfrm flipV="1">
            <a:off x="3726180" y="8184448"/>
            <a:ext cx="289560" cy="220980"/>
          </a:xfrm>
          <a:prstGeom prst="mathMultiply">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5"/>
          <p:cNvSpPr/>
          <p:nvPr/>
        </p:nvSpPr>
        <p:spPr>
          <a:xfrm>
            <a:off x="4312920" y="7803448"/>
            <a:ext cx="182880" cy="1828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2"/>
          <p:cNvSpPr>
            <a:spLocks noChangeArrowheads="1"/>
          </p:cNvSpPr>
          <p:nvPr/>
        </p:nvSpPr>
        <p:spPr bwMode="auto">
          <a:xfrm>
            <a:off x="1371600" y="645089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3"/>
          <p:cNvSpPr>
            <a:spLocks noChangeArrowheads="1"/>
          </p:cNvSpPr>
          <p:nvPr/>
        </p:nvSpPr>
        <p:spPr bwMode="auto">
          <a:xfrm>
            <a:off x="1371600" y="690809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23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following will be the arrangement according to the given conditions</a:t>
            </a:r>
          </a:p>
          <a:p>
            <a:r>
              <a:rPr lang="en-US" b="0" dirty="0" smtClean="0"/>
              <a:t>For</a:t>
            </a:r>
            <a:r>
              <a:rPr lang="en-US" b="0" baseline="0" dirty="0" smtClean="0"/>
              <a:t> image View</a:t>
            </a:r>
            <a:r>
              <a:rPr lang="en-US" b="0" baseline="0" dirty="0" smtClean="0">
                <a:sym typeface="Wingdings" panose="05000000000000000000" pitchFamily="2" charset="2"/>
              </a:rPr>
              <a:t> Notes page</a:t>
            </a:r>
          </a:p>
          <a:p>
            <a:pPr lvl="0"/>
            <a:r>
              <a:rPr lang="en-IN" sz="1200" b="1" kern="1200" dirty="0" smtClean="0">
                <a:solidFill>
                  <a:schemeClr val="tx1"/>
                </a:solidFill>
                <a:effectLst/>
                <a:latin typeface="+mn-lt"/>
                <a:ea typeface="+mn-ea"/>
                <a:cs typeface="+mn-cs"/>
              </a:rPr>
              <a:t>Option a</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This is the only arrangement possible with the given conditions</a:t>
            </a:r>
          </a:p>
          <a:p>
            <a:endParaRPr lang="en-IN" sz="120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pic>
        <p:nvPicPr>
          <p:cNvPr id="19" name="Picture 18"/>
          <p:cNvPicPr>
            <a:picLocks noChangeAspect="1"/>
          </p:cNvPicPr>
          <p:nvPr/>
        </p:nvPicPr>
        <p:blipFill>
          <a:blip r:embed="rId3"/>
          <a:stretch>
            <a:fillRect/>
          </a:stretch>
        </p:blipFill>
        <p:spPr>
          <a:xfrm>
            <a:off x="838200" y="5570083"/>
            <a:ext cx="5733193" cy="1261384"/>
          </a:xfrm>
          <a:prstGeom prst="rect">
            <a:avLst/>
          </a:prstGeom>
        </p:spPr>
      </p:pic>
    </p:spTree>
    <p:extLst>
      <p:ext uri="{BB962C8B-B14F-4D97-AF65-F5344CB8AC3E}">
        <p14:creationId xmlns:p14="http://schemas.microsoft.com/office/powerpoint/2010/main" val="352601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If cube is rotated such that the face having the ellipse is towards North, arrangement looks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For</a:t>
            </a:r>
            <a:r>
              <a:rPr lang="en-US" b="0" baseline="0" dirty="0" smtClean="0"/>
              <a:t> image View</a:t>
            </a:r>
            <a:r>
              <a:rPr lang="en-US" b="0" baseline="0" dirty="0" smtClean="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sym typeface="Wingdings" panose="05000000000000000000" pitchFamily="2" charset="2"/>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pic>
        <p:nvPicPr>
          <p:cNvPr id="5" name="Picture 4"/>
          <p:cNvPicPr>
            <a:picLocks noChangeAspect="1"/>
          </p:cNvPicPr>
          <p:nvPr/>
        </p:nvPicPr>
        <p:blipFill>
          <a:blip r:embed="rId3"/>
          <a:stretch>
            <a:fillRect/>
          </a:stretch>
        </p:blipFill>
        <p:spPr>
          <a:xfrm>
            <a:off x="436132" y="5565244"/>
            <a:ext cx="5733193" cy="1714813"/>
          </a:xfrm>
          <a:prstGeom prst="rect">
            <a:avLst/>
          </a:prstGeom>
        </p:spPr>
      </p:pic>
    </p:spTree>
    <p:extLst>
      <p:ext uri="{BB962C8B-B14F-4D97-AF65-F5344CB8AC3E}">
        <p14:creationId xmlns:p14="http://schemas.microsoft.com/office/powerpoint/2010/main" val="368736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a</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Square is always on the opposite face of ellipse</a:t>
            </a:r>
          </a:p>
          <a:p>
            <a:r>
              <a:rPr lang="en-IN" sz="1200" kern="1200" dirty="0" smtClean="0">
                <a:solidFill>
                  <a:schemeClr val="tx1"/>
                </a:solidFill>
                <a:effectLst/>
                <a:latin typeface="+mn-lt"/>
                <a:ea typeface="+mn-ea"/>
                <a:cs typeface="+mn-cs"/>
              </a:rPr>
              <a:t>Hence, if ellipse is on top face, square will be on the bottom face</a:t>
            </a:r>
          </a:p>
          <a:p>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94173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Total number of cubes in solid cube = 5 x 5 x 5 = 125 cubes</a:t>
                </a:r>
              </a:p>
              <a:p>
                <a:r>
                  <a:rPr lang="en-IN" sz="1200" kern="1200" dirty="0">
                    <a:solidFill>
                      <a:schemeClr val="tx1"/>
                    </a:solidFill>
                    <a:effectLst/>
                    <a:latin typeface="+mn-lt"/>
                    <a:ea typeface="+mn-ea"/>
                    <a:cs typeface="+mn-cs"/>
                  </a:rPr>
                  <a:t>Total number of cubes in given hollow cube =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5</m:t>
                        </m:r>
                      </m:e>
                      <m:sup>
                        <m:r>
                          <a:rPr lang="en-IN" sz="1200" i="1" kern="1200">
                            <a:solidFill>
                              <a:schemeClr val="tx1"/>
                            </a:solidFill>
                            <a:effectLst/>
                            <a:latin typeface="+mn-lt"/>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3</m:t>
                        </m:r>
                      </m:e>
                      <m:sup>
                        <m:r>
                          <a:rPr lang="en-IN" sz="1200" i="1" kern="1200">
                            <a:solidFill>
                              <a:schemeClr val="tx1"/>
                            </a:solidFill>
                            <a:effectLst/>
                            <a:latin typeface="+mn-lt"/>
                            <a:ea typeface="+mn-ea"/>
                            <a:cs typeface="+mn-cs"/>
                          </a:rPr>
                          <m:t>3</m:t>
                        </m:r>
                      </m:sup>
                    </m:sSup>
                  </m:oMath>
                </a14:m>
                <a:r>
                  <a:rPr lang="en-IN" sz="1200" kern="1200" dirty="0">
                    <a:solidFill>
                      <a:schemeClr val="tx1"/>
                    </a:solidFill>
                    <a:effectLst/>
                    <a:latin typeface="+mn-lt"/>
                    <a:ea typeface="+mn-ea"/>
                    <a:cs typeface="+mn-cs"/>
                  </a:rPr>
                  <a:t> = 98 cubes</a:t>
                </a:r>
              </a:p>
              <a:p>
                <a:r>
                  <a:rPr lang="en-IN" sz="1200" kern="1200" dirty="0">
                    <a:solidFill>
                      <a:schemeClr val="tx1"/>
                    </a:solidFill>
                    <a:effectLst/>
                    <a:latin typeface="+mn-lt"/>
                    <a:ea typeface="+mn-ea"/>
                    <a:cs typeface="+mn-cs"/>
                  </a:rPr>
                  <a:t>Total number of faces = 98 x 6 = 588</a:t>
                </a:r>
              </a:p>
              <a:p>
                <a:r>
                  <a:rPr lang="en-IN" sz="1200" kern="1200" dirty="0">
                    <a:solidFill>
                      <a:schemeClr val="tx1"/>
                    </a:solidFill>
                    <a:effectLst/>
                    <a:latin typeface="+mn-lt"/>
                    <a:ea typeface="+mn-ea"/>
                    <a:cs typeface="+mn-cs"/>
                  </a:rPr>
                  <a:t>On each face of the larger cube there will be 25 faces of smaller cubes</a:t>
                </a:r>
              </a:p>
              <a:p>
                <a:r>
                  <a:rPr lang="en-IN" sz="1200" kern="1200" dirty="0">
                    <a:solidFill>
                      <a:schemeClr val="tx1"/>
                    </a:solidFill>
                    <a:effectLst/>
                    <a:latin typeface="+mn-lt"/>
                    <a:ea typeface="+mn-ea"/>
                    <a:cs typeface="+mn-cs"/>
                  </a:rPr>
                  <a:t>Total faces painted = 25 x 4 = 100</a:t>
                </a:r>
              </a:p>
              <a:p>
                <a:r>
                  <a:rPr lang="en-IN" sz="1200" kern="1200" dirty="0">
                    <a:solidFill>
                      <a:schemeClr val="tx1"/>
                    </a:solidFill>
                    <a:effectLst/>
                    <a:latin typeface="+mn-lt"/>
                    <a:ea typeface="+mn-ea"/>
                    <a:cs typeface="+mn-cs"/>
                  </a:rPr>
                  <a:t>Therefore, faces unpainted = 588 – 100 = 488</a:t>
                </a:r>
              </a:p>
              <a:p>
                <a:endParaRPr lang="en-US" b="1" dirty="0"/>
              </a:p>
            </p:txBody>
          </p:sp>
        </mc:Choice>
        <mc:Fallback>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Total number of cubes in solid cube = 5 x 5 x 5 = 125 cubes</a:t>
                </a:r>
              </a:p>
              <a:p>
                <a:r>
                  <a:rPr lang="en-IN" sz="1200" kern="1200" dirty="0">
                    <a:solidFill>
                      <a:schemeClr val="tx1"/>
                    </a:solidFill>
                    <a:effectLst/>
                    <a:latin typeface="+mn-lt"/>
                    <a:ea typeface="+mn-ea"/>
                    <a:cs typeface="+mn-cs"/>
                  </a:rPr>
                  <a:t>Total number of cubes in given hollow cube = </a:t>
                </a:r>
                <a:r>
                  <a:rPr lang="en-IN" sz="1200" i="0" kern="1200">
                    <a:solidFill>
                      <a:schemeClr val="tx1"/>
                    </a:solidFill>
                    <a:effectLst/>
                    <a:latin typeface="+mn-lt"/>
                    <a:ea typeface="+mn-ea"/>
                    <a:cs typeface="+mn-cs"/>
                  </a:rPr>
                  <a:t>5^3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3^3</a:t>
                </a:r>
                <a:r>
                  <a:rPr lang="en-IN" sz="1200" kern="1200" dirty="0">
                    <a:solidFill>
                      <a:schemeClr val="tx1"/>
                    </a:solidFill>
                    <a:effectLst/>
                    <a:latin typeface="+mn-lt"/>
                    <a:ea typeface="+mn-ea"/>
                    <a:cs typeface="+mn-cs"/>
                  </a:rPr>
                  <a:t> = 98 cubes</a:t>
                </a:r>
              </a:p>
              <a:p>
                <a:r>
                  <a:rPr lang="en-IN" sz="1200" kern="1200" dirty="0">
                    <a:solidFill>
                      <a:schemeClr val="tx1"/>
                    </a:solidFill>
                    <a:effectLst/>
                    <a:latin typeface="+mn-lt"/>
                    <a:ea typeface="+mn-ea"/>
                    <a:cs typeface="+mn-cs"/>
                  </a:rPr>
                  <a:t>Total number of faces = 98 x 6 = 588</a:t>
                </a:r>
              </a:p>
              <a:p>
                <a:r>
                  <a:rPr lang="en-IN" sz="1200" kern="1200" dirty="0">
                    <a:solidFill>
                      <a:schemeClr val="tx1"/>
                    </a:solidFill>
                    <a:effectLst/>
                    <a:latin typeface="+mn-lt"/>
                    <a:ea typeface="+mn-ea"/>
                    <a:cs typeface="+mn-cs"/>
                  </a:rPr>
                  <a:t>On each face of the larger cube there will be 25 faces of smaller cubes</a:t>
                </a:r>
              </a:p>
              <a:p>
                <a:r>
                  <a:rPr lang="en-IN" sz="1200" kern="1200" dirty="0">
                    <a:solidFill>
                      <a:schemeClr val="tx1"/>
                    </a:solidFill>
                    <a:effectLst/>
                    <a:latin typeface="+mn-lt"/>
                    <a:ea typeface="+mn-ea"/>
                    <a:cs typeface="+mn-cs"/>
                  </a:rPr>
                  <a:t>Total faces painted = 25 x 4 = 100</a:t>
                </a:r>
              </a:p>
              <a:p>
                <a:r>
                  <a:rPr lang="en-IN" sz="1200" kern="1200" dirty="0">
                    <a:solidFill>
                      <a:schemeClr val="tx1"/>
                    </a:solidFill>
                    <a:effectLst/>
                    <a:latin typeface="+mn-lt"/>
                    <a:ea typeface="+mn-ea"/>
                    <a:cs typeface="+mn-cs"/>
                  </a:rPr>
                  <a:t>Therefore, faces unpainted = 588 – 100 = 488</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683118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When we see layer 1 figure, there are no cubes that have no face painted. Similarly, the layer 3 will have no cubes with no faces painted. So, we look at layer 2.</a:t>
            </a:r>
          </a:p>
          <a:p>
            <a:r>
              <a:rPr lang="en-IN" dirty="0" smtClean="0"/>
              <a:t>When we see layer 2 figure, there is only one small cube which is not </a:t>
            </a:r>
            <a:r>
              <a:rPr lang="en-IN" dirty="0" err="1" smtClean="0"/>
              <a:t>colored</a:t>
            </a:r>
            <a:r>
              <a:rPr lang="en-IN" dirty="0" smtClean="0"/>
              <a:t>. That is the core cube.</a:t>
            </a:r>
          </a:p>
          <a:p>
            <a:r>
              <a:rPr lang="en-IN" b="1" dirty="0" smtClean="0"/>
              <a:t>For image View </a:t>
            </a:r>
            <a:r>
              <a:rPr lang="en-IN" b="1" dirty="0" smtClean="0">
                <a:sym typeface="Wingdings" panose="05000000000000000000" pitchFamily="2" charset="2"/>
              </a:rPr>
              <a:t> Notes Page</a:t>
            </a:r>
          </a:p>
          <a:p>
            <a:endParaRPr lang="en-IN" b="1" dirty="0">
              <a:sym typeface="Wingdings" panose="05000000000000000000" pitchFamily="2" charset="2"/>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19" y="5715118"/>
            <a:ext cx="2777068" cy="228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868" y="5715118"/>
            <a:ext cx="3166531" cy="2457332"/>
          </a:xfrm>
          <a:prstGeom prst="rect">
            <a:avLst/>
          </a:prstGeom>
        </p:spPr>
      </p:pic>
    </p:spTree>
    <p:extLst>
      <p:ext uri="{BB962C8B-B14F-4D97-AF65-F5344CB8AC3E}">
        <p14:creationId xmlns:p14="http://schemas.microsoft.com/office/powerpoint/2010/main" val="421598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corner cubes will be having 3 faces </a:t>
            </a:r>
            <a:r>
              <a:rPr lang="en-IN" dirty="0" err="1" smtClean="0"/>
              <a:t>colored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200221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There is no small cube with four faces </a:t>
            </a:r>
            <a:r>
              <a:rPr lang="en-IN" dirty="0" err="1" smtClean="0"/>
              <a:t>colored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4049416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84identical pieces = 3*4*7=  here 3 using 2 cuts in X, 4 using 3cuts in Y, 7 using 6cuts in Z , </a:t>
            </a:r>
          </a:p>
          <a:p>
            <a:r>
              <a:rPr lang="en-US" sz="1200" b="0" i="0" kern="1200" dirty="0" smtClean="0">
                <a:solidFill>
                  <a:schemeClr val="tx1"/>
                </a:solidFill>
                <a:latin typeface="+mn-lt"/>
                <a:ea typeface="+mn-ea"/>
                <a:cs typeface="+mn-cs"/>
              </a:rPr>
              <a:t> so totals cuts = </a:t>
            </a:r>
            <a:r>
              <a:rPr lang="en-US" sz="1200" b="1" i="0" kern="1200" dirty="0" smtClean="0">
                <a:solidFill>
                  <a:schemeClr val="tx1"/>
                </a:solidFill>
                <a:latin typeface="+mn-lt"/>
                <a:ea typeface="+mn-ea"/>
                <a:cs typeface="+mn-cs"/>
              </a:rPr>
              <a:t>2+3+6= 11(least cuts)</a:t>
            </a:r>
            <a:endParaRPr lang="en-US"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113871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5.According to the formula, cubes with no side painted= (12-2) ^3= 1000.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But we have to include the cubes from the unpainted side too. It will be 10*10=100</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So, total number of unpainted cubes= 1000+100=1100.</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458597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125 - (9*6) - 27 = 44</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357139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Cubes with no painting lie in the middle.   Since there are 4 row below the top layer, total cubes with no painting are (9 x 4) = 36.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For image – View notes</a:t>
            </a:r>
            <a:r>
              <a:rPr lang="en-US" sz="1200" b="0" i="0" kern="1200" baseline="0" dirty="0" smtClean="0">
                <a:solidFill>
                  <a:schemeClr val="tx1"/>
                </a:solidFill>
                <a:latin typeface="+mn-lt"/>
                <a:ea typeface="+mn-ea"/>
                <a:cs typeface="+mn-cs"/>
              </a:rPr>
              <a:t> page of this particular slide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pic>
        <p:nvPicPr>
          <p:cNvPr id="5" name="Picture 4"/>
          <p:cNvPicPr>
            <a:picLocks noChangeAspect="1"/>
          </p:cNvPicPr>
          <p:nvPr/>
        </p:nvPicPr>
        <p:blipFill>
          <a:blip r:embed="rId3"/>
          <a:stretch>
            <a:fillRect/>
          </a:stretch>
        </p:blipFill>
        <p:spPr>
          <a:xfrm>
            <a:off x="990600" y="5418909"/>
            <a:ext cx="4548010" cy="2036240"/>
          </a:xfrm>
          <a:prstGeom prst="rect">
            <a:avLst/>
          </a:prstGeom>
        </p:spPr>
      </p:pic>
    </p:spTree>
    <p:extLst>
      <p:ext uri="{BB962C8B-B14F-4D97-AF65-F5344CB8AC3E}">
        <p14:creationId xmlns:p14="http://schemas.microsoft.com/office/powerpoint/2010/main" val="2653124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54189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80430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05618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Given cube is 4 x 4 x 4 cube where side of each cube is 2 cm</a:t>
                </a:r>
              </a:p>
              <a:p>
                <a:r>
                  <a:rPr lang="en-IN" sz="1200" kern="1200" dirty="0">
                    <a:solidFill>
                      <a:schemeClr val="tx1"/>
                    </a:solidFill>
                    <a:effectLst/>
                    <a:latin typeface="+mn-lt"/>
                    <a:ea typeface="+mn-ea"/>
                    <a:cs typeface="+mn-cs"/>
                  </a:rPr>
                  <a:t>Number of zero face painted cubes =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m:t>
                        </m:r>
                        <m:r>
                          <a:rPr lang="en-IN" sz="1200" i="1" kern="1200">
                            <a:solidFill>
                              <a:schemeClr val="tx1"/>
                            </a:solidFill>
                            <a:effectLst/>
                            <a:latin typeface="+mn-lt"/>
                            <a:ea typeface="+mn-ea"/>
                            <a:cs typeface="+mn-cs"/>
                          </a:rPr>
                          <m:t>𝑛</m:t>
                        </m:r>
                        <m:r>
                          <a:rPr lang="en-IN" sz="1200" i="1" kern="1200">
                            <a:solidFill>
                              <a:schemeClr val="tx1"/>
                            </a:solidFill>
                            <a:effectLst/>
                            <a:latin typeface="+mn-lt"/>
                            <a:ea typeface="+mn-ea"/>
                            <a:cs typeface="+mn-cs"/>
                          </a:rPr>
                          <m:t>−2)</m:t>
                        </m:r>
                      </m:e>
                      <m:sup>
                        <m:r>
                          <a:rPr lang="en-IN" sz="1200" i="1" kern="1200">
                            <a:solidFill>
                              <a:schemeClr val="tx1"/>
                            </a:solidFill>
                            <a:effectLst/>
                            <a:latin typeface="+mn-lt"/>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(4−2)</m:t>
                        </m:r>
                      </m:e>
                      <m:sup>
                        <m:r>
                          <a:rPr lang="en-IN" sz="1200" i="1" kern="1200">
                            <a:solidFill>
                              <a:schemeClr val="tx1"/>
                            </a:solidFill>
                            <a:effectLst/>
                            <a:latin typeface="+mn-lt"/>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2</m:t>
                        </m:r>
                      </m:e>
                      <m:sup>
                        <m:r>
                          <a:rPr lang="en-IN" sz="1200" i="1" kern="1200">
                            <a:solidFill>
                              <a:schemeClr val="tx1"/>
                            </a:solidFill>
                            <a:effectLst/>
                            <a:latin typeface="+mn-lt"/>
                            <a:ea typeface="+mn-ea"/>
                            <a:cs typeface="+mn-cs"/>
                          </a:rPr>
                          <m:t>3</m:t>
                        </m:r>
                      </m:sup>
                    </m:sSup>
                  </m:oMath>
                </a14:m>
                <a:r>
                  <a:rPr lang="en-IN" sz="1200" kern="1200" dirty="0">
                    <a:solidFill>
                      <a:schemeClr val="tx1"/>
                    </a:solidFill>
                    <a:effectLst/>
                    <a:latin typeface="+mn-lt"/>
                    <a:ea typeface="+mn-ea"/>
                    <a:cs typeface="+mn-cs"/>
                  </a:rPr>
                  <a:t> = 8</a:t>
                </a:r>
              </a:p>
              <a:p>
                <a:endParaRPr lang="en-US" b="1" dirty="0"/>
              </a:p>
            </p:txBody>
          </p:sp>
        </mc:Choice>
        <mc:Fallback>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Given cube is 4 x 4 x 4 cube where side of each cube is 2 cm</a:t>
                </a:r>
              </a:p>
              <a:p>
                <a:r>
                  <a:rPr lang="en-IN" sz="1200" kern="1200" dirty="0">
                    <a:solidFill>
                      <a:schemeClr val="tx1"/>
                    </a:solidFill>
                    <a:effectLst/>
                    <a:latin typeface="+mn-lt"/>
                    <a:ea typeface="+mn-ea"/>
                    <a:cs typeface="+mn-cs"/>
                  </a:rPr>
                  <a:t>Number of zero face painted cubes = </a:t>
                </a:r>
                <a:r>
                  <a:rPr lang="en-IN" sz="1200" i="0" kern="1200">
                    <a:solidFill>
                      <a:schemeClr val="tx1"/>
                    </a:solidFill>
                    <a:effectLst/>
                    <a:latin typeface="+mn-lt"/>
                    <a:ea typeface="+mn-ea"/>
                    <a:cs typeface="+mn-cs"/>
                  </a:rPr>
                  <a:t>〖(𝑛−2)〗^3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〖(4−2)〗^3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2^3</a:t>
                </a:r>
                <a:r>
                  <a:rPr lang="en-IN" sz="1200" kern="1200" dirty="0">
                    <a:solidFill>
                      <a:schemeClr val="tx1"/>
                    </a:solidFill>
                    <a:effectLst/>
                    <a:latin typeface="+mn-lt"/>
                    <a:ea typeface="+mn-ea"/>
                    <a:cs typeface="+mn-cs"/>
                  </a:rPr>
                  <a:t> = 8</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35741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Number of cubes that have only one face painted = 6 </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m:t>
                        </m:r>
                        <m:r>
                          <a:rPr lang="en-IN" sz="1200" i="1" kern="1200">
                            <a:solidFill>
                              <a:schemeClr val="tx1"/>
                            </a:solidFill>
                            <a:effectLst/>
                            <a:latin typeface="+mn-lt"/>
                            <a:ea typeface="+mn-ea"/>
                            <a:cs typeface="+mn-cs"/>
                          </a:rPr>
                          <m:t>𝑛</m:t>
                        </m:r>
                        <m:r>
                          <a:rPr lang="en-IN" sz="1200" i="1" kern="1200">
                            <a:solidFill>
                              <a:schemeClr val="tx1"/>
                            </a:solidFill>
                            <a:effectLst/>
                            <a:latin typeface="+mn-lt"/>
                            <a:ea typeface="+mn-ea"/>
                            <a:cs typeface="+mn-cs"/>
                          </a:rPr>
                          <m:t>−2)</m:t>
                        </m:r>
                      </m:e>
                      <m:sup>
                        <m:r>
                          <a:rPr lang="en-IN" sz="1200" i="1" kern="1200">
                            <a:solidFill>
                              <a:schemeClr val="tx1"/>
                            </a:solidFill>
                            <a:effectLst/>
                            <a:latin typeface="+mn-lt"/>
                            <a:ea typeface="+mn-ea"/>
                            <a:cs typeface="+mn-cs"/>
                          </a:rPr>
                          <m:t>2</m:t>
                        </m:r>
                      </m:sup>
                    </m:sSup>
                  </m:oMath>
                </a14:m>
                <a:r>
                  <a:rPr lang="en-IN" sz="1200" kern="1200" dirty="0">
                    <a:solidFill>
                      <a:schemeClr val="tx1"/>
                    </a:solidFill>
                    <a:effectLst/>
                    <a:latin typeface="+mn-lt"/>
                    <a:ea typeface="+mn-ea"/>
                    <a:cs typeface="+mn-cs"/>
                  </a:rPr>
                  <a:t> = 6</a:t>
                </a:r>
                <a14:m>
                  <m:oMath xmlns:m="http://schemas.openxmlformats.org/officeDocument/2006/math">
                    <m:sSup>
                      <m:sSupPr>
                        <m:ctrlPr>
                          <a:rPr lang="en-IN" sz="1200" i="1" kern="1200">
                            <a:solidFill>
                              <a:schemeClr val="tx1"/>
                            </a:solidFill>
                            <a:effectLst/>
                            <a:latin typeface="+mn-lt"/>
                            <a:ea typeface="+mn-ea"/>
                            <a:cs typeface="+mn-cs"/>
                          </a:rPr>
                        </m:ctrlPr>
                      </m:sSupPr>
                      <m:e>
                        <m:r>
                          <a:rPr lang="en-IN" sz="1200" i="1" kern="1200">
                            <a:solidFill>
                              <a:schemeClr val="tx1"/>
                            </a:solidFill>
                            <a:effectLst/>
                            <a:latin typeface="+mn-lt"/>
                            <a:ea typeface="+mn-ea"/>
                            <a:cs typeface="+mn-cs"/>
                          </a:rPr>
                          <m:t>(4−2)</m:t>
                        </m:r>
                      </m:e>
                      <m:sup>
                        <m:r>
                          <a:rPr lang="en-IN" sz="1200" i="1" kern="1200">
                            <a:solidFill>
                              <a:schemeClr val="tx1"/>
                            </a:solidFill>
                            <a:effectLst/>
                            <a:latin typeface="+mn-lt"/>
                            <a:ea typeface="+mn-ea"/>
                            <a:cs typeface="+mn-cs"/>
                          </a:rPr>
                          <m:t>2</m:t>
                        </m:r>
                      </m:sup>
                    </m:sSup>
                  </m:oMath>
                </a14:m>
                <a:r>
                  <a:rPr lang="en-IN" sz="1200" kern="1200" dirty="0">
                    <a:solidFill>
                      <a:schemeClr val="tx1"/>
                    </a:solidFill>
                    <a:effectLst/>
                    <a:latin typeface="+mn-lt"/>
                    <a:ea typeface="+mn-ea"/>
                    <a:cs typeface="+mn-cs"/>
                  </a:rPr>
                  <a:t> = 24</a:t>
                </a:r>
              </a:p>
              <a:p>
                <a:endParaRPr lang="en-US" b="1" dirty="0"/>
              </a:p>
            </p:txBody>
          </p:sp>
        </mc:Choice>
        <mc:Fallback>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Number of cubes that have only one face painted = 6 </a:t>
                </a:r>
                <a:r>
                  <a:rPr lang="en-IN" sz="1200" i="0" kern="1200">
                    <a:solidFill>
                      <a:schemeClr val="tx1"/>
                    </a:solidFill>
                    <a:effectLst/>
                    <a:latin typeface="+mn-lt"/>
                    <a:ea typeface="+mn-ea"/>
                    <a:cs typeface="+mn-cs"/>
                  </a:rPr>
                  <a:t>〖(𝑛−2)〗^2</a:t>
                </a:r>
                <a:r>
                  <a:rPr lang="en-IN" sz="1200" kern="1200" dirty="0">
                    <a:solidFill>
                      <a:schemeClr val="tx1"/>
                    </a:solidFill>
                    <a:effectLst/>
                    <a:latin typeface="+mn-lt"/>
                    <a:ea typeface="+mn-ea"/>
                    <a:cs typeface="+mn-cs"/>
                  </a:rPr>
                  <a:t> = 6</a:t>
                </a:r>
                <a:r>
                  <a:rPr lang="en-IN" sz="1200" i="0" kern="1200">
                    <a:solidFill>
                      <a:schemeClr val="tx1"/>
                    </a:solidFill>
                    <a:effectLst/>
                    <a:latin typeface="+mn-lt"/>
                    <a:ea typeface="+mn-ea"/>
                    <a:cs typeface="+mn-cs"/>
                  </a:rPr>
                  <a:t>〖(4−2)〗^2</a:t>
                </a:r>
                <a:r>
                  <a:rPr lang="en-IN" sz="1200" kern="1200" dirty="0">
                    <a:solidFill>
                      <a:schemeClr val="tx1"/>
                    </a:solidFill>
                    <a:effectLst/>
                    <a:latin typeface="+mn-lt"/>
                    <a:ea typeface="+mn-ea"/>
                    <a:cs typeface="+mn-cs"/>
                  </a:rPr>
                  <a:t> = 24</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91185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d</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Cubes that have only two faces painted = 12 (n-2) = 12 (4-2)= 24</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494741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From each face, there are 4 cubes which are painted on one side</a:t>
            </a:r>
          </a:p>
          <a:p>
            <a:r>
              <a:rPr lang="en-IN" sz="1200" kern="1200" dirty="0" smtClean="0">
                <a:solidFill>
                  <a:schemeClr val="tx1"/>
                </a:solidFill>
                <a:effectLst/>
                <a:latin typeface="+mn-lt"/>
                <a:ea typeface="+mn-ea"/>
                <a:cs typeface="+mn-cs"/>
              </a:rPr>
              <a:t>Total cubes = 4 * 6 faces = 24 cubes</a:t>
            </a:r>
          </a:p>
          <a:p>
            <a:r>
              <a:rPr lang="en-IN" sz="1200" kern="1200" dirty="0" smtClean="0">
                <a:solidFill>
                  <a:schemeClr val="tx1"/>
                </a:solidFill>
                <a:effectLst/>
                <a:latin typeface="+mn-lt"/>
                <a:ea typeface="+mn-ea"/>
                <a:cs typeface="+mn-cs"/>
              </a:rPr>
              <a:t>For image – View</a:t>
            </a:r>
            <a:r>
              <a:rPr lang="en-IN" sz="1200" kern="1200" dirty="0" smtClean="0">
                <a:solidFill>
                  <a:schemeClr val="tx1"/>
                </a:solidFill>
                <a:effectLst/>
                <a:latin typeface="+mn-lt"/>
                <a:ea typeface="+mn-ea"/>
                <a:cs typeface="+mn-cs"/>
                <a:sym typeface="Wingdings" panose="05000000000000000000" pitchFamily="2" charset="2"/>
              </a:rPr>
              <a:t> Notes Page</a:t>
            </a:r>
            <a:endParaRPr lang="en-IN" sz="1200" kern="1200" dirty="0" smtClean="0">
              <a:solidFill>
                <a:schemeClr val="tx1"/>
              </a:solidFill>
              <a:effectLst/>
              <a:latin typeface="+mn-lt"/>
              <a:ea typeface="+mn-ea"/>
              <a:cs typeface="+mn-cs"/>
            </a:endParaRPr>
          </a:p>
          <a:p>
            <a:endParaRPr lang="en-IN" dirty="0"/>
          </a:p>
          <a:p>
            <a:r>
              <a:rPr lang="en-IN" sz="1200" kern="1200" dirty="0" smtClean="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5" name="Picture 4"/>
          <p:cNvPicPr>
            <a:picLocks noChangeAspect="1"/>
          </p:cNvPicPr>
          <p:nvPr/>
        </p:nvPicPr>
        <p:blipFill>
          <a:blip r:embed="rId3"/>
          <a:stretch>
            <a:fillRect/>
          </a:stretch>
        </p:blipFill>
        <p:spPr>
          <a:xfrm>
            <a:off x="304800" y="5399601"/>
            <a:ext cx="5867400" cy="2578395"/>
          </a:xfrm>
          <a:prstGeom prst="rect">
            <a:avLst/>
          </a:prstGeom>
        </p:spPr>
      </p:pic>
    </p:spTree>
    <p:extLst>
      <p:ext uri="{BB962C8B-B14F-4D97-AF65-F5344CB8AC3E}">
        <p14:creationId xmlns:p14="http://schemas.microsoft.com/office/powerpoint/2010/main" val="367122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400657"/>
          </a:xfrm>
          <a:prstGeom prst="rect">
            <a:avLst/>
          </a:prstGeom>
          <a:noFill/>
        </p:spPr>
        <p:txBody>
          <a:bodyPr wrap="square" rtlCol="0">
            <a:spAutoFit/>
          </a:bodyPr>
          <a:lstStyle/>
          <a:p>
            <a:pPr>
              <a:defRPr/>
            </a:pPr>
            <a:r>
              <a:rPr lang="en-IN" sz="2500" dirty="0" smtClean="0">
                <a:latin typeface="Nunito Sans" panose="020B0604020202020204" charset="0"/>
              </a:rPr>
              <a:t>5. How </a:t>
            </a:r>
            <a:r>
              <a:rPr lang="en-IN" sz="2500" dirty="0">
                <a:latin typeface="Nunito Sans" panose="020B0604020202020204" charset="0"/>
              </a:rPr>
              <a:t>many cubes have at least one side as red? </a:t>
            </a:r>
            <a:r>
              <a:rPr lang="en-IN" sz="2500" dirty="0" smtClean="0">
                <a:latin typeface="Nunito Sans" panose="020B0604020202020204" charset="0"/>
              </a:rPr>
              <a:t>			CTS</a:t>
            </a:r>
          </a:p>
          <a:p>
            <a:pPr>
              <a:defRPr/>
            </a:pPr>
            <a:endParaRPr lang="en-IN" sz="2500" dirty="0">
              <a:latin typeface="Nunito Sans" panose="020B0604020202020204" charset="0"/>
            </a:endParaRPr>
          </a:p>
          <a:p>
            <a:pPr>
              <a:defRPr/>
            </a:pPr>
            <a:r>
              <a:rPr lang="en-IN" sz="2500" dirty="0">
                <a:latin typeface="Nunito Sans" panose="020B0604020202020204" charset="0"/>
              </a:rPr>
              <a:t>a. 16</a:t>
            </a:r>
          </a:p>
          <a:p>
            <a:pPr>
              <a:defRPr/>
            </a:pPr>
            <a:r>
              <a:rPr lang="en-IN" sz="2500" dirty="0">
                <a:latin typeface="Nunito Sans" panose="020B0604020202020204" charset="0"/>
              </a:rPr>
              <a:t>b. 24</a:t>
            </a:r>
          </a:p>
          <a:p>
            <a:pPr>
              <a:defRPr/>
            </a:pPr>
            <a:r>
              <a:rPr lang="en-IN" sz="2500" dirty="0">
                <a:latin typeface="Nunito Sans" panose="020B0604020202020204" charset="0"/>
              </a:rPr>
              <a:t>c. 28</a:t>
            </a:r>
          </a:p>
          <a:p>
            <a:pPr>
              <a:defRPr/>
            </a:pPr>
            <a:r>
              <a:rPr lang="en-IN" sz="2500" dirty="0">
                <a:latin typeface="Nunito Sans" panose="020B0604020202020204" charset="0"/>
              </a:rPr>
              <a:t>d. 32</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02700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smtClean="0">
                <a:latin typeface="Nunito Sans" panose="020B0604020202020204" charset="0"/>
              </a:rPr>
              <a:t>6. </a:t>
            </a:r>
            <a:r>
              <a:rPr lang="en-IN" sz="2500" dirty="0">
                <a:latin typeface="Nunito Sans" panose="020B0604020202020204" charset="0"/>
              </a:rPr>
              <a:t>How many cubes are there which are red on one side and black on </a:t>
            </a:r>
            <a:r>
              <a:rPr lang="en-IN" sz="2500" dirty="0" smtClean="0">
                <a:latin typeface="Nunito Sans" panose="020B0604020202020204" charset="0"/>
              </a:rPr>
              <a:t>the opposite </a:t>
            </a:r>
            <a:r>
              <a:rPr lang="en-IN" sz="2500" dirty="0">
                <a:latin typeface="Nunito Sans" panose="020B0604020202020204" charset="0"/>
              </a:rPr>
              <a:t>side? </a:t>
            </a:r>
            <a:r>
              <a:rPr lang="en-IN" sz="2500" dirty="0" smtClean="0">
                <a:latin typeface="Nunito Sans" panose="020B0604020202020204" charset="0"/>
              </a:rPr>
              <a:t>			CTS</a:t>
            </a:r>
          </a:p>
          <a:p>
            <a:pPr>
              <a:defRPr/>
            </a:pPr>
            <a:endParaRPr lang="en-IN" sz="2500" dirty="0">
              <a:latin typeface="Nunito Sans" panose="020B0604020202020204" charset="0"/>
            </a:endParaRPr>
          </a:p>
          <a:p>
            <a:pPr>
              <a:defRPr/>
            </a:pPr>
            <a:r>
              <a:rPr lang="en-IN" sz="2500" dirty="0">
                <a:latin typeface="Nunito Sans" panose="020B0604020202020204" charset="0"/>
              </a:rPr>
              <a:t>a. 0</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16</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7425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a:latin typeface="Nunito Sans" panose="020B0604020202020204" charset="0"/>
              </a:rPr>
              <a:t>7</a:t>
            </a:r>
            <a:r>
              <a:rPr lang="en-IN" sz="2500" dirty="0" smtClean="0">
                <a:latin typeface="Nunito Sans" panose="020B0604020202020204" charset="0"/>
              </a:rPr>
              <a:t>. </a:t>
            </a:r>
            <a:r>
              <a:rPr lang="en-IN" sz="2500" dirty="0">
                <a:latin typeface="Nunito Sans" panose="020B0604020202020204" charset="0"/>
              </a:rPr>
              <a:t>How many cubes have three sides painted? </a:t>
            </a:r>
            <a:r>
              <a:rPr lang="en-IN" sz="2500" dirty="0" smtClean="0">
                <a:latin typeface="Nunito Sans" panose="020B0604020202020204" charset="0"/>
              </a:rPr>
              <a:t>			CTS</a:t>
            </a:r>
          </a:p>
          <a:p>
            <a:pPr>
              <a:defRPr/>
            </a:pPr>
            <a:endParaRPr lang="en-IN" sz="2500" dirty="0">
              <a:latin typeface="Nunito Sans" panose="020B0604020202020204" charset="0"/>
            </a:endParaRPr>
          </a:p>
          <a:p>
            <a:pPr>
              <a:defRPr/>
            </a:pPr>
            <a:r>
              <a:rPr lang="en-IN" sz="2500" dirty="0">
                <a:latin typeface="Nunito Sans" panose="020B0604020202020204" charset="0"/>
              </a:rPr>
              <a:t>a. 24</a:t>
            </a:r>
          </a:p>
          <a:p>
            <a:pPr>
              <a:defRPr/>
            </a:pPr>
            <a:r>
              <a:rPr lang="en-IN" sz="2500" dirty="0">
                <a:latin typeface="Nunito Sans" panose="020B0604020202020204" charset="0"/>
              </a:rPr>
              <a:t>b. 8</a:t>
            </a:r>
          </a:p>
          <a:p>
            <a:pPr>
              <a:defRPr/>
            </a:pPr>
            <a:r>
              <a:rPr lang="en-IN" sz="2500" dirty="0">
                <a:latin typeface="Nunito Sans" panose="020B0604020202020204" charset="0"/>
              </a:rPr>
              <a:t>c. 16</a:t>
            </a:r>
          </a:p>
          <a:p>
            <a:pPr>
              <a:defRPr/>
            </a:pPr>
            <a:r>
              <a:rPr lang="en-IN" sz="2500" dirty="0">
                <a:latin typeface="Nunito Sans" panose="020B0604020202020204" charset="0"/>
              </a:rPr>
              <a:t>d. 20</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5568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smtClean="0">
                <a:latin typeface="Nunito Sans" panose="020B0604020202020204" charset="0"/>
              </a:rPr>
              <a:t>8. How </a:t>
            </a:r>
            <a:r>
              <a:rPr lang="en-IN" sz="2500" dirty="0">
                <a:latin typeface="Nunito Sans" panose="020B0604020202020204" charset="0"/>
              </a:rPr>
              <a:t>many cubes have one face green and one of the adjacent </a:t>
            </a:r>
            <a:r>
              <a:rPr lang="en-IN" sz="2500" dirty="0" smtClean="0">
                <a:latin typeface="Nunito Sans" panose="020B0604020202020204" charset="0"/>
              </a:rPr>
              <a:t>faces black </a:t>
            </a:r>
            <a:r>
              <a:rPr lang="en-IN" sz="2500" dirty="0">
                <a:latin typeface="Nunito Sans" panose="020B0604020202020204" charset="0"/>
              </a:rPr>
              <a:t>or red? </a:t>
            </a:r>
            <a:r>
              <a:rPr lang="en-IN" sz="2500" dirty="0" smtClean="0">
                <a:latin typeface="Nunito Sans" panose="020B0604020202020204" charset="0"/>
              </a:rPr>
              <a:t>				CTS</a:t>
            </a:r>
          </a:p>
          <a:p>
            <a:pPr>
              <a:defRPr/>
            </a:pPr>
            <a:endParaRPr lang="en-IN" sz="2500" dirty="0">
              <a:latin typeface="Nunito Sans" panose="020B0604020202020204" charset="0"/>
            </a:endParaRPr>
          </a:p>
          <a:p>
            <a:pPr>
              <a:defRPr/>
            </a:pPr>
            <a:r>
              <a:rPr lang="en-IN" sz="2500" dirty="0">
                <a:latin typeface="Nunito Sans" panose="020B0604020202020204" charset="0"/>
              </a:rPr>
              <a:t>a. 8</a:t>
            </a:r>
          </a:p>
          <a:p>
            <a:pPr>
              <a:defRPr/>
            </a:pPr>
            <a:r>
              <a:rPr lang="en-IN" sz="2500" dirty="0">
                <a:latin typeface="Nunito Sans" panose="020B0604020202020204" charset="0"/>
              </a:rPr>
              <a:t>b. 16</a:t>
            </a:r>
          </a:p>
          <a:p>
            <a:pPr>
              <a:defRPr/>
            </a:pPr>
            <a:r>
              <a:rPr lang="en-IN" sz="2500" dirty="0">
                <a:latin typeface="Nunito Sans" panose="020B0604020202020204" charset="0"/>
              </a:rPr>
              <a:t>c. 24</a:t>
            </a:r>
          </a:p>
          <a:p>
            <a:pPr>
              <a:defRPr/>
            </a:pPr>
            <a:r>
              <a:rPr lang="en-IN" sz="2500" dirty="0">
                <a:latin typeface="Nunito Sans" panose="020B0604020202020204" charset="0"/>
              </a:rPr>
              <a:t>d. 28</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4136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4324261"/>
          </a:xfrm>
          <a:prstGeom prst="rect">
            <a:avLst/>
          </a:prstGeom>
          <a:noFill/>
        </p:spPr>
        <p:txBody>
          <a:bodyPr wrap="square" rtlCol="0">
            <a:spAutoFit/>
          </a:bodyPr>
          <a:lstStyle/>
          <a:p>
            <a:pPr>
              <a:defRPr/>
            </a:pPr>
            <a:r>
              <a:rPr lang="en-IN" sz="2500" dirty="0">
                <a:latin typeface="Nunito Sans" panose="020B0604020202020204" charset="0"/>
              </a:rPr>
              <a:t>Directions for questions </a:t>
            </a:r>
            <a:r>
              <a:rPr lang="en-IN" sz="2500" dirty="0" smtClean="0">
                <a:latin typeface="Nunito Sans" panose="020B0604020202020204" charset="0"/>
              </a:rPr>
              <a:t>9 to 12: </a:t>
            </a:r>
          </a:p>
          <a:p>
            <a:pPr>
              <a:defRPr/>
            </a:pPr>
            <a:r>
              <a:rPr lang="en-IN" sz="2500" dirty="0" smtClean="0">
                <a:latin typeface="Nunito Sans" panose="020B0604020202020204" charset="0"/>
              </a:rPr>
              <a:t>A </a:t>
            </a:r>
            <a:r>
              <a:rPr lang="en-IN" sz="2500" dirty="0">
                <a:latin typeface="Nunito Sans" panose="020B0604020202020204" charset="0"/>
              </a:rPr>
              <a:t>cube has the following figures </a:t>
            </a:r>
            <a:r>
              <a:rPr lang="en-IN" sz="2500" dirty="0" smtClean="0">
                <a:latin typeface="Nunito Sans" panose="020B0604020202020204" charset="0"/>
              </a:rPr>
              <a:t>drawn on </a:t>
            </a:r>
            <a:r>
              <a:rPr lang="en-IN" sz="2500" dirty="0">
                <a:latin typeface="Nunito Sans" panose="020B0604020202020204" charset="0"/>
              </a:rPr>
              <a:t>five of its faces: circle, cross, triangle, square and ellipse. The top </a:t>
            </a:r>
            <a:r>
              <a:rPr lang="en-IN" sz="2500" dirty="0" smtClean="0">
                <a:latin typeface="Nunito Sans" panose="020B0604020202020204" charset="0"/>
              </a:rPr>
              <a:t>surface is </a:t>
            </a:r>
            <a:r>
              <a:rPr lang="en-IN" sz="2500" dirty="0">
                <a:latin typeface="Nunito Sans" panose="020B0604020202020204" charset="0"/>
              </a:rPr>
              <a:t>blank. The ellipse is between the cross and the triangle and the </a:t>
            </a:r>
            <a:r>
              <a:rPr lang="en-IN" sz="2500" dirty="0" smtClean="0">
                <a:latin typeface="Nunito Sans" panose="020B0604020202020204" charset="0"/>
              </a:rPr>
              <a:t>square is </a:t>
            </a:r>
            <a:r>
              <a:rPr lang="en-IN" sz="2500" dirty="0">
                <a:latin typeface="Nunito Sans" panose="020B0604020202020204" charset="0"/>
              </a:rPr>
              <a:t>on the triangle’s right. The ellipse and the square are opposite to </a:t>
            </a:r>
            <a:r>
              <a:rPr lang="en-IN" sz="2500" dirty="0" smtClean="0">
                <a:latin typeface="Nunito Sans" panose="020B0604020202020204" charset="0"/>
              </a:rPr>
              <a:t>each other</a:t>
            </a:r>
            <a:r>
              <a:rPr lang="en-IN" sz="2500" dirty="0">
                <a:latin typeface="Nunito Sans" panose="020B0604020202020204" charset="0"/>
              </a:rPr>
              <a:t>. Answer the following questions based on the given information</a:t>
            </a:r>
            <a:r>
              <a:rPr lang="en-IN" sz="2500" dirty="0" smtClean="0">
                <a:latin typeface="Nunito Sans" panose="020B0604020202020204" charset="0"/>
              </a:rPr>
              <a:t>.</a:t>
            </a:r>
          </a:p>
          <a:p>
            <a:pPr>
              <a:defRPr/>
            </a:pPr>
            <a:r>
              <a:rPr lang="en-IN" sz="2500" dirty="0" smtClean="0">
                <a:latin typeface="Nunito Sans" panose="020B0604020202020204" charset="0"/>
              </a:rPr>
              <a:t>9.  Where </a:t>
            </a:r>
            <a:r>
              <a:rPr lang="en-IN" sz="2500" dirty="0">
                <a:latin typeface="Nunito Sans" panose="020B0604020202020204" charset="0"/>
              </a:rPr>
              <a:t>is the circle? </a:t>
            </a:r>
            <a:r>
              <a:rPr lang="en-IN" sz="2500" dirty="0" smtClean="0">
                <a:latin typeface="Nunito Sans" panose="020B0604020202020204" charset="0"/>
              </a:rPr>
              <a:t>			TCS</a:t>
            </a:r>
            <a:endParaRPr lang="en-IN" sz="2500" dirty="0">
              <a:latin typeface="Nunito Sans" panose="020B0604020202020204" charset="0"/>
            </a:endParaRPr>
          </a:p>
          <a:p>
            <a:pPr>
              <a:defRPr/>
            </a:pPr>
            <a:r>
              <a:rPr lang="en-IN" sz="2500" dirty="0">
                <a:latin typeface="Nunito Sans" panose="020B0604020202020204" charset="0"/>
              </a:rPr>
              <a:t>a. Left of the triangle</a:t>
            </a:r>
          </a:p>
          <a:p>
            <a:pPr>
              <a:defRPr/>
            </a:pPr>
            <a:r>
              <a:rPr lang="en-IN" sz="2500" dirty="0">
                <a:latin typeface="Nunito Sans" panose="020B0604020202020204" charset="0"/>
              </a:rPr>
              <a:t>b. On top</a:t>
            </a:r>
          </a:p>
          <a:p>
            <a:pPr>
              <a:defRPr/>
            </a:pPr>
            <a:r>
              <a:rPr lang="en-IN" sz="2500" dirty="0">
                <a:latin typeface="Nunito Sans" panose="020B0604020202020204" charset="0"/>
              </a:rPr>
              <a:t>c. Bottom face</a:t>
            </a:r>
          </a:p>
          <a:p>
            <a:pPr>
              <a:defRPr/>
            </a:pPr>
            <a:r>
              <a:rPr lang="en-IN" sz="2500" dirty="0">
                <a:latin typeface="Nunito Sans" panose="020B0604020202020204" charset="0"/>
              </a:rPr>
              <a:t>d. Opposite the triangle</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56246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015936"/>
          </a:xfrm>
          <a:prstGeom prst="rect">
            <a:avLst/>
          </a:prstGeom>
          <a:noFill/>
        </p:spPr>
        <p:txBody>
          <a:bodyPr wrap="square" rtlCol="0">
            <a:spAutoFit/>
          </a:bodyPr>
          <a:lstStyle/>
          <a:p>
            <a:pPr>
              <a:defRPr/>
            </a:pPr>
            <a:r>
              <a:rPr lang="en-IN" sz="2500" dirty="0" smtClean="0">
                <a:latin typeface="Nunito Sans" panose="020B0604020202020204" charset="0"/>
              </a:rPr>
              <a:t>10.  How </a:t>
            </a:r>
            <a:r>
              <a:rPr lang="en-IN" sz="2500" dirty="0">
                <a:latin typeface="Nunito Sans" panose="020B0604020202020204" charset="0"/>
              </a:rPr>
              <a:t>many arrangements are possible with the given data? TCS</a:t>
            </a:r>
          </a:p>
          <a:p>
            <a:pPr>
              <a:defRPr/>
            </a:pPr>
            <a:r>
              <a:rPr lang="en-IN" sz="2500" dirty="0">
                <a:latin typeface="Nunito Sans" panose="020B0604020202020204" charset="0"/>
              </a:rPr>
              <a:t>a. Only one</a:t>
            </a:r>
          </a:p>
          <a:p>
            <a:pPr>
              <a:defRPr/>
            </a:pPr>
            <a:r>
              <a:rPr lang="en-IN" sz="2500" dirty="0">
                <a:latin typeface="Nunito Sans" panose="020B0604020202020204" charset="0"/>
              </a:rPr>
              <a:t>b. Two</a:t>
            </a:r>
          </a:p>
          <a:p>
            <a:pPr>
              <a:defRPr/>
            </a:pPr>
            <a:r>
              <a:rPr lang="en-IN" sz="2500" dirty="0">
                <a:latin typeface="Nunito Sans" panose="020B0604020202020204" charset="0"/>
              </a:rPr>
              <a:t>c. Three</a:t>
            </a:r>
          </a:p>
          <a:p>
            <a:pPr>
              <a:defRPr/>
            </a:pPr>
            <a:r>
              <a:rPr lang="en-IN" sz="2500" dirty="0">
                <a:latin typeface="Nunito Sans" panose="020B0604020202020204" charset="0"/>
              </a:rPr>
              <a:t>d. Four</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554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smtClean="0">
                <a:latin typeface="Nunito Sans" panose="020B0604020202020204" charset="0"/>
              </a:rPr>
              <a:t>11. If </a:t>
            </a:r>
            <a:r>
              <a:rPr lang="en-IN" sz="2500" dirty="0">
                <a:latin typeface="Nunito Sans" panose="020B0604020202020204" charset="0"/>
              </a:rPr>
              <a:t>the cube is rotated such that the face having the ellipse is towards</a:t>
            </a:r>
          </a:p>
          <a:p>
            <a:pPr>
              <a:defRPr/>
            </a:pPr>
            <a:r>
              <a:rPr lang="en-IN" sz="2500" dirty="0">
                <a:latin typeface="Nunito Sans" panose="020B0604020202020204" charset="0"/>
              </a:rPr>
              <a:t>north, then which figure will face towards west</a:t>
            </a:r>
            <a:r>
              <a:rPr lang="en-IN" sz="2500" dirty="0" smtClean="0">
                <a:latin typeface="Nunito Sans" panose="020B0604020202020204" charset="0"/>
              </a:rPr>
              <a:t>?</a:t>
            </a:r>
          </a:p>
          <a:p>
            <a:pPr>
              <a:defRPr/>
            </a:pPr>
            <a:endParaRPr lang="en-IN" sz="2500" dirty="0">
              <a:latin typeface="Nunito Sans" panose="020B0604020202020204" charset="0"/>
            </a:endParaRPr>
          </a:p>
          <a:p>
            <a:pPr>
              <a:defRPr/>
            </a:pPr>
            <a:r>
              <a:rPr lang="en-IN" sz="2500" dirty="0">
                <a:latin typeface="Nunito Sans" panose="020B0604020202020204" charset="0"/>
              </a:rPr>
              <a:t>a. Square</a:t>
            </a:r>
          </a:p>
          <a:p>
            <a:pPr>
              <a:defRPr/>
            </a:pPr>
            <a:r>
              <a:rPr lang="en-IN" sz="2500" dirty="0">
                <a:latin typeface="Nunito Sans" panose="020B0604020202020204" charset="0"/>
              </a:rPr>
              <a:t>b. Triangle</a:t>
            </a:r>
          </a:p>
          <a:p>
            <a:pPr>
              <a:defRPr/>
            </a:pPr>
            <a:r>
              <a:rPr lang="en-IN" sz="2500" dirty="0">
                <a:latin typeface="Nunito Sans" panose="020B0604020202020204" charset="0"/>
              </a:rPr>
              <a:t>c. Circle</a:t>
            </a:r>
          </a:p>
          <a:p>
            <a:pPr>
              <a:defRPr/>
            </a:pPr>
            <a:r>
              <a:rPr lang="en-IN" sz="2500" dirty="0">
                <a:latin typeface="Nunito Sans" panose="020B0604020202020204" charset="0"/>
              </a:rPr>
              <a:t>d. Cross</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98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smtClean="0">
                <a:latin typeface="Nunito Sans" panose="020B0604020202020204" charset="0"/>
              </a:rPr>
              <a:t>12. The </a:t>
            </a:r>
            <a:r>
              <a:rPr lang="en-IN" sz="2500" dirty="0">
                <a:latin typeface="Nunito Sans" panose="020B0604020202020204" charset="0"/>
              </a:rPr>
              <a:t>cube is rolled to get the ellipse on the top face. What is on </a:t>
            </a:r>
            <a:r>
              <a:rPr lang="en-IN" sz="2500" dirty="0" smtClean="0">
                <a:latin typeface="Nunito Sans" panose="020B0604020202020204" charset="0"/>
              </a:rPr>
              <a:t>the bottom </a:t>
            </a:r>
            <a:r>
              <a:rPr lang="en-IN" sz="2500" dirty="0">
                <a:latin typeface="Nunito Sans" panose="020B0604020202020204" charset="0"/>
              </a:rPr>
              <a:t>face of the cube</a:t>
            </a:r>
            <a:r>
              <a:rPr lang="en-IN" sz="2500" dirty="0" smtClean="0">
                <a:latin typeface="Nunito Sans" panose="020B0604020202020204" charset="0"/>
              </a:rPr>
              <a:t>?</a:t>
            </a:r>
          </a:p>
          <a:p>
            <a:pPr>
              <a:defRPr/>
            </a:pPr>
            <a:endParaRPr lang="en-IN" sz="2500" dirty="0">
              <a:latin typeface="Nunito Sans" panose="020B0604020202020204" charset="0"/>
            </a:endParaRPr>
          </a:p>
          <a:p>
            <a:pPr>
              <a:defRPr/>
            </a:pPr>
            <a:r>
              <a:rPr lang="en-IN" sz="2500" dirty="0">
                <a:latin typeface="Nunito Sans" panose="020B0604020202020204" charset="0"/>
              </a:rPr>
              <a:t>a. Square</a:t>
            </a:r>
          </a:p>
          <a:p>
            <a:pPr>
              <a:defRPr/>
            </a:pPr>
            <a:r>
              <a:rPr lang="en-IN" sz="2500" dirty="0">
                <a:latin typeface="Nunito Sans" panose="020B0604020202020204" charset="0"/>
              </a:rPr>
              <a:t>b. Circle</a:t>
            </a:r>
          </a:p>
          <a:p>
            <a:pPr>
              <a:defRPr/>
            </a:pPr>
            <a:r>
              <a:rPr lang="en-IN" sz="2500" dirty="0">
                <a:latin typeface="Nunito Sans" panose="020B0604020202020204" charset="0"/>
              </a:rPr>
              <a:t>c. Blank face of the cube</a:t>
            </a:r>
          </a:p>
          <a:p>
            <a:pPr>
              <a:defRPr/>
            </a:pPr>
            <a:r>
              <a:rPr lang="en-IN" sz="2500" dirty="0">
                <a:latin typeface="Nunito Sans" panose="020B0604020202020204" charset="0"/>
              </a:rPr>
              <a:t>d. Triangle</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8520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3170099"/>
          </a:xfrm>
          <a:prstGeom prst="rect">
            <a:avLst/>
          </a:prstGeom>
          <a:noFill/>
        </p:spPr>
        <p:txBody>
          <a:bodyPr wrap="square" rtlCol="0">
            <a:spAutoFit/>
          </a:bodyPr>
          <a:lstStyle/>
          <a:p>
            <a:pPr>
              <a:defRPr/>
            </a:pPr>
            <a:r>
              <a:rPr lang="en-IN" sz="2500" dirty="0" smtClean="0">
                <a:latin typeface="Nunito Sans" panose="020B0604020202020204" charset="0"/>
              </a:rPr>
              <a:t>13. </a:t>
            </a:r>
            <a:r>
              <a:rPr lang="en-IN" sz="2500" dirty="0">
                <a:latin typeface="Nunito Sans" panose="020B0604020202020204" charset="0"/>
              </a:rPr>
              <a:t>A hollow cube of size 5 cm is taken, with a thickness of 1 cm. It </a:t>
            </a:r>
            <a:r>
              <a:rPr lang="en-IN" sz="2500" dirty="0" smtClean="0">
                <a:latin typeface="Nunito Sans" panose="020B0604020202020204" charset="0"/>
              </a:rPr>
              <a:t>is made </a:t>
            </a:r>
            <a:r>
              <a:rPr lang="en-IN" sz="2500" dirty="0">
                <a:latin typeface="Nunito Sans" panose="020B0604020202020204" charset="0"/>
              </a:rPr>
              <a:t>of smaller cubes of size 1 cm. If 4 faces of the outer </a:t>
            </a:r>
            <a:r>
              <a:rPr lang="en-IN" sz="2500" dirty="0" smtClean="0">
                <a:latin typeface="Nunito Sans" panose="020B0604020202020204" charset="0"/>
              </a:rPr>
              <a:t>surface of </a:t>
            </a:r>
            <a:r>
              <a:rPr lang="en-IN" sz="2500" dirty="0">
                <a:latin typeface="Nunito Sans" panose="020B0604020202020204" charset="0"/>
              </a:rPr>
              <a:t>the cube are painted, totally how many faces of the smaller </a:t>
            </a:r>
            <a:r>
              <a:rPr lang="en-IN" sz="2500" dirty="0" smtClean="0">
                <a:latin typeface="Nunito Sans" panose="020B0604020202020204" charset="0"/>
              </a:rPr>
              <a:t>cubes remain </a:t>
            </a:r>
            <a:r>
              <a:rPr lang="en-IN" sz="2500" dirty="0">
                <a:latin typeface="Nunito Sans" panose="020B0604020202020204" charset="0"/>
              </a:rPr>
              <a:t>unpainted? </a:t>
            </a:r>
            <a:r>
              <a:rPr lang="en-IN" sz="2500" dirty="0" smtClean="0">
                <a:latin typeface="Nunito Sans" panose="020B0604020202020204" charset="0"/>
              </a:rPr>
              <a:t>		TCS</a:t>
            </a:r>
          </a:p>
          <a:p>
            <a:pPr>
              <a:defRPr/>
            </a:pPr>
            <a:endParaRPr lang="en-IN" sz="2500" dirty="0">
              <a:latin typeface="Nunito Sans" panose="020B0604020202020204" charset="0"/>
            </a:endParaRPr>
          </a:p>
          <a:p>
            <a:pPr>
              <a:defRPr/>
            </a:pPr>
            <a:r>
              <a:rPr lang="en-IN" sz="2500" dirty="0">
                <a:latin typeface="Nunito Sans" panose="020B0604020202020204" charset="0"/>
              </a:rPr>
              <a:t>a. 800</a:t>
            </a:r>
          </a:p>
          <a:p>
            <a:pPr>
              <a:defRPr/>
            </a:pPr>
            <a:r>
              <a:rPr lang="en-IN" sz="2500" dirty="0">
                <a:latin typeface="Nunito Sans" panose="020B0604020202020204" charset="0"/>
              </a:rPr>
              <a:t>b. 488</a:t>
            </a:r>
          </a:p>
          <a:p>
            <a:pPr>
              <a:defRPr/>
            </a:pPr>
            <a:r>
              <a:rPr lang="en-IN" sz="2500" dirty="0">
                <a:latin typeface="Nunito Sans" panose="020B0604020202020204" charset="0"/>
              </a:rPr>
              <a:t>c. 900</a:t>
            </a:r>
          </a:p>
          <a:p>
            <a:pPr>
              <a:defRPr/>
            </a:pPr>
            <a:r>
              <a:rPr lang="en-IN" sz="2500" dirty="0">
                <a:latin typeface="Nunito Sans" panose="020B0604020202020204" charset="0"/>
              </a:rPr>
              <a:t>d. 500</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3088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3554819"/>
          </a:xfrm>
          <a:prstGeom prst="rect">
            <a:avLst/>
          </a:prstGeom>
          <a:noFill/>
        </p:spPr>
        <p:txBody>
          <a:bodyPr wrap="square" rtlCol="0">
            <a:spAutoFit/>
          </a:bodyPr>
          <a:lstStyle/>
          <a:p>
            <a:pPr>
              <a:defRPr/>
            </a:pPr>
            <a:r>
              <a:rPr lang="en-IN" sz="2500" dirty="0">
                <a:latin typeface="Nunito Sans" panose="020B0604020202020204" charset="0"/>
              </a:rPr>
              <a:t>Directions for questions </a:t>
            </a:r>
            <a:r>
              <a:rPr lang="en-IN" sz="2500" dirty="0" smtClean="0">
                <a:latin typeface="Nunito Sans" panose="020B0604020202020204" charset="0"/>
              </a:rPr>
              <a:t>14 </a:t>
            </a:r>
            <a:r>
              <a:rPr lang="en-IN" sz="2500" dirty="0">
                <a:latin typeface="Nunito Sans" panose="020B0604020202020204" charset="0"/>
              </a:rPr>
              <a:t>to </a:t>
            </a:r>
            <a:r>
              <a:rPr lang="en-IN" sz="2500" dirty="0" smtClean="0">
                <a:latin typeface="Nunito Sans" panose="020B0604020202020204" charset="0"/>
              </a:rPr>
              <a:t>16:A </a:t>
            </a:r>
            <a:r>
              <a:rPr lang="en-IN" sz="2500" dirty="0">
                <a:latin typeface="Nunito Sans" panose="020B0604020202020204" charset="0"/>
              </a:rPr>
              <a:t>solid cube of side 9 cm has </a:t>
            </a:r>
            <a:r>
              <a:rPr lang="en-IN" sz="2500" dirty="0" smtClean="0">
                <a:latin typeface="Nunito Sans" panose="020B0604020202020204" charset="0"/>
              </a:rPr>
              <a:t>been painted </a:t>
            </a:r>
            <a:r>
              <a:rPr lang="en-IN" sz="2500" dirty="0">
                <a:latin typeface="Nunito Sans" panose="020B0604020202020204" charset="0"/>
              </a:rPr>
              <a:t>green, red and yellow </a:t>
            </a:r>
            <a:r>
              <a:rPr lang="en-IN" sz="2500" dirty="0" smtClean="0">
                <a:latin typeface="Nunito Sans" panose="020B0604020202020204" charset="0"/>
              </a:rPr>
              <a:t>on pairs </a:t>
            </a:r>
            <a:r>
              <a:rPr lang="en-IN" sz="2500" dirty="0">
                <a:latin typeface="Nunito Sans" panose="020B0604020202020204" charset="0"/>
              </a:rPr>
              <a:t>of opposite faces. It is </a:t>
            </a:r>
            <a:r>
              <a:rPr lang="en-IN" sz="2500" dirty="0" smtClean="0">
                <a:latin typeface="Nunito Sans" panose="020B0604020202020204" charset="0"/>
              </a:rPr>
              <a:t>then cut </a:t>
            </a:r>
            <a:r>
              <a:rPr lang="en-IN" sz="2500" dirty="0">
                <a:latin typeface="Nunito Sans" panose="020B0604020202020204" charset="0"/>
              </a:rPr>
              <a:t>into cubical blocks of each </a:t>
            </a:r>
            <a:r>
              <a:rPr lang="en-IN" sz="2500" dirty="0" smtClean="0">
                <a:latin typeface="Nunito Sans" panose="020B0604020202020204" charset="0"/>
              </a:rPr>
              <a:t>side 3 </a:t>
            </a:r>
            <a:r>
              <a:rPr lang="en-IN" sz="2500" dirty="0">
                <a:latin typeface="Nunito Sans" panose="020B0604020202020204" charset="0"/>
              </a:rPr>
              <a:t>cm</a:t>
            </a:r>
            <a:r>
              <a:rPr lang="en-IN" sz="2500" dirty="0" smtClean="0">
                <a:latin typeface="Nunito Sans" panose="020B0604020202020204" charset="0"/>
              </a:rPr>
              <a:t>.</a:t>
            </a:r>
          </a:p>
          <a:p>
            <a:pPr>
              <a:defRPr/>
            </a:pPr>
            <a:endParaRPr lang="en-IN" sz="2500" dirty="0">
              <a:latin typeface="Nunito Sans" panose="020B0604020202020204" charset="0"/>
            </a:endParaRPr>
          </a:p>
          <a:p>
            <a:pPr>
              <a:defRPr/>
            </a:pPr>
            <a:r>
              <a:rPr lang="en-IN" sz="2500" dirty="0" smtClean="0">
                <a:latin typeface="Nunito Sans" panose="020B0604020202020204" charset="0"/>
              </a:rPr>
              <a:t>14</a:t>
            </a:r>
            <a:r>
              <a:rPr lang="en-IN" sz="2500" dirty="0">
                <a:latin typeface="Nunito Sans" panose="020B0604020202020204" charset="0"/>
              </a:rPr>
              <a:t>. How many cubes have none </a:t>
            </a:r>
            <a:r>
              <a:rPr lang="en-IN" sz="2500" dirty="0" smtClean="0">
                <a:latin typeface="Nunito Sans" panose="020B0604020202020204" charset="0"/>
              </a:rPr>
              <a:t>of the </a:t>
            </a:r>
            <a:r>
              <a:rPr lang="en-IN" sz="2500" dirty="0">
                <a:latin typeface="Nunito Sans" panose="020B0604020202020204" charset="0"/>
              </a:rPr>
              <a:t>faces painted?</a:t>
            </a:r>
          </a:p>
          <a:p>
            <a:pPr>
              <a:defRPr/>
            </a:pPr>
            <a:r>
              <a:rPr lang="en-IN" sz="2500" dirty="0">
                <a:latin typeface="Nunito Sans" panose="020B0604020202020204" charset="0"/>
              </a:rPr>
              <a:t>a. 1</a:t>
            </a:r>
          </a:p>
          <a:p>
            <a:pPr>
              <a:defRPr/>
            </a:pPr>
            <a:r>
              <a:rPr lang="en-IN" sz="2500" dirty="0">
                <a:latin typeface="Nunito Sans" panose="020B0604020202020204" charset="0"/>
              </a:rPr>
              <a:t>b. 6</a:t>
            </a:r>
          </a:p>
          <a:p>
            <a:pPr>
              <a:defRPr/>
            </a:pPr>
            <a:r>
              <a:rPr lang="en-IN" sz="2500" dirty="0">
                <a:latin typeface="Nunito Sans" panose="020B0604020202020204" charset="0"/>
              </a:rPr>
              <a:t>c. 8</a:t>
            </a:r>
          </a:p>
          <a:p>
            <a:pPr>
              <a:defRPr/>
            </a:pPr>
            <a:r>
              <a:rPr lang="en-IN" sz="2500" dirty="0">
                <a:latin typeface="Nunito Sans" panose="020B0604020202020204" charset="0"/>
              </a:rPr>
              <a:t>d. 4</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245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Cubes</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smtClean="0">
                <a:latin typeface="Nunito Sans" panose="020B0604020202020204" charset="0"/>
              </a:rPr>
              <a:t>15</a:t>
            </a:r>
            <a:r>
              <a:rPr lang="en-IN" sz="2500" dirty="0">
                <a:latin typeface="Nunito Sans" panose="020B0604020202020204" charset="0"/>
              </a:rPr>
              <a:t>. How many cubes have </a:t>
            </a:r>
            <a:r>
              <a:rPr lang="en-IN" sz="2500" dirty="0" smtClean="0">
                <a:latin typeface="Nunito Sans" panose="020B0604020202020204" charset="0"/>
              </a:rPr>
              <a:t>three faces </a:t>
            </a:r>
            <a:r>
              <a:rPr lang="en-IN" sz="2500" dirty="0">
                <a:latin typeface="Nunito Sans" panose="020B0604020202020204" charset="0"/>
              </a:rPr>
              <a:t>painted</a:t>
            </a:r>
            <a:r>
              <a:rPr lang="en-IN" sz="2500" dirty="0" smtClean="0">
                <a:latin typeface="Nunito Sans" panose="020B0604020202020204" charset="0"/>
              </a:rPr>
              <a:t>?</a:t>
            </a:r>
          </a:p>
          <a:p>
            <a:pPr>
              <a:defRPr/>
            </a:pPr>
            <a:endParaRPr lang="en-IN" sz="2500" dirty="0">
              <a:latin typeface="Nunito Sans" panose="020B0604020202020204" charset="0"/>
            </a:endParaRPr>
          </a:p>
          <a:p>
            <a:pPr>
              <a:defRPr/>
            </a:pPr>
            <a:r>
              <a:rPr lang="en-IN" sz="2500" dirty="0">
                <a:latin typeface="Nunito Sans" panose="020B0604020202020204" charset="0"/>
              </a:rPr>
              <a:t>a. 2</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12</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808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smtClean="0">
                <a:latin typeface="Nunito Sans" panose="020B0604020202020204" charset="0"/>
              </a:rPr>
              <a:t>16</a:t>
            </a:r>
            <a:r>
              <a:rPr lang="en-IN" sz="2500" dirty="0">
                <a:latin typeface="Nunito Sans" panose="020B0604020202020204" charset="0"/>
              </a:rPr>
              <a:t>. How many cubes have </a:t>
            </a:r>
            <a:r>
              <a:rPr lang="en-IN" sz="2500" dirty="0" smtClean="0">
                <a:latin typeface="Nunito Sans" panose="020B0604020202020204" charset="0"/>
              </a:rPr>
              <a:t>four faces </a:t>
            </a:r>
            <a:r>
              <a:rPr lang="en-IN" sz="2500" dirty="0">
                <a:latin typeface="Nunito Sans" panose="020B0604020202020204" charset="0"/>
              </a:rPr>
              <a:t>painted</a:t>
            </a:r>
            <a:r>
              <a:rPr lang="en-IN" sz="2500" dirty="0" smtClean="0">
                <a:latin typeface="Nunito Sans" panose="020B0604020202020204" charset="0"/>
              </a:rPr>
              <a:t>?</a:t>
            </a:r>
          </a:p>
          <a:p>
            <a:pPr>
              <a:defRPr/>
            </a:pPr>
            <a:endParaRPr lang="en-IN" sz="2500" dirty="0">
              <a:latin typeface="Nunito Sans" panose="020B0604020202020204" charset="0"/>
            </a:endParaRPr>
          </a:p>
          <a:p>
            <a:pPr>
              <a:defRPr/>
            </a:pPr>
            <a:r>
              <a:rPr lang="en-IN" sz="2500" dirty="0">
                <a:latin typeface="Nunito Sans" panose="020B0604020202020204" charset="0"/>
              </a:rPr>
              <a:t>a. 0</a:t>
            </a:r>
          </a:p>
          <a:p>
            <a:pPr>
              <a:defRPr/>
            </a:pPr>
            <a:r>
              <a:rPr lang="en-IN" sz="2500" dirty="0">
                <a:latin typeface="Nunito Sans" panose="020B0604020202020204" charset="0"/>
              </a:rPr>
              <a:t>b. </a:t>
            </a:r>
            <a:r>
              <a:rPr lang="en-IN" sz="2500" dirty="0" smtClean="0">
                <a:latin typeface="Nunito Sans" panose="020B0604020202020204" charset="0"/>
              </a:rPr>
              <a:t>1</a:t>
            </a:r>
          </a:p>
          <a:p>
            <a:pPr>
              <a:defRPr/>
            </a:pPr>
            <a:r>
              <a:rPr lang="en-US" sz="2500" dirty="0">
                <a:latin typeface="Nunito Sans" panose="020B0604020202020204" charset="0"/>
              </a:rPr>
              <a:t>c. 2</a:t>
            </a:r>
          </a:p>
          <a:p>
            <a:pPr>
              <a:defRPr/>
            </a:pPr>
            <a:r>
              <a:rPr lang="en-US" sz="2500" dirty="0">
                <a:latin typeface="Nunito Sans" panose="020B0604020202020204" charset="0"/>
              </a:rPr>
              <a:t>d. 3</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80631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smtClean="0">
                <a:latin typeface="Nunito Sans" panose="020B0604020202020204" charset="0"/>
              </a:rPr>
              <a:t>17. What </a:t>
            </a:r>
            <a:r>
              <a:rPr lang="en-IN" sz="2500" dirty="0">
                <a:latin typeface="Nunito Sans" panose="020B0604020202020204" charset="0"/>
              </a:rPr>
              <a:t>is the least number of cuts required to cut a cube into 84 identical pieces, assuming all cuts are made parallel to the faces of the cube</a:t>
            </a:r>
            <a:r>
              <a:rPr lang="en-IN" sz="2500" dirty="0" smtClean="0">
                <a:latin typeface="Nunito Sans" panose="020B0604020202020204" charset="0"/>
              </a:rPr>
              <a:t>?</a:t>
            </a:r>
          </a:p>
          <a:p>
            <a:pPr>
              <a:defRPr/>
            </a:pPr>
            <a:endParaRPr lang="en-IN" sz="2500" dirty="0">
              <a:latin typeface="Nunito Sans" panose="020B0604020202020204" charset="0"/>
            </a:endParaRPr>
          </a:p>
          <a:p>
            <a:pPr marL="457200" indent="-457200">
              <a:buFont typeface="+mj-lt"/>
              <a:buAutoNum type="alphaLcParenR"/>
              <a:defRPr/>
            </a:pPr>
            <a:r>
              <a:rPr lang="en-IN" sz="2500" dirty="0">
                <a:latin typeface="Nunito Sans" panose="020B0604020202020204" charset="0"/>
              </a:rPr>
              <a:t>11</a:t>
            </a:r>
          </a:p>
          <a:p>
            <a:pPr marL="457200" indent="-457200">
              <a:buFont typeface="+mj-lt"/>
              <a:buAutoNum type="alphaLcParenR"/>
              <a:defRPr/>
            </a:pPr>
            <a:r>
              <a:rPr lang="en-IN" sz="2500" dirty="0">
                <a:latin typeface="Nunito Sans" panose="020B0604020202020204" charset="0"/>
              </a:rPr>
              <a:t>12</a:t>
            </a:r>
          </a:p>
          <a:p>
            <a:pPr marL="457200" indent="-457200">
              <a:buFont typeface="+mj-lt"/>
              <a:buAutoNum type="alphaLcParenR"/>
              <a:defRPr/>
            </a:pPr>
            <a:r>
              <a:rPr lang="en-IN" sz="2500" dirty="0">
                <a:latin typeface="Nunito Sans" panose="020B0604020202020204" charset="0"/>
              </a:rPr>
              <a:t>13</a:t>
            </a:r>
          </a:p>
          <a:p>
            <a:pPr marL="457200" indent="-457200">
              <a:buFont typeface="+mj-lt"/>
              <a:buAutoNum type="alphaLcParenR"/>
              <a:defRPr/>
            </a:pPr>
            <a:r>
              <a:rPr lang="en-IN" sz="2500" dirty="0">
                <a:latin typeface="Nunito Sans" panose="020B0604020202020204" charset="0"/>
              </a:rPr>
              <a:t>10</a:t>
            </a: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39593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3939540"/>
          </a:xfrm>
          <a:prstGeom prst="rect">
            <a:avLst/>
          </a:prstGeom>
          <a:noFill/>
        </p:spPr>
        <p:txBody>
          <a:bodyPr wrap="square" rtlCol="0">
            <a:spAutoFit/>
          </a:bodyPr>
          <a:lstStyle/>
          <a:p>
            <a:pPr>
              <a:defRPr/>
            </a:pPr>
            <a:r>
              <a:rPr lang="en-IN" sz="2500" dirty="0" smtClean="0">
                <a:latin typeface="Nunito Sans" panose="020B0604020202020204" charset="0"/>
              </a:rPr>
              <a:t>18</a:t>
            </a:r>
            <a:r>
              <a:rPr lang="en-IN" sz="2500" dirty="0">
                <a:latin typeface="Nunito Sans" panose="020B0604020202020204" charset="0"/>
              </a:rPr>
              <a:t>. A cube having an edge of 12 cm each. It is painted red on two opposite faces, blue on one other pair of opposite faces, black on </a:t>
            </a:r>
            <a:r>
              <a:rPr lang="en-IN" sz="2500" dirty="0" smtClean="0">
                <a:latin typeface="Nunito Sans" panose="020B0604020202020204" charset="0"/>
              </a:rPr>
              <a:t>one </a:t>
            </a:r>
            <a:r>
              <a:rPr lang="en-IN" sz="2500" dirty="0">
                <a:latin typeface="Nunito Sans" panose="020B0604020202020204" charset="0"/>
              </a:rPr>
              <a:t>more face and one face is left unpainted. Then it is cut into smaller cubes of 1 cm each. </a:t>
            </a:r>
            <a:r>
              <a:rPr lang="en-IN" sz="2500" dirty="0" smtClean="0">
                <a:latin typeface="Nunito Sans" panose="020B0604020202020204" charset="0"/>
              </a:rPr>
              <a:t>Find </a:t>
            </a:r>
            <a:r>
              <a:rPr lang="en-IN" sz="2500" dirty="0">
                <a:latin typeface="Nunito Sans" panose="020B0604020202020204" charset="0"/>
              </a:rPr>
              <a:t>the no. of smaller cubes which are having 0-face painted</a:t>
            </a:r>
            <a:r>
              <a:rPr lang="en-IN" sz="2500" dirty="0" smtClean="0">
                <a:latin typeface="Nunito Sans" panose="020B0604020202020204" charset="0"/>
              </a:rPr>
              <a:t>.</a:t>
            </a:r>
          </a:p>
          <a:p>
            <a:pPr>
              <a:defRPr/>
            </a:pPr>
            <a:endParaRPr lang="en-IN" sz="2500" dirty="0" smtClean="0">
              <a:latin typeface="Nunito Sans" panose="020B0604020202020204" charset="0"/>
            </a:endParaRPr>
          </a:p>
          <a:p>
            <a:pPr marL="457200" indent="-457200">
              <a:buFont typeface="+mj-lt"/>
              <a:buAutoNum type="alphaLcParenR"/>
              <a:defRPr/>
            </a:pPr>
            <a:r>
              <a:rPr lang="en-IN" sz="2500" dirty="0" smtClean="0">
                <a:latin typeface="Nunito Sans" panose="020B0604020202020204" charset="0"/>
              </a:rPr>
              <a:t>1100</a:t>
            </a:r>
          </a:p>
          <a:p>
            <a:pPr marL="457200" indent="-457200">
              <a:buFont typeface="+mj-lt"/>
              <a:buAutoNum type="alphaLcParenR"/>
              <a:defRPr/>
            </a:pPr>
            <a:r>
              <a:rPr lang="en-IN" sz="2500" dirty="0" smtClean="0">
                <a:latin typeface="Nunito Sans" panose="020B0604020202020204" charset="0"/>
              </a:rPr>
              <a:t>1000</a:t>
            </a:r>
          </a:p>
          <a:p>
            <a:pPr marL="457200" indent="-457200">
              <a:buFont typeface="+mj-lt"/>
              <a:buAutoNum type="alphaLcParenR"/>
              <a:defRPr/>
            </a:pPr>
            <a:r>
              <a:rPr lang="en-IN" sz="2500" dirty="0" smtClean="0">
                <a:latin typeface="Nunito Sans" panose="020B0604020202020204" charset="0"/>
              </a:rPr>
              <a:t>900</a:t>
            </a:r>
          </a:p>
          <a:p>
            <a:pPr marL="457200" indent="-457200">
              <a:buFont typeface="+mj-lt"/>
              <a:buAutoNum type="alphaLcParenR"/>
              <a:defRPr/>
            </a:pPr>
            <a:r>
              <a:rPr lang="en-IN" sz="2500" dirty="0" smtClean="0">
                <a:latin typeface="Nunito Sans" panose="020B0604020202020204" charset="0"/>
              </a:rPr>
              <a:t>800</a:t>
            </a:r>
          </a:p>
          <a:p>
            <a:pPr>
              <a:defRPr/>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27253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3554819"/>
          </a:xfrm>
          <a:prstGeom prst="rect">
            <a:avLst/>
          </a:prstGeom>
          <a:noFill/>
        </p:spPr>
        <p:txBody>
          <a:bodyPr wrap="square" rtlCol="0">
            <a:spAutoFit/>
          </a:bodyPr>
          <a:lstStyle/>
          <a:p>
            <a:pPr>
              <a:defRPr/>
            </a:pPr>
            <a:r>
              <a:rPr lang="en-IN" sz="2500" dirty="0">
                <a:latin typeface="Nunito Sans" panose="020B0604020202020204" charset="0"/>
              </a:rPr>
              <a:t>19. A cube of side 20cm is of blue </a:t>
            </a:r>
            <a:r>
              <a:rPr lang="en-IN" sz="2500" dirty="0" smtClean="0">
                <a:latin typeface="Nunito Sans" panose="020B0604020202020204" charset="0"/>
              </a:rPr>
              <a:t>colour </a:t>
            </a:r>
            <a:r>
              <a:rPr lang="en-IN" sz="2500" dirty="0">
                <a:latin typeface="Nunito Sans" panose="020B0604020202020204" charset="0"/>
              </a:rPr>
              <a:t>with a 4cm wide yellow strip along all the sides on all the faces. The cube is then cut into 125 smaller equal size cubes. How many cubes have </a:t>
            </a:r>
            <a:r>
              <a:rPr lang="en-IN" sz="2500" dirty="0" smtClean="0">
                <a:latin typeface="Nunito Sans" panose="020B0604020202020204" charset="0"/>
              </a:rPr>
              <a:t>at least </a:t>
            </a:r>
            <a:r>
              <a:rPr lang="en-IN" sz="2500" dirty="0">
                <a:latin typeface="Nunito Sans" panose="020B0604020202020204" charset="0"/>
              </a:rPr>
              <a:t>two yellow faces each</a:t>
            </a:r>
            <a:r>
              <a:rPr lang="en-IN" sz="2500" dirty="0" smtClean="0">
                <a:latin typeface="Nunito Sans" panose="020B0604020202020204" charset="0"/>
              </a:rPr>
              <a:t>?</a:t>
            </a:r>
          </a:p>
          <a:p>
            <a:pPr>
              <a:defRPr/>
            </a:pPr>
            <a:endParaRPr lang="en-IN" sz="2500" dirty="0">
              <a:latin typeface="Nunito Sans" panose="020B0604020202020204" charset="0"/>
            </a:endParaRPr>
          </a:p>
          <a:p>
            <a:pPr marL="457200" indent="-457200">
              <a:buFont typeface="+mj-lt"/>
              <a:buAutoNum type="alphaLcParenR"/>
              <a:defRPr/>
            </a:pPr>
            <a:r>
              <a:rPr lang="en-IN" sz="2500" dirty="0" smtClean="0">
                <a:latin typeface="Nunito Sans" panose="020B0604020202020204" charset="0"/>
              </a:rPr>
              <a:t>125</a:t>
            </a:r>
          </a:p>
          <a:p>
            <a:pPr marL="457200" indent="-457200">
              <a:buFont typeface="+mj-lt"/>
              <a:buAutoNum type="alphaLcParenR"/>
              <a:defRPr/>
            </a:pPr>
            <a:r>
              <a:rPr lang="en-IN" sz="2500" dirty="0" smtClean="0">
                <a:latin typeface="Nunito Sans" panose="020B0604020202020204" charset="0"/>
              </a:rPr>
              <a:t>44</a:t>
            </a:r>
          </a:p>
          <a:p>
            <a:pPr marL="457200" indent="-457200">
              <a:buFont typeface="+mj-lt"/>
              <a:buAutoNum type="alphaLcParenR"/>
              <a:defRPr/>
            </a:pPr>
            <a:r>
              <a:rPr lang="en-IN" sz="2500" dirty="0" smtClean="0">
                <a:latin typeface="Nunito Sans" panose="020B0604020202020204" charset="0"/>
              </a:rPr>
              <a:t>54</a:t>
            </a:r>
          </a:p>
          <a:p>
            <a:pPr marL="457200" indent="-457200">
              <a:buFont typeface="+mj-lt"/>
              <a:buAutoNum type="alphaLcParenR"/>
              <a:defRPr/>
            </a:pPr>
            <a:r>
              <a:rPr lang="en-IN" sz="2500" dirty="0" smtClean="0">
                <a:latin typeface="Nunito Sans" panose="020B0604020202020204" charset="0"/>
              </a:rPr>
              <a:t>27</a:t>
            </a:r>
          </a:p>
          <a:p>
            <a:pPr>
              <a:defRPr/>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53529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228600" y="1156906"/>
            <a:ext cx="11963399" cy="4755148"/>
          </a:xfrm>
          <a:prstGeom prst="rect">
            <a:avLst/>
          </a:prstGeom>
          <a:noFill/>
        </p:spPr>
        <p:txBody>
          <a:bodyPr wrap="square" rtlCol="0">
            <a:spAutoFit/>
          </a:bodyPr>
          <a:lstStyle/>
          <a:p>
            <a:pPr>
              <a:defRPr/>
            </a:pPr>
            <a:r>
              <a:rPr lang="en-IN" sz="2500" dirty="0" smtClean="0">
                <a:latin typeface="Nunito Sans" panose="020B0604020202020204" charset="0"/>
              </a:rPr>
              <a:t>20. One </a:t>
            </a:r>
            <a:r>
              <a:rPr lang="en-IN" sz="2500" dirty="0">
                <a:latin typeface="Nunito Sans" panose="020B0604020202020204" charset="0"/>
              </a:rPr>
              <a:t>hundred and twenty-five cubes of the same size are arranged in the form of a cube on a table. Then a column of five cubes is removed from each of the four corners. All the exposed faces of the rest of the solid (except the face touching the table) are </a:t>
            </a:r>
            <a:r>
              <a:rPr lang="en-IN" sz="2500" dirty="0" smtClean="0">
                <a:latin typeface="Nunito Sans" panose="020B0604020202020204" charset="0"/>
              </a:rPr>
              <a:t>coloured </a:t>
            </a:r>
            <a:r>
              <a:rPr lang="en-IN" sz="2500" dirty="0">
                <a:latin typeface="Nunito Sans" panose="020B0604020202020204" charset="0"/>
              </a:rPr>
              <a:t>red. How many cubes do not have any </a:t>
            </a:r>
            <a:r>
              <a:rPr lang="en-IN" sz="2500" dirty="0" smtClean="0">
                <a:latin typeface="Nunito Sans" panose="020B0604020202020204" charset="0"/>
              </a:rPr>
              <a:t>coloured </a:t>
            </a:r>
            <a:r>
              <a:rPr lang="en-IN" sz="2500" dirty="0">
                <a:latin typeface="Nunito Sans" panose="020B0604020202020204" charset="0"/>
              </a:rPr>
              <a:t>face?</a:t>
            </a:r>
            <a:br>
              <a:rPr lang="en-IN" sz="2500" dirty="0">
                <a:latin typeface="Nunito Sans" panose="020B0604020202020204" charset="0"/>
              </a:rPr>
            </a:br>
            <a:r>
              <a:rPr lang="en-US" sz="2800" dirty="0"/>
              <a:t/>
            </a:r>
            <a:br>
              <a:rPr lang="en-US" sz="2800" dirty="0"/>
            </a:br>
            <a:endParaRPr lang="en-IN" sz="2500" dirty="0">
              <a:latin typeface="Nunito Sans" panose="020B0604020202020204" charset="0"/>
            </a:endParaRPr>
          </a:p>
          <a:p>
            <a:pPr>
              <a:defRPr/>
            </a:pPr>
            <a:endParaRPr lang="en-IN" sz="2500" dirty="0">
              <a:latin typeface="Nunito Sans" panose="020B0604020202020204" charset="0"/>
            </a:endParaRPr>
          </a:p>
          <a:p>
            <a:pPr marL="457200" indent="-457200">
              <a:buFont typeface="+mj-lt"/>
              <a:buAutoNum type="alphaLcParenR"/>
              <a:defRPr/>
            </a:pPr>
            <a:r>
              <a:rPr lang="en-IN" sz="2500" dirty="0" smtClean="0">
                <a:latin typeface="Nunito Sans" panose="020B0604020202020204" charset="0"/>
              </a:rPr>
              <a:t>125</a:t>
            </a:r>
          </a:p>
          <a:p>
            <a:pPr marL="457200" indent="-457200">
              <a:buFont typeface="+mj-lt"/>
              <a:buAutoNum type="alphaLcParenR"/>
              <a:defRPr/>
            </a:pPr>
            <a:r>
              <a:rPr lang="en-IN" sz="2500" dirty="0" smtClean="0">
                <a:latin typeface="Nunito Sans" panose="020B0604020202020204" charset="0"/>
              </a:rPr>
              <a:t>44</a:t>
            </a:r>
          </a:p>
          <a:p>
            <a:pPr marL="457200" indent="-457200">
              <a:buFont typeface="+mj-lt"/>
              <a:buAutoNum type="alphaLcParenR"/>
              <a:defRPr/>
            </a:pPr>
            <a:r>
              <a:rPr lang="en-IN" sz="2500" dirty="0" smtClean="0">
                <a:latin typeface="Nunito Sans" panose="020B0604020202020204" charset="0"/>
              </a:rPr>
              <a:t>54</a:t>
            </a:r>
          </a:p>
          <a:p>
            <a:pPr marL="457200" indent="-457200">
              <a:buFont typeface="+mj-lt"/>
              <a:buAutoNum type="alphaLcParenR"/>
              <a:defRPr/>
            </a:pPr>
            <a:r>
              <a:rPr lang="en-IN" sz="2500" dirty="0" smtClean="0">
                <a:latin typeface="Nunito Sans" panose="020B0604020202020204" charset="0"/>
              </a:rPr>
              <a:t>27</a:t>
            </a:r>
          </a:p>
          <a:p>
            <a:pPr>
              <a:defRPr/>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10458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Cubes</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 name="Content Placeholder 12" descr="cube.png"/>
          <p:cNvPicPr>
            <a:picLocks noChangeAspect="1"/>
          </p:cNvPicPr>
          <p:nvPr/>
        </p:nvPicPr>
        <p:blipFill>
          <a:blip r:embed="rId4" cstate="print"/>
          <a:stretch>
            <a:fillRect/>
          </a:stretch>
        </p:blipFill>
        <p:spPr>
          <a:xfrm>
            <a:off x="6442612" y="2088820"/>
            <a:ext cx="5150675" cy="2787980"/>
          </a:xfrm>
          <a:prstGeom prst="rect">
            <a:avLst/>
          </a:prstGeom>
        </p:spPr>
      </p:pic>
    </p:spTree>
    <p:extLst>
      <p:ext uri="{BB962C8B-B14F-4D97-AF65-F5344CB8AC3E}">
        <p14:creationId xmlns:p14="http://schemas.microsoft.com/office/powerpoint/2010/main" val="253736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IN" sz="4500" b="1" dirty="0">
                <a:latin typeface="Nunito Sans" panose="00000500000000000000" pitchFamily="2" charset="0"/>
              </a:rPr>
              <a:t>Cuts and Pieces</a:t>
            </a: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1769715"/>
          </a:xfrm>
          <a:prstGeom prst="rect">
            <a:avLst/>
          </a:prstGeom>
          <a:noFill/>
        </p:spPr>
        <p:txBody>
          <a:bodyPr wrap="square" rtlCol="0">
            <a:spAutoFit/>
          </a:bodyPr>
          <a:lstStyle/>
          <a:p>
            <a:r>
              <a:rPr lang="en-IN" sz="2800" dirty="0">
                <a:latin typeface="Nunito Sans" panose="00000500000000000000" pitchFamily="2" charset="0"/>
              </a:rPr>
              <a:t>N cuts will give N+1 pieces. If we have L number of cuts, B number of cuts, H number of cuts along length, breadth and height of a cube respectively, then Total number of pieces will be, (L+1)(B+1)(H+1).</a:t>
            </a:r>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54725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IN" sz="4500" b="1" dirty="0" smtClean="0">
                <a:latin typeface="Nunito Sans" panose="00000500000000000000" pitchFamily="2" charset="0"/>
              </a:rPr>
              <a:t>Painted </a:t>
            </a:r>
            <a:r>
              <a:rPr lang="en-IN" sz="4500" b="1" dirty="0">
                <a:latin typeface="Nunito Sans" panose="00000500000000000000" pitchFamily="2" charset="0"/>
              </a:rPr>
              <a:t>sides of a </a:t>
            </a:r>
            <a:r>
              <a:rPr lang="en-IN" sz="4500" b="1" dirty="0" smtClean="0">
                <a:latin typeface="Nunito Sans" panose="00000500000000000000" pitchFamily="2" charset="0"/>
              </a:rPr>
              <a:t>cube</a:t>
            </a:r>
            <a:endParaRPr lang="en-IN"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3924151"/>
          </a:xfrm>
          <a:prstGeom prst="rect">
            <a:avLst/>
          </a:prstGeom>
          <a:noFill/>
        </p:spPr>
        <p:txBody>
          <a:bodyPr wrap="square" rtlCol="0">
            <a:spAutoFit/>
          </a:bodyPr>
          <a:lstStyle/>
          <a:p>
            <a:pPr>
              <a:buNone/>
            </a:pPr>
            <a:r>
              <a:rPr lang="en-US" sz="2800" dirty="0" smtClean="0">
                <a:latin typeface="Nunito Sans" panose="00000500000000000000" pitchFamily="2" charset="0"/>
              </a:rPr>
              <a:t>If we paint a cube of the dimension n × n × n in any one </a:t>
            </a:r>
            <a:r>
              <a:rPr lang="en-US" sz="2800" dirty="0" err="1" smtClean="0">
                <a:latin typeface="Nunito Sans" panose="00000500000000000000" pitchFamily="2" charset="0"/>
              </a:rPr>
              <a:t>colour</a:t>
            </a:r>
            <a:r>
              <a:rPr lang="en-US" sz="2800" dirty="0" smtClean="0">
                <a:latin typeface="Nunito Sans" panose="00000500000000000000" pitchFamily="2" charset="0"/>
              </a:rPr>
              <a:t> and cut it to get n³ symmetric </a:t>
            </a:r>
            <a:r>
              <a:rPr lang="en-US" sz="2800" dirty="0" smtClean="0">
                <a:latin typeface="Nunito Sans" panose="00000500000000000000" pitchFamily="2" charset="0"/>
              </a:rPr>
              <a:t>cube lets</a:t>
            </a:r>
            <a:r>
              <a:rPr lang="en-US" sz="2800" dirty="0" smtClean="0">
                <a:latin typeface="Nunito Sans" panose="00000500000000000000" pitchFamily="2" charset="0"/>
              </a:rPr>
              <a:t>, then number of pieces with </a:t>
            </a:r>
            <a:r>
              <a:rPr lang="en-US" sz="2800" dirty="0" err="1" smtClean="0">
                <a:latin typeface="Nunito Sans" panose="00000500000000000000" pitchFamily="2" charset="0"/>
              </a:rPr>
              <a:t>colour</a:t>
            </a:r>
            <a:r>
              <a:rPr lang="en-US" sz="2800" dirty="0" smtClean="0">
                <a:latin typeface="Nunito Sans" panose="00000500000000000000" pitchFamily="2" charset="0"/>
              </a:rPr>
              <a:t> on different faces can be categorized as follows,</a:t>
            </a:r>
          </a:p>
          <a:p>
            <a:r>
              <a:rPr lang="en-US" sz="2800" dirty="0" smtClean="0">
                <a:latin typeface="Nunito Sans" panose="00000500000000000000" pitchFamily="2" charset="0"/>
              </a:rPr>
              <a:t>Total </a:t>
            </a:r>
            <a:r>
              <a:rPr lang="en-US" sz="2800" dirty="0">
                <a:latin typeface="Nunito Sans" panose="00000500000000000000" pitchFamily="2" charset="0"/>
              </a:rPr>
              <a:t>number of cubes = </a:t>
            </a:r>
            <a:r>
              <a:rPr lang="en-US" sz="2800" dirty="0" smtClean="0">
                <a:latin typeface="Nunito Sans" panose="00000500000000000000" pitchFamily="2" charset="0"/>
              </a:rPr>
              <a:t>n</a:t>
            </a:r>
            <a:r>
              <a:rPr lang="en-US" sz="2800" dirty="0">
                <a:latin typeface="Nunito Sans" panose="00000500000000000000" pitchFamily="2" charset="0"/>
              </a:rPr>
              <a:t>³</a:t>
            </a:r>
          </a:p>
          <a:p>
            <a:r>
              <a:rPr lang="en-US" sz="2800" dirty="0">
                <a:latin typeface="Nunito Sans" panose="00000500000000000000" pitchFamily="2" charset="0"/>
              </a:rPr>
              <a:t>Cubes with 3 sides painted = 8</a:t>
            </a:r>
          </a:p>
          <a:p>
            <a:r>
              <a:rPr lang="en-US" sz="2800" dirty="0">
                <a:latin typeface="Nunito Sans" panose="00000500000000000000" pitchFamily="2" charset="0"/>
              </a:rPr>
              <a:t>Cubes with 2 sides painted = </a:t>
            </a:r>
            <a:r>
              <a:rPr lang="en-US" sz="2800" dirty="0" smtClean="0">
                <a:latin typeface="Nunito Sans" panose="00000500000000000000" pitchFamily="2" charset="0"/>
              </a:rPr>
              <a:t>12 × (</a:t>
            </a:r>
            <a:r>
              <a:rPr lang="en-US" sz="2800" dirty="0">
                <a:latin typeface="Nunito Sans" panose="00000500000000000000" pitchFamily="2" charset="0"/>
              </a:rPr>
              <a:t>n−</a:t>
            </a:r>
            <a:r>
              <a:rPr lang="en-US" sz="2800" dirty="0" smtClean="0">
                <a:latin typeface="Nunito Sans" panose="00000500000000000000" pitchFamily="2" charset="0"/>
              </a:rPr>
              <a:t>2)²</a:t>
            </a:r>
            <a:endParaRPr lang="en-US" sz="2800" dirty="0">
              <a:latin typeface="Nunito Sans" panose="00000500000000000000" pitchFamily="2" charset="0"/>
            </a:endParaRPr>
          </a:p>
          <a:p>
            <a:r>
              <a:rPr lang="en-US" sz="2800" dirty="0">
                <a:latin typeface="Nunito Sans" panose="00000500000000000000" pitchFamily="2" charset="0"/>
              </a:rPr>
              <a:t>Cubes with 1 side painted = </a:t>
            </a:r>
            <a:r>
              <a:rPr lang="en-US" sz="2800" dirty="0" smtClean="0">
                <a:latin typeface="Nunito Sans" panose="00000500000000000000" pitchFamily="2" charset="0"/>
              </a:rPr>
              <a:t>6 × (</a:t>
            </a:r>
            <a:r>
              <a:rPr lang="en-US" sz="2800" dirty="0">
                <a:latin typeface="Nunito Sans" panose="00000500000000000000" pitchFamily="2" charset="0"/>
              </a:rPr>
              <a:t>n−2</a:t>
            </a:r>
            <a:r>
              <a:rPr lang="en-US" sz="2800" dirty="0" smtClean="0">
                <a:latin typeface="Nunito Sans" panose="00000500000000000000" pitchFamily="2" charset="0"/>
              </a:rPr>
              <a:t>)</a:t>
            </a:r>
            <a:r>
              <a:rPr lang="en-US" sz="2800" dirty="0">
                <a:latin typeface="Nunito Sans" panose="00000500000000000000" pitchFamily="2" charset="0"/>
              </a:rPr>
              <a:t> ³</a:t>
            </a:r>
          </a:p>
          <a:p>
            <a:r>
              <a:rPr lang="en-US" sz="2800" dirty="0">
                <a:latin typeface="Nunito Sans" panose="00000500000000000000" pitchFamily="2" charset="0"/>
              </a:rPr>
              <a:t>Cubes with no sides painted = (n−2</a:t>
            </a:r>
            <a:r>
              <a:rPr lang="en-US" sz="2800" dirty="0" smtClean="0">
                <a:latin typeface="Nunito Sans" panose="00000500000000000000" pitchFamily="2" charset="0"/>
              </a:rPr>
              <a:t>)</a:t>
            </a:r>
            <a:r>
              <a:rPr lang="en-US" sz="2800" dirty="0">
                <a:latin typeface="Nunito Sans" panose="00000500000000000000" pitchFamily="2" charset="0"/>
              </a:rPr>
              <a:t> ³</a:t>
            </a:r>
            <a:r>
              <a:rPr lang="en-US" sz="2800" dirty="0" smtClean="0">
                <a:latin typeface="Nunito Sans" panose="00000500000000000000" pitchFamily="2" charset="0"/>
              </a:rPr>
              <a:t> </a:t>
            </a:r>
            <a:endParaRPr lang="en-US" sz="2800" dirty="0">
              <a:latin typeface="Nunito Sans" panose="00000500000000000000" pitchFamily="2" charset="0"/>
            </a:endParaRPr>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913788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1" y="1112218"/>
            <a:ext cx="11811000" cy="3216265"/>
          </a:xfrm>
          <a:prstGeom prst="rect">
            <a:avLst/>
          </a:prstGeom>
          <a:noFill/>
        </p:spPr>
        <p:txBody>
          <a:bodyPr wrap="square" rtlCol="0">
            <a:spAutoFit/>
          </a:bodyPr>
          <a:lstStyle/>
          <a:p>
            <a:pPr>
              <a:defRPr/>
            </a:pPr>
            <a:r>
              <a:rPr lang="en-IN" sz="2500" dirty="0">
                <a:latin typeface="Nunito Sans" panose="020B0604020202020204" charset="0"/>
              </a:rPr>
              <a:t> </a:t>
            </a:r>
            <a:r>
              <a:rPr lang="en-IN" sz="2800" dirty="0"/>
              <a:t>Directions for questions </a:t>
            </a:r>
            <a:r>
              <a:rPr lang="en-IN" sz="2800" dirty="0" smtClean="0"/>
              <a:t>1 </a:t>
            </a:r>
            <a:r>
              <a:rPr lang="en-IN" sz="2800" dirty="0"/>
              <a:t>to 3</a:t>
            </a:r>
            <a:r>
              <a:rPr lang="en-IN" sz="2800" dirty="0" smtClean="0"/>
              <a:t>: </a:t>
            </a:r>
            <a:r>
              <a:rPr lang="en-IN" sz="2500" dirty="0" smtClean="0">
                <a:latin typeface="Nunito Sans" panose="020B0604020202020204" charset="0"/>
              </a:rPr>
              <a:t>A </a:t>
            </a:r>
            <a:r>
              <a:rPr lang="en-IN" sz="2500" dirty="0">
                <a:latin typeface="Nunito Sans" panose="020B0604020202020204" charset="0"/>
              </a:rPr>
              <a:t>solid cube of side 8 cm has </a:t>
            </a:r>
            <a:r>
              <a:rPr lang="en-IN" sz="2500" dirty="0" smtClean="0">
                <a:latin typeface="Nunito Sans" panose="020B0604020202020204" charset="0"/>
              </a:rPr>
              <a:t>been painted </a:t>
            </a:r>
            <a:r>
              <a:rPr lang="en-IN" sz="2500" dirty="0">
                <a:latin typeface="Nunito Sans" panose="020B0604020202020204" charset="0"/>
              </a:rPr>
              <a:t>red, blue and black on pairs </a:t>
            </a:r>
            <a:r>
              <a:rPr lang="en-IN" sz="2500" dirty="0" smtClean="0">
                <a:latin typeface="Nunito Sans" panose="020B0604020202020204" charset="0"/>
              </a:rPr>
              <a:t>of opposite </a:t>
            </a:r>
            <a:r>
              <a:rPr lang="en-IN" sz="2500" dirty="0">
                <a:latin typeface="Nunito Sans" panose="020B0604020202020204" charset="0"/>
              </a:rPr>
              <a:t>faces. It is then cut </a:t>
            </a:r>
            <a:r>
              <a:rPr lang="en-IN" sz="2500" dirty="0" smtClean="0">
                <a:latin typeface="Nunito Sans" panose="020B0604020202020204" charset="0"/>
              </a:rPr>
              <a:t>into cubical </a:t>
            </a:r>
            <a:r>
              <a:rPr lang="en-IN" sz="2500" dirty="0">
                <a:latin typeface="Nunito Sans" panose="020B0604020202020204" charset="0"/>
              </a:rPr>
              <a:t>blocks of side 2 cm </a:t>
            </a:r>
            <a:r>
              <a:rPr lang="en-IN" sz="2500" dirty="0" smtClean="0">
                <a:latin typeface="Nunito Sans" panose="020B0604020202020204" charset="0"/>
              </a:rPr>
              <a:t>each. </a:t>
            </a:r>
          </a:p>
          <a:p>
            <a:pPr>
              <a:defRPr/>
            </a:pPr>
            <a:r>
              <a:rPr lang="en-IN" sz="2500" dirty="0" smtClean="0">
                <a:latin typeface="Nunito Sans" panose="020B0604020202020204" charset="0"/>
              </a:rPr>
              <a:t>1. How </a:t>
            </a:r>
            <a:r>
              <a:rPr lang="en-IN" sz="2500" dirty="0">
                <a:latin typeface="Nunito Sans" panose="020B0604020202020204" charset="0"/>
              </a:rPr>
              <a:t>many cubes have no face painted? </a:t>
            </a:r>
            <a:r>
              <a:rPr lang="en-IN" sz="2500" dirty="0" smtClean="0">
                <a:latin typeface="Nunito Sans" panose="020B0604020202020204" charset="0"/>
              </a:rPr>
              <a:t>		ACCENTURE</a:t>
            </a:r>
            <a:endParaRPr lang="en-IN" sz="2500" dirty="0">
              <a:latin typeface="Nunito Sans" panose="020B0604020202020204" charset="0"/>
            </a:endParaRPr>
          </a:p>
          <a:p>
            <a:pPr>
              <a:defRPr/>
            </a:pPr>
            <a:r>
              <a:rPr lang="en-IN" sz="2500" dirty="0">
                <a:latin typeface="Nunito Sans" panose="020B0604020202020204" charset="0"/>
              </a:rPr>
              <a:t>a. 1</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27</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5380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400657"/>
          </a:xfrm>
          <a:prstGeom prst="rect">
            <a:avLst/>
          </a:prstGeom>
          <a:noFill/>
        </p:spPr>
        <p:txBody>
          <a:bodyPr wrap="square" rtlCol="0">
            <a:spAutoFit/>
          </a:bodyPr>
          <a:lstStyle/>
          <a:p>
            <a:pPr>
              <a:defRPr/>
            </a:pPr>
            <a:r>
              <a:rPr lang="en-IN" sz="2500" dirty="0">
                <a:latin typeface="Nunito Sans" panose="020B0604020202020204" charset="0"/>
              </a:rPr>
              <a:t>How many cubes have only 1 face painted? </a:t>
            </a:r>
            <a:r>
              <a:rPr lang="en-IN" sz="2500" dirty="0" smtClean="0">
                <a:latin typeface="Nunito Sans" panose="020B0604020202020204" charset="0"/>
              </a:rPr>
              <a:t>			ACCENTURE</a:t>
            </a:r>
          </a:p>
          <a:p>
            <a:pPr>
              <a:defRPr/>
            </a:pPr>
            <a:endParaRPr lang="en-IN" sz="2500" dirty="0">
              <a:latin typeface="Nunito Sans" panose="020B0604020202020204" charset="0"/>
            </a:endParaRPr>
          </a:p>
          <a:p>
            <a:pPr>
              <a:defRPr/>
            </a:pPr>
            <a:r>
              <a:rPr lang="en-IN" sz="2500" dirty="0">
                <a:latin typeface="Nunito Sans" panose="020B0604020202020204" charset="0"/>
              </a:rPr>
              <a:t>a. 18</a:t>
            </a:r>
          </a:p>
          <a:p>
            <a:pPr>
              <a:defRPr/>
            </a:pPr>
            <a:r>
              <a:rPr lang="en-IN" sz="2500" dirty="0">
                <a:latin typeface="Nunito Sans" panose="020B0604020202020204" charset="0"/>
              </a:rPr>
              <a:t>b. 22</a:t>
            </a:r>
          </a:p>
          <a:p>
            <a:pPr>
              <a:defRPr/>
            </a:pPr>
            <a:r>
              <a:rPr lang="en-IN" sz="2500" dirty="0">
                <a:latin typeface="Nunito Sans" panose="020B0604020202020204" charset="0"/>
              </a:rPr>
              <a:t>c. 24</a:t>
            </a:r>
          </a:p>
          <a:p>
            <a:pPr>
              <a:defRPr/>
            </a:pPr>
            <a:r>
              <a:rPr lang="en-IN" sz="2500" dirty="0">
                <a:latin typeface="Nunito Sans" panose="020B0604020202020204" charset="0"/>
              </a:rPr>
              <a:t>d. 8</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228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2400657"/>
          </a:xfrm>
          <a:prstGeom prst="rect">
            <a:avLst/>
          </a:prstGeom>
          <a:noFill/>
        </p:spPr>
        <p:txBody>
          <a:bodyPr wrap="square" rtlCol="0">
            <a:spAutoFit/>
          </a:bodyPr>
          <a:lstStyle/>
          <a:p>
            <a:pPr marL="457200" indent="-457200">
              <a:buAutoNum type="arabicPeriod" startAt="3"/>
              <a:defRPr/>
            </a:pPr>
            <a:r>
              <a:rPr lang="en-IN" sz="2500" dirty="0" smtClean="0">
                <a:latin typeface="Nunito Sans" panose="020B0604020202020204" charset="0"/>
              </a:rPr>
              <a:t>How </a:t>
            </a:r>
            <a:r>
              <a:rPr lang="en-IN" sz="2500" dirty="0">
                <a:latin typeface="Nunito Sans" panose="020B0604020202020204" charset="0"/>
              </a:rPr>
              <a:t>many cubes have only 2 faces painted? </a:t>
            </a:r>
            <a:r>
              <a:rPr lang="en-IN" sz="2500" dirty="0" smtClean="0">
                <a:latin typeface="Nunito Sans" panose="020B0604020202020204" charset="0"/>
              </a:rPr>
              <a:t>		ACCENTURE</a:t>
            </a:r>
          </a:p>
          <a:p>
            <a:pPr>
              <a:defRPr/>
            </a:pPr>
            <a:endParaRPr lang="en-IN" sz="2500" dirty="0">
              <a:latin typeface="Nunito Sans" panose="020B0604020202020204" charset="0"/>
            </a:endParaRPr>
          </a:p>
          <a:p>
            <a:pPr>
              <a:defRPr/>
            </a:pPr>
            <a:r>
              <a:rPr lang="en-IN" sz="2500" dirty="0">
                <a:latin typeface="Nunito Sans" panose="020B0604020202020204" charset="0"/>
              </a:rPr>
              <a:t>a. 8</a:t>
            </a:r>
          </a:p>
          <a:p>
            <a:pPr>
              <a:defRPr/>
            </a:pPr>
            <a:r>
              <a:rPr lang="en-IN" sz="2500" dirty="0">
                <a:latin typeface="Nunito Sans" panose="020B0604020202020204" charset="0"/>
              </a:rPr>
              <a:t>b. 16</a:t>
            </a:r>
          </a:p>
          <a:p>
            <a:pPr>
              <a:defRPr/>
            </a:pPr>
            <a:r>
              <a:rPr lang="en-IN" sz="2500" dirty="0">
                <a:latin typeface="Nunito Sans" panose="020B0604020202020204" charset="0"/>
              </a:rPr>
              <a:t>c. 20</a:t>
            </a:r>
          </a:p>
          <a:p>
            <a:pPr>
              <a:defRPr/>
            </a:pPr>
            <a:r>
              <a:rPr lang="en-IN" sz="2500" dirty="0">
                <a:latin typeface="Nunito Sans" panose="020B0604020202020204" charset="0"/>
              </a:rPr>
              <a:t>d. 24</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3</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84635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0907041" cy="4324261"/>
          </a:xfrm>
          <a:prstGeom prst="rect">
            <a:avLst/>
          </a:prstGeom>
          <a:noFill/>
        </p:spPr>
        <p:txBody>
          <a:bodyPr wrap="square" rtlCol="0">
            <a:spAutoFit/>
          </a:bodyPr>
          <a:lstStyle/>
          <a:p>
            <a:pPr>
              <a:defRPr/>
            </a:pPr>
            <a:r>
              <a:rPr lang="en-IN" sz="2500" dirty="0">
                <a:latin typeface="Nunito Sans" panose="020B0604020202020204" charset="0"/>
              </a:rPr>
              <a:t>Directions for questions 4</a:t>
            </a:r>
            <a:r>
              <a:rPr lang="en-IN" sz="2500" dirty="0" smtClean="0">
                <a:latin typeface="Nunito Sans" panose="020B0604020202020204" charset="0"/>
              </a:rPr>
              <a:t> </a:t>
            </a:r>
            <a:r>
              <a:rPr lang="en-IN" sz="2500" dirty="0">
                <a:latin typeface="Nunito Sans" panose="020B0604020202020204" charset="0"/>
              </a:rPr>
              <a:t>to 8</a:t>
            </a:r>
            <a:r>
              <a:rPr lang="en-IN" sz="2500" dirty="0" smtClean="0">
                <a:latin typeface="Nunito Sans" panose="020B0604020202020204" charset="0"/>
              </a:rPr>
              <a:t>: </a:t>
            </a:r>
          </a:p>
          <a:p>
            <a:pPr>
              <a:defRPr/>
            </a:pPr>
            <a:endParaRPr lang="en-IN" sz="2500" dirty="0" smtClean="0">
              <a:latin typeface="Nunito Sans" panose="020B0604020202020204" charset="0"/>
            </a:endParaRPr>
          </a:p>
          <a:p>
            <a:pPr>
              <a:defRPr/>
            </a:pPr>
            <a:r>
              <a:rPr lang="en-IN" sz="2500" dirty="0" smtClean="0">
                <a:latin typeface="Nunito Sans" panose="020B0604020202020204" charset="0"/>
              </a:rPr>
              <a:t>A </a:t>
            </a:r>
            <a:r>
              <a:rPr lang="en-IN" sz="2500" dirty="0">
                <a:latin typeface="Nunito Sans" panose="020B0604020202020204" charset="0"/>
              </a:rPr>
              <a:t>solid cube is painted red on two adjacent sides and black on the sides opposite to the red sides, and green on the remaining sides. It is then cut into 64 smaller cubes of equal size</a:t>
            </a:r>
            <a:r>
              <a:rPr lang="en-IN" sz="2500" dirty="0" smtClean="0">
                <a:latin typeface="Nunito Sans" panose="020B0604020202020204" charset="0"/>
              </a:rPr>
              <a:t>.</a:t>
            </a:r>
          </a:p>
          <a:p>
            <a:pPr>
              <a:defRPr/>
            </a:pPr>
            <a:endParaRPr lang="en-IN" sz="2500" dirty="0" smtClean="0">
              <a:latin typeface="Nunito Sans" panose="020B0604020202020204" charset="0"/>
            </a:endParaRPr>
          </a:p>
          <a:p>
            <a:pPr>
              <a:defRPr/>
            </a:pPr>
            <a:r>
              <a:rPr lang="en-IN" sz="2500" dirty="0" smtClean="0">
                <a:latin typeface="Nunito Sans" panose="020B0604020202020204" charset="0"/>
              </a:rPr>
              <a:t>4</a:t>
            </a:r>
            <a:r>
              <a:rPr lang="en-IN" sz="2500" dirty="0">
                <a:latin typeface="Nunito Sans" panose="020B0604020202020204" charset="0"/>
              </a:rPr>
              <a:t>. How many cubes have only one side coloured? CTS</a:t>
            </a:r>
          </a:p>
          <a:p>
            <a:pPr>
              <a:defRPr/>
            </a:pPr>
            <a:r>
              <a:rPr lang="en-IN" sz="2500" dirty="0">
                <a:latin typeface="Nunito Sans" panose="020B0604020202020204" charset="0"/>
              </a:rPr>
              <a:t>a. 16</a:t>
            </a:r>
          </a:p>
          <a:p>
            <a:pPr>
              <a:defRPr/>
            </a:pPr>
            <a:r>
              <a:rPr lang="en-IN" sz="2500" dirty="0">
                <a:latin typeface="Nunito Sans" panose="020B0604020202020204" charset="0"/>
              </a:rPr>
              <a:t>b. 24</a:t>
            </a:r>
          </a:p>
          <a:p>
            <a:pPr>
              <a:defRPr/>
            </a:pPr>
            <a:r>
              <a:rPr lang="en-IN" sz="2500" dirty="0">
                <a:latin typeface="Nunito Sans" panose="020B0604020202020204" charset="0"/>
              </a:rPr>
              <a:t>c. 28</a:t>
            </a:r>
          </a:p>
          <a:p>
            <a:pPr>
              <a:defRPr/>
            </a:pPr>
            <a:r>
              <a:rPr lang="en-IN" sz="2500" dirty="0">
                <a:latin typeface="Nunito Sans" panose="020B0604020202020204" charset="0"/>
              </a:rPr>
              <a:t>d. 32</a:t>
            </a:r>
            <a:endParaRPr lang="en-US" sz="2500" dirty="0" smtClean="0">
              <a:latin typeface="Nunito Sans" panose="020B0604020202020204"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4</a:t>
            </a:r>
            <a:r>
              <a:rPr lang="en-US" sz="4800" b="1" dirty="0" smtClean="0">
                <a:solidFill>
                  <a:schemeClr val="bg1"/>
                </a:solidFill>
                <a:latin typeface="Nunito Sans" panose="00000500000000000000" pitchFamily="2" charset="0"/>
              </a:rPr>
              <a:t>:</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43531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2519</TotalTime>
  <Words>1447</Words>
  <Application>Microsoft Office PowerPoint</Application>
  <PresentationFormat>Widescreen</PresentationFormat>
  <Paragraphs>255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Wingdings</vt:lpstr>
      <vt:lpstr>Arial</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GAYATHRI</cp:lastModifiedBy>
  <cp:revision>274</cp:revision>
  <dcterms:created xsi:type="dcterms:W3CDTF">2006-08-16T00:00:00Z</dcterms:created>
  <dcterms:modified xsi:type="dcterms:W3CDTF">2020-04-22T06:17:12Z</dcterms:modified>
</cp:coreProperties>
</file>