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3" r:id="rId3"/>
    <p:sldId id="274" r:id="rId4"/>
    <p:sldId id="275" r:id="rId5"/>
    <p:sldId id="276" r:id="rId6"/>
    <p:sldId id="277" r:id="rId7"/>
    <p:sldId id="278" r:id="rId8"/>
    <p:sldId id="279" r:id="rId9"/>
    <p:sldId id="280"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78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1024" y="468882"/>
            <a:ext cx="7981951" cy="43688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rgbClr val="90C126"/>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rgbClr val="90C126"/>
                </a:solidFill>
                <a:latin typeface="Georgia"/>
                <a:cs typeface="Georgi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12/30/2021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rgbClr val="90C126"/>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12/30/2021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12/30/2021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028235" y="0"/>
            <a:ext cx="914400" cy="5143500"/>
          </a:xfrm>
          <a:custGeom>
            <a:avLst/>
            <a:gdLst/>
            <a:ahLst/>
            <a:cxnLst/>
            <a:rect l="l" t="t" r="r" b="b"/>
            <a:pathLst>
              <a:path w="914400" h="5143500">
                <a:moveTo>
                  <a:pt x="0" y="0"/>
                </a:moveTo>
                <a:lnTo>
                  <a:pt x="914398" y="5143489"/>
                </a:lnTo>
              </a:path>
            </a:pathLst>
          </a:custGeom>
          <a:ln w="9524">
            <a:solidFill>
              <a:srgbClr val="BFBFBF"/>
            </a:solidFill>
          </a:ln>
        </p:spPr>
        <p:txBody>
          <a:bodyPr wrap="square" lIns="0" tIns="0" rIns="0" bIns="0" rtlCol="0"/>
          <a:lstStyle/>
          <a:p>
            <a:endParaRPr/>
          </a:p>
        </p:txBody>
      </p:sp>
      <p:sp>
        <p:nvSpPr>
          <p:cNvPr id="17" name="bg object 17"/>
          <p:cNvSpPr/>
          <p:nvPr/>
        </p:nvSpPr>
        <p:spPr>
          <a:xfrm>
            <a:off x="5568838" y="2761044"/>
            <a:ext cx="3573145" cy="2382520"/>
          </a:xfrm>
          <a:custGeom>
            <a:avLst/>
            <a:gdLst/>
            <a:ahLst/>
            <a:cxnLst/>
            <a:rect l="l" t="t" r="r" b="b"/>
            <a:pathLst>
              <a:path w="3573145" h="2382520">
                <a:moveTo>
                  <a:pt x="3572767" y="0"/>
                </a:moveTo>
                <a:lnTo>
                  <a:pt x="0" y="2382520"/>
                </a:lnTo>
              </a:path>
            </a:pathLst>
          </a:custGeom>
          <a:ln w="9524">
            <a:solidFill>
              <a:srgbClr val="D8D8D8"/>
            </a:solidFill>
          </a:ln>
        </p:spPr>
        <p:txBody>
          <a:bodyPr wrap="square" lIns="0" tIns="0" rIns="0" bIns="0" rtlCol="0"/>
          <a:lstStyle/>
          <a:p>
            <a:endParaRPr/>
          </a:p>
        </p:txBody>
      </p:sp>
      <p:sp>
        <p:nvSpPr>
          <p:cNvPr id="18" name="bg object 18"/>
          <p:cNvSpPr/>
          <p:nvPr/>
        </p:nvSpPr>
        <p:spPr>
          <a:xfrm>
            <a:off x="6886086" y="0"/>
            <a:ext cx="2255520" cy="5143500"/>
          </a:xfrm>
          <a:custGeom>
            <a:avLst/>
            <a:gdLst/>
            <a:ahLst/>
            <a:cxnLst/>
            <a:rect l="l" t="t" r="r" b="b"/>
            <a:pathLst>
              <a:path w="2255520" h="5143500">
                <a:moveTo>
                  <a:pt x="2255520" y="5143489"/>
                </a:moveTo>
                <a:lnTo>
                  <a:pt x="0" y="5143489"/>
                </a:lnTo>
                <a:lnTo>
                  <a:pt x="1532255" y="0"/>
                </a:lnTo>
                <a:lnTo>
                  <a:pt x="2255520" y="0"/>
                </a:lnTo>
                <a:lnTo>
                  <a:pt x="2255520" y="5143489"/>
                </a:lnTo>
                <a:close/>
              </a:path>
            </a:pathLst>
          </a:custGeom>
          <a:solidFill>
            <a:srgbClr val="90C126">
              <a:alpha val="29803"/>
            </a:srgbClr>
          </a:solidFill>
        </p:spPr>
        <p:txBody>
          <a:bodyPr wrap="square" lIns="0" tIns="0" rIns="0" bIns="0" rtlCol="0"/>
          <a:lstStyle/>
          <a:p>
            <a:endParaRPr/>
          </a:p>
        </p:txBody>
      </p:sp>
      <p:sp>
        <p:nvSpPr>
          <p:cNvPr id="19" name="bg object 19"/>
          <p:cNvSpPr/>
          <p:nvPr/>
        </p:nvSpPr>
        <p:spPr>
          <a:xfrm>
            <a:off x="7203678" y="0"/>
            <a:ext cx="1938655" cy="5143500"/>
          </a:xfrm>
          <a:custGeom>
            <a:avLst/>
            <a:gdLst/>
            <a:ahLst/>
            <a:cxnLst/>
            <a:rect l="l" t="t" r="r" b="b"/>
            <a:pathLst>
              <a:path w="1938654" h="5143500">
                <a:moveTo>
                  <a:pt x="1938528" y="5143489"/>
                </a:moveTo>
                <a:lnTo>
                  <a:pt x="905155" y="5143489"/>
                </a:lnTo>
                <a:lnTo>
                  <a:pt x="0" y="0"/>
                </a:lnTo>
                <a:lnTo>
                  <a:pt x="1938528" y="0"/>
                </a:lnTo>
                <a:lnTo>
                  <a:pt x="1938528" y="5143489"/>
                </a:lnTo>
                <a:close/>
              </a:path>
            </a:pathLst>
          </a:custGeom>
          <a:solidFill>
            <a:srgbClr val="90C126">
              <a:alpha val="19999"/>
            </a:srgbClr>
          </a:solidFill>
        </p:spPr>
        <p:txBody>
          <a:bodyPr wrap="square" lIns="0" tIns="0" rIns="0" bIns="0" rtlCol="0"/>
          <a:lstStyle/>
          <a:p>
            <a:endParaRPr/>
          </a:p>
        </p:txBody>
      </p:sp>
      <p:sp>
        <p:nvSpPr>
          <p:cNvPr id="20" name="bg object 20"/>
          <p:cNvSpPr/>
          <p:nvPr/>
        </p:nvSpPr>
        <p:spPr>
          <a:xfrm>
            <a:off x="6699236" y="2285995"/>
            <a:ext cx="2445385" cy="2857500"/>
          </a:xfrm>
          <a:custGeom>
            <a:avLst/>
            <a:gdLst/>
            <a:ahLst/>
            <a:cxnLst/>
            <a:rect l="l" t="t" r="r" b="b"/>
            <a:pathLst>
              <a:path w="2445384" h="2857500">
                <a:moveTo>
                  <a:pt x="2444845" y="2857494"/>
                </a:moveTo>
                <a:lnTo>
                  <a:pt x="0" y="2857494"/>
                </a:lnTo>
                <a:lnTo>
                  <a:pt x="2444845" y="0"/>
                </a:lnTo>
                <a:lnTo>
                  <a:pt x="2444845" y="2857494"/>
                </a:lnTo>
                <a:close/>
              </a:path>
            </a:pathLst>
          </a:custGeom>
          <a:solidFill>
            <a:srgbClr val="54A021">
              <a:alpha val="71763"/>
            </a:srgbClr>
          </a:solidFill>
        </p:spPr>
        <p:txBody>
          <a:bodyPr wrap="square" lIns="0" tIns="0" rIns="0" bIns="0" rtlCol="0"/>
          <a:lstStyle/>
          <a:p>
            <a:endParaRPr/>
          </a:p>
        </p:txBody>
      </p:sp>
      <p:sp>
        <p:nvSpPr>
          <p:cNvPr id="21" name="bg object 21"/>
          <p:cNvSpPr/>
          <p:nvPr/>
        </p:nvSpPr>
        <p:spPr>
          <a:xfrm>
            <a:off x="7003143" y="0"/>
            <a:ext cx="2136140" cy="5143500"/>
          </a:xfrm>
          <a:custGeom>
            <a:avLst/>
            <a:gdLst/>
            <a:ahLst/>
            <a:cxnLst/>
            <a:rect l="l" t="t" r="r" b="b"/>
            <a:pathLst>
              <a:path w="2136140" h="5143500">
                <a:moveTo>
                  <a:pt x="2135863" y="5143489"/>
                </a:moveTo>
                <a:lnTo>
                  <a:pt x="1848539" y="5143489"/>
                </a:lnTo>
                <a:lnTo>
                  <a:pt x="0" y="0"/>
                </a:lnTo>
                <a:lnTo>
                  <a:pt x="2135863" y="0"/>
                </a:lnTo>
                <a:lnTo>
                  <a:pt x="2135863" y="5143489"/>
                </a:lnTo>
                <a:close/>
              </a:path>
            </a:pathLst>
          </a:custGeom>
          <a:solidFill>
            <a:srgbClr val="3F7717">
              <a:alpha val="69802"/>
            </a:srgbClr>
          </a:solidFill>
        </p:spPr>
        <p:txBody>
          <a:bodyPr wrap="square" lIns="0" tIns="0" rIns="0" bIns="0" rtlCol="0"/>
          <a:lstStyle/>
          <a:p>
            <a:endParaRPr/>
          </a:p>
        </p:txBody>
      </p:sp>
      <p:sp>
        <p:nvSpPr>
          <p:cNvPr id="22" name="bg object 22"/>
          <p:cNvSpPr/>
          <p:nvPr/>
        </p:nvSpPr>
        <p:spPr>
          <a:xfrm>
            <a:off x="8174033" y="0"/>
            <a:ext cx="967740" cy="5137150"/>
          </a:xfrm>
          <a:custGeom>
            <a:avLst/>
            <a:gdLst/>
            <a:ahLst/>
            <a:cxnLst/>
            <a:rect l="l" t="t" r="r" b="b"/>
            <a:pathLst>
              <a:path w="967740" h="5137150">
                <a:moveTo>
                  <a:pt x="967573" y="5137139"/>
                </a:moveTo>
                <a:lnTo>
                  <a:pt x="0" y="5137139"/>
                </a:lnTo>
                <a:lnTo>
                  <a:pt x="763854" y="0"/>
                </a:lnTo>
                <a:lnTo>
                  <a:pt x="967573" y="0"/>
                </a:lnTo>
                <a:lnTo>
                  <a:pt x="967573" y="5137139"/>
                </a:lnTo>
                <a:close/>
              </a:path>
            </a:pathLst>
          </a:custGeom>
          <a:solidFill>
            <a:srgbClr val="BFE470">
              <a:alpha val="69802"/>
            </a:srgbClr>
          </a:solidFill>
        </p:spPr>
        <p:txBody>
          <a:bodyPr wrap="square" lIns="0" tIns="0" rIns="0" bIns="0" rtlCol="0"/>
          <a:lstStyle/>
          <a:p>
            <a:endParaRPr/>
          </a:p>
        </p:txBody>
      </p:sp>
      <p:sp>
        <p:nvSpPr>
          <p:cNvPr id="23" name="bg object 23"/>
          <p:cNvSpPr/>
          <p:nvPr/>
        </p:nvSpPr>
        <p:spPr>
          <a:xfrm>
            <a:off x="8205260" y="0"/>
            <a:ext cx="936625" cy="5137150"/>
          </a:xfrm>
          <a:custGeom>
            <a:avLst/>
            <a:gdLst/>
            <a:ahLst/>
            <a:cxnLst/>
            <a:rect l="l" t="t" r="r" b="b"/>
            <a:pathLst>
              <a:path w="936625" h="5137150">
                <a:moveTo>
                  <a:pt x="936345" y="5137139"/>
                </a:moveTo>
                <a:lnTo>
                  <a:pt x="830996" y="5137139"/>
                </a:lnTo>
                <a:lnTo>
                  <a:pt x="0" y="0"/>
                </a:lnTo>
                <a:lnTo>
                  <a:pt x="936345" y="0"/>
                </a:lnTo>
                <a:lnTo>
                  <a:pt x="936345" y="5137139"/>
                </a:lnTo>
                <a:close/>
              </a:path>
            </a:pathLst>
          </a:custGeom>
          <a:solidFill>
            <a:srgbClr val="90C126">
              <a:alpha val="64704"/>
            </a:srgbClr>
          </a:solidFill>
        </p:spPr>
        <p:txBody>
          <a:bodyPr wrap="square" lIns="0" tIns="0" rIns="0" bIns="0" rtlCol="0"/>
          <a:lstStyle/>
          <a:p>
            <a:endParaRPr/>
          </a:p>
        </p:txBody>
      </p:sp>
      <p:sp>
        <p:nvSpPr>
          <p:cNvPr id="24" name="bg object 24"/>
          <p:cNvSpPr/>
          <p:nvPr/>
        </p:nvSpPr>
        <p:spPr>
          <a:xfrm>
            <a:off x="7778734" y="2692394"/>
            <a:ext cx="1363345" cy="2451735"/>
          </a:xfrm>
          <a:custGeom>
            <a:avLst/>
            <a:gdLst/>
            <a:ahLst/>
            <a:cxnLst/>
            <a:rect l="l" t="t" r="r" b="b"/>
            <a:pathLst>
              <a:path w="1363345" h="2451735">
                <a:moveTo>
                  <a:pt x="1362822" y="2451145"/>
                </a:moveTo>
                <a:lnTo>
                  <a:pt x="0" y="2451145"/>
                </a:lnTo>
                <a:lnTo>
                  <a:pt x="1362822" y="0"/>
                </a:lnTo>
                <a:lnTo>
                  <a:pt x="1362822" y="2451145"/>
                </a:lnTo>
                <a:close/>
              </a:path>
            </a:pathLst>
          </a:custGeom>
          <a:solidFill>
            <a:srgbClr val="90C126">
              <a:alpha val="79998"/>
            </a:srgbClr>
          </a:solidFill>
        </p:spPr>
        <p:txBody>
          <a:bodyPr wrap="square" lIns="0" tIns="0" rIns="0" bIns="0" rtlCol="0"/>
          <a:lstStyle/>
          <a:p>
            <a:endParaRPr/>
          </a:p>
        </p:txBody>
      </p:sp>
      <p:sp>
        <p:nvSpPr>
          <p:cNvPr id="25" name="bg object 25"/>
          <p:cNvSpPr/>
          <p:nvPr/>
        </p:nvSpPr>
        <p:spPr>
          <a:xfrm>
            <a:off x="0" y="3009893"/>
            <a:ext cx="337185" cy="2134235"/>
          </a:xfrm>
          <a:custGeom>
            <a:avLst/>
            <a:gdLst/>
            <a:ahLst/>
            <a:cxnLst/>
            <a:rect l="l" t="t" r="r" b="b"/>
            <a:pathLst>
              <a:path w="337185" h="2134235">
                <a:moveTo>
                  <a:pt x="336599" y="2133670"/>
                </a:moveTo>
                <a:lnTo>
                  <a:pt x="0" y="2133670"/>
                </a:lnTo>
                <a:lnTo>
                  <a:pt x="0" y="0"/>
                </a:lnTo>
                <a:lnTo>
                  <a:pt x="336599" y="2133670"/>
                </a:lnTo>
                <a:close/>
              </a:path>
            </a:pathLst>
          </a:custGeom>
          <a:solidFill>
            <a:srgbClr val="90C126">
              <a:alpha val="84704"/>
            </a:srgbClr>
          </a:solidFill>
        </p:spPr>
        <p:txBody>
          <a:bodyPr wrap="square" lIns="0" tIns="0" rIns="0" bIns="0" rtlCol="0"/>
          <a:lstStyle/>
          <a:p>
            <a:endParaRPr/>
          </a:p>
        </p:txBody>
      </p:sp>
      <p:sp>
        <p:nvSpPr>
          <p:cNvPr id="2" name="Holder 2"/>
          <p:cNvSpPr>
            <a:spLocks noGrp="1"/>
          </p:cNvSpPr>
          <p:nvPr>
            <p:ph type="title"/>
          </p:nvPr>
        </p:nvSpPr>
        <p:spPr>
          <a:xfrm>
            <a:off x="229933" y="456383"/>
            <a:ext cx="8684133" cy="436880"/>
          </a:xfrm>
          <a:prstGeom prst="rect">
            <a:avLst/>
          </a:prstGeom>
        </p:spPr>
        <p:txBody>
          <a:bodyPr wrap="square" lIns="0" tIns="0" rIns="0" bIns="0">
            <a:spAutoFit/>
          </a:bodyPr>
          <a:lstStyle>
            <a:lvl1pPr>
              <a:defRPr sz="2700" b="0" i="0">
                <a:solidFill>
                  <a:srgbClr val="90C126"/>
                </a:solidFill>
                <a:latin typeface="Georgia"/>
                <a:cs typeface="Georgia"/>
              </a:defRPr>
            </a:lvl1pPr>
          </a:lstStyle>
          <a:p>
            <a:endParaRPr/>
          </a:p>
        </p:txBody>
      </p:sp>
      <p:sp>
        <p:nvSpPr>
          <p:cNvPr id="3" name="Holder 3"/>
          <p:cNvSpPr>
            <a:spLocks noGrp="1"/>
          </p:cNvSpPr>
          <p:nvPr>
            <p:ph type="body" idx="1"/>
          </p:nvPr>
        </p:nvSpPr>
        <p:spPr>
          <a:xfrm>
            <a:off x="304699" y="855273"/>
            <a:ext cx="7353300" cy="125348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12/30/2021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drive/1fYkMdFQskB6IXwyQ9x1W61uPBsaikO-X"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7" Type="http://schemas.openxmlformats.org/officeDocument/2006/relationships/image" Target="../media/image22.jpg"/><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 Id="rId5" Type="http://schemas.openxmlformats.org/officeDocument/2006/relationships/image" Target="../media/image26.jpg"/><Relationship Id="rId4" Type="http://schemas.openxmlformats.org/officeDocument/2006/relationships/image" Target="../media/image2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564076" y="0"/>
            <a:ext cx="3582670" cy="5153660"/>
            <a:chOff x="5564076" y="0"/>
            <a:chExt cx="3582670" cy="5153660"/>
          </a:xfrm>
        </p:grpSpPr>
        <p:sp>
          <p:nvSpPr>
            <p:cNvPr id="3" name="object 3"/>
            <p:cNvSpPr/>
            <p:nvPr/>
          </p:nvSpPr>
          <p:spPr>
            <a:xfrm>
              <a:off x="7028235" y="0"/>
              <a:ext cx="914400" cy="5143500"/>
            </a:xfrm>
            <a:custGeom>
              <a:avLst/>
              <a:gdLst/>
              <a:ahLst/>
              <a:cxnLst/>
              <a:rect l="l" t="t" r="r" b="b"/>
              <a:pathLst>
                <a:path w="914400" h="5143500">
                  <a:moveTo>
                    <a:pt x="0" y="0"/>
                  </a:moveTo>
                  <a:lnTo>
                    <a:pt x="914398" y="5143489"/>
                  </a:lnTo>
                </a:path>
              </a:pathLst>
            </a:custGeom>
            <a:ln w="9524">
              <a:solidFill>
                <a:srgbClr val="BFBFBF"/>
              </a:solidFill>
            </a:ln>
          </p:spPr>
          <p:txBody>
            <a:bodyPr wrap="square" lIns="0" tIns="0" rIns="0" bIns="0" rtlCol="0"/>
            <a:lstStyle/>
            <a:p>
              <a:endParaRPr/>
            </a:p>
          </p:txBody>
        </p:sp>
        <p:sp>
          <p:nvSpPr>
            <p:cNvPr id="4" name="object 4"/>
            <p:cNvSpPr/>
            <p:nvPr/>
          </p:nvSpPr>
          <p:spPr>
            <a:xfrm>
              <a:off x="5568838" y="2761044"/>
              <a:ext cx="3573145" cy="2382520"/>
            </a:xfrm>
            <a:custGeom>
              <a:avLst/>
              <a:gdLst/>
              <a:ahLst/>
              <a:cxnLst/>
              <a:rect l="l" t="t" r="r" b="b"/>
              <a:pathLst>
                <a:path w="3573145" h="2382520">
                  <a:moveTo>
                    <a:pt x="3572767" y="0"/>
                  </a:moveTo>
                  <a:lnTo>
                    <a:pt x="0" y="2382520"/>
                  </a:lnTo>
                </a:path>
              </a:pathLst>
            </a:custGeom>
            <a:ln w="9524">
              <a:solidFill>
                <a:srgbClr val="D8D8D8"/>
              </a:solidFill>
            </a:ln>
          </p:spPr>
          <p:txBody>
            <a:bodyPr wrap="square" lIns="0" tIns="0" rIns="0" bIns="0" rtlCol="0"/>
            <a:lstStyle/>
            <a:p>
              <a:endParaRPr/>
            </a:p>
          </p:txBody>
        </p:sp>
        <p:sp>
          <p:nvSpPr>
            <p:cNvPr id="5" name="object 5"/>
            <p:cNvSpPr/>
            <p:nvPr/>
          </p:nvSpPr>
          <p:spPr>
            <a:xfrm>
              <a:off x="6886086" y="0"/>
              <a:ext cx="2255520" cy="5143500"/>
            </a:xfrm>
            <a:custGeom>
              <a:avLst/>
              <a:gdLst/>
              <a:ahLst/>
              <a:cxnLst/>
              <a:rect l="l" t="t" r="r" b="b"/>
              <a:pathLst>
                <a:path w="2255520" h="5143500">
                  <a:moveTo>
                    <a:pt x="2255520" y="5143489"/>
                  </a:moveTo>
                  <a:lnTo>
                    <a:pt x="0" y="5143489"/>
                  </a:lnTo>
                  <a:lnTo>
                    <a:pt x="1532255" y="0"/>
                  </a:lnTo>
                  <a:lnTo>
                    <a:pt x="2255520" y="0"/>
                  </a:lnTo>
                  <a:lnTo>
                    <a:pt x="2255520" y="5143489"/>
                  </a:lnTo>
                  <a:close/>
                </a:path>
              </a:pathLst>
            </a:custGeom>
            <a:solidFill>
              <a:srgbClr val="90C126">
                <a:alpha val="29803"/>
              </a:srgbClr>
            </a:solidFill>
          </p:spPr>
          <p:txBody>
            <a:bodyPr wrap="square" lIns="0" tIns="0" rIns="0" bIns="0" rtlCol="0"/>
            <a:lstStyle/>
            <a:p>
              <a:endParaRPr/>
            </a:p>
          </p:txBody>
        </p:sp>
        <p:sp>
          <p:nvSpPr>
            <p:cNvPr id="6" name="object 6"/>
            <p:cNvSpPr/>
            <p:nvPr/>
          </p:nvSpPr>
          <p:spPr>
            <a:xfrm>
              <a:off x="7203678" y="0"/>
              <a:ext cx="1938655" cy="5143500"/>
            </a:xfrm>
            <a:custGeom>
              <a:avLst/>
              <a:gdLst/>
              <a:ahLst/>
              <a:cxnLst/>
              <a:rect l="l" t="t" r="r" b="b"/>
              <a:pathLst>
                <a:path w="1938654" h="5143500">
                  <a:moveTo>
                    <a:pt x="1938528" y="5143489"/>
                  </a:moveTo>
                  <a:lnTo>
                    <a:pt x="905155" y="5143489"/>
                  </a:lnTo>
                  <a:lnTo>
                    <a:pt x="0" y="0"/>
                  </a:lnTo>
                  <a:lnTo>
                    <a:pt x="1938528" y="0"/>
                  </a:lnTo>
                  <a:lnTo>
                    <a:pt x="1938528" y="5143489"/>
                  </a:lnTo>
                  <a:close/>
                </a:path>
              </a:pathLst>
            </a:custGeom>
            <a:solidFill>
              <a:srgbClr val="90C126">
                <a:alpha val="19999"/>
              </a:srgbClr>
            </a:solidFill>
          </p:spPr>
          <p:txBody>
            <a:bodyPr wrap="square" lIns="0" tIns="0" rIns="0" bIns="0" rtlCol="0"/>
            <a:lstStyle/>
            <a:p>
              <a:endParaRPr/>
            </a:p>
          </p:txBody>
        </p:sp>
        <p:sp>
          <p:nvSpPr>
            <p:cNvPr id="7" name="object 7"/>
            <p:cNvSpPr/>
            <p:nvPr/>
          </p:nvSpPr>
          <p:spPr>
            <a:xfrm>
              <a:off x="6699236" y="2285995"/>
              <a:ext cx="2445385" cy="2857500"/>
            </a:xfrm>
            <a:custGeom>
              <a:avLst/>
              <a:gdLst/>
              <a:ahLst/>
              <a:cxnLst/>
              <a:rect l="l" t="t" r="r" b="b"/>
              <a:pathLst>
                <a:path w="2445384" h="2857500">
                  <a:moveTo>
                    <a:pt x="2444845" y="2857494"/>
                  </a:moveTo>
                  <a:lnTo>
                    <a:pt x="0" y="2857494"/>
                  </a:lnTo>
                  <a:lnTo>
                    <a:pt x="2444845" y="0"/>
                  </a:lnTo>
                  <a:lnTo>
                    <a:pt x="2444845" y="2857494"/>
                  </a:lnTo>
                  <a:close/>
                </a:path>
              </a:pathLst>
            </a:custGeom>
            <a:solidFill>
              <a:srgbClr val="54A021">
                <a:alpha val="71763"/>
              </a:srgbClr>
            </a:solidFill>
          </p:spPr>
          <p:txBody>
            <a:bodyPr wrap="square" lIns="0" tIns="0" rIns="0" bIns="0" rtlCol="0"/>
            <a:lstStyle/>
            <a:p>
              <a:endParaRPr/>
            </a:p>
          </p:txBody>
        </p:sp>
        <p:sp>
          <p:nvSpPr>
            <p:cNvPr id="8" name="object 8"/>
            <p:cNvSpPr/>
            <p:nvPr/>
          </p:nvSpPr>
          <p:spPr>
            <a:xfrm>
              <a:off x="7003143" y="0"/>
              <a:ext cx="2136140" cy="5143500"/>
            </a:xfrm>
            <a:custGeom>
              <a:avLst/>
              <a:gdLst/>
              <a:ahLst/>
              <a:cxnLst/>
              <a:rect l="l" t="t" r="r" b="b"/>
              <a:pathLst>
                <a:path w="2136140" h="5143500">
                  <a:moveTo>
                    <a:pt x="2135863" y="5143489"/>
                  </a:moveTo>
                  <a:lnTo>
                    <a:pt x="1848539" y="5143489"/>
                  </a:lnTo>
                  <a:lnTo>
                    <a:pt x="0" y="0"/>
                  </a:lnTo>
                  <a:lnTo>
                    <a:pt x="2135863" y="0"/>
                  </a:lnTo>
                  <a:lnTo>
                    <a:pt x="2135863" y="5143489"/>
                  </a:lnTo>
                  <a:close/>
                </a:path>
              </a:pathLst>
            </a:custGeom>
            <a:solidFill>
              <a:srgbClr val="3F7717">
                <a:alpha val="69802"/>
              </a:srgbClr>
            </a:solidFill>
          </p:spPr>
          <p:txBody>
            <a:bodyPr wrap="square" lIns="0" tIns="0" rIns="0" bIns="0" rtlCol="0"/>
            <a:lstStyle/>
            <a:p>
              <a:endParaRPr/>
            </a:p>
          </p:txBody>
        </p:sp>
        <p:sp>
          <p:nvSpPr>
            <p:cNvPr id="9" name="object 9"/>
            <p:cNvSpPr/>
            <p:nvPr/>
          </p:nvSpPr>
          <p:spPr>
            <a:xfrm>
              <a:off x="8174033" y="0"/>
              <a:ext cx="967740" cy="5137150"/>
            </a:xfrm>
            <a:custGeom>
              <a:avLst/>
              <a:gdLst/>
              <a:ahLst/>
              <a:cxnLst/>
              <a:rect l="l" t="t" r="r" b="b"/>
              <a:pathLst>
                <a:path w="967740" h="5137150">
                  <a:moveTo>
                    <a:pt x="967573" y="5137139"/>
                  </a:moveTo>
                  <a:lnTo>
                    <a:pt x="0" y="5137139"/>
                  </a:lnTo>
                  <a:lnTo>
                    <a:pt x="763854" y="0"/>
                  </a:lnTo>
                  <a:lnTo>
                    <a:pt x="967573" y="0"/>
                  </a:lnTo>
                  <a:lnTo>
                    <a:pt x="967573" y="5137139"/>
                  </a:lnTo>
                  <a:close/>
                </a:path>
              </a:pathLst>
            </a:custGeom>
            <a:solidFill>
              <a:srgbClr val="BFE470">
                <a:alpha val="69802"/>
              </a:srgbClr>
            </a:solidFill>
          </p:spPr>
          <p:txBody>
            <a:bodyPr wrap="square" lIns="0" tIns="0" rIns="0" bIns="0" rtlCol="0"/>
            <a:lstStyle/>
            <a:p>
              <a:endParaRPr/>
            </a:p>
          </p:txBody>
        </p:sp>
        <p:sp>
          <p:nvSpPr>
            <p:cNvPr id="10" name="object 10"/>
            <p:cNvSpPr/>
            <p:nvPr/>
          </p:nvSpPr>
          <p:spPr>
            <a:xfrm>
              <a:off x="8205260" y="0"/>
              <a:ext cx="936625" cy="5137150"/>
            </a:xfrm>
            <a:custGeom>
              <a:avLst/>
              <a:gdLst/>
              <a:ahLst/>
              <a:cxnLst/>
              <a:rect l="l" t="t" r="r" b="b"/>
              <a:pathLst>
                <a:path w="936625" h="5137150">
                  <a:moveTo>
                    <a:pt x="936345" y="5137139"/>
                  </a:moveTo>
                  <a:lnTo>
                    <a:pt x="830996" y="5137139"/>
                  </a:lnTo>
                  <a:lnTo>
                    <a:pt x="0" y="0"/>
                  </a:lnTo>
                  <a:lnTo>
                    <a:pt x="936345" y="0"/>
                  </a:lnTo>
                  <a:lnTo>
                    <a:pt x="936345" y="5137139"/>
                  </a:lnTo>
                  <a:close/>
                </a:path>
              </a:pathLst>
            </a:custGeom>
            <a:solidFill>
              <a:srgbClr val="90C126">
                <a:alpha val="64704"/>
              </a:srgbClr>
            </a:solidFill>
          </p:spPr>
          <p:txBody>
            <a:bodyPr wrap="square" lIns="0" tIns="0" rIns="0" bIns="0" rtlCol="0"/>
            <a:lstStyle/>
            <a:p>
              <a:endParaRPr/>
            </a:p>
          </p:txBody>
        </p:sp>
        <p:sp>
          <p:nvSpPr>
            <p:cNvPr id="11" name="object 11"/>
            <p:cNvSpPr/>
            <p:nvPr/>
          </p:nvSpPr>
          <p:spPr>
            <a:xfrm>
              <a:off x="7778734" y="2692394"/>
              <a:ext cx="1363345" cy="2451735"/>
            </a:xfrm>
            <a:custGeom>
              <a:avLst/>
              <a:gdLst/>
              <a:ahLst/>
              <a:cxnLst/>
              <a:rect l="l" t="t" r="r" b="b"/>
              <a:pathLst>
                <a:path w="1363345" h="2451735">
                  <a:moveTo>
                    <a:pt x="1362822" y="2451145"/>
                  </a:moveTo>
                  <a:lnTo>
                    <a:pt x="0" y="2451145"/>
                  </a:lnTo>
                  <a:lnTo>
                    <a:pt x="1362822" y="0"/>
                  </a:lnTo>
                  <a:lnTo>
                    <a:pt x="1362822" y="2451145"/>
                  </a:lnTo>
                  <a:close/>
                </a:path>
              </a:pathLst>
            </a:custGeom>
            <a:solidFill>
              <a:srgbClr val="90C126">
                <a:alpha val="79998"/>
              </a:srgbClr>
            </a:solidFill>
          </p:spPr>
          <p:txBody>
            <a:bodyPr wrap="square" lIns="0" tIns="0" rIns="0" bIns="0" rtlCol="0"/>
            <a:lstStyle/>
            <a:p>
              <a:endParaRPr/>
            </a:p>
          </p:txBody>
        </p:sp>
      </p:grpSp>
      <p:sp>
        <p:nvSpPr>
          <p:cNvPr id="12" name="object 12"/>
          <p:cNvSpPr/>
          <p:nvPr/>
        </p:nvSpPr>
        <p:spPr>
          <a:xfrm>
            <a:off x="-78" y="40"/>
            <a:ext cx="632460" cy="4250055"/>
          </a:xfrm>
          <a:custGeom>
            <a:avLst/>
            <a:gdLst/>
            <a:ahLst/>
            <a:cxnLst/>
            <a:rect l="l" t="t" r="r" b="b"/>
            <a:pathLst>
              <a:path w="632460" h="4250055">
                <a:moveTo>
                  <a:pt x="0" y="4249575"/>
                </a:moveTo>
                <a:lnTo>
                  <a:pt x="0" y="0"/>
                </a:lnTo>
                <a:lnTo>
                  <a:pt x="632024" y="0"/>
                </a:lnTo>
                <a:lnTo>
                  <a:pt x="0" y="4249575"/>
                </a:lnTo>
                <a:close/>
              </a:path>
            </a:pathLst>
          </a:custGeom>
          <a:solidFill>
            <a:srgbClr val="90C126">
              <a:alpha val="84704"/>
            </a:srgbClr>
          </a:solidFill>
        </p:spPr>
        <p:txBody>
          <a:bodyPr wrap="square" lIns="0" tIns="0" rIns="0" bIns="0" rtlCol="0"/>
          <a:lstStyle/>
          <a:p>
            <a:endParaRPr/>
          </a:p>
        </p:txBody>
      </p:sp>
      <p:sp>
        <p:nvSpPr>
          <p:cNvPr id="13" name="object 13"/>
          <p:cNvSpPr txBox="1">
            <a:spLocks noGrp="1"/>
          </p:cNvSpPr>
          <p:nvPr>
            <p:ph type="title"/>
          </p:nvPr>
        </p:nvSpPr>
        <p:spPr>
          <a:xfrm>
            <a:off x="533400" y="600885"/>
            <a:ext cx="7340293" cy="2375009"/>
          </a:xfrm>
          <a:prstGeom prst="rect">
            <a:avLst/>
          </a:prstGeom>
        </p:spPr>
        <p:txBody>
          <a:bodyPr vert="horz" wrap="square" lIns="0" tIns="12700" rIns="0" bIns="0" rtlCol="0">
            <a:spAutoFit/>
          </a:bodyPr>
          <a:lstStyle/>
          <a:p>
            <a:pPr marL="12700">
              <a:spcBef>
                <a:spcPts val="100"/>
              </a:spcBef>
            </a:pPr>
            <a:r>
              <a:rPr lang="en-US" sz="3600" b="1" i="0" dirty="0">
                <a:solidFill>
                  <a:srgbClr val="24292F"/>
                </a:solidFill>
                <a:effectLst/>
                <a:latin typeface="-apple-system"/>
              </a:rPr>
              <a:t>DE-GAN: A Conditional Generative Adversarial Network for Document Enhancement</a:t>
            </a:r>
            <a:br>
              <a:rPr lang="en-US" sz="3600" b="1" i="0" dirty="0">
                <a:solidFill>
                  <a:srgbClr val="24292F"/>
                </a:solidFill>
                <a:effectLst/>
                <a:latin typeface="-apple-system"/>
              </a:rPr>
            </a:br>
            <a:endParaRPr sz="4550" dirty="0">
              <a:latin typeface="Trebuchet MS"/>
              <a:cs typeface="Trebuchet MS"/>
            </a:endParaRPr>
          </a:p>
        </p:txBody>
      </p:sp>
      <p:sp>
        <p:nvSpPr>
          <p:cNvPr id="14" name="object 14"/>
          <p:cNvSpPr txBox="1"/>
          <p:nvPr/>
        </p:nvSpPr>
        <p:spPr>
          <a:xfrm>
            <a:off x="395099" y="1946687"/>
            <a:ext cx="7453502" cy="4569392"/>
          </a:xfrm>
          <a:prstGeom prst="rect">
            <a:avLst/>
          </a:prstGeom>
        </p:spPr>
        <p:txBody>
          <a:bodyPr vert="horz" wrap="square" lIns="0" tIns="12700" rIns="0" bIns="0" rtlCol="0">
            <a:spAutoFit/>
          </a:bodyPr>
          <a:lstStyle/>
          <a:p>
            <a:pPr marL="12700" marR="3263900">
              <a:lnSpc>
                <a:spcPct val="135400"/>
              </a:lnSpc>
              <a:spcBef>
                <a:spcPts val="1195"/>
              </a:spcBef>
            </a:pPr>
            <a:endParaRPr lang="en-US" sz="1800" spc="-100" dirty="0">
              <a:solidFill>
                <a:srgbClr val="7E7E7E"/>
              </a:solidFill>
              <a:latin typeface="Georgia"/>
              <a:cs typeface="Georgia"/>
            </a:endParaRPr>
          </a:p>
          <a:p>
            <a:pPr marL="12700" marR="3263900">
              <a:lnSpc>
                <a:spcPct val="135400"/>
              </a:lnSpc>
              <a:spcBef>
                <a:spcPts val="1195"/>
              </a:spcBef>
            </a:pPr>
            <a:endParaRPr lang="en-US" spc="-100" dirty="0">
              <a:solidFill>
                <a:srgbClr val="7E7E7E"/>
              </a:solidFill>
              <a:latin typeface="Georgia"/>
              <a:cs typeface="Georgia"/>
            </a:endParaRPr>
          </a:p>
          <a:p>
            <a:pPr marL="12700" marR="3263900">
              <a:lnSpc>
                <a:spcPct val="135400"/>
              </a:lnSpc>
              <a:spcBef>
                <a:spcPts val="1195"/>
              </a:spcBef>
            </a:pPr>
            <a:endParaRPr lang="en-US" sz="1800" spc="-100" dirty="0">
              <a:solidFill>
                <a:srgbClr val="7E7E7E"/>
              </a:solidFill>
              <a:latin typeface="Georgia"/>
              <a:cs typeface="Georgia"/>
            </a:endParaRPr>
          </a:p>
          <a:p>
            <a:pPr marL="12700" marR="3263900">
              <a:lnSpc>
                <a:spcPct val="135400"/>
              </a:lnSpc>
              <a:spcBef>
                <a:spcPts val="1195"/>
              </a:spcBef>
            </a:pPr>
            <a:r>
              <a:rPr lang="en-US" sz="1800" spc="-100" dirty="0">
                <a:solidFill>
                  <a:srgbClr val="7E7E7E"/>
                </a:solidFill>
                <a:latin typeface="Georgia"/>
                <a:cs typeface="Georgia"/>
              </a:rPr>
              <a:t>19BCE1223- Swati Singh</a:t>
            </a:r>
          </a:p>
          <a:p>
            <a:pPr marL="12700" marR="3263900">
              <a:lnSpc>
                <a:spcPct val="135400"/>
              </a:lnSpc>
              <a:spcBef>
                <a:spcPts val="1195"/>
              </a:spcBef>
            </a:pPr>
            <a:r>
              <a:rPr lang="en-US" spc="-100" dirty="0">
                <a:solidFill>
                  <a:srgbClr val="7E7E7E"/>
                </a:solidFill>
                <a:latin typeface="Georgia"/>
                <a:cs typeface="Georgia"/>
              </a:rPr>
              <a:t>19BCE1267- Aparna Katyaayni</a:t>
            </a:r>
          </a:p>
          <a:p>
            <a:pPr marL="12700" marR="3263900">
              <a:lnSpc>
                <a:spcPct val="135400"/>
              </a:lnSpc>
              <a:spcBef>
                <a:spcPts val="1195"/>
              </a:spcBef>
            </a:pPr>
            <a:r>
              <a:rPr lang="en-US" sz="1800" spc="-100" dirty="0">
                <a:solidFill>
                  <a:srgbClr val="7E7E7E"/>
                </a:solidFill>
                <a:latin typeface="Georgia"/>
                <a:cs typeface="Georgia"/>
              </a:rPr>
              <a:t>19BC</a:t>
            </a:r>
            <a:r>
              <a:rPr lang="en-US" spc="-100" dirty="0">
                <a:solidFill>
                  <a:srgbClr val="7E7E7E"/>
                </a:solidFill>
                <a:latin typeface="Georgia"/>
                <a:cs typeface="Georgia"/>
              </a:rPr>
              <a:t>E1229-Zeel </a:t>
            </a:r>
            <a:endParaRPr lang="en-US" sz="1800" spc="-100" dirty="0">
              <a:solidFill>
                <a:srgbClr val="7E7E7E"/>
              </a:solidFill>
              <a:latin typeface="Georgia"/>
              <a:cs typeface="Georgia"/>
            </a:endParaRPr>
          </a:p>
          <a:p>
            <a:pPr marL="12700" marR="3263900">
              <a:lnSpc>
                <a:spcPct val="135400"/>
              </a:lnSpc>
              <a:spcBef>
                <a:spcPts val="1195"/>
              </a:spcBef>
            </a:pPr>
            <a:endParaRPr lang="en-US" spc="-100" dirty="0">
              <a:solidFill>
                <a:srgbClr val="7E7E7E"/>
              </a:solidFill>
              <a:latin typeface="Georgia"/>
              <a:cs typeface="Georgia"/>
            </a:endParaRPr>
          </a:p>
          <a:p>
            <a:pPr marL="12700" marR="3263900">
              <a:lnSpc>
                <a:spcPct val="135400"/>
              </a:lnSpc>
              <a:spcBef>
                <a:spcPts val="1195"/>
              </a:spcBef>
            </a:pPr>
            <a:endParaRPr lang="en-US" sz="1800" spc="-100" dirty="0">
              <a:solidFill>
                <a:srgbClr val="7E7E7E"/>
              </a:solidFill>
              <a:latin typeface="Georgia"/>
              <a:cs typeface="Georgia"/>
            </a:endParaRPr>
          </a:p>
          <a:p>
            <a:pPr marL="12700" marR="3263900">
              <a:lnSpc>
                <a:spcPct val="135400"/>
              </a:lnSpc>
              <a:spcBef>
                <a:spcPts val="1195"/>
              </a:spcBef>
            </a:pPr>
            <a:endParaRPr lang="en-US" sz="1800" spc="-100" dirty="0">
              <a:solidFill>
                <a:srgbClr val="7E7E7E"/>
              </a:solidFill>
              <a:latin typeface="Georgia"/>
              <a:cs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1575" y="257233"/>
            <a:ext cx="2722245" cy="436880"/>
          </a:xfrm>
          <a:prstGeom prst="rect">
            <a:avLst/>
          </a:prstGeom>
        </p:spPr>
        <p:txBody>
          <a:bodyPr vert="horz" wrap="square" lIns="0" tIns="12700" rIns="0" bIns="0" rtlCol="0">
            <a:spAutoFit/>
          </a:bodyPr>
          <a:lstStyle/>
          <a:p>
            <a:pPr marL="12700">
              <a:lnSpc>
                <a:spcPct val="100000"/>
              </a:lnSpc>
              <a:spcBef>
                <a:spcPts val="100"/>
              </a:spcBef>
            </a:pPr>
            <a:r>
              <a:rPr spc="-229" dirty="0"/>
              <a:t>Image</a:t>
            </a:r>
            <a:r>
              <a:rPr spc="-160" dirty="0"/>
              <a:t> </a:t>
            </a:r>
            <a:r>
              <a:rPr spc="-210" dirty="0"/>
              <a:t>Enhancement</a:t>
            </a:r>
          </a:p>
        </p:txBody>
      </p:sp>
      <p:sp>
        <p:nvSpPr>
          <p:cNvPr id="3" name="object 3"/>
          <p:cNvSpPr txBox="1"/>
          <p:nvPr/>
        </p:nvSpPr>
        <p:spPr>
          <a:xfrm>
            <a:off x="407023" y="710548"/>
            <a:ext cx="7004050" cy="4072890"/>
          </a:xfrm>
          <a:prstGeom prst="rect">
            <a:avLst/>
          </a:prstGeom>
        </p:spPr>
        <p:txBody>
          <a:bodyPr vert="horz" wrap="square" lIns="0" tIns="50800" rIns="0" bIns="0" rtlCol="0">
            <a:spAutoFit/>
          </a:bodyPr>
          <a:lstStyle/>
          <a:p>
            <a:pPr marL="12700" algn="just">
              <a:lnSpc>
                <a:spcPct val="100000"/>
              </a:lnSpc>
              <a:spcBef>
                <a:spcPts val="400"/>
              </a:spcBef>
            </a:pPr>
            <a:r>
              <a:rPr sz="1500" spc="-130" dirty="0">
                <a:latin typeface="Georgia"/>
                <a:cs typeface="Georgia"/>
              </a:rPr>
              <a:t>Image</a:t>
            </a:r>
            <a:r>
              <a:rPr sz="1500" spc="-65" dirty="0">
                <a:latin typeface="Georgia"/>
                <a:cs typeface="Georgia"/>
              </a:rPr>
              <a:t> </a:t>
            </a:r>
            <a:r>
              <a:rPr sz="1500" spc="-114" dirty="0">
                <a:latin typeface="Georgia"/>
                <a:cs typeface="Georgia"/>
              </a:rPr>
              <a:t>enhancement</a:t>
            </a:r>
            <a:r>
              <a:rPr sz="1500" spc="-65" dirty="0">
                <a:latin typeface="Georgia"/>
                <a:cs typeface="Georgia"/>
              </a:rPr>
              <a:t> </a:t>
            </a:r>
            <a:r>
              <a:rPr sz="1500" spc="-100" dirty="0">
                <a:latin typeface="Georgia"/>
                <a:cs typeface="Georgia"/>
              </a:rPr>
              <a:t>includes</a:t>
            </a:r>
            <a:r>
              <a:rPr sz="1500" spc="-65" dirty="0">
                <a:latin typeface="Georgia"/>
                <a:cs typeface="Georgia"/>
              </a:rPr>
              <a:t> </a:t>
            </a:r>
            <a:r>
              <a:rPr sz="1500" spc="-110" dirty="0">
                <a:latin typeface="Georgia"/>
                <a:cs typeface="Georgia"/>
              </a:rPr>
              <a:t>various</a:t>
            </a:r>
            <a:r>
              <a:rPr sz="1500" spc="-65" dirty="0">
                <a:latin typeface="Georgia"/>
                <a:cs typeface="Georgia"/>
              </a:rPr>
              <a:t> </a:t>
            </a:r>
            <a:r>
              <a:rPr sz="1500" spc="-130" dirty="0">
                <a:latin typeface="Georgia"/>
                <a:cs typeface="Georgia"/>
              </a:rPr>
              <a:t>image</a:t>
            </a:r>
            <a:r>
              <a:rPr sz="1500" spc="-65" dirty="0">
                <a:latin typeface="Georgia"/>
                <a:cs typeface="Georgia"/>
              </a:rPr>
              <a:t> </a:t>
            </a:r>
            <a:r>
              <a:rPr sz="1500" spc="-105" dirty="0">
                <a:latin typeface="Georgia"/>
                <a:cs typeface="Georgia"/>
              </a:rPr>
              <a:t>cleaning</a:t>
            </a:r>
            <a:r>
              <a:rPr sz="1500" spc="-65" dirty="0">
                <a:latin typeface="Georgia"/>
                <a:cs typeface="Georgia"/>
              </a:rPr>
              <a:t> </a:t>
            </a:r>
            <a:r>
              <a:rPr sz="1500" spc="-130" dirty="0">
                <a:latin typeface="Georgia"/>
                <a:cs typeface="Georgia"/>
              </a:rPr>
              <a:t>tasks</a:t>
            </a:r>
            <a:r>
              <a:rPr sz="1500" spc="-60" dirty="0">
                <a:latin typeface="Georgia"/>
                <a:cs typeface="Georgia"/>
              </a:rPr>
              <a:t> </a:t>
            </a:r>
            <a:r>
              <a:rPr sz="1500" spc="-90" dirty="0">
                <a:latin typeface="Georgia"/>
                <a:cs typeface="Georgia"/>
              </a:rPr>
              <a:t>that</a:t>
            </a:r>
            <a:r>
              <a:rPr sz="1500" spc="-65" dirty="0">
                <a:latin typeface="Georgia"/>
                <a:cs typeface="Georgia"/>
              </a:rPr>
              <a:t> </a:t>
            </a:r>
            <a:r>
              <a:rPr sz="1500" spc="-140" dirty="0">
                <a:latin typeface="Georgia"/>
                <a:cs typeface="Georgia"/>
              </a:rPr>
              <a:t>are</a:t>
            </a:r>
            <a:r>
              <a:rPr sz="1500" spc="-65" dirty="0">
                <a:latin typeface="Georgia"/>
                <a:cs typeface="Georgia"/>
              </a:rPr>
              <a:t> </a:t>
            </a:r>
            <a:r>
              <a:rPr sz="1500" spc="-100" dirty="0">
                <a:latin typeface="Georgia"/>
                <a:cs typeface="Georgia"/>
              </a:rPr>
              <a:t>usually</a:t>
            </a:r>
            <a:r>
              <a:rPr sz="1500" spc="-65" dirty="0">
                <a:latin typeface="Georgia"/>
                <a:cs typeface="Georgia"/>
              </a:rPr>
              <a:t> </a:t>
            </a:r>
            <a:r>
              <a:rPr sz="1500" spc="-160" dirty="0">
                <a:latin typeface="Georgia"/>
                <a:cs typeface="Georgia"/>
              </a:rPr>
              <a:t>a</a:t>
            </a:r>
            <a:endParaRPr sz="1500">
              <a:latin typeface="Georgia"/>
              <a:cs typeface="Georgia"/>
            </a:endParaRPr>
          </a:p>
          <a:p>
            <a:pPr marL="12700" marR="1185545" algn="just">
              <a:lnSpc>
                <a:spcPct val="116700"/>
              </a:lnSpc>
            </a:pPr>
            <a:r>
              <a:rPr sz="1500" spc="-114" dirty="0">
                <a:latin typeface="Georgia"/>
                <a:cs typeface="Georgia"/>
              </a:rPr>
              <a:t>pre-processing </a:t>
            </a:r>
            <a:r>
              <a:rPr sz="1500" spc="-120" dirty="0">
                <a:latin typeface="Georgia"/>
                <a:cs typeface="Georgia"/>
              </a:rPr>
              <a:t>task </a:t>
            </a:r>
            <a:r>
              <a:rPr sz="1500" spc="-80" dirty="0">
                <a:latin typeface="Georgia"/>
                <a:cs typeface="Georgia"/>
              </a:rPr>
              <a:t>for </a:t>
            </a:r>
            <a:r>
              <a:rPr sz="1500" spc="-95" dirty="0">
                <a:latin typeface="Georgia"/>
                <a:cs typeface="Georgia"/>
              </a:rPr>
              <a:t>other </a:t>
            </a:r>
            <a:r>
              <a:rPr sz="1500" spc="-125" dirty="0">
                <a:latin typeface="Georgia"/>
                <a:cs typeface="Georgia"/>
              </a:rPr>
              <a:t>major </a:t>
            </a:r>
            <a:r>
              <a:rPr sz="1500" spc="-130" dirty="0">
                <a:latin typeface="Georgia"/>
                <a:cs typeface="Georgia"/>
              </a:rPr>
              <a:t>tasks </a:t>
            </a:r>
            <a:r>
              <a:rPr sz="1500" spc="-100" dirty="0">
                <a:latin typeface="Georgia"/>
                <a:cs typeface="Georgia"/>
              </a:rPr>
              <a:t>like </a:t>
            </a:r>
            <a:r>
              <a:rPr sz="1500" spc="-85" dirty="0">
                <a:latin typeface="Georgia"/>
                <a:cs typeface="Georgia"/>
              </a:rPr>
              <a:t>object </a:t>
            </a:r>
            <a:r>
              <a:rPr sz="1500" spc="-90" dirty="0">
                <a:latin typeface="Georgia"/>
                <a:cs typeface="Georgia"/>
              </a:rPr>
              <a:t>detection, </a:t>
            </a:r>
            <a:r>
              <a:rPr sz="1500" spc="-105" dirty="0">
                <a:latin typeface="Georgia"/>
                <a:cs typeface="Georgia"/>
              </a:rPr>
              <a:t>feature </a:t>
            </a:r>
            <a:r>
              <a:rPr sz="1500" spc="-95" dirty="0">
                <a:latin typeface="Georgia"/>
                <a:cs typeface="Georgia"/>
              </a:rPr>
              <a:t>extraction,  </a:t>
            </a:r>
            <a:r>
              <a:rPr sz="1500" spc="-100" dirty="0">
                <a:latin typeface="Georgia"/>
                <a:cs typeface="Georgia"/>
              </a:rPr>
              <a:t>autonomous </a:t>
            </a:r>
            <a:r>
              <a:rPr sz="1500" spc="-95" dirty="0">
                <a:latin typeface="Georgia"/>
                <a:cs typeface="Georgia"/>
              </a:rPr>
              <a:t>driving </a:t>
            </a:r>
            <a:r>
              <a:rPr sz="1500" spc="-100" dirty="0">
                <a:latin typeface="Georgia"/>
                <a:cs typeface="Georgia"/>
              </a:rPr>
              <a:t>applications </a:t>
            </a:r>
            <a:r>
              <a:rPr sz="1500" spc="-80" dirty="0">
                <a:latin typeface="Georgia"/>
                <a:cs typeface="Georgia"/>
              </a:rPr>
              <a:t>etc. </a:t>
            </a:r>
            <a:r>
              <a:rPr sz="1500" spc="-114" dirty="0">
                <a:latin typeface="Georgia"/>
                <a:cs typeface="Georgia"/>
              </a:rPr>
              <a:t>Various </a:t>
            </a:r>
            <a:r>
              <a:rPr sz="1500" spc="-130" dirty="0">
                <a:latin typeface="Georgia"/>
                <a:cs typeface="Georgia"/>
              </a:rPr>
              <a:t>image </a:t>
            </a:r>
            <a:r>
              <a:rPr sz="1500" spc="-114" dirty="0">
                <a:latin typeface="Georgia"/>
                <a:cs typeface="Georgia"/>
              </a:rPr>
              <a:t>enhancement </a:t>
            </a:r>
            <a:r>
              <a:rPr sz="1500" spc="-130" dirty="0">
                <a:latin typeface="Georgia"/>
                <a:cs typeface="Georgia"/>
              </a:rPr>
              <a:t>tasks </a:t>
            </a:r>
            <a:r>
              <a:rPr sz="1500" spc="-90" dirty="0">
                <a:latin typeface="Georgia"/>
                <a:cs typeface="Georgia"/>
              </a:rPr>
              <a:t>include:  </a:t>
            </a:r>
            <a:r>
              <a:rPr sz="1500" spc="-100" dirty="0">
                <a:latin typeface="Georgia"/>
                <a:cs typeface="Georgia"/>
              </a:rPr>
              <a:t>Dehazing, </a:t>
            </a:r>
            <a:r>
              <a:rPr sz="1500" spc="-85" dirty="0">
                <a:latin typeface="Georgia"/>
                <a:cs typeface="Georgia"/>
              </a:rPr>
              <a:t>Deblurring,</a:t>
            </a:r>
            <a:r>
              <a:rPr sz="1500" spc="-35" dirty="0">
                <a:latin typeface="Georgia"/>
                <a:cs typeface="Georgia"/>
              </a:rPr>
              <a:t> </a:t>
            </a:r>
            <a:r>
              <a:rPr sz="1500" spc="-100" dirty="0">
                <a:latin typeface="Georgia"/>
                <a:cs typeface="Georgia"/>
              </a:rPr>
              <a:t>Deraining….</a:t>
            </a:r>
            <a:endParaRPr sz="1500">
              <a:latin typeface="Georgia"/>
              <a:cs typeface="Georgia"/>
            </a:endParaRPr>
          </a:p>
          <a:p>
            <a:pPr>
              <a:lnSpc>
                <a:spcPct val="100000"/>
              </a:lnSpc>
              <a:spcBef>
                <a:spcPts val="20"/>
              </a:spcBef>
            </a:pPr>
            <a:endParaRPr sz="2050">
              <a:latin typeface="Georgia"/>
              <a:cs typeface="Georgia"/>
            </a:endParaRPr>
          </a:p>
          <a:p>
            <a:pPr marL="1026794">
              <a:lnSpc>
                <a:spcPct val="100000"/>
              </a:lnSpc>
            </a:pPr>
            <a:r>
              <a:rPr sz="2700" spc="-160" dirty="0">
                <a:solidFill>
                  <a:srgbClr val="90C126"/>
                </a:solidFill>
                <a:latin typeface="Georgia"/>
                <a:cs typeface="Georgia"/>
              </a:rPr>
              <a:t>Deblurring </a:t>
            </a:r>
            <a:r>
              <a:rPr sz="2700" spc="-290" dirty="0">
                <a:solidFill>
                  <a:srgbClr val="90C126"/>
                </a:solidFill>
                <a:latin typeface="Georgia"/>
                <a:cs typeface="Georgia"/>
              </a:rPr>
              <a:t>as </a:t>
            </a:r>
            <a:r>
              <a:rPr sz="2700" spc="-285" dirty="0">
                <a:solidFill>
                  <a:srgbClr val="90C126"/>
                </a:solidFill>
                <a:latin typeface="Georgia"/>
                <a:cs typeface="Georgia"/>
              </a:rPr>
              <a:t>a </a:t>
            </a:r>
            <a:r>
              <a:rPr sz="2700" spc="-215" dirty="0">
                <a:solidFill>
                  <a:srgbClr val="90C126"/>
                </a:solidFill>
                <a:latin typeface="Georgia"/>
                <a:cs typeface="Georgia"/>
              </a:rPr>
              <a:t>task </a:t>
            </a:r>
            <a:r>
              <a:rPr sz="2700" spc="-170" dirty="0">
                <a:solidFill>
                  <a:srgbClr val="90C126"/>
                </a:solidFill>
                <a:latin typeface="Georgia"/>
                <a:cs typeface="Georgia"/>
              </a:rPr>
              <a:t>(Traditional</a:t>
            </a:r>
            <a:r>
              <a:rPr sz="2700" spc="-340" dirty="0">
                <a:solidFill>
                  <a:srgbClr val="90C126"/>
                </a:solidFill>
                <a:latin typeface="Georgia"/>
                <a:cs typeface="Georgia"/>
              </a:rPr>
              <a:t> </a:t>
            </a:r>
            <a:r>
              <a:rPr sz="2700" spc="-175" dirty="0">
                <a:solidFill>
                  <a:srgbClr val="90C126"/>
                </a:solidFill>
                <a:latin typeface="Georgia"/>
                <a:cs typeface="Georgia"/>
              </a:rPr>
              <a:t>Approaches)</a:t>
            </a:r>
            <a:endParaRPr sz="2700">
              <a:latin typeface="Georgia"/>
              <a:cs typeface="Georgia"/>
            </a:endParaRPr>
          </a:p>
          <a:p>
            <a:pPr marL="297180" marR="454659">
              <a:lnSpc>
                <a:spcPct val="100000"/>
              </a:lnSpc>
              <a:spcBef>
                <a:spcPts val="1675"/>
              </a:spcBef>
            </a:pPr>
            <a:r>
              <a:rPr sz="1500" spc="-95" dirty="0">
                <a:latin typeface="Georgia"/>
                <a:cs typeface="Georgia"/>
              </a:rPr>
              <a:t>Blurry </a:t>
            </a:r>
            <a:r>
              <a:rPr sz="1500" spc="-135" dirty="0">
                <a:latin typeface="Georgia"/>
                <a:cs typeface="Georgia"/>
              </a:rPr>
              <a:t>images </a:t>
            </a:r>
            <a:r>
              <a:rPr sz="1500" spc="-140" dirty="0">
                <a:latin typeface="Georgia"/>
                <a:cs typeface="Georgia"/>
              </a:rPr>
              <a:t>are </a:t>
            </a:r>
            <a:r>
              <a:rPr sz="1500" spc="-125" dirty="0">
                <a:latin typeface="Georgia"/>
                <a:cs typeface="Georgia"/>
              </a:rPr>
              <a:t>caused </a:t>
            </a:r>
            <a:r>
              <a:rPr sz="1500" spc="-105" dirty="0">
                <a:latin typeface="Georgia"/>
                <a:cs typeface="Georgia"/>
              </a:rPr>
              <a:t>due </a:t>
            </a:r>
            <a:r>
              <a:rPr sz="1500" spc="-60" dirty="0">
                <a:latin typeface="Georgia"/>
                <a:cs typeface="Georgia"/>
              </a:rPr>
              <a:t>to </a:t>
            </a:r>
            <a:r>
              <a:rPr sz="1500" spc="-85" dirty="0">
                <a:latin typeface="Georgia"/>
                <a:cs typeface="Georgia"/>
              </a:rPr>
              <a:t>motion </a:t>
            </a:r>
            <a:r>
              <a:rPr sz="1500" spc="-40" dirty="0">
                <a:latin typeface="Georgia"/>
                <a:cs typeface="Georgia"/>
              </a:rPr>
              <a:t>of </a:t>
            </a:r>
            <a:r>
              <a:rPr sz="1500" spc="-100" dirty="0">
                <a:latin typeface="Georgia"/>
                <a:cs typeface="Georgia"/>
              </a:rPr>
              <a:t>the </a:t>
            </a:r>
            <a:r>
              <a:rPr sz="1500" spc="-140" dirty="0">
                <a:latin typeface="Georgia"/>
                <a:cs typeface="Georgia"/>
              </a:rPr>
              <a:t>camera </a:t>
            </a:r>
            <a:r>
              <a:rPr sz="1500" spc="-114" dirty="0">
                <a:latin typeface="Georgia"/>
                <a:cs typeface="Georgia"/>
              </a:rPr>
              <a:t>lense, </a:t>
            </a:r>
            <a:r>
              <a:rPr sz="1500" spc="-90" dirty="0">
                <a:latin typeface="Georgia"/>
                <a:cs typeface="Georgia"/>
              </a:rPr>
              <a:t>rotational </a:t>
            </a:r>
            <a:r>
              <a:rPr sz="1500" spc="-100" dirty="0">
                <a:latin typeface="Georgia"/>
                <a:cs typeface="Georgia"/>
              </a:rPr>
              <a:t>components, </a:t>
            </a:r>
            <a:r>
              <a:rPr sz="1500" spc="-90" dirty="0">
                <a:latin typeface="Georgia"/>
                <a:cs typeface="Georgia"/>
              </a:rPr>
              <a:t>or  </a:t>
            </a:r>
            <a:r>
              <a:rPr sz="1500" spc="-95" dirty="0">
                <a:latin typeface="Georgia"/>
                <a:cs typeface="Georgia"/>
              </a:rPr>
              <a:t>slight </a:t>
            </a:r>
            <a:r>
              <a:rPr sz="1500" spc="-120" dirty="0">
                <a:latin typeface="Georgia"/>
                <a:cs typeface="Georgia"/>
              </a:rPr>
              <a:t>movement </a:t>
            </a:r>
            <a:r>
              <a:rPr sz="1500" spc="-85" dirty="0">
                <a:latin typeface="Georgia"/>
                <a:cs typeface="Georgia"/>
              </a:rPr>
              <a:t>on </a:t>
            </a:r>
            <a:r>
              <a:rPr sz="1500" spc="-100" dirty="0">
                <a:latin typeface="Georgia"/>
                <a:cs typeface="Georgia"/>
              </a:rPr>
              <a:t>the </a:t>
            </a:r>
            <a:r>
              <a:rPr sz="1500" spc="-110" dirty="0">
                <a:latin typeface="Georgia"/>
                <a:cs typeface="Georgia"/>
              </a:rPr>
              <a:t>part </a:t>
            </a:r>
            <a:r>
              <a:rPr sz="1500" spc="-40" dirty="0">
                <a:latin typeface="Georgia"/>
                <a:cs typeface="Georgia"/>
              </a:rPr>
              <a:t>of </a:t>
            </a:r>
            <a:r>
              <a:rPr sz="1500" spc="-100" dirty="0">
                <a:latin typeface="Georgia"/>
                <a:cs typeface="Georgia"/>
              </a:rPr>
              <a:t>the </a:t>
            </a:r>
            <a:r>
              <a:rPr sz="1500" spc="-105" dirty="0">
                <a:latin typeface="Georgia"/>
                <a:cs typeface="Georgia"/>
              </a:rPr>
              <a:t>target</a:t>
            </a:r>
            <a:r>
              <a:rPr sz="1500" spc="130" dirty="0">
                <a:latin typeface="Georgia"/>
                <a:cs typeface="Georgia"/>
              </a:rPr>
              <a:t> </a:t>
            </a:r>
            <a:r>
              <a:rPr sz="1500" spc="-85" dirty="0">
                <a:latin typeface="Georgia"/>
                <a:cs typeface="Georgia"/>
              </a:rPr>
              <a:t>itself.</a:t>
            </a:r>
            <a:endParaRPr sz="1500">
              <a:latin typeface="Georgia"/>
              <a:cs typeface="Georgia"/>
            </a:endParaRPr>
          </a:p>
          <a:p>
            <a:pPr marL="297180">
              <a:lnSpc>
                <a:spcPct val="100000"/>
              </a:lnSpc>
            </a:pPr>
            <a:r>
              <a:rPr sz="1500" spc="-55" dirty="0">
                <a:latin typeface="Georgia"/>
                <a:cs typeface="Georgia"/>
              </a:rPr>
              <a:t>The </a:t>
            </a:r>
            <a:r>
              <a:rPr sz="1500" spc="-90" dirty="0">
                <a:latin typeface="Georgia"/>
                <a:cs typeface="Georgia"/>
              </a:rPr>
              <a:t>blur </a:t>
            </a:r>
            <a:r>
              <a:rPr sz="1500" spc="-120" dirty="0">
                <a:latin typeface="Georgia"/>
                <a:cs typeface="Georgia"/>
              </a:rPr>
              <a:t>is </a:t>
            </a:r>
            <a:r>
              <a:rPr sz="1500" spc="-110" dirty="0">
                <a:latin typeface="Georgia"/>
                <a:cs typeface="Georgia"/>
              </a:rPr>
              <a:t>modelled </a:t>
            </a:r>
            <a:r>
              <a:rPr sz="1500" spc="-95" dirty="0">
                <a:latin typeface="Georgia"/>
                <a:cs typeface="Georgia"/>
              </a:rPr>
              <a:t>by </a:t>
            </a:r>
            <a:r>
              <a:rPr sz="1500" spc="-100" dirty="0">
                <a:latin typeface="Georgia"/>
                <a:cs typeface="Georgia"/>
              </a:rPr>
              <a:t>the </a:t>
            </a:r>
            <a:r>
              <a:rPr sz="1500" spc="-85" dirty="0">
                <a:latin typeface="Georgia"/>
                <a:cs typeface="Georgia"/>
              </a:rPr>
              <a:t>following</a:t>
            </a:r>
            <a:r>
              <a:rPr sz="1500" spc="114" dirty="0">
                <a:latin typeface="Georgia"/>
                <a:cs typeface="Georgia"/>
              </a:rPr>
              <a:t> </a:t>
            </a:r>
            <a:r>
              <a:rPr sz="1500" spc="-95" dirty="0">
                <a:latin typeface="Georgia"/>
                <a:cs typeface="Georgia"/>
              </a:rPr>
              <a:t>equation:</a:t>
            </a:r>
            <a:endParaRPr sz="1500">
              <a:latin typeface="Georgia"/>
              <a:cs typeface="Georgia"/>
            </a:endParaRPr>
          </a:p>
          <a:p>
            <a:pPr>
              <a:lnSpc>
                <a:spcPct val="100000"/>
              </a:lnSpc>
              <a:spcBef>
                <a:spcPts val="40"/>
              </a:spcBef>
            </a:pPr>
            <a:endParaRPr sz="1550">
              <a:latin typeface="Georgia"/>
              <a:cs typeface="Georgia"/>
            </a:endParaRPr>
          </a:p>
          <a:p>
            <a:pPr marR="124460" algn="ctr">
              <a:lnSpc>
                <a:spcPct val="100000"/>
              </a:lnSpc>
            </a:pPr>
            <a:r>
              <a:rPr sz="1500" spc="-90" dirty="0">
                <a:latin typeface="Georgia"/>
                <a:cs typeface="Georgia"/>
              </a:rPr>
              <a:t>IB </a:t>
            </a:r>
            <a:r>
              <a:rPr sz="1500" spc="-120" dirty="0">
                <a:latin typeface="Georgia"/>
                <a:cs typeface="Georgia"/>
              </a:rPr>
              <a:t>= </a:t>
            </a:r>
            <a:r>
              <a:rPr sz="1500" spc="-80" dirty="0">
                <a:latin typeface="Georgia"/>
                <a:cs typeface="Georgia"/>
              </a:rPr>
              <a:t>k(M) </a:t>
            </a:r>
            <a:r>
              <a:rPr sz="1500" spc="-200" dirty="0">
                <a:latin typeface="Georgia"/>
                <a:cs typeface="Georgia"/>
              </a:rPr>
              <a:t>*  </a:t>
            </a:r>
            <a:r>
              <a:rPr sz="1500" spc="-110" dirty="0">
                <a:latin typeface="Georgia"/>
                <a:cs typeface="Georgia"/>
              </a:rPr>
              <a:t>IS </a:t>
            </a:r>
            <a:r>
              <a:rPr sz="1500" spc="-80" dirty="0">
                <a:latin typeface="Georgia"/>
                <a:cs typeface="Georgia"/>
              </a:rPr>
              <a:t>+</a:t>
            </a:r>
            <a:r>
              <a:rPr sz="1500" spc="40" dirty="0">
                <a:latin typeface="Georgia"/>
                <a:cs typeface="Georgia"/>
              </a:rPr>
              <a:t> </a:t>
            </a:r>
            <a:r>
              <a:rPr sz="1500" spc="35" dirty="0">
                <a:latin typeface="Georgia"/>
                <a:cs typeface="Georgia"/>
              </a:rPr>
              <a:t>N</a:t>
            </a:r>
            <a:endParaRPr sz="1500">
              <a:latin typeface="Georgia"/>
              <a:cs typeface="Georgia"/>
            </a:endParaRPr>
          </a:p>
          <a:p>
            <a:pPr marL="297180" marR="5148580">
              <a:lnSpc>
                <a:spcPct val="100000"/>
              </a:lnSpc>
            </a:pPr>
            <a:r>
              <a:rPr sz="1500" spc="-90" dirty="0">
                <a:latin typeface="Georgia"/>
                <a:cs typeface="Georgia"/>
              </a:rPr>
              <a:t>IB </a:t>
            </a:r>
            <a:r>
              <a:rPr sz="1500" spc="-120" dirty="0">
                <a:latin typeface="Georgia"/>
                <a:cs typeface="Georgia"/>
              </a:rPr>
              <a:t>is </a:t>
            </a:r>
            <a:r>
              <a:rPr sz="1500" spc="-100" dirty="0">
                <a:latin typeface="Georgia"/>
                <a:cs typeface="Georgia"/>
              </a:rPr>
              <a:t>the </a:t>
            </a:r>
            <a:r>
              <a:rPr sz="1500" spc="-95" dirty="0">
                <a:latin typeface="Georgia"/>
                <a:cs typeface="Georgia"/>
              </a:rPr>
              <a:t>blurry </a:t>
            </a:r>
            <a:r>
              <a:rPr sz="1500" spc="-130" dirty="0">
                <a:latin typeface="Georgia"/>
                <a:cs typeface="Georgia"/>
              </a:rPr>
              <a:t>image  </a:t>
            </a:r>
            <a:r>
              <a:rPr sz="1500" spc="-110" dirty="0">
                <a:latin typeface="Georgia"/>
                <a:cs typeface="Georgia"/>
              </a:rPr>
              <a:t>IS </a:t>
            </a:r>
            <a:r>
              <a:rPr sz="1500" spc="-120" dirty="0">
                <a:latin typeface="Georgia"/>
                <a:cs typeface="Georgia"/>
              </a:rPr>
              <a:t>is </a:t>
            </a:r>
            <a:r>
              <a:rPr sz="1500" spc="-100" dirty="0">
                <a:latin typeface="Georgia"/>
                <a:cs typeface="Georgia"/>
              </a:rPr>
              <a:t>the </a:t>
            </a:r>
            <a:r>
              <a:rPr sz="1500" spc="-125" dirty="0">
                <a:latin typeface="Georgia"/>
                <a:cs typeface="Georgia"/>
              </a:rPr>
              <a:t>sharp</a:t>
            </a:r>
            <a:r>
              <a:rPr sz="1500" spc="30" dirty="0">
                <a:latin typeface="Georgia"/>
                <a:cs typeface="Georgia"/>
              </a:rPr>
              <a:t> </a:t>
            </a:r>
            <a:r>
              <a:rPr sz="1500" spc="-130" dirty="0">
                <a:latin typeface="Georgia"/>
                <a:cs typeface="Georgia"/>
              </a:rPr>
              <a:t>image</a:t>
            </a:r>
            <a:endParaRPr sz="1500">
              <a:latin typeface="Georgia"/>
              <a:cs typeface="Georgia"/>
            </a:endParaRPr>
          </a:p>
          <a:p>
            <a:pPr marL="297180">
              <a:lnSpc>
                <a:spcPct val="100000"/>
              </a:lnSpc>
            </a:pPr>
            <a:r>
              <a:rPr sz="1500" spc="-80" dirty="0">
                <a:latin typeface="Georgia"/>
                <a:cs typeface="Georgia"/>
              </a:rPr>
              <a:t>k(M) </a:t>
            </a:r>
            <a:r>
              <a:rPr sz="1500" spc="-120" dirty="0">
                <a:latin typeface="Georgia"/>
                <a:cs typeface="Georgia"/>
              </a:rPr>
              <a:t>is </a:t>
            </a:r>
            <a:r>
              <a:rPr sz="1500" spc="-100" dirty="0">
                <a:latin typeface="Georgia"/>
                <a:cs typeface="Georgia"/>
              </a:rPr>
              <a:t>the </a:t>
            </a:r>
            <a:r>
              <a:rPr sz="1500" spc="-90" dirty="0">
                <a:latin typeface="Georgia"/>
                <a:cs typeface="Georgia"/>
              </a:rPr>
              <a:t>unknown blur</a:t>
            </a:r>
            <a:r>
              <a:rPr sz="1500" spc="60" dirty="0">
                <a:latin typeface="Georgia"/>
                <a:cs typeface="Georgia"/>
              </a:rPr>
              <a:t> </a:t>
            </a:r>
            <a:r>
              <a:rPr sz="1500" spc="-110" dirty="0">
                <a:latin typeface="Georgia"/>
                <a:cs typeface="Georgia"/>
              </a:rPr>
              <a:t>chanel</a:t>
            </a:r>
            <a:endParaRPr sz="1500">
              <a:latin typeface="Georgia"/>
              <a:cs typeface="Georgia"/>
            </a:endParaRPr>
          </a:p>
          <a:p>
            <a:pPr marL="297180">
              <a:lnSpc>
                <a:spcPct val="100000"/>
              </a:lnSpc>
            </a:pPr>
            <a:r>
              <a:rPr sz="1500" spc="-200" dirty="0">
                <a:latin typeface="Georgia"/>
                <a:cs typeface="Georgia"/>
              </a:rPr>
              <a:t>* </a:t>
            </a:r>
            <a:r>
              <a:rPr sz="1500" spc="-100" dirty="0">
                <a:latin typeface="Georgia"/>
                <a:cs typeface="Georgia"/>
              </a:rPr>
              <a:t>the </a:t>
            </a:r>
            <a:r>
              <a:rPr sz="1500" spc="-90" dirty="0">
                <a:latin typeface="Georgia"/>
                <a:cs typeface="Georgia"/>
              </a:rPr>
              <a:t>convolution</a:t>
            </a:r>
            <a:r>
              <a:rPr sz="1500" spc="-60" dirty="0">
                <a:latin typeface="Georgia"/>
                <a:cs typeface="Georgia"/>
              </a:rPr>
              <a:t> </a:t>
            </a:r>
            <a:r>
              <a:rPr sz="1500" spc="-95" dirty="0">
                <a:latin typeface="Georgia"/>
                <a:cs typeface="Georgia"/>
              </a:rPr>
              <a:t>operation</a:t>
            </a:r>
            <a:endParaRPr sz="1500">
              <a:latin typeface="Georgia"/>
              <a:cs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7999" y="115358"/>
            <a:ext cx="3967479" cy="436880"/>
          </a:xfrm>
          <a:prstGeom prst="rect">
            <a:avLst/>
          </a:prstGeom>
        </p:spPr>
        <p:txBody>
          <a:bodyPr vert="horz" wrap="square" lIns="0" tIns="12700" rIns="0" bIns="0" rtlCol="0">
            <a:spAutoFit/>
          </a:bodyPr>
          <a:lstStyle/>
          <a:p>
            <a:pPr marL="12700">
              <a:lnSpc>
                <a:spcPct val="100000"/>
              </a:lnSpc>
              <a:spcBef>
                <a:spcPts val="100"/>
              </a:spcBef>
            </a:pPr>
            <a:r>
              <a:rPr spc="-5" dirty="0">
                <a:latin typeface="Trebuchet MS"/>
                <a:cs typeface="Trebuchet MS"/>
              </a:rPr>
              <a:t>GAN based Deep</a:t>
            </a:r>
            <a:r>
              <a:rPr spc="-85" dirty="0">
                <a:latin typeface="Trebuchet MS"/>
                <a:cs typeface="Trebuchet MS"/>
              </a:rPr>
              <a:t> </a:t>
            </a:r>
            <a:r>
              <a:rPr spc="-5" dirty="0">
                <a:latin typeface="Trebuchet MS"/>
                <a:cs typeface="Trebuchet MS"/>
              </a:rPr>
              <a:t>Learning</a:t>
            </a:r>
          </a:p>
        </p:txBody>
      </p:sp>
      <p:sp>
        <p:nvSpPr>
          <p:cNvPr id="3" name="object 3"/>
          <p:cNvSpPr txBox="1"/>
          <p:nvPr/>
        </p:nvSpPr>
        <p:spPr>
          <a:xfrm>
            <a:off x="447999" y="697422"/>
            <a:ext cx="6329680" cy="4210050"/>
          </a:xfrm>
          <a:prstGeom prst="rect">
            <a:avLst/>
          </a:prstGeom>
        </p:spPr>
        <p:txBody>
          <a:bodyPr vert="horz" wrap="square" lIns="0" tIns="104775" rIns="0" bIns="0" rtlCol="0">
            <a:spAutoFit/>
          </a:bodyPr>
          <a:lstStyle/>
          <a:p>
            <a:pPr marL="12700">
              <a:lnSpc>
                <a:spcPct val="100000"/>
              </a:lnSpc>
              <a:spcBef>
                <a:spcPts val="825"/>
              </a:spcBef>
            </a:pPr>
            <a:r>
              <a:rPr sz="1350" spc="-5" dirty="0">
                <a:solidFill>
                  <a:srgbClr val="3F3F3F"/>
                </a:solidFill>
                <a:latin typeface="Trebuchet MS"/>
                <a:cs typeface="Trebuchet MS"/>
              </a:rPr>
              <a:t>Generative Adversarial</a:t>
            </a:r>
            <a:r>
              <a:rPr sz="1350" spc="-10" dirty="0">
                <a:solidFill>
                  <a:srgbClr val="3F3F3F"/>
                </a:solidFill>
                <a:latin typeface="Trebuchet MS"/>
                <a:cs typeface="Trebuchet MS"/>
              </a:rPr>
              <a:t> </a:t>
            </a:r>
            <a:r>
              <a:rPr sz="1350" spc="-5" dirty="0">
                <a:solidFill>
                  <a:srgbClr val="3F3F3F"/>
                </a:solidFill>
                <a:latin typeface="Trebuchet MS"/>
                <a:cs typeface="Trebuchet MS"/>
              </a:rPr>
              <a:t>networks</a:t>
            </a:r>
            <a:endParaRPr sz="1350">
              <a:latin typeface="Trebuchet MS"/>
              <a:cs typeface="Trebuchet MS"/>
            </a:endParaRPr>
          </a:p>
          <a:p>
            <a:pPr marL="469900" indent="-339090">
              <a:lnSpc>
                <a:spcPct val="100000"/>
              </a:lnSpc>
              <a:spcBef>
                <a:spcPts val="870"/>
              </a:spcBef>
              <a:buClr>
                <a:srgbClr val="90C126"/>
              </a:buClr>
              <a:buSzPct val="103703"/>
              <a:buFont typeface="Arial"/>
              <a:buChar char="●"/>
              <a:tabLst>
                <a:tab pos="469265" algn="l"/>
                <a:tab pos="469900" algn="l"/>
              </a:tabLst>
            </a:pPr>
            <a:r>
              <a:rPr sz="1350" spc="-5" dirty="0">
                <a:solidFill>
                  <a:srgbClr val="3F3F3F"/>
                </a:solidFill>
                <a:latin typeface="Trebuchet MS"/>
                <a:cs typeface="Trebuchet MS"/>
              </a:rPr>
              <a:t>Main concept is very clear. Generator tries to fool the</a:t>
            </a:r>
            <a:r>
              <a:rPr sz="1350" spc="-30" dirty="0">
                <a:solidFill>
                  <a:srgbClr val="3F3F3F"/>
                </a:solidFill>
                <a:latin typeface="Trebuchet MS"/>
                <a:cs typeface="Trebuchet MS"/>
              </a:rPr>
              <a:t> </a:t>
            </a:r>
            <a:r>
              <a:rPr sz="1350" spc="-5" dirty="0">
                <a:solidFill>
                  <a:srgbClr val="3F3F3F"/>
                </a:solidFill>
                <a:latin typeface="Trebuchet MS"/>
                <a:cs typeface="Trebuchet MS"/>
              </a:rPr>
              <a:t>discriminator.</a:t>
            </a:r>
            <a:endParaRPr sz="1350">
              <a:latin typeface="Trebuchet MS"/>
              <a:cs typeface="Trebuchet MS"/>
            </a:endParaRPr>
          </a:p>
          <a:p>
            <a:pPr marL="469900" indent="-339090">
              <a:lnSpc>
                <a:spcPct val="100000"/>
              </a:lnSpc>
              <a:spcBef>
                <a:spcPts val="105"/>
              </a:spcBef>
              <a:buClr>
                <a:srgbClr val="90C126"/>
              </a:buClr>
              <a:buSzPct val="103703"/>
              <a:buFont typeface="Arial"/>
              <a:buChar char="●"/>
              <a:tabLst>
                <a:tab pos="469265" algn="l"/>
                <a:tab pos="469900" algn="l"/>
              </a:tabLst>
            </a:pPr>
            <a:r>
              <a:rPr sz="1350" spc="-5" dirty="0">
                <a:solidFill>
                  <a:srgbClr val="3F3F3F"/>
                </a:solidFill>
                <a:latin typeface="Trebuchet MS"/>
                <a:cs typeface="Trebuchet MS"/>
              </a:rPr>
              <a:t>In general training is</a:t>
            </a:r>
            <a:r>
              <a:rPr sz="1350" spc="-10" dirty="0">
                <a:solidFill>
                  <a:srgbClr val="3F3F3F"/>
                </a:solidFill>
                <a:latin typeface="Trebuchet MS"/>
                <a:cs typeface="Trebuchet MS"/>
              </a:rPr>
              <a:t> </a:t>
            </a:r>
            <a:r>
              <a:rPr sz="1350" spc="-5" dirty="0">
                <a:solidFill>
                  <a:srgbClr val="3F3F3F"/>
                </a:solidFill>
                <a:latin typeface="Trebuchet MS"/>
                <a:cs typeface="Trebuchet MS"/>
              </a:rPr>
              <a:t>tough</a:t>
            </a:r>
            <a:endParaRPr sz="1350">
              <a:latin typeface="Trebuchet MS"/>
              <a:cs typeface="Trebuchet MS"/>
            </a:endParaRPr>
          </a:p>
          <a:p>
            <a:pPr marL="469900" indent="-339090">
              <a:lnSpc>
                <a:spcPct val="100000"/>
              </a:lnSpc>
              <a:spcBef>
                <a:spcPts val="105"/>
              </a:spcBef>
              <a:buClr>
                <a:srgbClr val="90C126"/>
              </a:buClr>
              <a:buSzPct val="103703"/>
              <a:buFont typeface="Arial"/>
              <a:buChar char="●"/>
              <a:tabLst>
                <a:tab pos="469265" algn="l"/>
                <a:tab pos="469900" algn="l"/>
              </a:tabLst>
            </a:pPr>
            <a:r>
              <a:rPr sz="1350" spc="-5" dirty="0">
                <a:solidFill>
                  <a:srgbClr val="3F3F3F"/>
                </a:solidFill>
                <a:latin typeface="Trebuchet MS"/>
                <a:cs typeface="Trebuchet MS"/>
              </a:rPr>
              <a:t>Two networks need to converge</a:t>
            </a:r>
            <a:r>
              <a:rPr sz="1350" spc="-15" dirty="0">
                <a:solidFill>
                  <a:srgbClr val="3F3F3F"/>
                </a:solidFill>
                <a:latin typeface="Trebuchet MS"/>
                <a:cs typeface="Trebuchet MS"/>
              </a:rPr>
              <a:t> </a:t>
            </a:r>
            <a:r>
              <a:rPr sz="1350" spc="-5" dirty="0">
                <a:solidFill>
                  <a:srgbClr val="3F3F3F"/>
                </a:solidFill>
                <a:latin typeface="Trebuchet MS"/>
                <a:cs typeface="Trebuchet MS"/>
              </a:rPr>
              <a:t>simultaneously</a:t>
            </a:r>
            <a:endParaRPr sz="1350">
              <a:latin typeface="Trebuchet MS"/>
              <a:cs typeface="Trebuchet MS"/>
            </a:endParaRPr>
          </a:p>
          <a:p>
            <a:pPr marL="469900" indent="-339090">
              <a:lnSpc>
                <a:spcPct val="100000"/>
              </a:lnSpc>
              <a:spcBef>
                <a:spcPts val="105"/>
              </a:spcBef>
              <a:buClr>
                <a:srgbClr val="90C126"/>
              </a:buClr>
              <a:buSzPct val="103703"/>
              <a:buFont typeface="Arial"/>
              <a:buChar char="●"/>
              <a:tabLst>
                <a:tab pos="469265" algn="l"/>
                <a:tab pos="469900" algn="l"/>
              </a:tabLst>
            </a:pPr>
            <a:r>
              <a:rPr sz="1350" spc="-5" dirty="0">
                <a:solidFill>
                  <a:srgbClr val="3F3F3F"/>
                </a:solidFill>
                <a:latin typeface="Trebuchet MS"/>
                <a:cs typeface="Trebuchet MS"/>
              </a:rPr>
              <a:t>One has to be kept frozen while other</a:t>
            </a:r>
            <a:r>
              <a:rPr sz="1350" spc="-15" dirty="0">
                <a:solidFill>
                  <a:srgbClr val="3F3F3F"/>
                </a:solidFill>
                <a:latin typeface="Trebuchet MS"/>
                <a:cs typeface="Trebuchet MS"/>
              </a:rPr>
              <a:t> </a:t>
            </a:r>
            <a:r>
              <a:rPr sz="1350" spc="-5" dirty="0">
                <a:solidFill>
                  <a:srgbClr val="3F3F3F"/>
                </a:solidFill>
                <a:latin typeface="Trebuchet MS"/>
                <a:cs typeface="Trebuchet MS"/>
              </a:rPr>
              <a:t>trains.</a:t>
            </a:r>
            <a:endParaRPr sz="1350">
              <a:latin typeface="Trebuchet MS"/>
              <a:cs typeface="Trebuchet MS"/>
            </a:endParaRPr>
          </a:p>
          <a:p>
            <a:pPr marL="12700">
              <a:lnSpc>
                <a:spcPct val="100000"/>
              </a:lnSpc>
              <a:spcBef>
                <a:spcPts val="765"/>
              </a:spcBef>
            </a:pPr>
            <a:r>
              <a:rPr sz="1350" spc="-5" dirty="0">
                <a:solidFill>
                  <a:srgbClr val="3F3F3F"/>
                </a:solidFill>
                <a:latin typeface="Trebuchet MS"/>
                <a:cs typeface="Trebuchet MS"/>
              </a:rPr>
              <a:t>Used mainly for image to image mapping problems where general methods</a:t>
            </a:r>
            <a:r>
              <a:rPr sz="1350" spc="-40" dirty="0">
                <a:solidFill>
                  <a:srgbClr val="3F3F3F"/>
                </a:solidFill>
                <a:latin typeface="Trebuchet MS"/>
                <a:cs typeface="Trebuchet MS"/>
              </a:rPr>
              <a:t> </a:t>
            </a:r>
            <a:r>
              <a:rPr sz="1350" spc="-5" dirty="0">
                <a:solidFill>
                  <a:srgbClr val="3F3F3F"/>
                </a:solidFill>
                <a:latin typeface="Trebuchet MS"/>
                <a:cs typeface="Trebuchet MS"/>
              </a:rPr>
              <a:t>fail.</a:t>
            </a:r>
            <a:endParaRPr sz="1350">
              <a:latin typeface="Trebuchet MS"/>
              <a:cs typeface="Trebuchet MS"/>
            </a:endParaRPr>
          </a:p>
          <a:p>
            <a:pPr>
              <a:lnSpc>
                <a:spcPct val="100000"/>
              </a:lnSpc>
              <a:spcBef>
                <a:spcPts val="15"/>
              </a:spcBef>
            </a:pPr>
            <a:endParaRPr sz="2100">
              <a:latin typeface="Trebuchet MS"/>
              <a:cs typeface="Trebuchet MS"/>
            </a:endParaRPr>
          </a:p>
          <a:p>
            <a:pPr marR="292735" algn="r">
              <a:lnSpc>
                <a:spcPct val="100000"/>
              </a:lnSpc>
            </a:pPr>
            <a:r>
              <a:rPr sz="2700" spc="-5" dirty="0">
                <a:solidFill>
                  <a:srgbClr val="90C126"/>
                </a:solidFill>
                <a:latin typeface="Trebuchet MS"/>
                <a:cs typeface="Trebuchet MS"/>
              </a:rPr>
              <a:t>DeblurGAN</a:t>
            </a:r>
            <a:endParaRPr sz="2700">
              <a:latin typeface="Trebuchet MS"/>
              <a:cs typeface="Trebuchet MS"/>
            </a:endParaRPr>
          </a:p>
          <a:p>
            <a:pPr marL="88265" marR="5080">
              <a:lnSpc>
                <a:spcPct val="101899"/>
              </a:lnSpc>
              <a:spcBef>
                <a:spcPts val="1805"/>
              </a:spcBef>
            </a:pPr>
            <a:r>
              <a:rPr sz="1350" spc="-5" dirty="0">
                <a:solidFill>
                  <a:srgbClr val="3F3F3F"/>
                </a:solidFill>
                <a:latin typeface="Trebuchet MS"/>
                <a:cs typeface="Trebuchet MS"/>
              </a:rPr>
              <a:t>DeblurGAN is an end-to-end learned method for deblurring based on conditional  GAN and content loss. It achieves state of the art performance both in structural  similarity and visual</a:t>
            </a:r>
            <a:r>
              <a:rPr sz="1350" spc="-10" dirty="0">
                <a:solidFill>
                  <a:srgbClr val="3F3F3F"/>
                </a:solidFill>
                <a:latin typeface="Trebuchet MS"/>
                <a:cs typeface="Trebuchet MS"/>
              </a:rPr>
              <a:t> </a:t>
            </a:r>
            <a:r>
              <a:rPr sz="1350" spc="-5" dirty="0">
                <a:solidFill>
                  <a:srgbClr val="3F3F3F"/>
                </a:solidFill>
                <a:latin typeface="Trebuchet MS"/>
                <a:cs typeface="Trebuchet MS"/>
              </a:rPr>
              <a:t>appearance.</a:t>
            </a:r>
            <a:endParaRPr sz="1350">
              <a:latin typeface="Trebuchet MS"/>
              <a:cs typeface="Trebuchet MS"/>
            </a:endParaRPr>
          </a:p>
          <a:p>
            <a:pPr>
              <a:lnSpc>
                <a:spcPct val="100000"/>
              </a:lnSpc>
            </a:pPr>
            <a:endParaRPr sz="1500">
              <a:latin typeface="Trebuchet MS"/>
              <a:cs typeface="Trebuchet MS"/>
            </a:endParaRPr>
          </a:p>
          <a:p>
            <a:pPr>
              <a:lnSpc>
                <a:spcPct val="100000"/>
              </a:lnSpc>
              <a:spcBef>
                <a:spcPts val="15"/>
              </a:spcBef>
            </a:pPr>
            <a:endParaRPr sz="1200">
              <a:latin typeface="Trebuchet MS"/>
              <a:cs typeface="Trebuchet MS"/>
            </a:endParaRPr>
          </a:p>
          <a:p>
            <a:pPr marL="88265" marR="53340" algn="just">
              <a:lnSpc>
                <a:spcPct val="101899"/>
              </a:lnSpc>
            </a:pPr>
            <a:r>
              <a:rPr sz="1350" spc="-5" dirty="0">
                <a:solidFill>
                  <a:srgbClr val="3F3F3F"/>
                </a:solidFill>
                <a:latin typeface="Trebuchet MS"/>
                <a:cs typeface="Trebuchet MS"/>
              </a:rPr>
              <a:t>The original paper is implemented in PyTorch and uses VGG-19 feature maps for  perceptual loss, while our implementation uses Keras with Tensorflow backend,  along with VGG-16 for perceptual</a:t>
            </a:r>
            <a:r>
              <a:rPr sz="1350" spc="-15" dirty="0">
                <a:solidFill>
                  <a:srgbClr val="3F3F3F"/>
                </a:solidFill>
                <a:latin typeface="Trebuchet MS"/>
                <a:cs typeface="Trebuchet MS"/>
              </a:rPr>
              <a:t> </a:t>
            </a:r>
            <a:r>
              <a:rPr sz="1350" spc="-5" dirty="0">
                <a:solidFill>
                  <a:srgbClr val="3F3F3F"/>
                </a:solidFill>
                <a:latin typeface="Trebuchet MS"/>
                <a:cs typeface="Trebuchet MS"/>
              </a:rPr>
              <a:t>loss.</a:t>
            </a:r>
            <a:endParaRPr sz="135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024" y="202833"/>
            <a:ext cx="1017905" cy="436880"/>
          </a:xfrm>
          <a:prstGeom prst="rect">
            <a:avLst/>
          </a:prstGeom>
        </p:spPr>
        <p:txBody>
          <a:bodyPr vert="horz" wrap="square" lIns="0" tIns="12700" rIns="0" bIns="0" rtlCol="0">
            <a:spAutoFit/>
          </a:bodyPr>
          <a:lstStyle/>
          <a:p>
            <a:pPr marL="12700">
              <a:lnSpc>
                <a:spcPct val="100000"/>
              </a:lnSpc>
              <a:spcBef>
                <a:spcPts val="100"/>
              </a:spcBef>
            </a:pPr>
            <a:r>
              <a:rPr spc="-185" dirty="0"/>
              <a:t>Dataset</a:t>
            </a:r>
          </a:p>
        </p:txBody>
      </p:sp>
      <p:sp>
        <p:nvSpPr>
          <p:cNvPr id="3" name="object 3"/>
          <p:cNvSpPr txBox="1"/>
          <p:nvPr/>
        </p:nvSpPr>
        <p:spPr>
          <a:xfrm>
            <a:off x="506224" y="831158"/>
            <a:ext cx="6330950" cy="3368040"/>
          </a:xfrm>
          <a:prstGeom prst="rect">
            <a:avLst/>
          </a:prstGeom>
        </p:spPr>
        <p:txBody>
          <a:bodyPr vert="horz" wrap="square" lIns="0" tIns="8890" rIns="0" bIns="0" rtlCol="0">
            <a:spAutoFit/>
          </a:bodyPr>
          <a:lstStyle/>
          <a:p>
            <a:pPr marL="86995" marR="284480">
              <a:lnSpc>
                <a:spcPct val="101899"/>
              </a:lnSpc>
              <a:spcBef>
                <a:spcPts val="70"/>
              </a:spcBef>
            </a:pPr>
            <a:r>
              <a:rPr sz="1350" spc="-5" dirty="0">
                <a:solidFill>
                  <a:srgbClr val="3F3F3F"/>
                </a:solidFill>
                <a:latin typeface="Trebuchet MS"/>
                <a:cs typeface="Trebuchet MS"/>
              </a:rPr>
              <a:t>The dataset we chose was the Go_Pro-Large Dataset. It consists of 2103 train  images and 1111 test images as </a:t>
            </a:r>
            <a:r>
              <a:rPr sz="1350" dirty="0">
                <a:solidFill>
                  <a:srgbClr val="3F3F3F"/>
                </a:solidFill>
                <a:latin typeface="Trebuchet MS"/>
                <a:cs typeface="Trebuchet MS"/>
              </a:rPr>
              <a:t>a </a:t>
            </a:r>
            <a:r>
              <a:rPr sz="1350" spc="-5" dirty="0">
                <a:solidFill>
                  <a:srgbClr val="3F3F3F"/>
                </a:solidFill>
                <a:latin typeface="Trebuchet MS"/>
                <a:cs typeface="Trebuchet MS"/>
              </a:rPr>
              <a:t>default train test</a:t>
            </a:r>
            <a:r>
              <a:rPr sz="1350" spc="-25" dirty="0">
                <a:solidFill>
                  <a:srgbClr val="3F3F3F"/>
                </a:solidFill>
                <a:latin typeface="Trebuchet MS"/>
                <a:cs typeface="Trebuchet MS"/>
              </a:rPr>
              <a:t> </a:t>
            </a:r>
            <a:r>
              <a:rPr sz="1350" spc="-5" dirty="0">
                <a:solidFill>
                  <a:srgbClr val="3F3F3F"/>
                </a:solidFill>
                <a:latin typeface="Trebuchet MS"/>
                <a:cs typeface="Trebuchet MS"/>
              </a:rPr>
              <a:t>split.</a:t>
            </a:r>
            <a:endParaRPr sz="1350">
              <a:latin typeface="Trebuchet MS"/>
              <a:cs typeface="Trebuchet MS"/>
            </a:endParaRPr>
          </a:p>
          <a:p>
            <a:pPr>
              <a:lnSpc>
                <a:spcPct val="100000"/>
              </a:lnSpc>
              <a:spcBef>
                <a:spcPts val="35"/>
              </a:spcBef>
            </a:pPr>
            <a:endParaRPr sz="1700">
              <a:latin typeface="Trebuchet MS"/>
              <a:cs typeface="Trebuchet MS"/>
            </a:endParaRPr>
          </a:p>
          <a:p>
            <a:pPr marL="12700">
              <a:lnSpc>
                <a:spcPct val="100000"/>
              </a:lnSpc>
            </a:pPr>
            <a:r>
              <a:rPr sz="2700" spc="-200" dirty="0">
                <a:solidFill>
                  <a:srgbClr val="90C126"/>
                </a:solidFill>
                <a:latin typeface="Georgia"/>
                <a:cs typeface="Georgia"/>
              </a:rPr>
              <a:t>Preprocessing</a:t>
            </a:r>
            <a:endParaRPr sz="2700">
              <a:latin typeface="Georgia"/>
              <a:cs typeface="Georgia"/>
            </a:endParaRPr>
          </a:p>
          <a:p>
            <a:pPr marL="86995" marR="5080">
              <a:lnSpc>
                <a:spcPct val="101899"/>
              </a:lnSpc>
              <a:spcBef>
                <a:spcPts val="1445"/>
              </a:spcBef>
            </a:pPr>
            <a:r>
              <a:rPr sz="1350" spc="-5" dirty="0">
                <a:solidFill>
                  <a:srgbClr val="3F3F3F"/>
                </a:solidFill>
                <a:latin typeface="Trebuchet MS"/>
                <a:cs typeface="Trebuchet MS"/>
              </a:rPr>
              <a:t>Each image was preprocessed using python scripts into </a:t>
            </a:r>
            <a:r>
              <a:rPr sz="1350" dirty="0">
                <a:solidFill>
                  <a:srgbClr val="3F3F3F"/>
                </a:solidFill>
                <a:latin typeface="Trebuchet MS"/>
                <a:cs typeface="Trebuchet MS"/>
              </a:rPr>
              <a:t>a </a:t>
            </a:r>
            <a:r>
              <a:rPr sz="1350" spc="-5" dirty="0">
                <a:solidFill>
                  <a:srgbClr val="3F3F3F"/>
                </a:solidFill>
                <a:latin typeface="Trebuchet MS"/>
                <a:cs typeface="Trebuchet MS"/>
              </a:rPr>
              <a:t>numpy file in </a:t>
            </a:r>
            <a:r>
              <a:rPr sz="1350" dirty="0">
                <a:solidFill>
                  <a:srgbClr val="3F3F3F"/>
                </a:solidFill>
                <a:latin typeface="Trebuchet MS"/>
                <a:cs typeface="Trebuchet MS"/>
              </a:rPr>
              <a:t>a </a:t>
            </a:r>
            <a:r>
              <a:rPr sz="1350" spc="-5" dirty="0">
                <a:solidFill>
                  <a:srgbClr val="3F3F3F"/>
                </a:solidFill>
                <a:latin typeface="Trebuchet MS"/>
                <a:cs typeface="Trebuchet MS"/>
              </a:rPr>
              <a:t>“.NPY”  format. This reduced the dataset from 8.9GB to 1.3GB. Moreover while looping  during training, the images in NPY format are loaded faster and thus the training  process is faster. This was learnt and used by past experience of team members  while training</a:t>
            </a:r>
            <a:r>
              <a:rPr sz="1350" spc="-10" dirty="0">
                <a:solidFill>
                  <a:srgbClr val="3F3F3F"/>
                </a:solidFill>
                <a:latin typeface="Trebuchet MS"/>
                <a:cs typeface="Trebuchet MS"/>
              </a:rPr>
              <a:t> </a:t>
            </a:r>
            <a:r>
              <a:rPr sz="1350" spc="-5" dirty="0">
                <a:solidFill>
                  <a:srgbClr val="3F3F3F"/>
                </a:solidFill>
                <a:latin typeface="Trebuchet MS"/>
                <a:cs typeface="Trebuchet MS"/>
              </a:rPr>
              <a:t>networks.</a:t>
            </a:r>
            <a:endParaRPr sz="1350">
              <a:latin typeface="Trebuchet MS"/>
              <a:cs typeface="Trebuchet MS"/>
            </a:endParaRPr>
          </a:p>
          <a:p>
            <a:pPr>
              <a:lnSpc>
                <a:spcPct val="100000"/>
              </a:lnSpc>
            </a:pPr>
            <a:endParaRPr sz="1500">
              <a:latin typeface="Trebuchet MS"/>
              <a:cs typeface="Trebuchet MS"/>
            </a:endParaRPr>
          </a:p>
          <a:p>
            <a:pPr>
              <a:lnSpc>
                <a:spcPct val="100000"/>
              </a:lnSpc>
              <a:spcBef>
                <a:spcPts val="15"/>
              </a:spcBef>
            </a:pPr>
            <a:endParaRPr sz="1200">
              <a:latin typeface="Trebuchet MS"/>
              <a:cs typeface="Trebuchet MS"/>
            </a:endParaRPr>
          </a:p>
          <a:p>
            <a:pPr marL="86995" marR="269240">
              <a:lnSpc>
                <a:spcPct val="101899"/>
              </a:lnSpc>
            </a:pPr>
            <a:r>
              <a:rPr sz="1350" spc="-5" dirty="0">
                <a:solidFill>
                  <a:srgbClr val="3F3F3F"/>
                </a:solidFill>
                <a:latin typeface="Trebuchet MS"/>
                <a:cs typeface="Trebuchet MS"/>
              </a:rPr>
              <a:t>So, after preprocessing, all our files were present as 256x256x3 numpy arrays  arranged suitably in files and folders to facilitate an appropriate train-test  divide.</a:t>
            </a:r>
            <a:endParaRPr sz="1350">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849" y="2719069"/>
            <a:ext cx="9058281" cy="167722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63174" y="417883"/>
            <a:ext cx="3348354" cy="436880"/>
          </a:xfrm>
          <a:prstGeom prst="rect">
            <a:avLst/>
          </a:prstGeom>
        </p:spPr>
        <p:txBody>
          <a:bodyPr vert="horz" wrap="square" lIns="0" tIns="12700" rIns="0" bIns="0" rtlCol="0">
            <a:spAutoFit/>
          </a:bodyPr>
          <a:lstStyle/>
          <a:p>
            <a:pPr marL="12700">
              <a:lnSpc>
                <a:spcPct val="100000"/>
              </a:lnSpc>
              <a:spcBef>
                <a:spcPts val="100"/>
              </a:spcBef>
            </a:pPr>
            <a:r>
              <a:rPr spc="-180" dirty="0"/>
              <a:t>Referred</a:t>
            </a:r>
            <a:r>
              <a:rPr spc="-150" dirty="0"/>
              <a:t> </a:t>
            </a:r>
            <a:r>
              <a:rPr spc="-185" dirty="0"/>
              <a:t>implementation</a:t>
            </a:r>
          </a:p>
        </p:txBody>
      </p:sp>
      <p:sp>
        <p:nvSpPr>
          <p:cNvPr id="4" name="object 4"/>
          <p:cNvSpPr txBox="1"/>
          <p:nvPr/>
        </p:nvSpPr>
        <p:spPr>
          <a:xfrm>
            <a:off x="581023" y="1081761"/>
            <a:ext cx="6283325" cy="1189990"/>
          </a:xfrm>
          <a:prstGeom prst="rect">
            <a:avLst/>
          </a:prstGeom>
        </p:spPr>
        <p:txBody>
          <a:bodyPr vert="horz" wrap="square" lIns="0" tIns="22860" rIns="0" bIns="0" rtlCol="0">
            <a:spAutoFit/>
          </a:bodyPr>
          <a:lstStyle/>
          <a:p>
            <a:pPr marL="145415" marR="5080">
              <a:lnSpc>
                <a:spcPts val="1650"/>
              </a:lnSpc>
              <a:spcBef>
                <a:spcPts val="180"/>
              </a:spcBef>
            </a:pPr>
            <a:r>
              <a:rPr sz="1400" spc="-5" dirty="0">
                <a:latin typeface="Trebuchet MS"/>
                <a:cs typeface="Trebuchet MS"/>
              </a:rPr>
              <a:t>We focussed our entire attention on the network architecture and training  (which is the task given to us). The figure below shows the pictorial  representation of the generator network from the original DeblurGAN</a:t>
            </a:r>
            <a:r>
              <a:rPr sz="1400" spc="-60" dirty="0">
                <a:latin typeface="Trebuchet MS"/>
                <a:cs typeface="Trebuchet MS"/>
              </a:rPr>
              <a:t> </a:t>
            </a:r>
            <a:r>
              <a:rPr sz="1400" spc="-5" dirty="0">
                <a:latin typeface="Trebuchet MS"/>
                <a:cs typeface="Trebuchet MS"/>
              </a:rPr>
              <a:t>paper.</a:t>
            </a:r>
            <a:endParaRPr sz="1400">
              <a:latin typeface="Trebuchet MS"/>
              <a:cs typeface="Trebuchet MS"/>
            </a:endParaRPr>
          </a:p>
          <a:p>
            <a:pPr>
              <a:lnSpc>
                <a:spcPct val="100000"/>
              </a:lnSpc>
              <a:spcBef>
                <a:spcPts val="20"/>
              </a:spcBef>
            </a:pPr>
            <a:endParaRPr sz="2150">
              <a:latin typeface="Trebuchet MS"/>
              <a:cs typeface="Trebuchet MS"/>
            </a:endParaRPr>
          </a:p>
          <a:p>
            <a:pPr marL="12700">
              <a:lnSpc>
                <a:spcPct val="100000"/>
              </a:lnSpc>
            </a:pPr>
            <a:r>
              <a:rPr sz="1350" u="heavy" spc="-5" dirty="0">
                <a:solidFill>
                  <a:srgbClr val="99CA3B"/>
                </a:solidFill>
                <a:uFill>
                  <a:solidFill>
                    <a:srgbClr val="99CA3B"/>
                  </a:solidFill>
                </a:uFill>
                <a:latin typeface="Trebuchet MS"/>
                <a:cs typeface="Trebuchet MS"/>
                <a:hlinkClick r:id="rId3"/>
              </a:rPr>
              <a:t>Link to Google Colab</a:t>
            </a:r>
            <a:r>
              <a:rPr sz="1350" u="heavy" spc="-10" dirty="0">
                <a:solidFill>
                  <a:srgbClr val="99CA3B"/>
                </a:solidFill>
                <a:uFill>
                  <a:solidFill>
                    <a:srgbClr val="99CA3B"/>
                  </a:solidFill>
                </a:uFill>
                <a:latin typeface="Trebuchet MS"/>
                <a:cs typeface="Trebuchet MS"/>
                <a:hlinkClick r:id="rId3"/>
              </a:rPr>
              <a:t> </a:t>
            </a:r>
            <a:r>
              <a:rPr sz="1350" u="heavy" spc="-5" dirty="0">
                <a:solidFill>
                  <a:srgbClr val="99CA3B"/>
                </a:solidFill>
                <a:uFill>
                  <a:solidFill>
                    <a:srgbClr val="99CA3B"/>
                  </a:solidFill>
                </a:uFill>
                <a:latin typeface="Trebuchet MS"/>
                <a:cs typeface="Trebuchet MS"/>
                <a:hlinkClick r:id="rId3"/>
              </a:rPr>
              <a:t>Implementation</a:t>
            </a:r>
            <a:endParaRPr sz="1350">
              <a:latin typeface="Trebuchet MS"/>
              <a:cs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772276"/>
            <a:ext cx="9143981" cy="18102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73499" y="183133"/>
            <a:ext cx="6212840" cy="436880"/>
          </a:xfrm>
          <a:prstGeom prst="rect">
            <a:avLst/>
          </a:prstGeom>
        </p:spPr>
        <p:txBody>
          <a:bodyPr vert="horz" wrap="square" lIns="0" tIns="12700" rIns="0" bIns="0" rtlCol="0">
            <a:spAutoFit/>
          </a:bodyPr>
          <a:lstStyle/>
          <a:p>
            <a:pPr marL="12700">
              <a:lnSpc>
                <a:spcPct val="100000"/>
              </a:lnSpc>
              <a:spcBef>
                <a:spcPts val="100"/>
              </a:spcBef>
            </a:pPr>
            <a:r>
              <a:rPr spc="-180" dirty="0"/>
              <a:t>Training </a:t>
            </a:r>
            <a:r>
              <a:rPr spc="-235" dirty="0"/>
              <a:t>parameters </a:t>
            </a:r>
            <a:r>
              <a:rPr spc="-215" dirty="0"/>
              <a:t>and </a:t>
            </a:r>
            <a:r>
              <a:rPr spc="-185" dirty="0"/>
              <a:t>choices </a:t>
            </a:r>
            <a:r>
              <a:rPr spc="-180" dirty="0"/>
              <a:t>along </a:t>
            </a:r>
            <a:r>
              <a:rPr spc="-175" dirty="0"/>
              <a:t>the</a:t>
            </a:r>
            <a:r>
              <a:rPr spc="275" dirty="0"/>
              <a:t> </a:t>
            </a:r>
            <a:r>
              <a:rPr spc="-210" dirty="0"/>
              <a:t>way..</a:t>
            </a:r>
          </a:p>
        </p:txBody>
      </p:sp>
      <p:sp>
        <p:nvSpPr>
          <p:cNvPr id="4" name="object 4"/>
          <p:cNvSpPr txBox="1"/>
          <p:nvPr/>
        </p:nvSpPr>
        <p:spPr>
          <a:xfrm>
            <a:off x="744866" y="1326763"/>
            <a:ext cx="6068695" cy="1016000"/>
          </a:xfrm>
          <a:prstGeom prst="rect">
            <a:avLst/>
          </a:prstGeom>
        </p:spPr>
        <p:txBody>
          <a:bodyPr vert="horz" wrap="square" lIns="0" tIns="46990" rIns="0" bIns="0" rtlCol="0">
            <a:spAutoFit/>
          </a:bodyPr>
          <a:lstStyle/>
          <a:p>
            <a:pPr marL="348615" indent="-336550">
              <a:lnSpc>
                <a:spcPct val="100000"/>
              </a:lnSpc>
              <a:spcBef>
                <a:spcPts val="370"/>
              </a:spcBef>
              <a:buClr>
                <a:srgbClr val="90C126"/>
              </a:buClr>
              <a:buFont typeface="Arial"/>
              <a:buChar char="●"/>
              <a:tabLst>
                <a:tab pos="347980" algn="l"/>
                <a:tab pos="349250" algn="l"/>
              </a:tabLst>
            </a:pPr>
            <a:r>
              <a:rPr sz="1400" spc="-180" dirty="0">
                <a:solidFill>
                  <a:srgbClr val="3F3F3F"/>
                </a:solidFill>
                <a:latin typeface="Georgia"/>
                <a:cs typeface="Georgia"/>
              </a:rPr>
              <a:t>We </a:t>
            </a:r>
            <a:r>
              <a:rPr sz="1400" spc="-100" dirty="0">
                <a:solidFill>
                  <a:srgbClr val="3F3F3F"/>
                </a:solidFill>
                <a:latin typeface="Georgia"/>
                <a:cs typeface="Georgia"/>
              </a:rPr>
              <a:t>trained </a:t>
            </a:r>
            <a:r>
              <a:rPr sz="1400" spc="-75" dirty="0">
                <a:solidFill>
                  <a:srgbClr val="3F3F3F"/>
                </a:solidFill>
                <a:latin typeface="Georgia"/>
                <a:cs typeface="Georgia"/>
              </a:rPr>
              <a:t>for </a:t>
            </a:r>
            <a:r>
              <a:rPr sz="1400" spc="-165" dirty="0">
                <a:solidFill>
                  <a:srgbClr val="3F3F3F"/>
                </a:solidFill>
                <a:latin typeface="Georgia"/>
                <a:cs typeface="Georgia"/>
              </a:rPr>
              <a:t>200 </a:t>
            </a:r>
            <a:r>
              <a:rPr sz="1400" spc="-100" dirty="0">
                <a:solidFill>
                  <a:srgbClr val="3F3F3F"/>
                </a:solidFill>
                <a:latin typeface="Georgia"/>
                <a:cs typeface="Georgia"/>
              </a:rPr>
              <a:t>epochs </a:t>
            </a:r>
            <a:r>
              <a:rPr sz="1400" spc="-90" dirty="0">
                <a:solidFill>
                  <a:srgbClr val="3F3F3F"/>
                </a:solidFill>
                <a:latin typeface="Georgia"/>
                <a:cs typeface="Georgia"/>
              </a:rPr>
              <a:t>(original </a:t>
            </a:r>
            <a:r>
              <a:rPr sz="1400" spc="-95" dirty="0">
                <a:solidFill>
                  <a:srgbClr val="3F3F3F"/>
                </a:solidFill>
                <a:latin typeface="Georgia"/>
                <a:cs typeface="Georgia"/>
              </a:rPr>
              <a:t>implementation </a:t>
            </a:r>
            <a:r>
              <a:rPr sz="1400" spc="-135" dirty="0">
                <a:solidFill>
                  <a:srgbClr val="3F3F3F"/>
                </a:solidFill>
                <a:latin typeface="Georgia"/>
                <a:cs typeface="Georgia"/>
              </a:rPr>
              <a:t>was </a:t>
            </a:r>
            <a:r>
              <a:rPr sz="1400" spc="-160" dirty="0">
                <a:solidFill>
                  <a:srgbClr val="3F3F3F"/>
                </a:solidFill>
                <a:latin typeface="Georgia"/>
                <a:cs typeface="Georgia"/>
              </a:rPr>
              <a:t>300</a:t>
            </a:r>
            <a:r>
              <a:rPr sz="1400" spc="-135" dirty="0">
                <a:solidFill>
                  <a:srgbClr val="3F3F3F"/>
                </a:solidFill>
                <a:latin typeface="Georgia"/>
                <a:cs typeface="Georgia"/>
              </a:rPr>
              <a:t> </a:t>
            </a:r>
            <a:r>
              <a:rPr sz="1400" spc="-95" dirty="0">
                <a:solidFill>
                  <a:srgbClr val="3F3F3F"/>
                </a:solidFill>
                <a:latin typeface="Georgia"/>
                <a:cs typeface="Georgia"/>
              </a:rPr>
              <a:t>epochs)</a:t>
            </a:r>
            <a:endParaRPr sz="1400">
              <a:latin typeface="Georgia"/>
              <a:cs typeface="Georgia"/>
            </a:endParaRPr>
          </a:p>
          <a:p>
            <a:pPr marL="348615" marR="5080" indent="-336550">
              <a:lnSpc>
                <a:spcPct val="116100"/>
              </a:lnSpc>
              <a:buClr>
                <a:srgbClr val="90C126"/>
              </a:buClr>
              <a:buFont typeface="Arial"/>
              <a:buChar char="●"/>
              <a:tabLst>
                <a:tab pos="347980" algn="l"/>
                <a:tab pos="349250" algn="l"/>
              </a:tabLst>
            </a:pPr>
            <a:r>
              <a:rPr sz="1400" spc="-105" dirty="0">
                <a:solidFill>
                  <a:srgbClr val="3F3F3F"/>
                </a:solidFill>
                <a:latin typeface="Georgia"/>
                <a:cs typeface="Georgia"/>
              </a:rPr>
              <a:t>Perceptual </a:t>
            </a:r>
            <a:r>
              <a:rPr sz="1400" spc="-110" dirty="0">
                <a:solidFill>
                  <a:srgbClr val="3F3F3F"/>
                </a:solidFill>
                <a:latin typeface="Georgia"/>
                <a:cs typeface="Georgia"/>
              </a:rPr>
              <a:t>loss is </a:t>
            </a:r>
            <a:r>
              <a:rPr sz="1400" spc="-105" dirty="0">
                <a:solidFill>
                  <a:srgbClr val="3F3F3F"/>
                </a:solidFill>
                <a:latin typeface="Georgia"/>
                <a:cs typeface="Georgia"/>
              </a:rPr>
              <a:t>implemented </a:t>
            </a:r>
            <a:r>
              <a:rPr sz="1400" spc="-100" dirty="0">
                <a:solidFill>
                  <a:srgbClr val="3F3F3F"/>
                </a:solidFill>
                <a:latin typeface="Georgia"/>
                <a:cs typeface="Georgia"/>
              </a:rPr>
              <a:t>using </a:t>
            </a:r>
            <a:r>
              <a:rPr sz="1400" spc="-20" dirty="0">
                <a:solidFill>
                  <a:srgbClr val="3F3F3F"/>
                </a:solidFill>
                <a:latin typeface="Georgia"/>
                <a:cs typeface="Georgia"/>
              </a:rPr>
              <a:t>VGG16 </a:t>
            </a:r>
            <a:r>
              <a:rPr sz="1400" spc="-95" dirty="0">
                <a:solidFill>
                  <a:srgbClr val="3F3F3F"/>
                </a:solidFill>
                <a:latin typeface="Georgia"/>
                <a:cs typeface="Georgia"/>
              </a:rPr>
              <a:t>one </a:t>
            </a:r>
            <a:r>
              <a:rPr sz="1400" spc="-90" dirty="0">
                <a:solidFill>
                  <a:srgbClr val="3F3F3F"/>
                </a:solidFill>
                <a:latin typeface="Georgia"/>
                <a:cs typeface="Georgia"/>
              </a:rPr>
              <a:t>by </a:t>
            </a:r>
            <a:r>
              <a:rPr sz="1400" spc="-95" dirty="0">
                <a:solidFill>
                  <a:srgbClr val="3F3F3F"/>
                </a:solidFill>
                <a:latin typeface="Georgia"/>
                <a:cs typeface="Georgia"/>
              </a:rPr>
              <a:t>one </a:t>
            </a:r>
            <a:r>
              <a:rPr sz="1400" spc="-105" dirty="0">
                <a:solidFill>
                  <a:srgbClr val="3F3F3F"/>
                </a:solidFill>
                <a:latin typeface="Georgia"/>
                <a:cs typeface="Georgia"/>
              </a:rPr>
              <a:t>instead </a:t>
            </a:r>
            <a:r>
              <a:rPr sz="1400" spc="-40" dirty="0">
                <a:solidFill>
                  <a:srgbClr val="3F3F3F"/>
                </a:solidFill>
                <a:latin typeface="Georgia"/>
                <a:cs typeface="Georgia"/>
              </a:rPr>
              <a:t>of </a:t>
            </a:r>
            <a:r>
              <a:rPr sz="1400" spc="-75" dirty="0">
                <a:solidFill>
                  <a:srgbClr val="3F3F3F"/>
                </a:solidFill>
                <a:latin typeface="Georgia"/>
                <a:cs typeface="Georgia"/>
              </a:rPr>
              <a:t>MobileNetv2 </a:t>
            </a:r>
            <a:r>
              <a:rPr sz="1400" spc="-150" dirty="0">
                <a:solidFill>
                  <a:srgbClr val="3F3F3F"/>
                </a:solidFill>
                <a:latin typeface="Georgia"/>
                <a:cs typeface="Georgia"/>
              </a:rPr>
              <a:t>as  </a:t>
            </a:r>
            <a:r>
              <a:rPr sz="1400" spc="-100" dirty="0">
                <a:solidFill>
                  <a:srgbClr val="3F3F3F"/>
                </a:solidFill>
                <a:latin typeface="Georgia"/>
                <a:cs typeface="Georgia"/>
              </a:rPr>
              <a:t>communicated </a:t>
            </a:r>
            <a:r>
              <a:rPr sz="1400" spc="-70" dirty="0">
                <a:solidFill>
                  <a:srgbClr val="3F3F3F"/>
                </a:solidFill>
                <a:latin typeface="Georgia"/>
                <a:cs typeface="Georgia"/>
              </a:rPr>
              <a:t>with </a:t>
            </a:r>
            <a:r>
              <a:rPr sz="1400" spc="-10" dirty="0">
                <a:solidFill>
                  <a:srgbClr val="3F3F3F"/>
                </a:solidFill>
                <a:latin typeface="Georgia"/>
                <a:cs typeface="Georgia"/>
              </a:rPr>
              <a:t>TA </a:t>
            </a:r>
            <a:r>
              <a:rPr sz="1400" spc="-114" dirty="0">
                <a:solidFill>
                  <a:srgbClr val="3F3F3F"/>
                </a:solidFill>
                <a:latin typeface="Georgia"/>
                <a:cs typeface="Georgia"/>
              </a:rPr>
              <a:t>and </a:t>
            </a:r>
            <a:r>
              <a:rPr sz="1400" spc="-110" dirty="0">
                <a:solidFill>
                  <a:srgbClr val="3F3F3F"/>
                </a:solidFill>
                <a:latin typeface="Georgia"/>
                <a:cs typeface="Georgia"/>
              </a:rPr>
              <a:t>also </a:t>
            </a:r>
            <a:r>
              <a:rPr sz="1400" spc="-70" dirty="0">
                <a:solidFill>
                  <a:srgbClr val="3F3F3F"/>
                </a:solidFill>
                <a:latin typeface="Georgia"/>
                <a:cs typeface="Georgia"/>
              </a:rPr>
              <a:t>with </a:t>
            </a:r>
            <a:r>
              <a:rPr sz="1400" spc="-95" dirty="0">
                <a:solidFill>
                  <a:srgbClr val="3F3F3F"/>
                </a:solidFill>
                <a:latin typeface="Georgia"/>
                <a:cs typeface="Georgia"/>
              </a:rPr>
              <a:t>Russian </a:t>
            </a:r>
            <a:r>
              <a:rPr sz="1400" spc="-110" dirty="0">
                <a:solidFill>
                  <a:srgbClr val="3F3F3F"/>
                </a:solidFill>
                <a:latin typeface="Georgia"/>
                <a:cs typeface="Georgia"/>
              </a:rPr>
              <a:t>data </a:t>
            </a:r>
            <a:r>
              <a:rPr sz="1400" spc="-95" dirty="0">
                <a:solidFill>
                  <a:srgbClr val="3F3F3F"/>
                </a:solidFill>
                <a:latin typeface="Georgia"/>
                <a:cs typeface="Georgia"/>
              </a:rPr>
              <a:t>scientist Raphael </a:t>
            </a:r>
            <a:r>
              <a:rPr sz="1400" spc="-100" dirty="0">
                <a:solidFill>
                  <a:srgbClr val="3F3F3F"/>
                </a:solidFill>
                <a:latin typeface="Georgia"/>
                <a:cs typeface="Georgia"/>
              </a:rPr>
              <a:t>Meudec </a:t>
            </a:r>
            <a:r>
              <a:rPr sz="1400" spc="-80" dirty="0">
                <a:solidFill>
                  <a:srgbClr val="3F3F3F"/>
                </a:solidFill>
                <a:latin typeface="Georgia"/>
                <a:cs typeface="Georgia"/>
              </a:rPr>
              <a:t>who </a:t>
            </a:r>
            <a:r>
              <a:rPr sz="1400" spc="-110" dirty="0">
                <a:solidFill>
                  <a:srgbClr val="3F3F3F"/>
                </a:solidFill>
                <a:latin typeface="Georgia"/>
                <a:cs typeface="Georgia"/>
              </a:rPr>
              <a:t>is  </a:t>
            </a:r>
            <a:r>
              <a:rPr sz="1400" spc="-90" dirty="0">
                <a:solidFill>
                  <a:srgbClr val="3F3F3F"/>
                </a:solidFill>
                <a:latin typeface="Georgia"/>
                <a:cs typeface="Georgia"/>
              </a:rPr>
              <a:t>the </a:t>
            </a:r>
            <a:r>
              <a:rPr sz="1400" spc="-100" dirty="0">
                <a:solidFill>
                  <a:srgbClr val="3F3F3F"/>
                </a:solidFill>
                <a:latin typeface="Georgia"/>
                <a:cs typeface="Georgia"/>
              </a:rPr>
              <a:t>owner </a:t>
            </a:r>
            <a:r>
              <a:rPr sz="1400" spc="-40" dirty="0">
                <a:solidFill>
                  <a:srgbClr val="3F3F3F"/>
                </a:solidFill>
                <a:latin typeface="Georgia"/>
                <a:cs typeface="Georgia"/>
              </a:rPr>
              <a:t>of </a:t>
            </a:r>
            <a:r>
              <a:rPr sz="1400" spc="-90" dirty="0">
                <a:solidFill>
                  <a:srgbClr val="3F3F3F"/>
                </a:solidFill>
                <a:latin typeface="Georgia"/>
                <a:cs typeface="Georgia"/>
              </a:rPr>
              <a:t>the </a:t>
            </a:r>
            <a:r>
              <a:rPr sz="1400" spc="-85" dirty="0">
                <a:solidFill>
                  <a:srgbClr val="3F3F3F"/>
                </a:solidFill>
                <a:latin typeface="Georgia"/>
                <a:cs typeface="Georgia"/>
              </a:rPr>
              <a:t>official </a:t>
            </a:r>
            <a:r>
              <a:rPr sz="1400" spc="-45" dirty="0">
                <a:solidFill>
                  <a:srgbClr val="3F3F3F"/>
                </a:solidFill>
                <a:latin typeface="Georgia"/>
                <a:cs typeface="Georgia"/>
              </a:rPr>
              <a:t>DeblurGAN </a:t>
            </a:r>
            <a:r>
              <a:rPr sz="1400" spc="-130" dirty="0">
                <a:solidFill>
                  <a:srgbClr val="3F3F3F"/>
                </a:solidFill>
                <a:latin typeface="Georgia"/>
                <a:cs typeface="Georgia"/>
              </a:rPr>
              <a:t>keras </a:t>
            </a:r>
            <a:r>
              <a:rPr sz="1400" spc="-95" dirty="0">
                <a:solidFill>
                  <a:srgbClr val="3F3F3F"/>
                </a:solidFill>
                <a:latin typeface="Georgia"/>
                <a:cs typeface="Georgia"/>
              </a:rPr>
              <a:t>implementation </a:t>
            </a:r>
            <a:r>
              <a:rPr sz="1400" spc="-90" dirty="0">
                <a:solidFill>
                  <a:srgbClr val="3F3F3F"/>
                </a:solidFill>
                <a:latin typeface="Georgia"/>
                <a:cs typeface="Georgia"/>
              </a:rPr>
              <a:t>repository </a:t>
            </a:r>
            <a:r>
              <a:rPr sz="1400" spc="-75" dirty="0">
                <a:solidFill>
                  <a:srgbClr val="3F3F3F"/>
                </a:solidFill>
                <a:latin typeface="Georgia"/>
                <a:cs typeface="Georgia"/>
              </a:rPr>
              <a:t>on</a:t>
            </a:r>
            <a:r>
              <a:rPr sz="1400" spc="10" dirty="0">
                <a:solidFill>
                  <a:srgbClr val="3F3F3F"/>
                </a:solidFill>
                <a:latin typeface="Georgia"/>
                <a:cs typeface="Georgia"/>
              </a:rPr>
              <a:t> </a:t>
            </a:r>
            <a:r>
              <a:rPr sz="1400" spc="-80" dirty="0">
                <a:solidFill>
                  <a:srgbClr val="3F3F3F"/>
                </a:solidFill>
                <a:latin typeface="Georgia"/>
                <a:cs typeface="Georgia"/>
              </a:rPr>
              <a:t>github.</a:t>
            </a:r>
            <a:endParaRPr sz="1400">
              <a:latin typeface="Georgia"/>
              <a:cs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1024" y="468882"/>
            <a:ext cx="6284595" cy="846455"/>
          </a:xfrm>
          <a:prstGeom prst="rect">
            <a:avLst/>
          </a:prstGeom>
        </p:spPr>
        <p:txBody>
          <a:bodyPr vert="horz" wrap="square" lIns="0" tIns="27940" rIns="0" bIns="0" rtlCol="0">
            <a:spAutoFit/>
          </a:bodyPr>
          <a:lstStyle/>
          <a:p>
            <a:pPr marL="12700" marR="5080">
              <a:lnSpc>
                <a:spcPts val="3220"/>
              </a:lnSpc>
              <a:spcBef>
                <a:spcPts val="220"/>
              </a:spcBef>
            </a:pPr>
            <a:r>
              <a:rPr sz="2700" spc="-5" dirty="0">
                <a:solidFill>
                  <a:srgbClr val="90C126"/>
                </a:solidFill>
                <a:latin typeface="Trebuchet MS"/>
                <a:cs typeface="Trebuchet MS"/>
              </a:rPr>
              <a:t>Nevertheless, we tried with MobileNetv2  as well</a:t>
            </a:r>
            <a:r>
              <a:rPr sz="2700" spc="-10" dirty="0">
                <a:solidFill>
                  <a:srgbClr val="90C126"/>
                </a:solidFill>
                <a:latin typeface="Trebuchet MS"/>
                <a:cs typeface="Trebuchet MS"/>
              </a:rPr>
              <a:t> </a:t>
            </a:r>
            <a:r>
              <a:rPr sz="2700" dirty="0">
                <a:solidFill>
                  <a:srgbClr val="90C126"/>
                </a:solidFill>
                <a:latin typeface="Trebuchet MS"/>
                <a:cs typeface="Trebuchet MS"/>
              </a:rPr>
              <a:t>!</a:t>
            </a:r>
            <a:endParaRPr sz="2700">
              <a:latin typeface="Trebuchet MS"/>
              <a:cs typeface="Trebuchet MS"/>
            </a:endParaRPr>
          </a:p>
        </p:txBody>
      </p:sp>
      <p:sp>
        <p:nvSpPr>
          <p:cNvPr id="3" name="object 3"/>
          <p:cNvSpPr txBox="1"/>
          <p:nvPr/>
        </p:nvSpPr>
        <p:spPr>
          <a:xfrm>
            <a:off x="504824" y="1547285"/>
            <a:ext cx="6163945" cy="768350"/>
          </a:xfrm>
          <a:prstGeom prst="rect">
            <a:avLst/>
          </a:prstGeom>
        </p:spPr>
        <p:txBody>
          <a:bodyPr vert="horz" wrap="square" lIns="0" tIns="12700" rIns="0" bIns="0" rtlCol="0">
            <a:spAutoFit/>
          </a:bodyPr>
          <a:lstStyle/>
          <a:p>
            <a:pPr marL="12700" marR="5080">
              <a:lnSpc>
                <a:spcPct val="116100"/>
              </a:lnSpc>
              <a:spcBef>
                <a:spcPts val="100"/>
              </a:spcBef>
            </a:pPr>
            <a:r>
              <a:rPr sz="1400" spc="-90" dirty="0">
                <a:solidFill>
                  <a:srgbClr val="3F3F3F"/>
                </a:solidFill>
                <a:latin typeface="Georgia"/>
                <a:cs typeface="Georgia"/>
              </a:rPr>
              <a:t>Results </a:t>
            </a:r>
            <a:r>
              <a:rPr sz="1400" spc="-70" dirty="0">
                <a:solidFill>
                  <a:srgbClr val="3F3F3F"/>
                </a:solidFill>
                <a:latin typeface="Georgia"/>
                <a:cs typeface="Georgia"/>
              </a:rPr>
              <a:t>with </a:t>
            </a:r>
            <a:r>
              <a:rPr sz="1400" spc="-75" dirty="0">
                <a:solidFill>
                  <a:srgbClr val="3F3F3F"/>
                </a:solidFill>
                <a:latin typeface="Georgia"/>
                <a:cs typeface="Georgia"/>
              </a:rPr>
              <a:t>MobileNetv2 </a:t>
            </a:r>
            <a:r>
              <a:rPr sz="1400" spc="-130" dirty="0">
                <a:solidFill>
                  <a:srgbClr val="3F3F3F"/>
                </a:solidFill>
                <a:latin typeface="Georgia"/>
                <a:cs typeface="Georgia"/>
              </a:rPr>
              <a:t>have </a:t>
            </a:r>
            <a:r>
              <a:rPr sz="1400" spc="-150" dirty="0">
                <a:solidFill>
                  <a:srgbClr val="3F3F3F"/>
                </a:solidFill>
                <a:latin typeface="Georgia"/>
                <a:cs typeface="Georgia"/>
              </a:rPr>
              <a:t>a </a:t>
            </a:r>
            <a:r>
              <a:rPr sz="1400" spc="-105" dirty="0">
                <a:solidFill>
                  <a:srgbClr val="3F3F3F"/>
                </a:solidFill>
                <a:latin typeface="Georgia"/>
                <a:cs typeface="Georgia"/>
              </a:rPr>
              <a:t>clear </a:t>
            </a:r>
            <a:r>
              <a:rPr sz="1400" spc="-90" dirty="0">
                <a:solidFill>
                  <a:srgbClr val="3F3F3F"/>
                </a:solidFill>
                <a:latin typeface="Georgia"/>
                <a:cs typeface="Georgia"/>
              </a:rPr>
              <a:t>bluish </a:t>
            </a:r>
            <a:r>
              <a:rPr sz="1400" spc="-85" dirty="0">
                <a:solidFill>
                  <a:srgbClr val="3F3F3F"/>
                </a:solidFill>
                <a:latin typeface="Georgia"/>
                <a:cs typeface="Georgia"/>
              </a:rPr>
              <a:t>tinge, </a:t>
            </a:r>
            <a:r>
              <a:rPr sz="1400" spc="-114" dirty="0">
                <a:solidFill>
                  <a:srgbClr val="3F3F3F"/>
                </a:solidFill>
                <a:latin typeface="Georgia"/>
                <a:cs typeface="Georgia"/>
              </a:rPr>
              <a:t>and </a:t>
            </a:r>
            <a:r>
              <a:rPr sz="1400" spc="-95" dirty="0">
                <a:solidFill>
                  <a:srgbClr val="3F3F3F"/>
                </a:solidFill>
                <a:latin typeface="Georgia"/>
                <a:cs typeface="Georgia"/>
              </a:rPr>
              <a:t>deblurring </a:t>
            </a:r>
            <a:r>
              <a:rPr sz="1400" spc="-135" dirty="0">
                <a:solidFill>
                  <a:srgbClr val="3F3F3F"/>
                </a:solidFill>
                <a:latin typeface="Georgia"/>
                <a:cs typeface="Georgia"/>
              </a:rPr>
              <a:t>was </a:t>
            </a:r>
            <a:r>
              <a:rPr sz="1400" spc="-110" dirty="0">
                <a:solidFill>
                  <a:srgbClr val="3F3F3F"/>
                </a:solidFill>
                <a:latin typeface="Georgia"/>
                <a:cs typeface="Georgia"/>
              </a:rPr>
              <a:t>also </a:t>
            </a:r>
            <a:r>
              <a:rPr sz="1400" spc="-65" dirty="0">
                <a:solidFill>
                  <a:srgbClr val="3F3F3F"/>
                </a:solidFill>
                <a:latin typeface="Georgia"/>
                <a:cs typeface="Georgia"/>
              </a:rPr>
              <a:t>not </a:t>
            </a:r>
            <a:r>
              <a:rPr sz="1400" spc="-90" dirty="0">
                <a:solidFill>
                  <a:srgbClr val="3F3F3F"/>
                </a:solidFill>
                <a:latin typeface="Georgia"/>
                <a:cs typeface="Georgia"/>
              </a:rPr>
              <a:t>visible,  </a:t>
            </a:r>
            <a:r>
              <a:rPr sz="1400" spc="-80" dirty="0">
                <a:solidFill>
                  <a:srgbClr val="3F3F3F"/>
                </a:solidFill>
                <a:latin typeface="Georgia"/>
                <a:cs typeface="Georgia"/>
              </a:rPr>
              <a:t>which </a:t>
            </a:r>
            <a:r>
              <a:rPr sz="1400" spc="-135" dirty="0">
                <a:solidFill>
                  <a:srgbClr val="3F3F3F"/>
                </a:solidFill>
                <a:latin typeface="Georgia"/>
                <a:cs typeface="Georgia"/>
              </a:rPr>
              <a:t>means </a:t>
            </a:r>
            <a:r>
              <a:rPr sz="1400" spc="-85" dirty="0">
                <a:solidFill>
                  <a:srgbClr val="3F3F3F"/>
                </a:solidFill>
                <a:latin typeface="Georgia"/>
                <a:cs typeface="Georgia"/>
              </a:rPr>
              <a:t>that </a:t>
            </a:r>
            <a:r>
              <a:rPr sz="1400" spc="-125" dirty="0">
                <a:solidFill>
                  <a:srgbClr val="3F3F3F"/>
                </a:solidFill>
                <a:latin typeface="Georgia"/>
                <a:cs typeface="Georgia"/>
              </a:rPr>
              <a:t>layers </a:t>
            </a:r>
            <a:r>
              <a:rPr sz="1400" spc="-100" dirty="0">
                <a:solidFill>
                  <a:srgbClr val="3F3F3F"/>
                </a:solidFill>
                <a:latin typeface="Georgia"/>
                <a:cs typeface="Georgia"/>
              </a:rPr>
              <a:t>analogous </a:t>
            </a:r>
            <a:r>
              <a:rPr sz="1400" spc="-55" dirty="0">
                <a:solidFill>
                  <a:srgbClr val="3F3F3F"/>
                </a:solidFill>
                <a:latin typeface="Georgia"/>
                <a:cs typeface="Georgia"/>
              </a:rPr>
              <a:t>to </a:t>
            </a:r>
            <a:r>
              <a:rPr sz="1400" spc="-90" dirty="0">
                <a:solidFill>
                  <a:srgbClr val="3F3F3F"/>
                </a:solidFill>
                <a:latin typeface="Georgia"/>
                <a:cs typeface="Georgia"/>
              </a:rPr>
              <a:t>block3-conv3 </a:t>
            </a:r>
            <a:r>
              <a:rPr sz="1400" spc="-40" dirty="0">
                <a:solidFill>
                  <a:srgbClr val="3F3F3F"/>
                </a:solidFill>
                <a:latin typeface="Georgia"/>
                <a:cs typeface="Georgia"/>
              </a:rPr>
              <a:t>of VGG-16 </a:t>
            </a:r>
            <a:r>
              <a:rPr sz="1400" spc="-130" dirty="0">
                <a:solidFill>
                  <a:srgbClr val="3F3F3F"/>
                </a:solidFill>
                <a:latin typeface="Georgia"/>
                <a:cs typeface="Georgia"/>
              </a:rPr>
              <a:t>are </a:t>
            </a:r>
            <a:r>
              <a:rPr sz="1400" spc="-65" dirty="0">
                <a:solidFill>
                  <a:srgbClr val="3F3F3F"/>
                </a:solidFill>
                <a:latin typeface="Georgia"/>
                <a:cs typeface="Georgia"/>
              </a:rPr>
              <a:t>not </a:t>
            </a:r>
            <a:r>
              <a:rPr sz="1400" spc="-110" dirty="0">
                <a:solidFill>
                  <a:srgbClr val="3F3F3F"/>
                </a:solidFill>
                <a:latin typeface="Georgia"/>
                <a:cs typeface="Georgia"/>
              </a:rPr>
              <a:t>easily </a:t>
            </a:r>
            <a:r>
              <a:rPr sz="1400" spc="-90" dirty="0">
                <a:solidFill>
                  <a:srgbClr val="3F3F3F"/>
                </a:solidFill>
                <a:latin typeface="Georgia"/>
                <a:cs typeface="Georgia"/>
              </a:rPr>
              <a:t>identifiable </a:t>
            </a:r>
            <a:r>
              <a:rPr sz="1400" spc="-80" dirty="0">
                <a:solidFill>
                  <a:srgbClr val="3F3F3F"/>
                </a:solidFill>
                <a:latin typeface="Georgia"/>
                <a:cs typeface="Georgia"/>
              </a:rPr>
              <a:t>in  </a:t>
            </a:r>
            <a:r>
              <a:rPr sz="1400" spc="-75" dirty="0">
                <a:solidFill>
                  <a:srgbClr val="3F3F3F"/>
                </a:solidFill>
                <a:latin typeface="Georgia"/>
                <a:cs typeface="Georgia"/>
              </a:rPr>
              <a:t>MobileNetv2 </a:t>
            </a:r>
            <a:r>
              <a:rPr sz="1400" spc="-114" dirty="0">
                <a:solidFill>
                  <a:srgbClr val="3F3F3F"/>
                </a:solidFill>
                <a:latin typeface="Georgia"/>
                <a:cs typeface="Georgia"/>
              </a:rPr>
              <a:t>because </a:t>
            </a:r>
            <a:r>
              <a:rPr sz="1400" spc="-40" dirty="0">
                <a:solidFill>
                  <a:srgbClr val="3F3F3F"/>
                </a:solidFill>
                <a:latin typeface="Georgia"/>
                <a:cs typeface="Georgia"/>
              </a:rPr>
              <a:t>of </a:t>
            </a:r>
            <a:r>
              <a:rPr sz="1400" spc="-150" dirty="0">
                <a:solidFill>
                  <a:srgbClr val="3F3F3F"/>
                </a:solidFill>
                <a:latin typeface="Georgia"/>
                <a:cs typeface="Georgia"/>
              </a:rPr>
              <a:t>a </a:t>
            </a:r>
            <a:r>
              <a:rPr sz="1400" spc="-95" dirty="0">
                <a:solidFill>
                  <a:srgbClr val="3F3F3F"/>
                </a:solidFill>
                <a:latin typeface="Georgia"/>
                <a:cs typeface="Georgia"/>
              </a:rPr>
              <a:t>completely </a:t>
            </a:r>
            <a:r>
              <a:rPr sz="1400" spc="-90" dirty="0">
                <a:solidFill>
                  <a:srgbClr val="3F3F3F"/>
                </a:solidFill>
                <a:latin typeface="Georgia"/>
                <a:cs typeface="Georgia"/>
              </a:rPr>
              <a:t>different</a:t>
            </a:r>
            <a:r>
              <a:rPr sz="1400" spc="-70" dirty="0">
                <a:solidFill>
                  <a:srgbClr val="3F3F3F"/>
                </a:solidFill>
                <a:latin typeface="Georgia"/>
                <a:cs typeface="Georgia"/>
              </a:rPr>
              <a:t> </a:t>
            </a:r>
            <a:r>
              <a:rPr sz="1400" spc="-90" dirty="0">
                <a:solidFill>
                  <a:srgbClr val="3F3F3F"/>
                </a:solidFill>
                <a:latin typeface="Georgia"/>
                <a:cs typeface="Georgia"/>
              </a:rPr>
              <a:t>architecture.</a:t>
            </a:r>
            <a:endParaRPr sz="1400">
              <a:latin typeface="Georgia"/>
              <a:cs typeface="Georgia"/>
            </a:endParaRPr>
          </a:p>
        </p:txBody>
      </p:sp>
      <p:sp>
        <p:nvSpPr>
          <p:cNvPr id="4" name="object 4"/>
          <p:cNvSpPr/>
          <p:nvPr/>
        </p:nvSpPr>
        <p:spPr>
          <a:xfrm>
            <a:off x="507998" y="2599869"/>
            <a:ext cx="6041187" cy="201372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3499" y="30734"/>
            <a:ext cx="5757545" cy="846455"/>
          </a:xfrm>
          <a:prstGeom prst="rect">
            <a:avLst/>
          </a:prstGeom>
        </p:spPr>
        <p:txBody>
          <a:bodyPr vert="horz" wrap="square" lIns="0" tIns="27940" rIns="0" bIns="0" rtlCol="0">
            <a:spAutoFit/>
          </a:bodyPr>
          <a:lstStyle/>
          <a:p>
            <a:pPr marL="12700" marR="5080">
              <a:lnSpc>
                <a:spcPts val="3220"/>
              </a:lnSpc>
              <a:spcBef>
                <a:spcPts val="220"/>
              </a:spcBef>
            </a:pPr>
            <a:r>
              <a:rPr spc="-180" dirty="0"/>
              <a:t>Visualising </a:t>
            </a:r>
            <a:r>
              <a:rPr spc="-175" dirty="0"/>
              <a:t>training </a:t>
            </a:r>
            <a:r>
              <a:rPr spc="-215" dirty="0"/>
              <a:t>and </a:t>
            </a:r>
            <a:r>
              <a:rPr spc="-195" dirty="0"/>
              <a:t>model </a:t>
            </a:r>
            <a:r>
              <a:rPr spc="-200" dirty="0"/>
              <a:t>convergence,  </a:t>
            </a:r>
            <a:r>
              <a:rPr spc="-135" dirty="0"/>
              <a:t>with</a:t>
            </a:r>
            <a:r>
              <a:rPr spc="-120" dirty="0"/>
              <a:t> </a:t>
            </a:r>
            <a:r>
              <a:rPr spc="-75" dirty="0"/>
              <a:t>VGG-16</a:t>
            </a:r>
          </a:p>
        </p:txBody>
      </p:sp>
      <p:sp>
        <p:nvSpPr>
          <p:cNvPr id="3" name="object 3"/>
          <p:cNvSpPr txBox="1"/>
          <p:nvPr/>
        </p:nvSpPr>
        <p:spPr>
          <a:xfrm>
            <a:off x="741809" y="960387"/>
            <a:ext cx="6040120" cy="868044"/>
          </a:xfrm>
          <a:prstGeom prst="rect">
            <a:avLst/>
          </a:prstGeom>
        </p:spPr>
        <p:txBody>
          <a:bodyPr vert="horz" wrap="square" lIns="0" tIns="12700" rIns="0" bIns="0" rtlCol="0">
            <a:spAutoFit/>
          </a:bodyPr>
          <a:lstStyle/>
          <a:p>
            <a:pPr marL="351155" indent="-339090">
              <a:lnSpc>
                <a:spcPct val="100000"/>
              </a:lnSpc>
              <a:spcBef>
                <a:spcPts val="10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We trained for 200 epochs (original implementation was 300</a:t>
            </a:r>
            <a:r>
              <a:rPr sz="1350" spc="-35" dirty="0">
                <a:solidFill>
                  <a:srgbClr val="3F3F3F"/>
                </a:solidFill>
                <a:latin typeface="Trebuchet MS"/>
                <a:cs typeface="Trebuchet MS"/>
              </a:rPr>
              <a:t> </a:t>
            </a:r>
            <a:r>
              <a:rPr sz="1350" spc="-5" dirty="0">
                <a:solidFill>
                  <a:srgbClr val="3F3F3F"/>
                </a:solidFill>
                <a:latin typeface="Trebuchet MS"/>
                <a:cs typeface="Trebuchet MS"/>
              </a:rPr>
              <a:t>epochs)</a:t>
            </a:r>
            <a:endParaRPr sz="1350">
              <a:latin typeface="Trebuchet MS"/>
              <a:cs typeface="Trebuchet MS"/>
            </a:endParaRPr>
          </a:p>
          <a:p>
            <a:pPr marL="351155" marR="5080" indent="-339090">
              <a:lnSpc>
                <a:spcPct val="101499"/>
              </a:lnSpc>
              <a:spcBef>
                <a:spcPts val="8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We stopped after 200 because of time constraints and more importantly  because of early stopping to prevent overfitting. The number of images is  only 2000. The dataset, although large, is not very</a:t>
            </a:r>
            <a:r>
              <a:rPr sz="1350" spc="-25" dirty="0">
                <a:solidFill>
                  <a:srgbClr val="3F3F3F"/>
                </a:solidFill>
                <a:latin typeface="Trebuchet MS"/>
                <a:cs typeface="Trebuchet MS"/>
              </a:rPr>
              <a:t> </a:t>
            </a:r>
            <a:r>
              <a:rPr sz="1350" spc="-5" dirty="0">
                <a:solidFill>
                  <a:srgbClr val="3F3F3F"/>
                </a:solidFill>
                <a:latin typeface="Trebuchet MS"/>
                <a:cs typeface="Trebuchet MS"/>
              </a:rPr>
              <a:t>diverse.</a:t>
            </a:r>
            <a:endParaRPr sz="1350">
              <a:latin typeface="Trebuchet MS"/>
              <a:cs typeface="Trebuchet MS"/>
            </a:endParaRPr>
          </a:p>
        </p:txBody>
      </p:sp>
      <p:grpSp>
        <p:nvGrpSpPr>
          <p:cNvPr id="4" name="object 4"/>
          <p:cNvGrpSpPr/>
          <p:nvPr/>
        </p:nvGrpSpPr>
        <p:grpSpPr>
          <a:xfrm>
            <a:off x="585048" y="1960546"/>
            <a:ext cx="4882515" cy="2962275"/>
            <a:chOff x="585048" y="1960546"/>
            <a:chExt cx="4882515" cy="2962275"/>
          </a:xfrm>
        </p:grpSpPr>
        <p:sp>
          <p:nvSpPr>
            <p:cNvPr id="5" name="object 5"/>
            <p:cNvSpPr/>
            <p:nvPr/>
          </p:nvSpPr>
          <p:spPr>
            <a:xfrm>
              <a:off x="613623" y="1989120"/>
              <a:ext cx="4825115" cy="290511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99336" y="1974833"/>
              <a:ext cx="4853940" cy="2933700"/>
            </a:xfrm>
            <a:custGeom>
              <a:avLst/>
              <a:gdLst/>
              <a:ahLst/>
              <a:cxnLst/>
              <a:rect l="l" t="t" r="r" b="b"/>
              <a:pathLst>
                <a:path w="4853940" h="2933700">
                  <a:moveTo>
                    <a:pt x="0" y="0"/>
                  </a:moveTo>
                  <a:lnTo>
                    <a:pt x="4853677" y="0"/>
                  </a:lnTo>
                  <a:lnTo>
                    <a:pt x="4853677" y="2933681"/>
                  </a:lnTo>
                  <a:lnTo>
                    <a:pt x="0" y="2933681"/>
                  </a:lnTo>
                  <a:lnTo>
                    <a:pt x="0" y="0"/>
                  </a:lnTo>
                  <a:close/>
                </a:path>
              </a:pathLst>
            </a:custGeom>
            <a:ln w="28574">
              <a:solidFill>
                <a:srgbClr val="2B3B42"/>
              </a:solidFill>
            </a:ln>
          </p:spPr>
          <p:txBody>
            <a:bodyPr wrap="square" lIns="0" tIns="0" rIns="0" bIns="0" rtlCol="0"/>
            <a:lstStyle/>
            <a:p>
              <a:endParaRPr/>
            </a:p>
          </p:txBody>
        </p:sp>
      </p:grpSp>
      <p:grpSp>
        <p:nvGrpSpPr>
          <p:cNvPr id="7" name="object 7"/>
          <p:cNvGrpSpPr/>
          <p:nvPr/>
        </p:nvGrpSpPr>
        <p:grpSpPr>
          <a:xfrm>
            <a:off x="5755113" y="4241391"/>
            <a:ext cx="3000375" cy="772160"/>
            <a:chOff x="5755113" y="4241391"/>
            <a:chExt cx="3000375" cy="772160"/>
          </a:xfrm>
        </p:grpSpPr>
        <p:sp>
          <p:nvSpPr>
            <p:cNvPr id="8" name="object 8"/>
            <p:cNvSpPr/>
            <p:nvPr/>
          </p:nvSpPr>
          <p:spPr>
            <a:xfrm>
              <a:off x="5755113" y="4241391"/>
              <a:ext cx="3000375" cy="772160"/>
            </a:xfrm>
            <a:custGeom>
              <a:avLst/>
              <a:gdLst/>
              <a:ahLst/>
              <a:cxnLst/>
              <a:rect l="l" t="t" r="r" b="b"/>
              <a:pathLst>
                <a:path w="3000375" h="772160">
                  <a:moveTo>
                    <a:pt x="2999993" y="771898"/>
                  </a:moveTo>
                  <a:lnTo>
                    <a:pt x="0" y="771898"/>
                  </a:lnTo>
                  <a:lnTo>
                    <a:pt x="0" y="0"/>
                  </a:lnTo>
                  <a:lnTo>
                    <a:pt x="2999993" y="0"/>
                  </a:lnTo>
                  <a:lnTo>
                    <a:pt x="2999993" y="771898"/>
                  </a:lnTo>
                  <a:close/>
                </a:path>
              </a:pathLst>
            </a:custGeom>
            <a:solidFill>
              <a:srgbClr val="FFFFFF"/>
            </a:solidFill>
          </p:spPr>
          <p:txBody>
            <a:bodyPr wrap="square" lIns="0" tIns="0" rIns="0" bIns="0" rtlCol="0"/>
            <a:lstStyle/>
            <a:p>
              <a:endParaRPr/>
            </a:p>
          </p:txBody>
        </p:sp>
        <p:sp>
          <p:nvSpPr>
            <p:cNvPr id="9" name="object 9"/>
            <p:cNvSpPr/>
            <p:nvPr/>
          </p:nvSpPr>
          <p:spPr>
            <a:xfrm>
              <a:off x="5891631" y="4327118"/>
              <a:ext cx="1874520" cy="350520"/>
            </a:xfrm>
            <a:custGeom>
              <a:avLst/>
              <a:gdLst/>
              <a:ahLst/>
              <a:cxnLst/>
              <a:rect l="l" t="t" r="r" b="b"/>
              <a:pathLst>
                <a:path w="1874520" h="350520">
                  <a:moveTo>
                    <a:pt x="1573047" y="190500"/>
                  </a:moveTo>
                  <a:lnTo>
                    <a:pt x="0" y="190500"/>
                  </a:lnTo>
                  <a:lnTo>
                    <a:pt x="0" y="350520"/>
                  </a:lnTo>
                  <a:lnTo>
                    <a:pt x="1573047" y="350520"/>
                  </a:lnTo>
                  <a:lnTo>
                    <a:pt x="1573047" y="190500"/>
                  </a:lnTo>
                  <a:close/>
                </a:path>
                <a:path w="1874520" h="350520">
                  <a:moveTo>
                    <a:pt x="1874189" y="0"/>
                  </a:moveTo>
                  <a:lnTo>
                    <a:pt x="0" y="0"/>
                  </a:lnTo>
                  <a:lnTo>
                    <a:pt x="0" y="160020"/>
                  </a:lnTo>
                  <a:lnTo>
                    <a:pt x="1874189" y="160020"/>
                  </a:lnTo>
                  <a:lnTo>
                    <a:pt x="1874189" y="0"/>
                  </a:lnTo>
                  <a:close/>
                </a:path>
              </a:pathLst>
            </a:custGeom>
            <a:solidFill>
              <a:srgbClr val="FFDDDD"/>
            </a:solidFill>
          </p:spPr>
          <p:txBody>
            <a:bodyPr wrap="square" lIns="0" tIns="0" rIns="0" bIns="0" rtlCol="0"/>
            <a:lstStyle/>
            <a:p>
              <a:endParaRPr/>
            </a:p>
          </p:txBody>
        </p:sp>
      </p:grpSp>
      <p:sp>
        <p:nvSpPr>
          <p:cNvPr id="10" name="object 10"/>
          <p:cNvSpPr txBox="1"/>
          <p:nvPr/>
        </p:nvSpPr>
        <p:spPr>
          <a:xfrm>
            <a:off x="5755113" y="4241391"/>
            <a:ext cx="3000375" cy="772160"/>
          </a:xfrm>
          <a:prstGeom prst="rect">
            <a:avLst/>
          </a:prstGeom>
          <a:ln w="76199">
            <a:solidFill>
              <a:srgbClr val="000000"/>
            </a:solidFill>
          </a:ln>
        </p:spPr>
        <p:txBody>
          <a:bodyPr vert="horz" wrap="square" lIns="0" tIns="49530" rIns="0" bIns="0" rtlCol="0">
            <a:spAutoFit/>
          </a:bodyPr>
          <a:lstStyle/>
          <a:p>
            <a:pPr marL="136525" marR="982344">
              <a:lnSpc>
                <a:spcPct val="119000"/>
              </a:lnSpc>
              <a:spcBef>
                <a:spcPts val="390"/>
              </a:spcBef>
            </a:pPr>
            <a:r>
              <a:rPr sz="1050" spc="-5" dirty="0">
                <a:latin typeface="Arial"/>
                <a:cs typeface="Arial"/>
              </a:rPr>
              <a:t>100%|██████████| 100/100  [5:53:41&lt;00:00,</a:t>
            </a:r>
            <a:r>
              <a:rPr sz="1050" spc="-15" dirty="0">
                <a:latin typeface="Arial"/>
                <a:cs typeface="Arial"/>
              </a:rPr>
              <a:t> 211.88s/it]</a:t>
            </a:r>
            <a:endParaRPr sz="1050">
              <a:latin typeface="Arial"/>
              <a:cs typeface="Arial"/>
            </a:endParaRPr>
          </a:p>
          <a:p>
            <a:pPr marL="136525">
              <a:lnSpc>
                <a:spcPct val="100000"/>
              </a:lnSpc>
              <a:spcBef>
                <a:spcPts val="240"/>
              </a:spcBef>
            </a:pPr>
            <a:r>
              <a:rPr sz="1050" dirty="0">
                <a:latin typeface="Arial"/>
                <a:cs typeface="Arial"/>
              </a:rPr>
              <a:t>-0.5</a:t>
            </a:r>
            <a:r>
              <a:rPr sz="1050" spc="-10" dirty="0">
                <a:latin typeface="Arial"/>
                <a:cs typeface="Arial"/>
              </a:rPr>
              <a:t> </a:t>
            </a:r>
            <a:r>
              <a:rPr sz="1050" spc="-5" dirty="0">
                <a:latin typeface="Arial"/>
                <a:cs typeface="Arial"/>
              </a:rPr>
              <a:t>205.53262</a:t>
            </a:r>
            <a:endParaRPr sz="1050">
              <a:latin typeface="Arial"/>
              <a:cs typeface="Arial"/>
            </a:endParaRPr>
          </a:p>
        </p:txBody>
      </p:sp>
      <p:grpSp>
        <p:nvGrpSpPr>
          <p:cNvPr id="11" name="object 11"/>
          <p:cNvGrpSpPr/>
          <p:nvPr/>
        </p:nvGrpSpPr>
        <p:grpSpPr>
          <a:xfrm>
            <a:off x="5755113" y="3328718"/>
            <a:ext cx="3000375" cy="702310"/>
            <a:chOff x="5755113" y="3328718"/>
            <a:chExt cx="3000375" cy="702310"/>
          </a:xfrm>
        </p:grpSpPr>
        <p:sp>
          <p:nvSpPr>
            <p:cNvPr id="12" name="object 12"/>
            <p:cNvSpPr/>
            <p:nvPr/>
          </p:nvSpPr>
          <p:spPr>
            <a:xfrm>
              <a:off x="5755113" y="3328718"/>
              <a:ext cx="3000375" cy="702310"/>
            </a:xfrm>
            <a:custGeom>
              <a:avLst/>
              <a:gdLst/>
              <a:ahLst/>
              <a:cxnLst/>
              <a:rect l="l" t="t" r="r" b="b"/>
              <a:pathLst>
                <a:path w="3000375" h="702310">
                  <a:moveTo>
                    <a:pt x="2999993" y="701998"/>
                  </a:moveTo>
                  <a:lnTo>
                    <a:pt x="0" y="701998"/>
                  </a:lnTo>
                  <a:lnTo>
                    <a:pt x="0" y="0"/>
                  </a:lnTo>
                  <a:lnTo>
                    <a:pt x="2999993" y="0"/>
                  </a:lnTo>
                  <a:lnTo>
                    <a:pt x="2999993" y="701998"/>
                  </a:lnTo>
                  <a:close/>
                </a:path>
              </a:pathLst>
            </a:custGeom>
            <a:solidFill>
              <a:srgbClr val="FFFFFF"/>
            </a:solidFill>
          </p:spPr>
          <p:txBody>
            <a:bodyPr wrap="square" lIns="0" tIns="0" rIns="0" bIns="0" rtlCol="0"/>
            <a:lstStyle/>
            <a:p>
              <a:endParaRPr/>
            </a:p>
          </p:txBody>
        </p:sp>
        <p:sp>
          <p:nvSpPr>
            <p:cNvPr id="13" name="object 13"/>
            <p:cNvSpPr/>
            <p:nvPr/>
          </p:nvSpPr>
          <p:spPr>
            <a:xfrm>
              <a:off x="5891631" y="3414445"/>
              <a:ext cx="2626995" cy="350520"/>
            </a:xfrm>
            <a:custGeom>
              <a:avLst/>
              <a:gdLst/>
              <a:ahLst/>
              <a:cxnLst/>
              <a:rect l="l" t="t" r="r" b="b"/>
              <a:pathLst>
                <a:path w="2626995" h="350520">
                  <a:moveTo>
                    <a:pt x="605421" y="190500"/>
                  </a:moveTo>
                  <a:lnTo>
                    <a:pt x="0" y="190500"/>
                  </a:lnTo>
                  <a:lnTo>
                    <a:pt x="0" y="350520"/>
                  </a:lnTo>
                  <a:lnTo>
                    <a:pt x="605421" y="350520"/>
                  </a:lnTo>
                  <a:lnTo>
                    <a:pt x="605421" y="190500"/>
                  </a:lnTo>
                  <a:close/>
                </a:path>
                <a:path w="2626995" h="350520">
                  <a:moveTo>
                    <a:pt x="2626499" y="0"/>
                  </a:moveTo>
                  <a:lnTo>
                    <a:pt x="0" y="0"/>
                  </a:lnTo>
                  <a:lnTo>
                    <a:pt x="0" y="160020"/>
                  </a:lnTo>
                  <a:lnTo>
                    <a:pt x="2626499" y="160020"/>
                  </a:lnTo>
                  <a:lnTo>
                    <a:pt x="2626499" y="0"/>
                  </a:lnTo>
                  <a:close/>
                </a:path>
              </a:pathLst>
            </a:custGeom>
            <a:solidFill>
              <a:srgbClr val="FFDDDD"/>
            </a:solidFill>
          </p:spPr>
          <p:txBody>
            <a:bodyPr wrap="square" lIns="0" tIns="0" rIns="0" bIns="0" rtlCol="0"/>
            <a:lstStyle/>
            <a:p>
              <a:endParaRPr/>
            </a:p>
          </p:txBody>
        </p:sp>
      </p:grpSp>
      <p:sp>
        <p:nvSpPr>
          <p:cNvPr id="14" name="object 14"/>
          <p:cNvSpPr txBox="1"/>
          <p:nvPr/>
        </p:nvSpPr>
        <p:spPr>
          <a:xfrm>
            <a:off x="5755113" y="3328718"/>
            <a:ext cx="3000375" cy="702310"/>
          </a:xfrm>
          <a:prstGeom prst="rect">
            <a:avLst/>
          </a:prstGeom>
          <a:ln w="76199">
            <a:solidFill>
              <a:srgbClr val="000000"/>
            </a:solidFill>
          </a:ln>
        </p:spPr>
        <p:txBody>
          <a:bodyPr vert="horz" wrap="square" lIns="0" tIns="80010" rIns="0" bIns="0" rtlCol="0">
            <a:spAutoFit/>
          </a:bodyPr>
          <a:lstStyle/>
          <a:p>
            <a:pPr marL="136525">
              <a:lnSpc>
                <a:spcPct val="100000"/>
              </a:lnSpc>
              <a:spcBef>
                <a:spcPts val="630"/>
              </a:spcBef>
            </a:pPr>
            <a:r>
              <a:rPr sz="1050" spc="10" dirty="0">
                <a:latin typeface="Arial"/>
                <a:cs typeface="Arial"/>
              </a:rPr>
              <a:t>63%|██████</a:t>
            </a:r>
            <a:r>
              <a:rPr sz="1050" spc="10" dirty="0">
                <a:latin typeface="AoyagiKouzanFontT"/>
                <a:cs typeface="AoyagiKouzanFontT"/>
              </a:rPr>
              <a:t>▎ </a:t>
            </a:r>
            <a:r>
              <a:rPr sz="1050" dirty="0">
                <a:latin typeface="Arial"/>
                <a:cs typeface="Arial"/>
              </a:rPr>
              <a:t>| </a:t>
            </a:r>
            <a:r>
              <a:rPr sz="1050" spc="-5" dirty="0">
                <a:latin typeface="Arial"/>
                <a:cs typeface="Arial"/>
              </a:rPr>
              <a:t>63/100</a:t>
            </a:r>
            <a:r>
              <a:rPr sz="1050" spc="5" dirty="0">
                <a:latin typeface="Arial"/>
                <a:cs typeface="Arial"/>
              </a:rPr>
              <a:t> </a:t>
            </a:r>
            <a:r>
              <a:rPr sz="1050" spc="-5" dirty="0">
                <a:latin typeface="Arial"/>
                <a:cs typeface="Arial"/>
              </a:rPr>
              <a:t>[3:43:01&lt;2:10:16,</a:t>
            </a:r>
            <a:endParaRPr sz="1050">
              <a:latin typeface="Arial"/>
              <a:cs typeface="Arial"/>
            </a:endParaRPr>
          </a:p>
          <a:p>
            <a:pPr marL="136525">
              <a:lnSpc>
                <a:spcPct val="100000"/>
              </a:lnSpc>
              <a:spcBef>
                <a:spcPts val="240"/>
              </a:spcBef>
            </a:pPr>
            <a:r>
              <a:rPr sz="1050" spc="-15" dirty="0">
                <a:latin typeface="Arial"/>
                <a:cs typeface="Arial"/>
              </a:rPr>
              <a:t>211.25s/it]</a:t>
            </a:r>
            <a:endParaRPr sz="1050">
              <a:latin typeface="Arial"/>
              <a:cs typeface="Arial"/>
            </a:endParaRPr>
          </a:p>
          <a:p>
            <a:pPr marL="136525">
              <a:lnSpc>
                <a:spcPct val="100000"/>
              </a:lnSpc>
              <a:spcBef>
                <a:spcPts val="240"/>
              </a:spcBef>
            </a:pPr>
            <a:r>
              <a:rPr sz="1050" dirty="0">
                <a:latin typeface="Arial"/>
                <a:cs typeface="Arial"/>
              </a:rPr>
              <a:t>-0.49999999623000624</a:t>
            </a:r>
            <a:r>
              <a:rPr sz="1050" spc="-10" dirty="0">
                <a:latin typeface="Arial"/>
                <a:cs typeface="Arial"/>
              </a:rPr>
              <a:t> </a:t>
            </a:r>
            <a:r>
              <a:rPr sz="1050" spc="-5" dirty="0">
                <a:latin typeface="Arial"/>
                <a:cs typeface="Arial"/>
              </a:rPr>
              <a:t>215.76013</a:t>
            </a:r>
            <a:endParaRPr sz="1050">
              <a:latin typeface="Arial"/>
              <a:cs typeface="Arial"/>
            </a:endParaRPr>
          </a:p>
        </p:txBody>
      </p:sp>
      <p:grpSp>
        <p:nvGrpSpPr>
          <p:cNvPr id="15" name="object 15"/>
          <p:cNvGrpSpPr/>
          <p:nvPr/>
        </p:nvGrpSpPr>
        <p:grpSpPr>
          <a:xfrm>
            <a:off x="5755113" y="2346145"/>
            <a:ext cx="3000375" cy="772160"/>
            <a:chOff x="5755113" y="2346145"/>
            <a:chExt cx="3000375" cy="772160"/>
          </a:xfrm>
        </p:grpSpPr>
        <p:sp>
          <p:nvSpPr>
            <p:cNvPr id="16" name="object 16"/>
            <p:cNvSpPr/>
            <p:nvPr/>
          </p:nvSpPr>
          <p:spPr>
            <a:xfrm>
              <a:off x="5755113" y="2346145"/>
              <a:ext cx="3000375" cy="772160"/>
            </a:xfrm>
            <a:custGeom>
              <a:avLst/>
              <a:gdLst/>
              <a:ahLst/>
              <a:cxnLst/>
              <a:rect l="l" t="t" r="r" b="b"/>
              <a:pathLst>
                <a:path w="3000375" h="772160">
                  <a:moveTo>
                    <a:pt x="2999993" y="771898"/>
                  </a:moveTo>
                  <a:lnTo>
                    <a:pt x="0" y="771898"/>
                  </a:lnTo>
                  <a:lnTo>
                    <a:pt x="0" y="0"/>
                  </a:lnTo>
                  <a:lnTo>
                    <a:pt x="2999993" y="0"/>
                  </a:lnTo>
                  <a:lnTo>
                    <a:pt x="2999993" y="771898"/>
                  </a:lnTo>
                  <a:close/>
                </a:path>
              </a:pathLst>
            </a:custGeom>
            <a:solidFill>
              <a:srgbClr val="FFFFFF"/>
            </a:solidFill>
          </p:spPr>
          <p:txBody>
            <a:bodyPr wrap="square" lIns="0" tIns="0" rIns="0" bIns="0" rtlCol="0"/>
            <a:lstStyle/>
            <a:p>
              <a:endParaRPr/>
            </a:p>
          </p:txBody>
        </p:sp>
        <p:sp>
          <p:nvSpPr>
            <p:cNvPr id="17" name="object 17"/>
            <p:cNvSpPr/>
            <p:nvPr/>
          </p:nvSpPr>
          <p:spPr>
            <a:xfrm>
              <a:off x="5891631" y="2431872"/>
              <a:ext cx="2454275" cy="350520"/>
            </a:xfrm>
            <a:custGeom>
              <a:avLst/>
              <a:gdLst/>
              <a:ahLst/>
              <a:cxnLst/>
              <a:rect l="l" t="t" r="r" b="b"/>
              <a:pathLst>
                <a:path w="2454275" h="350519">
                  <a:moveTo>
                    <a:pt x="605421" y="190500"/>
                  </a:moveTo>
                  <a:lnTo>
                    <a:pt x="0" y="190500"/>
                  </a:lnTo>
                  <a:lnTo>
                    <a:pt x="0" y="350520"/>
                  </a:lnTo>
                  <a:lnTo>
                    <a:pt x="605421" y="350520"/>
                  </a:lnTo>
                  <a:lnTo>
                    <a:pt x="605421" y="190500"/>
                  </a:lnTo>
                  <a:close/>
                </a:path>
                <a:path w="2454275" h="350519">
                  <a:moveTo>
                    <a:pt x="2454211" y="0"/>
                  </a:moveTo>
                  <a:lnTo>
                    <a:pt x="0" y="0"/>
                  </a:lnTo>
                  <a:lnTo>
                    <a:pt x="0" y="160020"/>
                  </a:lnTo>
                  <a:lnTo>
                    <a:pt x="2454211" y="160020"/>
                  </a:lnTo>
                  <a:lnTo>
                    <a:pt x="2454211" y="0"/>
                  </a:lnTo>
                  <a:close/>
                </a:path>
              </a:pathLst>
            </a:custGeom>
            <a:solidFill>
              <a:srgbClr val="FFDDDD"/>
            </a:solidFill>
          </p:spPr>
          <p:txBody>
            <a:bodyPr wrap="square" lIns="0" tIns="0" rIns="0" bIns="0" rtlCol="0"/>
            <a:lstStyle/>
            <a:p>
              <a:endParaRPr/>
            </a:p>
          </p:txBody>
        </p:sp>
      </p:grpSp>
      <p:sp>
        <p:nvSpPr>
          <p:cNvPr id="18" name="object 18"/>
          <p:cNvSpPr txBox="1"/>
          <p:nvPr/>
        </p:nvSpPr>
        <p:spPr>
          <a:xfrm>
            <a:off x="5755113" y="2346145"/>
            <a:ext cx="3000375" cy="772160"/>
          </a:xfrm>
          <a:prstGeom prst="rect">
            <a:avLst/>
          </a:prstGeom>
          <a:ln w="76199">
            <a:solidFill>
              <a:srgbClr val="000000"/>
            </a:solidFill>
          </a:ln>
        </p:spPr>
        <p:txBody>
          <a:bodyPr vert="horz" wrap="square" lIns="0" tIns="80010" rIns="0" bIns="0" rtlCol="0">
            <a:spAutoFit/>
          </a:bodyPr>
          <a:lstStyle/>
          <a:p>
            <a:pPr marL="136525">
              <a:lnSpc>
                <a:spcPct val="100000"/>
              </a:lnSpc>
              <a:spcBef>
                <a:spcPts val="630"/>
              </a:spcBef>
              <a:tabLst>
                <a:tab pos="1031240" algn="l"/>
              </a:tabLst>
            </a:pPr>
            <a:r>
              <a:rPr sz="1050" spc="15" dirty="0">
                <a:latin typeface="Arial"/>
                <a:cs typeface="Arial"/>
              </a:rPr>
              <a:t>38%|███</a:t>
            </a:r>
            <a:r>
              <a:rPr sz="1050" spc="15" dirty="0">
                <a:latin typeface="AoyagiKouzanFontT"/>
                <a:cs typeface="AoyagiKouzanFontT"/>
              </a:rPr>
              <a:t>▊	</a:t>
            </a:r>
            <a:r>
              <a:rPr sz="1050" dirty="0">
                <a:latin typeface="Arial"/>
                <a:cs typeface="Arial"/>
              </a:rPr>
              <a:t>| </a:t>
            </a:r>
            <a:r>
              <a:rPr sz="1050" spc="-5" dirty="0">
                <a:latin typeface="Arial"/>
                <a:cs typeface="Arial"/>
              </a:rPr>
              <a:t>38/100</a:t>
            </a:r>
            <a:r>
              <a:rPr sz="1050" spc="-25" dirty="0">
                <a:latin typeface="Arial"/>
                <a:cs typeface="Arial"/>
              </a:rPr>
              <a:t> </a:t>
            </a:r>
            <a:r>
              <a:rPr sz="1050" spc="-5" dirty="0">
                <a:latin typeface="Arial"/>
                <a:cs typeface="Arial"/>
              </a:rPr>
              <a:t>[2:14:42&lt;3:38:10,</a:t>
            </a:r>
            <a:endParaRPr sz="1050">
              <a:latin typeface="Arial"/>
              <a:cs typeface="Arial"/>
            </a:endParaRPr>
          </a:p>
          <a:p>
            <a:pPr marL="136525">
              <a:lnSpc>
                <a:spcPct val="100000"/>
              </a:lnSpc>
              <a:spcBef>
                <a:spcPts val="240"/>
              </a:spcBef>
            </a:pPr>
            <a:r>
              <a:rPr sz="1050" spc="-15" dirty="0">
                <a:latin typeface="Arial"/>
                <a:cs typeface="Arial"/>
              </a:rPr>
              <a:t>211.14s/it]</a:t>
            </a:r>
            <a:endParaRPr sz="1050">
              <a:latin typeface="Arial"/>
              <a:cs typeface="Arial"/>
            </a:endParaRPr>
          </a:p>
          <a:p>
            <a:pPr marL="136525">
              <a:lnSpc>
                <a:spcPct val="100000"/>
              </a:lnSpc>
              <a:spcBef>
                <a:spcPts val="240"/>
              </a:spcBef>
            </a:pPr>
            <a:r>
              <a:rPr sz="1050" dirty="0">
                <a:latin typeface="Arial"/>
                <a:cs typeface="Arial"/>
              </a:rPr>
              <a:t>-0.49999999979138376</a:t>
            </a:r>
            <a:r>
              <a:rPr sz="1050" spc="-10" dirty="0">
                <a:latin typeface="Arial"/>
                <a:cs typeface="Arial"/>
              </a:rPr>
              <a:t> </a:t>
            </a:r>
            <a:r>
              <a:rPr sz="1050" spc="-5" dirty="0">
                <a:latin typeface="Arial"/>
                <a:cs typeface="Arial"/>
              </a:rPr>
              <a:t>228.23302</a:t>
            </a:r>
            <a:endParaRPr sz="105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1024" y="468882"/>
            <a:ext cx="5044440" cy="436880"/>
          </a:xfrm>
          <a:prstGeom prst="rect">
            <a:avLst/>
          </a:prstGeom>
        </p:spPr>
        <p:txBody>
          <a:bodyPr vert="horz" wrap="square" lIns="0" tIns="12700" rIns="0" bIns="0" rtlCol="0">
            <a:spAutoFit/>
          </a:bodyPr>
          <a:lstStyle/>
          <a:p>
            <a:pPr marL="12700">
              <a:lnSpc>
                <a:spcPct val="100000"/>
              </a:lnSpc>
              <a:spcBef>
                <a:spcPts val="100"/>
              </a:spcBef>
            </a:pPr>
            <a:r>
              <a:rPr sz="2700" spc="-5" dirty="0">
                <a:solidFill>
                  <a:srgbClr val="90C126"/>
                </a:solidFill>
                <a:latin typeface="Trebuchet MS"/>
                <a:cs typeface="Trebuchet MS"/>
              </a:rPr>
              <a:t>Live Epoch-wise PSNR</a:t>
            </a:r>
            <a:r>
              <a:rPr sz="2700" spc="-90" dirty="0">
                <a:solidFill>
                  <a:srgbClr val="90C126"/>
                </a:solidFill>
                <a:latin typeface="Trebuchet MS"/>
                <a:cs typeface="Trebuchet MS"/>
              </a:rPr>
              <a:t> </a:t>
            </a:r>
            <a:r>
              <a:rPr sz="2700" spc="-5" dirty="0">
                <a:solidFill>
                  <a:srgbClr val="90C126"/>
                </a:solidFill>
                <a:latin typeface="Trebuchet MS"/>
                <a:cs typeface="Trebuchet MS"/>
              </a:rPr>
              <a:t>reduction.</a:t>
            </a:r>
            <a:endParaRPr sz="2700">
              <a:latin typeface="Trebuchet MS"/>
              <a:cs typeface="Trebuchet MS"/>
            </a:endParaRPr>
          </a:p>
        </p:txBody>
      </p:sp>
      <p:sp>
        <p:nvSpPr>
          <p:cNvPr id="3" name="object 3"/>
          <p:cNvSpPr txBox="1"/>
          <p:nvPr/>
        </p:nvSpPr>
        <p:spPr>
          <a:xfrm>
            <a:off x="526649" y="1183545"/>
            <a:ext cx="5759450" cy="520700"/>
          </a:xfrm>
          <a:prstGeom prst="rect">
            <a:avLst/>
          </a:prstGeom>
        </p:spPr>
        <p:txBody>
          <a:bodyPr vert="horz" wrap="square" lIns="0" tIns="12700" rIns="0" bIns="0" rtlCol="0">
            <a:spAutoFit/>
          </a:bodyPr>
          <a:lstStyle/>
          <a:p>
            <a:pPr marL="12700" marR="5080">
              <a:lnSpc>
                <a:spcPct val="116100"/>
              </a:lnSpc>
              <a:spcBef>
                <a:spcPts val="100"/>
              </a:spcBef>
            </a:pPr>
            <a:r>
              <a:rPr sz="1400" spc="-55" dirty="0">
                <a:solidFill>
                  <a:srgbClr val="3F3F3F"/>
                </a:solidFill>
                <a:latin typeface="Georgia"/>
                <a:cs typeface="Georgia"/>
              </a:rPr>
              <a:t>The </a:t>
            </a:r>
            <a:r>
              <a:rPr sz="1400" spc="-45" dirty="0">
                <a:solidFill>
                  <a:srgbClr val="3F3F3F"/>
                </a:solidFill>
                <a:latin typeface="Georgia"/>
                <a:cs typeface="Georgia"/>
              </a:rPr>
              <a:t>PSNR </a:t>
            </a:r>
            <a:r>
              <a:rPr sz="1400" spc="-110" dirty="0">
                <a:solidFill>
                  <a:srgbClr val="3F3F3F"/>
                </a:solidFill>
                <a:latin typeface="Georgia"/>
                <a:cs typeface="Georgia"/>
              </a:rPr>
              <a:t>is </a:t>
            </a:r>
            <a:r>
              <a:rPr sz="1400" spc="-130" dirty="0">
                <a:solidFill>
                  <a:srgbClr val="3F3F3F"/>
                </a:solidFill>
                <a:latin typeface="Georgia"/>
                <a:cs typeface="Georgia"/>
              </a:rPr>
              <a:t>seen </a:t>
            </a:r>
            <a:r>
              <a:rPr sz="1400" spc="-55" dirty="0">
                <a:solidFill>
                  <a:srgbClr val="3F3F3F"/>
                </a:solidFill>
                <a:latin typeface="Georgia"/>
                <a:cs typeface="Georgia"/>
              </a:rPr>
              <a:t>to </a:t>
            </a:r>
            <a:r>
              <a:rPr sz="1400" spc="-100" dirty="0">
                <a:solidFill>
                  <a:srgbClr val="3F3F3F"/>
                </a:solidFill>
                <a:latin typeface="Georgia"/>
                <a:cs typeface="Georgia"/>
              </a:rPr>
              <a:t>be steadily </a:t>
            </a:r>
            <a:r>
              <a:rPr sz="1400" spc="-105" dirty="0">
                <a:solidFill>
                  <a:srgbClr val="3F3F3F"/>
                </a:solidFill>
                <a:latin typeface="Georgia"/>
                <a:cs typeface="Georgia"/>
              </a:rPr>
              <a:t>increasing </a:t>
            </a:r>
            <a:r>
              <a:rPr sz="1400" spc="-90" dirty="0">
                <a:solidFill>
                  <a:srgbClr val="3F3F3F"/>
                </a:solidFill>
                <a:latin typeface="Georgia"/>
                <a:cs typeface="Georgia"/>
              </a:rPr>
              <a:t>while training. </a:t>
            </a:r>
            <a:r>
              <a:rPr sz="1400" spc="-100" dirty="0">
                <a:solidFill>
                  <a:srgbClr val="3F3F3F"/>
                </a:solidFill>
                <a:latin typeface="Georgia"/>
                <a:cs typeface="Georgia"/>
              </a:rPr>
              <a:t>So </a:t>
            </a:r>
            <a:r>
              <a:rPr sz="1400" spc="-120" dirty="0">
                <a:solidFill>
                  <a:srgbClr val="3F3F3F"/>
                </a:solidFill>
                <a:latin typeface="Georgia"/>
                <a:cs typeface="Georgia"/>
              </a:rPr>
              <a:t>we </a:t>
            </a:r>
            <a:r>
              <a:rPr sz="1400" spc="-100" dirty="0">
                <a:solidFill>
                  <a:srgbClr val="3F3F3F"/>
                </a:solidFill>
                <a:latin typeface="Georgia"/>
                <a:cs typeface="Georgia"/>
              </a:rPr>
              <a:t>knew </a:t>
            </a:r>
            <a:r>
              <a:rPr sz="1400" spc="-80" dirty="0">
                <a:solidFill>
                  <a:srgbClr val="3F3F3F"/>
                </a:solidFill>
                <a:latin typeface="Georgia"/>
                <a:cs typeface="Georgia"/>
              </a:rPr>
              <a:t>our </a:t>
            </a:r>
            <a:r>
              <a:rPr sz="1400" spc="-100" dirty="0">
                <a:solidFill>
                  <a:srgbClr val="3F3F3F"/>
                </a:solidFill>
                <a:latin typeface="Georgia"/>
                <a:cs typeface="Georgia"/>
              </a:rPr>
              <a:t>model </a:t>
            </a:r>
            <a:r>
              <a:rPr sz="1400" spc="-135" dirty="0">
                <a:solidFill>
                  <a:srgbClr val="3F3F3F"/>
                </a:solidFill>
                <a:latin typeface="Georgia"/>
                <a:cs typeface="Georgia"/>
              </a:rPr>
              <a:t>was  </a:t>
            </a:r>
            <a:r>
              <a:rPr sz="1400" spc="-100" dirty="0">
                <a:solidFill>
                  <a:srgbClr val="3F3F3F"/>
                </a:solidFill>
                <a:latin typeface="Georgia"/>
                <a:cs typeface="Georgia"/>
              </a:rPr>
              <a:t>converging</a:t>
            </a:r>
            <a:r>
              <a:rPr sz="1400" spc="-65" dirty="0">
                <a:solidFill>
                  <a:srgbClr val="3F3F3F"/>
                </a:solidFill>
                <a:latin typeface="Georgia"/>
                <a:cs typeface="Georgia"/>
              </a:rPr>
              <a:t> </a:t>
            </a:r>
            <a:r>
              <a:rPr sz="1400" spc="-85" dirty="0">
                <a:solidFill>
                  <a:srgbClr val="3F3F3F"/>
                </a:solidFill>
                <a:latin typeface="Georgia"/>
                <a:cs typeface="Georgia"/>
              </a:rPr>
              <a:t>well.</a:t>
            </a:r>
            <a:endParaRPr sz="1400">
              <a:latin typeface="Georgia"/>
              <a:cs typeface="Georgia"/>
            </a:endParaRPr>
          </a:p>
        </p:txBody>
      </p:sp>
      <p:sp>
        <p:nvSpPr>
          <p:cNvPr id="4" name="object 4"/>
          <p:cNvSpPr/>
          <p:nvPr/>
        </p:nvSpPr>
        <p:spPr>
          <a:xfrm>
            <a:off x="1825671" y="1789271"/>
            <a:ext cx="4813415" cy="297629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9475" y="210283"/>
            <a:ext cx="3579495" cy="436880"/>
          </a:xfrm>
          <a:prstGeom prst="rect">
            <a:avLst/>
          </a:prstGeom>
        </p:spPr>
        <p:txBody>
          <a:bodyPr vert="horz" wrap="square" lIns="0" tIns="12700" rIns="0" bIns="0" rtlCol="0">
            <a:spAutoFit/>
          </a:bodyPr>
          <a:lstStyle/>
          <a:p>
            <a:pPr marL="12700">
              <a:lnSpc>
                <a:spcPct val="100000"/>
              </a:lnSpc>
              <a:spcBef>
                <a:spcPts val="100"/>
              </a:spcBef>
            </a:pPr>
            <a:r>
              <a:rPr spc="-190" dirty="0"/>
              <a:t>Final </a:t>
            </a:r>
            <a:r>
              <a:rPr spc="-155" dirty="0"/>
              <a:t>Quantitative</a:t>
            </a:r>
            <a:r>
              <a:rPr spc="-60" dirty="0"/>
              <a:t> </a:t>
            </a:r>
            <a:r>
              <a:rPr spc="-175" dirty="0"/>
              <a:t>Analysis</a:t>
            </a:r>
          </a:p>
        </p:txBody>
      </p:sp>
      <p:sp>
        <p:nvSpPr>
          <p:cNvPr id="3" name="object 3"/>
          <p:cNvSpPr/>
          <p:nvPr/>
        </p:nvSpPr>
        <p:spPr>
          <a:xfrm>
            <a:off x="5206889" y="931473"/>
            <a:ext cx="2336800" cy="316230"/>
          </a:xfrm>
          <a:custGeom>
            <a:avLst/>
            <a:gdLst/>
            <a:ahLst/>
            <a:cxnLst/>
            <a:rect l="l" t="t" r="r" b="b"/>
            <a:pathLst>
              <a:path w="2336800" h="316230">
                <a:moveTo>
                  <a:pt x="0" y="316199"/>
                </a:moveTo>
                <a:lnTo>
                  <a:pt x="2336795" y="316199"/>
                </a:lnTo>
                <a:lnTo>
                  <a:pt x="2336795" y="0"/>
                </a:lnTo>
                <a:lnTo>
                  <a:pt x="0" y="0"/>
                </a:lnTo>
                <a:lnTo>
                  <a:pt x="0" y="316199"/>
                </a:lnTo>
                <a:close/>
              </a:path>
            </a:pathLst>
          </a:custGeom>
          <a:solidFill>
            <a:srgbClr val="FFFFFF"/>
          </a:solidFill>
        </p:spPr>
        <p:txBody>
          <a:bodyPr wrap="square" lIns="0" tIns="0" rIns="0" bIns="0" rtlCol="0"/>
          <a:lstStyle/>
          <a:p>
            <a:endParaRPr/>
          </a:p>
        </p:txBody>
      </p:sp>
      <p:sp>
        <p:nvSpPr>
          <p:cNvPr id="4" name="object 4"/>
          <p:cNvSpPr/>
          <p:nvPr/>
        </p:nvSpPr>
        <p:spPr>
          <a:xfrm>
            <a:off x="5206889" y="1323872"/>
            <a:ext cx="2336800" cy="316230"/>
          </a:xfrm>
          <a:custGeom>
            <a:avLst/>
            <a:gdLst/>
            <a:ahLst/>
            <a:cxnLst/>
            <a:rect l="l" t="t" r="r" b="b"/>
            <a:pathLst>
              <a:path w="2336800" h="316230">
                <a:moveTo>
                  <a:pt x="0" y="316199"/>
                </a:moveTo>
                <a:lnTo>
                  <a:pt x="2336795" y="316199"/>
                </a:lnTo>
                <a:lnTo>
                  <a:pt x="2336795" y="0"/>
                </a:lnTo>
                <a:lnTo>
                  <a:pt x="0" y="0"/>
                </a:lnTo>
                <a:lnTo>
                  <a:pt x="0" y="316199"/>
                </a:lnTo>
                <a:close/>
              </a:path>
            </a:pathLst>
          </a:custGeom>
          <a:solidFill>
            <a:srgbClr val="FFFFFF"/>
          </a:solidFill>
        </p:spPr>
        <p:txBody>
          <a:bodyPr wrap="square" lIns="0" tIns="0" rIns="0" bIns="0" rtlCol="0"/>
          <a:lstStyle/>
          <a:p>
            <a:endParaRPr/>
          </a:p>
        </p:txBody>
      </p:sp>
      <p:sp>
        <p:nvSpPr>
          <p:cNvPr id="5" name="object 5"/>
          <p:cNvSpPr/>
          <p:nvPr/>
        </p:nvSpPr>
        <p:spPr>
          <a:xfrm>
            <a:off x="5206889" y="1716271"/>
            <a:ext cx="2336800" cy="316230"/>
          </a:xfrm>
          <a:custGeom>
            <a:avLst/>
            <a:gdLst/>
            <a:ahLst/>
            <a:cxnLst/>
            <a:rect l="l" t="t" r="r" b="b"/>
            <a:pathLst>
              <a:path w="2336800" h="316230">
                <a:moveTo>
                  <a:pt x="0" y="316199"/>
                </a:moveTo>
                <a:lnTo>
                  <a:pt x="2336795" y="316199"/>
                </a:lnTo>
                <a:lnTo>
                  <a:pt x="2336795" y="0"/>
                </a:lnTo>
                <a:lnTo>
                  <a:pt x="0" y="0"/>
                </a:lnTo>
                <a:lnTo>
                  <a:pt x="0" y="316199"/>
                </a:lnTo>
                <a:close/>
              </a:path>
            </a:pathLst>
          </a:custGeom>
          <a:solidFill>
            <a:srgbClr val="FFFFFF"/>
          </a:solidFill>
        </p:spPr>
        <p:txBody>
          <a:bodyPr wrap="square" lIns="0" tIns="0" rIns="0" bIns="0" rtlCol="0"/>
          <a:lstStyle/>
          <a:p>
            <a:endParaRPr/>
          </a:p>
        </p:txBody>
      </p:sp>
      <p:graphicFrame>
        <p:nvGraphicFramePr>
          <p:cNvPr id="6" name="object 6"/>
          <p:cNvGraphicFramePr>
            <a:graphicFrameLocks noGrp="1"/>
          </p:cNvGraphicFramePr>
          <p:nvPr/>
        </p:nvGraphicFramePr>
        <p:xfrm>
          <a:off x="304699" y="855273"/>
          <a:ext cx="7239000" cy="1177197"/>
        </p:xfrm>
        <a:graphic>
          <a:graphicData uri="http://schemas.openxmlformats.org/drawingml/2006/table">
            <a:tbl>
              <a:tblPr firstRow="1" bandRow="1">
                <a:tableStyleId>{2D5ABB26-0587-4C30-8999-92F81FD0307C}</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92399">
                <a:tc>
                  <a:txBody>
                    <a:bodyPr/>
                    <a:lstStyle/>
                    <a:p>
                      <a:pPr marL="85090">
                        <a:lnSpc>
                          <a:spcPct val="100000"/>
                        </a:lnSpc>
                        <a:spcBef>
                          <a:spcPts val="615"/>
                        </a:spcBef>
                      </a:pPr>
                      <a:r>
                        <a:rPr sz="1400" dirty="0">
                          <a:latin typeface="Arial"/>
                          <a:cs typeface="Arial"/>
                        </a:rPr>
                        <a:t>Model</a:t>
                      </a:r>
                      <a:endParaRPr sz="1400">
                        <a:latin typeface="Arial"/>
                        <a:cs typeface="Arial"/>
                      </a:endParaRPr>
                    </a:p>
                  </a:txBody>
                  <a:tcPr marL="0" marR="0" marT="78105" marB="0">
                    <a:lnL w="76200">
                      <a:solidFill>
                        <a:srgbClr val="000000"/>
                      </a:solidFill>
                      <a:prstDash val="solid"/>
                    </a:lnL>
                    <a:lnR w="76200">
                      <a:solidFill>
                        <a:srgbClr val="000000"/>
                      </a:solidFill>
                      <a:prstDash val="solid"/>
                    </a:lnR>
                    <a:lnT w="76200">
                      <a:solidFill>
                        <a:srgbClr val="000000"/>
                      </a:solidFill>
                      <a:prstDash val="solid"/>
                    </a:lnT>
                    <a:lnB w="76200">
                      <a:solidFill>
                        <a:srgbClr val="000000"/>
                      </a:solidFill>
                      <a:prstDash val="solid"/>
                    </a:lnB>
                  </a:tcPr>
                </a:tc>
                <a:tc>
                  <a:txBody>
                    <a:bodyPr/>
                    <a:lstStyle/>
                    <a:p>
                      <a:pPr marL="85725">
                        <a:lnSpc>
                          <a:spcPct val="100000"/>
                        </a:lnSpc>
                        <a:spcBef>
                          <a:spcPts val="615"/>
                        </a:spcBef>
                      </a:pPr>
                      <a:r>
                        <a:rPr sz="1400" spc="-5" dirty="0">
                          <a:latin typeface="Arial"/>
                          <a:cs typeface="Arial"/>
                        </a:rPr>
                        <a:t>PSNR</a:t>
                      </a:r>
                      <a:endParaRPr sz="1400">
                        <a:latin typeface="Arial"/>
                        <a:cs typeface="Arial"/>
                      </a:endParaRPr>
                    </a:p>
                  </a:txBody>
                  <a:tcPr marL="0" marR="0" marT="78105" marB="0">
                    <a:lnL w="76200">
                      <a:solidFill>
                        <a:srgbClr val="000000"/>
                      </a:solidFill>
                      <a:prstDash val="solid"/>
                    </a:lnL>
                    <a:lnR w="76200">
                      <a:solidFill>
                        <a:srgbClr val="000000"/>
                      </a:solidFill>
                      <a:prstDash val="solid"/>
                    </a:lnR>
                    <a:lnT w="76200">
                      <a:solidFill>
                        <a:srgbClr val="000000"/>
                      </a:solidFill>
                      <a:prstDash val="solid"/>
                    </a:lnT>
                    <a:lnB w="76200">
                      <a:solidFill>
                        <a:srgbClr val="000000"/>
                      </a:solidFill>
                      <a:prstDash val="solid"/>
                    </a:lnB>
                  </a:tcPr>
                </a:tc>
                <a:tc>
                  <a:txBody>
                    <a:bodyPr/>
                    <a:lstStyle/>
                    <a:p>
                      <a:pPr marL="85090">
                        <a:lnSpc>
                          <a:spcPct val="100000"/>
                        </a:lnSpc>
                        <a:spcBef>
                          <a:spcPts val="615"/>
                        </a:spcBef>
                      </a:pPr>
                      <a:r>
                        <a:rPr sz="1400" spc="-5" dirty="0">
                          <a:latin typeface="Arial"/>
                          <a:cs typeface="Arial"/>
                        </a:rPr>
                        <a:t>SSIM</a:t>
                      </a:r>
                      <a:endParaRPr sz="1400">
                        <a:latin typeface="Arial"/>
                        <a:cs typeface="Arial"/>
                      </a:endParaRPr>
                    </a:p>
                  </a:txBody>
                  <a:tcPr marL="0" marR="0" marT="78105" marB="0">
                    <a:lnL w="76200">
                      <a:solidFill>
                        <a:srgbClr val="000000"/>
                      </a:solidFill>
                      <a:prstDash val="solid"/>
                    </a:lnL>
                    <a:lnR w="76200">
                      <a:solidFill>
                        <a:srgbClr val="000000"/>
                      </a:solidFill>
                      <a:prstDash val="solid"/>
                    </a:lnR>
                    <a:lnT w="76200">
                      <a:solidFill>
                        <a:srgbClr val="000000"/>
                      </a:solidFill>
                      <a:prstDash val="solid"/>
                    </a:lnT>
                    <a:lnB w="76200">
                      <a:solidFill>
                        <a:srgbClr val="000000"/>
                      </a:solidFill>
                      <a:prstDash val="solid"/>
                    </a:lnB>
                  </a:tcPr>
                </a:tc>
                <a:extLst>
                  <a:ext uri="{0D108BD9-81ED-4DB2-BD59-A6C34878D82A}">
                    <a16:rowId xmlns:a16="http://schemas.microsoft.com/office/drawing/2014/main" val="10000"/>
                  </a:ext>
                </a:extLst>
              </a:tr>
              <a:tr h="392399">
                <a:tc>
                  <a:txBody>
                    <a:bodyPr/>
                    <a:lstStyle/>
                    <a:p>
                      <a:pPr marL="85090">
                        <a:lnSpc>
                          <a:spcPct val="100000"/>
                        </a:lnSpc>
                        <a:spcBef>
                          <a:spcPts val="615"/>
                        </a:spcBef>
                      </a:pPr>
                      <a:r>
                        <a:rPr sz="1400" spc="-5" dirty="0">
                          <a:latin typeface="Arial"/>
                          <a:cs typeface="Arial"/>
                        </a:rPr>
                        <a:t>DeblurGAN Original</a:t>
                      </a:r>
                      <a:r>
                        <a:rPr sz="1400" spc="-35" dirty="0">
                          <a:latin typeface="Arial"/>
                          <a:cs typeface="Arial"/>
                        </a:rPr>
                        <a:t> </a:t>
                      </a:r>
                      <a:r>
                        <a:rPr sz="1400" spc="-5" dirty="0">
                          <a:latin typeface="Arial"/>
                          <a:cs typeface="Arial"/>
                        </a:rPr>
                        <a:t>Paper</a:t>
                      </a:r>
                      <a:endParaRPr sz="1400">
                        <a:latin typeface="Arial"/>
                        <a:cs typeface="Arial"/>
                      </a:endParaRPr>
                    </a:p>
                  </a:txBody>
                  <a:tcPr marL="0" marR="0" marT="78105" marB="0">
                    <a:lnL w="76200">
                      <a:solidFill>
                        <a:srgbClr val="000000"/>
                      </a:solidFill>
                      <a:prstDash val="solid"/>
                    </a:lnL>
                    <a:lnR w="76200">
                      <a:solidFill>
                        <a:srgbClr val="000000"/>
                      </a:solidFill>
                      <a:prstDash val="solid"/>
                    </a:lnR>
                    <a:lnT w="76200">
                      <a:solidFill>
                        <a:srgbClr val="000000"/>
                      </a:solidFill>
                      <a:prstDash val="solid"/>
                    </a:lnT>
                    <a:lnB w="76200">
                      <a:solidFill>
                        <a:srgbClr val="000000"/>
                      </a:solidFill>
                      <a:prstDash val="solid"/>
                    </a:lnB>
                  </a:tcPr>
                </a:tc>
                <a:tc>
                  <a:txBody>
                    <a:bodyPr/>
                    <a:lstStyle/>
                    <a:p>
                      <a:pPr marL="85725">
                        <a:lnSpc>
                          <a:spcPct val="100000"/>
                        </a:lnSpc>
                        <a:spcBef>
                          <a:spcPts val="615"/>
                        </a:spcBef>
                      </a:pPr>
                      <a:r>
                        <a:rPr sz="1400" spc="-5" dirty="0">
                          <a:latin typeface="Arial"/>
                          <a:cs typeface="Arial"/>
                        </a:rPr>
                        <a:t>28.7</a:t>
                      </a:r>
                      <a:endParaRPr sz="1400">
                        <a:latin typeface="Arial"/>
                        <a:cs typeface="Arial"/>
                      </a:endParaRPr>
                    </a:p>
                  </a:txBody>
                  <a:tcPr marL="0" marR="0" marT="78105" marB="0">
                    <a:lnL w="76200">
                      <a:solidFill>
                        <a:srgbClr val="000000"/>
                      </a:solidFill>
                      <a:prstDash val="solid"/>
                    </a:lnL>
                    <a:lnR w="76200">
                      <a:solidFill>
                        <a:srgbClr val="000000"/>
                      </a:solidFill>
                      <a:prstDash val="solid"/>
                    </a:lnR>
                    <a:lnT w="76200">
                      <a:solidFill>
                        <a:srgbClr val="000000"/>
                      </a:solidFill>
                      <a:prstDash val="solid"/>
                    </a:lnT>
                    <a:lnB w="76200">
                      <a:solidFill>
                        <a:srgbClr val="000000"/>
                      </a:solidFill>
                      <a:prstDash val="solid"/>
                    </a:lnB>
                  </a:tcPr>
                </a:tc>
                <a:tc>
                  <a:txBody>
                    <a:bodyPr/>
                    <a:lstStyle/>
                    <a:p>
                      <a:pPr marL="85090">
                        <a:lnSpc>
                          <a:spcPct val="100000"/>
                        </a:lnSpc>
                        <a:spcBef>
                          <a:spcPts val="615"/>
                        </a:spcBef>
                      </a:pPr>
                      <a:r>
                        <a:rPr sz="1400" spc="-5" dirty="0">
                          <a:latin typeface="Arial"/>
                          <a:cs typeface="Arial"/>
                        </a:rPr>
                        <a:t>0.9580</a:t>
                      </a:r>
                      <a:endParaRPr sz="1400">
                        <a:latin typeface="Arial"/>
                        <a:cs typeface="Arial"/>
                      </a:endParaRPr>
                    </a:p>
                  </a:txBody>
                  <a:tcPr marL="0" marR="0" marT="78105" marB="0">
                    <a:lnL w="76200">
                      <a:solidFill>
                        <a:srgbClr val="000000"/>
                      </a:solidFill>
                      <a:prstDash val="solid"/>
                    </a:lnL>
                    <a:lnR w="76200">
                      <a:solidFill>
                        <a:srgbClr val="000000"/>
                      </a:solidFill>
                      <a:prstDash val="solid"/>
                    </a:lnR>
                    <a:lnT w="76200">
                      <a:solidFill>
                        <a:srgbClr val="000000"/>
                      </a:solidFill>
                      <a:prstDash val="solid"/>
                    </a:lnT>
                    <a:lnB w="76200">
                      <a:solidFill>
                        <a:srgbClr val="000000"/>
                      </a:solidFill>
                      <a:prstDash val="solid"/>
                    </a:lnB>
                  </a:tcPr>
                </a:tc>
                <a:extLst>
                  <a:ext uri="{0D108BD9-81ED-4DB2-BD59-A6C34878D82A}">
                    <a16:rowId xmlns:a16="http://schemas.microsoft.com/office/drawing/2014/main" val="10001"/>
                  </a:ext>
                </a:extLst>
              </a:tr>
              <a:tr h="392399">
                <a:tc>
                  <a:txBody>
                    <a:bodyPr/>
                    <a:lstStyle/>
                    <a:p>
                      <a:pPr marL="85090">
                        <a:lnSpc>
                          <a:spcPct val="100000"/>
                        </a:lnSpc>
                        <a:spcBef>
                          <a:spcPts val="615"/>
                        </a:spcBef>
                      </a:pPr>
                      <a:r>
                        <a:rPr sz="1400" spc="-5" dirty="0">
                          <a:latin typeface="Arial"/>
                          <a:cs typeface="Arial"/>
                        </a:rPr>
                        <a:t>Our</a:t>
                      </a:r>
                      <a:r>
                        <a:rPr sz="1400" spc="-15" dirty="0">
                          <a:latin typeface="Arial"/>
                          <a:cs typeface="Arial"/>
                        </a:rPr>
                        <a:t> </a:t>
                      </a:r>
                      <a:r>
                        <a:rPr sz="1400" spc="-5" dirty="0">
                          <a:latin typeface="Arial"/>
                          <a:cs typeface="Arial"/>
                        </a:rPr>
                        <a:t>Implementation</a:t>
                      </a:r>
                      <a:endParaRPr sz="1400">
                        <a:latin typeface="Arial"/>
                        <a:cs typeface="Arial"/>
                      </a:endParaRPr>
                    </a:p>
                  </a:txBody>
                  <a:tcPr marL="0" marR="0" marT="78105" marB="0">
                    <a:lnL w="76200">
                      <a:solidFill>
                        <a:srgbClr val="000000"/>
                      </a:solidFill>
                      <a:prstDash val="solid"/>
                    </a:lnL>
                    <a:lnR w="76200">
                      <a:solidFill>
                        <a:srgbClr val="000000"/>
                      </a:solidFill>
                      <a:prstDash val="solid"/>
                    </a:lnR>
                    <a:lnT w="76200">
                      <a:solidFill>
                        <a:srgbClr val="000000"/>
                      </a:solidFill>
                      <a:prstDash val="solid"/>
                    </a:lnT>
                    <a:lnB w="76200">
                      <a:solidFill>
                        <a:srgbClr val="000000"/>
                      </a:solidFill>
                      <a:prstDash val="solid"/>
                    </a:lnB>
                  </a:tcPr>
                </a:tc>
                <a:tc>
                  <a:txBody>
                    <a:bodyPr/>
                    <a:lstStyle/>
                    <a:p>
                      <a:pPr marL="85725">
                        <a:lnSpc>
                          <a:spcPct val="100000"/>
                        </a:lnSpc>
                        <a:spcBef>
                          <a:spcPts val="615"/>
                        </a:spcBef>
                      </a:pPr>
                      <a:r>
                        <a:rPr sz="1400" spc="-5" dirty="0">
                          <a:latin typeface="Arial"/>
                          <a:cs typeface="Arial"/>
                        </a:rPr>
                        <a:t>25.4</a:t>
                      </a:r>
                      <a:endParaRPr sz="1400">
                        <a:latin typeface="Arial"/>
                        <a:cs typeface="Arial"/>
                      </a:endParaRPr>
                    </a:p>
                  </a:txBody>
                  <a:tcPr marL="0" marR="0" marT="78105" marB="0">
                    <a:lnL w="76200">
                      <a:solidFill>
                        <a:srgbClr val="000000"/>
                      </a:solidFill>
                      <a:prstDash val="solid"/>
                    </a:lnL>
                    <a:lnR w="76200">
                      <a:solidFill>
                        <a:srgbClr val="000000"/>
                      </a:solidFill>
                      <a:prstDash val="solid"/>
                    </a:lnR>
                    <a:lnT w="76200">
                      <a:solidFill>
                        <a:srgbClr val="000000"/>
                      </a:solidFill>
                      <a:prstDash val="solid"/>
                    </a:lnT>
                    <a:lnB w="76200">
                      <a:solidFill>
                        <a:srgbClr val="000000"/>
                      </a:solidFill>
                      <a:prstDash val="solid"/>
                    </a:lnB>
                  </a:tcPr>
                </a:tc>
                <a:tc>
                  <a:txBody>
                    <a:bodyPr/>
                    <a:lstStyle/>
                    <a:p>
                      <a:pPr marL="85090">
                        <a:lnSpc>
                          <a:spcPct val="100000"/>
                        </a:lnSpc>
                        <a:spcBef>
                          <a:spcPts val="615"/>
                        </a:spcBef>
                      </a:pPr>
                      <a:r>
                        <a:rPr sz="1400" spc="-5" dirty="0">
                          <a:latin typeface="Arial"/>
                          <a:cs typeface="Arial"/>
                        </a:rPr>
                        <a:t>0.8208</a:t>
                      </a:r>
                      <a:endParaRPr sz="1400">
                        <a:latin typeface="Arial"/>
                        <a:cs typeface="Arial"/>
                      </a:endParaRPr>
                    </a:p>
                  </a:txBody>
                  <a:tcPr marL="0" marR="0" marT="78105" marB="0">
                    <a:lnL w="76200">
                      <a:solidFill>
                        <a:srgbClr val="000000"/>
                      </a:solidFill>
                      <a:prstDash val="solid"/>
                    </a:lnL>
                    <a:lnR w="76200">
                      <a:solidFill>
                        <a:srgbClr val="000000"/>
                      </a:solidFill>
                      <a:prstDash val="solid"/>
                    </a:lnR>
                    <a:lnT w="76200">
                      <a:solidFill>
                        <a:srgbClr val="000000"/>
                      </a:solidFill>
                      <a:prstDash val="solid"/>
                    </a:lnT>
                    <a:lnB w="76200">
                      <a:solidFill>
                        <a:srgbClr val="000000"/>
                      </a:solidFill>
                      <a:prstDash val="solid"/>
                    </a:lnB>
                  </a:tcPr>
                </a:tc>
                <a:extLst>
                  <a:ext uri="{0D108BD9-81ED-4DB2-BD59-A6C34878D82A}">
                    <a16:rowId xmlns:a16="http://schemas.microsoft.com/office/drawing/2014/main" val="10002"/>
                  </a:ext>
                </a:extLst>
              </a:tr>
            </a:tbl>
          </a:graphicData>
        </a:graphic>
      </p:graphicFrame>
      <p:sp>
        <p:nvSpPr>
          <p:cNvPr id="7" name="object 7"/>
          <p:cNvSpPr/>
          <p:nvPr/>
        </p:nvSpPr>
        <p:spPr>
          <a:xfrm>
            <a:off x="1423559" y="2234095"/>
            <a:ext cx="4573353" cy="148114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29734" y="3840002"/>
            <a:ext cx="6156325" cy="648970"/>
          </a:xfrm>
          <a:prstGeom prst="rect">
            <a:avLst/>
          </a:prstGeom>
        </p:spPr>
        <p:txBody>
          <a:bodyPr vert="horz" wrap="square" lIns="0" tIns="9525" rIns="0" bIns="0" rtlCol="0">
            <a:spAutoFit/>
          </a:bodyPr>
          <a:lstStyle/>
          <a:p>
            <a:pPr marL="351155" marR="5080" indent="-339090">
              <a:lnSpc>
                <a:spcPct val="101499"/>
              </a:lnSpc>
              <a:spcBef>
                <a:spcPts val="75"/>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Our preliminary implementation trained for only 200 epochs is able to beat  </a:t>
            </a:r>
            <a:r>
              <a:rPr sz="1350" dirty="0">
                <a:solidFill>
                  <a:srgbClr val="3F3F3F"/>
                </a:solidFill>
                <a:latin typeface="Trebuchet MS"/>
                <a:cs typeface="Trebuchet MS"/>
              </a:rPr>
              <a:t>3 </a:t>
            </a:r>
            <a:r>
              <a:rPr sz="1350" spc="-5" dirty="0">
                <a:solidFill>
                  <a:srgbClr val="3F3F3F"/>
                </a:solidFill>
                <a:latin typeface="Trebuchet MS"/>
                <a:cs typeface="Trebuchet MS"/>
              </a:rPr>
              <a:t>out of </a:t>
            </a:r>
            <a:r>
              <a:rPr sz="1350" dirty="0">
                <a:solidFill>
                  <a:srgbClr val="3F3F3F"/>
                </a:solidFill>
                <a:latin typeface="Trebuchet MS"/>
                <a:cs typeface="Trebuchet MS"/>
              </a:rPr>
              <a:t>5 </a:t>
            </a:r>
            <a:r>
              <a:rPr sz="1350" spc="-5" dirty="0">
                <a:solidFill>
                  <a:srgbClr val="3F3F3F"/>
                </a:solidFill>
                <a:latin typeface="Trebuchet MS"/>
                <a:cs typeface="Trebuchet MS"/>
              </a:rPr>
              <a:t>relevant state of the art in Deblurring, that are equal to or  below the stated implementation of</a:t>
            </a:r>
            <a:r>
              <a:rPr sz="1350" spc="-15" dirty="0">
                <a:solidFill>
                  <a:srgbClr val="3F3F3F"/>
                </a:solidFill>
                <a:latin typeface="Trebuchet MS"/>
                <a:cs typeface="Trebuchet MS"/>
              </a:rPr>
              <a:t> </a:t>
            </a:r>
            <a:r>
              <a:rPr sz="1350" spc="-5" dirty="0">
                <a:solidFill>
                  <a:srgbClr val="3F3F3F"/>
                </a:solidFill>
                <a:latin typeface="Trebuchet MS"/>
                <a:cs typeface="Trebuchet MS"/>
              </a:rPr>
              <a:t>DeblurGAN</a:t>
            </a:r>
            <a:endParaRPr sz="1350">
              <a:latin typeface="Trebuchet MS"/>
              <a:cs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196262" y="444699"/>
            <a:ext cx="2877820" cy="467995"/>
          </a:xfrm>
          <a:custGeom>
            <a:avLst/>
            <a:gdLst/>
            <a:ahLst/>
            <a:cxnLst/>
            <a:rect l="l" t="t" r="r" b="b"/>
            <a:pathLst>
              <a:path w="2877820" h="467994">
                <a:moveTo>
                  <a:pt x="2877594" y="467699"/>
                </a:moveTo>
                <a:lnTo>
                  <a:pt x="0" y="467699"/>
                </a:lnTo>
                <a:lnTo>
                  <a:pt x="0" y="0"/>
                </a:lnTo>
                <a:lnTo>
                  <a:pt x="2877594" y="0"/>
                </a:lnTo>
                <a:lnTo>
                  <a:pt x="2877594" y="467699"/>
                </a:lnTo>
                <a:close/>
              </a:path>
            </a:pathLst>
          </a:custGeom>
          <a:solidFill>
            <a:srgbClr val="FFFFFF"/>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6051550">
              <a:lnSpc>
                <a:spcPct val="100000"/>
              </a:lnSpc>
              <a:spcBef>
                <a:spcPts val="100"/>
              </a:spcBef>
            </a:pPr>
            <a:r>
              <a:rPr spc="-155" dirty="0"/>
              <a:t>Qualitative</a:t>
            </a:r>
            <a:r>
              <a:rPr spc="-160" dirty="0"/>
              <a:t> </a:t>
            </a:r>
            <a:r>
              <a:rPr spc="-175" dirty="0"/>
              <a:t>Analysis</a:t>
            </a:r>
          </a:p>
        </p:txBody>
      </p:sp>
      <p:sp>
        <p:nvSpPr>
          <p:cNvPr id="4" name="object 4"/>
          <p:cNvSpPr/>
          <p:nvPr/>
        </p:nvSpPr>
        <p:spPr>
          <a:xfrm>
            <a:off x="7018185" y="1371622"/>
            <a:ext cx="2125980" cy="2482850"/>
          </a:xfrm>
          <a:custGeom>
            <a:avLst/>
            <a:gdLst/>
            <a:ahLst/>
            <a:cxnLst/>
            <a:rect l="l" t="t" r="r" b="b"/>
            <a:pathLst>
              <a:path w="2125979" h="2482850">
                <a:moveTo>
                  <a:pt x="2125795" y="2482794"/>
                </a:moveTo>
                <a:lnTo>
                  <a:pt x="0" y="2482794"/>
                </a:lnTo>
                <a:lnTo>
                  <a:pt x="0" y="0"/>
                </a:lnTo>
                <a:lnTo>
                  <a:pt x="2125795" y="0"/>
                </a:lnTo>
                <a:lnTo>
                  <a:pt x="2125795" y="2482794"/>
                </a:lnTo>
                <a:close/>
              </a:path>
            </a:pathLst>
          </a:custGeom>
          <a:solidFill>
            <a:srgbClr val="FFFFFF"/>
          </a:solidFill>
        </p:spPr>
        <p:txBody>
          <a:bodyPr wrap="square" lIns="0" tIns="0" rIns="0" bIns="0" rtlCol="0"/>
          <a:lstStyle/>
          <a:p>
            <a:endParaRPr/>
          </a:p>
        </p:txBody>
      </p:sp>
      <p:sp>
        <p:nvSpPr>
          <p:cNvPr id="5" name="object 5"/>
          <p:cNvSpPr txBox="1"/>
          <p:nvPr/>
        </p:nvSpPr>
        <p:spPr>
          <a:xfrm>
            <a:off x="7209423" y="1496390"/>
            <a:ext cx="1769745" cy="2153920"/>
          </a:xfrm>
          <a:prstGeom prst="rect">
            <a:avLst/>
          </a:prstGeom>
        </p:spPr>
        <p:txBody>
          <a:bodyPr vert="horz" wrap="square" lIns="0" tIns="12700" rIns="0" bIns="0" rtlCol="0">
            <a:spAutoFit/>
          </a:bodyPr>
          <a:lstStyle/>
          <a:p>
            <a:pPr marL="351155" indent="-339090">
              <a:lnSpc>
                <a:spcPct val="100000"/>
              </a:lnSpc>
              <a:spcBef>
                <a:spcPts val="10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No contextual</a:t>
            </a:r>
            <a:r>
              <a:rPr sz="1350" spc="-80" dirty="0">
                <a:solidFill>
                  <a:srgbClr val="3F3F3F"/>
                </a:solidFill>
                <a:latin typeface="Trebuchet MS"/>
                <a:cs typeface="Trebuchet MS"/>
              </a:rPr>
              <a:t> </a:t>
            </a:r>
            <a:r>
              <a:rPr sz="1350" spc="-5" dirty="0">
                <a:solidFill>
                  <a:srgbClr val="3F3F3F"/>
                </a:solidFill>
                <a:latin typeface="Trebuchet MS"/>
                <a:cs typeface="Trebuchet MS"/>
              </a:rPr>
              <a:t>loss</a:t>
            </a:r>
            <a:endParaRPr sz="1350">
              <a:latin typeface="Trebuchet MS"/>
              <a:cs typeface="Trebuchet MS"/>
            </a:endParaRPr>
          </a:p>
          <a:p>
            <a:pPr marL="351155" marR="384810" indent="-339090">
              <a:lnSpc>
                <a:spcPct val="101499"/>
              </a:lnSpc>
              <a:spcBef>
                <a:spcPts val="8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No</a:t>
            </a:r>
            <a:r>
              <a:rPr sz="1350" spc="-90" dirty="0">
                <a:solidFill>
                  <a:srgbClr val="3F3F3F"/>
                </a:solidFill>
                <a:latin typeface="Trebuchet MS"/>
                <a:cs typeface="Trebuchet MS"/>
              </a:rPr>
              <a:t> </a:t>
            </a:r>
            <a:r>
              <a:rPr sz="1350" spc="-5" dirty="0">
                <a:solidFill>
                  <a:srgbClr val="3F3F3F"/>
                </a:solidFill>
                <a:latin typeface="Trebuchet MS"/>
                <a:cs typeface="Trebuchet MS"/>
              </a:rPr>
              <a:t>additional  haze/blur  introduced</a:t>
            </a:r>
            <a:endParaRPr sz="1350">
              <a:latin typeface="Trebuchet MS"/>
              <a:cs typeface="Trebuchet MS"/>
            </a:endParaRPr>
          </a:p>
          <a:p>
            <a:pPr marL="351155" indent="-339090">
              <a:lnSpc>
                <a:spcPct val="100000"/>
              </a:lnSpc>
              <a:spcBef>
                <a:spcPts val="114"/>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Visual</a:t>
            </a:r>
            <a:r>
              <a:rPr sz="1350" spc="-20" dirty="0">
                <a:solidFill>
                  <a:srgbClr val="3F3F3F"/>
                </a:solidFill>
                <a:latin typeface="Trebuchet MS"/>
                <a:cs typeface="Trebuchet MS"/>
              </a:rPr>
              <a:t> </a:t>
            </a:r>
            <a:r>
              <a:rPr sz="1350" spc="-5" dirty="0">
                <a:solidFill>
                  <a:srgbClr val="3F3F3F"/>
                </a:solidFill>
                <a:latin typeface="Trebuchet MS"/>
                <a:cs typeface="Trebuchet MS"/>
              </a:rPr>
              <a:t>appeal</a:t>
            </a:r>
            <a:endParaRPr sz="1350">
              <a:latin typeface="Trebuchet MS"/>
              <a:cs typeface="Trebuchet MS"/>
            </a:endParaRPr>
          </a:p>
          <a:p>
            <a:pPr marL="351155" marR="524510" indent="-339090">
              <a:lnSpc>
                <a:spcPct val="101099"/>
              </a:lnSpc>
              <a:spcBef>
                <a:spcPts val="9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No</a:t>
            </a:r>
            <a:r>
              <a:rPr sz="1350" spc="-90" dirty="0">
                <a:solidFill>
                  <a:srgbClr val="3F3F3F"/>
                </a:solidFill>
                <a:latin typeface="Trebuchet MS"/>
                <a:cs typeface="Trebuchet MS"/>
              </a:rPr>
              <a:t> </a:t>
            </a:r>
            <a:r>
              <a:rPr sz="1350" spc="-5" dirty="0">
                <a:solidFill>
                  <a:srgbClr val="3F3F3F"/>
                </a:solidFill>
                <a:latin typeface="Trebuchet MS"/>
                <a:cs typeface="Trebuchet MS"/>
              </a:rPr>
              <a:t>contrast  present</a:t>
            </a:r>
            <a:endParaRPr sz="1350">
              <a:latin typeface="Trebuchet MS"/>
              <a:cs typeface="Trebuchet MS"/>
            </a:endParaRPr>
          </a:p>
          <a:p>
            <a:pPr marL="351155" marR="370840" indent="-339090">
              <a:lnSpc>
                <a:spcPct val="101499"/>
              </a:lnSpc>
              <a:spcBef>
                <a:spcPts val="9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No image  enhancement  required</a:t>
            </a:r>
            <a:endParaRPr sz="1350">
              <a:latin typeface="Trebuchet MS"/>
              <a:cs typeface="Trebuchet MS"/>
            </a:endParaRPr>
          </a:p>
        </p:txBody>
      </p:sp>
      <p:sp>
        <p:nvSpPr>
          <p:cNvPr id="6" name="object 6"/>
          <p:cNvSpPr/>
          <p:nvPr/>
        </p:nvSpPr>
        <p:spPr>
          <a:xfrm>
            <a:off x="43849" y="2849444"/>
            <a:ext cx="2141645" cy="214164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294045" y="2849444"/>
            <a:ext cx="2141645" cy="214164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544240" y="2857619"/>
            <a:ext cx="2125295" cy="2125295"/>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52399" y="152399"/>
            <a:ext cx="1924546" cy="1924546"/>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2149145" y="152399"/>
            <a:ext cx="1924546" cy="1924546"/>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4145891" y="152399"/>
            <a:ext cx="1924546" cy="1924546"/>
          </a:xfrm>
          <a:prstGeom prst="rect">
            <a:avLst/>
          </a:prstGeom>
          <a:blipFill>
            <a:blip r:embed="rId7" cstate="print"/>
            <a:stretch>
              <a:fillRect/>
            </a:stretch>
          </a:blipFill>
        </p:spPr>
        <p:txBody>
          <a:bodyPr wrap="square" lIns="0" tIns="0" rIns="0" bIns="0" rtlCol="0"/>
          <a:lstStyle/>
          <a:p>
            <a:endParaRPr/>
          </a:p>
        </p:txBody>
      </p:sp>
      <p:sp>
        <p:nvSpPr>
          <p:cNvPr id="12" name="object 12"/>
          <p:cNvSpPr txBox="1"/>
          <p:nvPr/>
        </p:nvSpPr>
        <p:spPr>
          <a:xfrm>
            <a:off x="852048" y="2361956"/>
            <a:ext cx="49974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Trebuchet MS"/>
                <a:cs typeface="Trebuchet MS"/>
              </a:rPr>
              <a:t>Blurry</a:t>
            </a:r>
            <a:endParaRPr sz="1400">
              <a:latin typeface="Trebuchet MS"/>
              <a:cs typeface="Trebuchet MS"/>
            </a:endParaRPr>
          </a:p>
        </p:txBody>
      </p:sp>
      <p:sp>
        <p:nvSpPr>
          <p:cNvPr id="13" name="object 13"/>
          <p:cNvSpPr txBox="1"/>
          <p:nvPr/>
        </p:nvSpPr>
        <p:spPr>
          <a:xfrm>
            <a:off x="2503582" y="2361956"/>
            <a:ext cx="79311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Trebuchet MS"/>
                <a:cs typeface="Trebuchet MS"/>
              </a:rPr>
              <a:t>Predicted</a:t>
            </a:r>
            <a:endParaRPr sz="1400">
              <a:latin typeface="Trebuchet MS"/>
              <a:cs typeface="Trebuchet MS"/>
            </a:endParaRPr>
          </a:p>
        </p:txBody>
      </p:sp>
      <p:sp>
        <p:nvSpPr>
          <p:cNvPr id="14" name="object 14"/>
          <p:cNvSpPr txBox="1"/>
          <p:nvPr/>
        </p:nvSpPr>
        <p:spPr>
          <a:xfrm>
            <a:off x="4769645" y="2361956"/>
            <a:ext cx="54737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Trebuchet MS"/>
                <a:cs typeface="Trebuchet MS"/>
              </a:rPr>
              <a:t>Target</a:t>
            </a:r>
            <a:endParaRPr sz="14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091EB-02B7-4DD3-AFD7-F48F12ACF287}"/>
              </a:ext>
            </a:extLst>
          </p:cNvPr>
          <p:cNvSpPr>
            <a:spLocks noGrp="1"/>
          </p:cNvSpPr>
          <p:nvPr>
            <p:ph type="title"/>
          </p:nvPr>
        </p:nvSpPr>
        <p:spPr>
          <a:xfrm>
            <a:off x="229933" y="456382"/>
            <a:ext cx="8684133" cy="515168"/>
          </a:xfrm>
        </p:spPr>
        <p:txBody>
          <a:bodyPr/>
          <a:lstStyle/>
          <a:p>
            <a:pPr algn="ctr"/>
            <a:r>
              <a:rPr lang="en-US" dirty="0"/>
              <a:t> ABSTRACT</a:t>
            </a:r>
            <a:endParaRPr lang="en-IN" dirty="0"/>
          </a:p>
        </p:txBody>
      </p:sp>
      <p:sp>
        <p:nvSpPr>
          <p:cNvPr id="3" name="Text Placeholder 2">
            <a:extLst>
              <a:ext uri="{FF2B5EF4-FFF2-40B4-BE49-F238E27FC236}">
                <a16:creationId xmlns:a16="http://schemas.microsoft.com/office/drawing/2014/main" id="{2D63DB78-5514-4700-9660-11924259F962}"/>
              </a:ext>
            </a:extLst>
          </p:cNvPr>
          <p:cNvSpPr>
            <a:spLocks noGrp="1"/>
          </p:cNvSpPr>
          <p:nvPr>
            <p:ph type="body" idx="1"/>
          </p:nvPr>
        </p:nvSpPr>
        <p:spPr>
          <a:xfrm>
            <a:off x="304699" y="1276350"/>
            <a:ext cx="7353300" cy="3426130"/>
          </a:xfrm>
        </p:spPr>
        <p:txBody>
          <a:bodyPr/>
          <a:lstStyle/>
          <a:p>
            <a:pPr rtl="0">
              <a:spcBef>
                <a:spcPts val="0"/>
              </a:spcBef>
              <a:spcAft>
                <a:spcPts val="1200"/>
              </a:spcAft>
            </a:pPr>
            <a:r>
              <a:rPr lang="en-US" sz="1500" b="0" i="0" u="none" strike="noStrike" dirty="0">
                <a:solidFill>
                  <a:srgbClr val="666666"/>
                </a:solidFill>
                <a:effectLst/>
                <a:latin typeface="Source Code Pro"/>
              </a:rPr>
              <a:t>Documents often exhibit various forms of degradation, which make it hard to be read and substantially deteriorate the performance of an OCR system. The system proposed is an effective end-to-end framework named </a:t>
            </a:r>
            <a:r>
              <a:rPr lang="en-US" sz="1500" b="1" i="0" u="none" strike="noStrike" dirty="0">
                <a:solidFill>
                  <a:srgbClr val="666666"/>
                </a:solidFill>
                <a:effectLst/>
                <a:latin typeface="Source Code Pro"/>
              </a:rPr>
              <a:t>Document Enhancement Generative Adversarial Networks (DE-GAN)</a:t>
            </a:r>
            <a:r>
              <a:rPr lang="en-US" sz="1500" b="0" i="0" u="none" strike="noStrike" dirty="0">
                <a:solidFill>
                  <a:srgbClr val="666666"/>
                </a:solidFill>
                <a:effectLst/>
                <a:latin typeface="Source Code Pro"/>
              </a:rPr>
              <a:t> that uses the conditional GANs (</a:t>
            </a:r>
            <a:r>
              <a:rPr lang="en-US" sz="1500" b="0" i="0" u="none" strike="noStrike" dirty="0" err="1">
                <a:solidFill>
                  <a:srgbClr val="666666"/>
                </a:solidFill>
                <a:effectLst/>
                <a:latin typeface="Source Code Pro"/>
              </a:rPr>
              <a:t>cGANs</a:t>
            </a:r>
            <a:r>
              <a:rPr lang="en-US" sz="1500" b="0" i="0" u="none" strike="noStrike" dirty="0">
                <a:solidFill>
                  <a:srgbClr val="666666"/>
                </a:solidFill>
                <a:effectLst/>
                <a:latin typeface="Source Code Pro"/>
              </a:rPr>
              <a:t>) to restore severely degraded document images. We demonstrate that, in different tasks (</a:t>
            </a:r>
            <a:r>
              <a:rPr lang="en-US" sz="1500" b="1" i="0" u="none" strike="noStrike" dirty="0">
                <a:solidFill>
                  <a:srgbClr val="666666"/>
                </a:solidFill>
                <a:effectLst/>
                <a:latin typeface="Source Code Pro"/>
              </a:rPr>
              <a:t>document clean up, binarization, deblurring and watermark removal</a:t>
            </a:r>
            <a:r>
              <a:rPr lang="en-US" sz="1500" b="0" i="0" u="none" strike="noStrike" dirty="0">
                <a:solidFill>
                  <a:srgbClr val="666666"/>
                </a:solidFill>
                <a:effectLst/>
                <a:latin typeface="Source Code Pro"/>
              </a:rPr>
              <a:t>), DE-GAN can produce an enhanced version of the degraded document with a high quality. In addition, our approach provides consistent improvements compared to state-of-the-art methods over the widely used DIBCO 2013, DIBCO 2017 and H-DIBCO 2018 datasets, proving its ability to restore a degraded document image to its ideal condition. The obtained results on a wide variety of degradation reveal the flexibility of the proposed model to be exploited in other document enhancement problems</a:t>
            </a:r>
            <a:endParaRPr lang="en-US" sz="1500" b="0" dirty="0">
              <a:effectLst/>
            </a:endParaRPr>
          </a:p>
          <a:p>
            <a:br>
              <a:rPr lang="en-US" sz="1500" dirty="0"/>
            </a:br>
            <a:endParaRPr lang="en-IN" sz="1500" dirty="0"/>
          </a:p>
        </p:txBody>
      </p:sp>
    </p:spTree>
    <p:extLst>
      <p:ext uri="{BB962C8B-B14F-4D97-AF65-F5344CB8AC3E}">
        <p14:creationId xmlns:p14="http://schemas.microsoft.com/office/powerpoint/2010/main" val="3411464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18185" y="1371622"/>
            <a:ext cx="2125980" cy="2482850"/>
          </a:xfrm>
          <a:custGeom>
            <a:avLst/>
            <a:gdLst/>
            <a:ahLst/>
            <a:cxnLst/>
            <a:rect l="l" t="t" r="r" b="b"/>
            <a:pathLst>
              <a:path w="2125979" h="2482850">
                <a:moveTo>
                  <a:pt x="2125795" y="2482794"/>
                </a:moveTo>
                <a:lnTo>
                  <a:pt x="0" y="2482794"/>
                </a:lnTo>
                <a:lnTo>
                  <a:pt x="0" y="0"/>
                </a:lnTo>
                <a:lnTo>
                  <a:pt x="2125795" y="0"/>
                </a:lnTo>
                <a:lnTo>
                  <a:pt x="2125795" y="2482794"/>
                </a:lnTo>
                <a:close/>
              </a:path>
            </a:pathLst>
          </a:custGeom>
          <a:solidFill>
            <a:srgbClr val="FFFFFF"/>
          </a:solidFill>
        </p:spPr>
        <p:txBody>
          <a:bodyPr wrap="square" lIns="0" tIns="0" rIns="0" bIns="0" rtlCol="0"/>
          <a:lstStyle/>
          <a:p>
            <a:endParaRPr/>
          </a:p>
        </p:txBody>
      </p:sp>
      <p:sp>
        <p:nvSpPr>
          <p:cNvPr id="3" name="object 3"/>
          <p:cNvSpPr txBox="1"/>
          <p:nvPr/>
        </p:nvSpPr>
        <p:spPr>
          <a:xfrm>
            <a:off x="7209423" y="1496390"/>
            <a:ext cx="1769745" cy="2153920"/>
          </a:xfrm>
          <a:prstGeom prst="rect">
            <a:avLst/>
          </a:prstGeom>
        </p:spPr>
        <p:txBody>
          <a:bodyPr vert="horz" wrap="square" lIns="0" tIns="12700" rIns="0" bIns="0" rtlCol="0">
            <a:spAutoFit/>
          </a:bodyPr>
          <a:lstStyle/>
          <a:p>
            <a:pPr marL="351155" indent="-339090">
              <a:lnSpc>
                <a:spcPct val="100000"/>
              </a:lnSpc>
              <a:spcBef>
                <a:spcPts val="10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No contextual</a:t>
            </a:r>
            <a:r>
              <a:rPr sz="1350" spc="-80" dirty="0">
                <a:solidFill>
                  <a:srgbClr val="3F3F3F"/>
                </a:solidFill>
                <a:latin typeface="Trebuchet MS"/>
                <a:cs typeface="Trebuchet MS"/>
              </a:rPr>
              <a:t> </a:t>
            </a:r>
            <a:r>
              <a:rPr sz="1350" spc="-5" dirty="0">
                <a:solidFill>
                  <a:srgbClr val="3F3F3F"/>
                </a:solidFill>
                <a:latin typeface="Trebuchet MS"/>
                <a:cs typeface="Trebuchet MS"/>
              </a:rPr>
              <a:t>loss</a:t>
            </a:r>
            <a:endParaRPr sz="1350">
              <a:latin typeface="Trebuchet MS"/>
              <a:cs typeface="Trebuchet MS"/>
            </a:endParaRPr>
          </a:p>
          <a:p>
            <a:pPr marL="351155" marR="384810" indent="-339090">
              <a:lnSpc>
                <a:spcPct val="101499"/>
              </a:lnSpc>
              <a:spcBef>
                <a:spcPts val="8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No</a:t>
            </a:r>
            <a:r>
              <a:rPr sz="1350" spc="-90" dirty="0">
                <a:solidFill>
                  <a:srgbClr val="3F3F3F"/>
                </a:solidFill>
                <a:latin typeface="Trebuchet MS"/>
                <a:cs typeface="Trebuchet MS"/>
              </a:rPr>
              <a:t> </a:t>
            </a:r>
            <a:r>
              <a:rPr sz="1350" spc="-5" dirty="0">
                <a:solidFill>
                  <a:srgbClr val="3F3F3F"/>
                </a:solidFill>
                <a:latin typeface="Trebuchet MS"/>
                <a:cs typeface="Trebuchet MS"/>
              </a:rPr>
              <a:t>additional  haze/blur  introduced</a:t>
            </a:r>
            <a:endParaRPr sz="1350">
              <a:latin typeface="Trebuchet MS"/>
              <a:cs typeface="Trebuchet MS"/>
            </a:endParaRPr>
          </a:p>
          <a:p>
            <a:pPr marL="351155" indent="-339090">
              <a:lnSpc>
                <a:spcPct val="100000"/>
              </a:lnSpc>
              <a:spcBef>
                <a:spcPts val="114"/>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Visual</a:t>
            </a:r>
            <a:r>
              <a:rPr sz="1350" spc="-20" dirty="0">
                <a:solidFill>
                  <a:srgbClr val="3F3F3F"/>
                </a:solidFill>
                <a:latin typeface="Trebuchet MS"/>
                <a:cs typeface="Trebuchet MS"/>
              </a:rPr>
              <a:t> </a:t>
            </a:r>
            <a:r>
              <a:rPr sz="1350" spc="-5" dirty="0">
                <a:solidFill>
                  <a:srgbClr val="3F3F3F"/>
                </a:solidFill>
                <a:latin typeface="Trebuchet MS"/>
                <a:cs typeface="Trebuchet MS"/>
              </a:rPr>
              <a:t>appeal</a:t>
            </a:r>
            <a:endParaRPr sz="1350">
              <a:latin typeface="Trebuchet MS"/>
              <a:cs typeface="Trebuchet MS"/>
            </a:endParaRPr>
          </a:p>
          <a:p>
            <a:pPr marL="351155" marR="524510" indent="-339090">
              <a:lnSpc>
                <a:spcPct val="101099"/>
              </a:lnSpc>
              <a:spcBef>
                <a:spcPts val="9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No</a:t>
            </a:r>
            <a:r>
              <a:rPr sz="1350" spc="-90" dirty="0">
                <a:solidFill>
                  <a:srgbClr val="3F3F3F"/>
                </a:solidFill>
                <a:latin typeface="Trebuchet MS"/>
                <a:cs typeface="Trebuchet MS"/>
              </a:rPr>
              <a:t> </a:t>
            </a:r>
            <a:r>
              <a:rPr sz="1350" spc="-5" dirty="0">
                <a:solidFill>
                  <a:srgbClr val="3F3F3F"/>
                </a:solidFill>
                <a:latin typeface="Trebuchet MS"/>
                <a:cs typeface="Trebuchet MS"/>
              </a:rPr>
              <a:t>contrast  present</a:t>
            </a:r>
            <a:endParaRPr sz="1350">
              <a:latin typeface="Trebuchet MS"/>
              <a:cs typeface="Trebuchet MS"/>
            </a:endParaRPr>
          </a:p>
          <a:p>
            <a:pPr marL="351155" marR="370840" indent="-339090">
              <a:lnSpc>
                <a:spcPct val="101499"/>
              </a:lnSpc>
              <a:spcBef>
                <a:spcPts val="9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No image  enhancement  required</a:t>
            </a:r>
            <a:endParaRPr sz="1350">
              <a:latin typeface="Trebuchet MS"/>
              <a:cs typeface="Trebuchet MS"/>
            </a:endParaRPr>
          </a:p>
        </p:txBody>
      </p:sp>
      <p:grpSp>
        <p:nvGrpSpPr>
          <p:cNvPr id="4" name="object 4"/>
          <p:cNvGrpSpPr/>
          <p:nvPr/>
        </p:nvGrpSpPr>
        <p:grpSpPr>
          <a:xfrm>
            <a:off x="132349" y="0"/>
            <a:ext cx="6856095" cy="4991100"/>
            <a:chOff x="132349" y="0"/>
            <a:chExt cx="6856095" cy="4991100"/>
          </a:xfrm>
        </p:grpSpPr>
        <p:sp>
          <p:nvSpPr>
            <p:cNvPr id="5" name="object 5"/>
            <p:cNvSpPr/>
            <p:nvPr/>
          </p:nvSpPr>
          <p:spPr>
            <a:xfrm>
              <a:off x="132349" y="0"/>
              <a:ext cx="6855981" cy="217569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28161" y="2849444"/>
              <a:ext cx="4283278" cy="214164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657790" y="2857619"/>
              <a:ext cx="2125295" cy="2125295"/>
            </a:xfrm>
            <a:prstGeom prst="rect">
              <a:avLst/>
            </a:prstGeom>
            <a:blipFill>
              <a:blip r:embed="rId4" cstate="print"/>
              <a:stretch>
                <a:fillRect/>
              </a:stretch>
            </a:blipFill>
          </p:spPr>
          <p:txBody>
            <a:bodyPr wrap="square" lIns="0" tIns="0" rIns="0" bIns="0" rtlCol="0"/>
            <a:lstStyle/>
            <a:p>
              <a:endParaRPr/>
            </a:p>
          </p:txBody>
        </p:sp>
      </p:grpSp>
      <p:sp>
        <p:nvSpPr>
          <p:cNvPr id="8" name="object 8"/>
          <p:cNvSpPr txBox="1">
            <a:spLocks noGrp="1"/>
          </p:cNvSpPr>
          <p:nvPr>
            <p:ph type="title"/>
          </p:nvPr>
        </p:nvSpPr>
        <p:spPr>
          <a:xfrm>
            <a:off x="7248885" y="194049"/>
            <a:ext cx="1664970" cy="989330"/>
          </a:xfrm>
          <a:prstGeom prst="rect">
            <a:avLst/>
          </a:prstGeom>
          <a:solidFill>
            <a:srgbClr val="FFFFFF"/>
          </a:solidFill>
        </p:spPr>
        <p:txBody>
          <a:bodyPr vert="horz" wrap="square" lIns="0" tIns="40005" rIns="0" bIns="0" rtlCol="0">
            <a:spAutoFit/>
          </a:bodyPr>
          <a:lstStyle/>
          <a:p>
            <a:pPr marL="85090" marR="113664">
              <a:lnSpc>
                <a:spcPts val="3220"/>
              </a:lnSpc>
              <a:spcBef>
                <a:spcPts val="315"/>
              </a:spcBef>
            </a:pPr>
            <a:r>
              <a:rPr spc="-135" dirty="0"/>
              <a:t>Qualitati</a:t>
            </a:r>
            <a:r>
              <a:rPr spc="-220" dirty="0"/>
              <a:t>v</a:t>
            </a:r>
            <a:r>
              <a:rPr spc="-170" dirty="0"/>
              <a:t>e  </a:t>
            </a:r>
            <a:r>
              <a:rPr spc="-175" dirty="0"/>
              <a:t>Analysis</a:t>
            </a:r>
          </a:p>
        </p:txBody>
      </p:sp>
      <p:sp>
        <p:nvSpPr>
          <p:cNvPr id="9" name="object 9"/>
          <p:cNvSpPr txBox="1"/>
          <p:nvPr/>
        </p:nvSpPr>
        <p:spPr>
          <a:xfrm>
            <a:off x="1354258" y="2444719"/>
            <a:ext cx="49974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Trebuchet MS"/>
                <a:cs typeface="Trebuchet MS"/>
              </a:rPr>
              <a:t>Blurry</a:t>
            </a:r>
            <a:endParaRPr sz="1400">
              <a:latin typeface="Trebuchet MS"/>
              <a:cs typeface="Trebuchet MS"/>
            </a:endParaRPr>
          </a:p>
        </p:txBody>
      </p:sp>
      <p:sp>
        <p:nvSpPr>
          <p:cNvPr id="10" name="object 10"/>
          <p:cNvSpPr txBox="1"/>
          <p:nvPr/>
        </p:nvSpPr>
        <p:spPr>
          <a:xfrm>
            <a:off x="3005792" y="2444719"/>
            <a:ext cx="79311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Trebuchet MS"/>
                <a:cs typeface="Trebuchet MS"/>
              </a:rPr>
              <a:t>Predicted</a:t>
            </a:r>
            <a:endParaRPr sz="1400">
              <a:latin typeface="Trebuchet MS"/>
              <a:cs typeface="Trebuchet MS"/>
            </a:endParaRPr>
          </a:p>
        </p:txBody>
      </p:sp>
      <p:sp>
        <p:nvSpPr>
          <p:cNvPr id="11" name="object 11"/>
          <p:cNvSpPr txBox="1"/>
          <p:nvPr/>
        </p:nvSpPr>
        <p:spPr>
          <a:xfrm>
            <a:off x="5271855" y="2444719"/>
            <a:ext cx="54737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Trebuchet MS"/>
                <a:cs typeface="Trebuchet MS"/>
              </a:rPr>
              <a:t>Target</a:t>
            </a:r>
            <a:endParaRPr sz="1400">
              <a:latin typeface="Trebuchet MS"/>
              <a:cs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18185" y="1371622"/>
            <a:ext cx="2125980" cy="2482850"/>
          </a:xfrm>
          <a:custGeom>
            <a:avLst/>
            <a:gdLst/>
            <a:ahLst/>
            <a:cxnLst/>
            <a:rect l="l" t="t" r="r" b="b"/>
            <a:pathLst>
              <a:path w="2125979" h="2482850">
                <a:moveTo>
                  <a:pt x="2125795" y="2482794"/>
                </a:moveTo>
                <a:lnTo>
                  <a:pt x="0" y="2482794"/>
                </a:lnTo>
                <a:lnTo>
                  <a:pt x="0" y="0"/>
                </a:lnTo>
                <a:lnTo>
                  <a:pt x="2125795" y="0"/>
                </a:lnTo>
                <a:lnTo>
                  <a:pt x="2125795" y="2482794"/>
                </a:lnTo>
                <a:close/>
              </a:path>
            </a:pathLst>
          </a:custGeom>
          <a:solidFill>
            <a:srgbClr val="FFFFFF"/>
          </a:solidFill>
        </p:spPr>
        <p:txBody>
          <a:bodyPr wrap="square" lIns="0" tIns="0" rIns="0" bIns="0" rtlCol="0"/>
          <a:lstStyle/>
          <a:p>
            <a:endParaRPr/>
          </a:p>
        </p:txBody>
      </p:sp>
      <p:sp>
        <p:nvSpPr>
          <p:cNvPr id="3" name="object 3"/>
          <p:cNvSpPr txBox="1"/>
          <p:nvPr/>
        </p:nvSpPr>
        <p:spPr>
          <a:xfrm>
            <a:off x="7209423" y="1496390"/>
            <a:ext cx="1769745" cy="2153920"/>
          </a:xfrm>
          <a:prstGeom prst="rect">
            <a:avLst/>
          </a:prstGeom>
        </p:spPr>
        <p:txBody>
          <a:bodyPr vert="horz" wrap="square" lIns="0" tIns="12700" rIns="0" bIns="0" rtlCol="0">
            <a:spAutoFit/>
          </a:bodyPr>
          <a:lstStyle/>
          <a:p>
            <a:pPr marL="351155" indent="-339090">
              <a:lnSpc>
                <a:spcPct val="100000"/>
              </a:lnSpc>
              <a:spcBef>
                <a:spcPts val="10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No contextual</a:t>
            </a:r>
            <a:r>
              <a:rPr sz="1350" spc="-80" dirty="0">
                <a:solidFill>
                  <a:srgbClr val="3F3F3F"/>
                </a:solidFill>
                <a:latin typeface="Trebuchet MS"/>
                <a:cs typeface="Trebuchet MS"/>
              </a:rPr>
              <a:t> </a:t>
            </a:r>
            <a:r>
              <a:rPr sz="1350" spc="-5" dirty="0">
                <a:solidFill>
                  <a:srgbClr val="3F3F3F"/>
                </a:solidFill>
                <a:latin typeface="Trebuchet MS"/>
                <a:cs typeface="Trebuchet MS"/>
              </a:rPr>
              <a:t>loss</a:t>
            </a:r>
            <a:endParaRPr sz="1350">
              <a:latin typeface="Trebuchet MS"/>
              <a:cs typeface="Trebuchet MS"/>
            </a:endParaRPr>
          </a:p>
          <a:p>
            <a:pPr marL="351155" marR="384810" indent="-339090">
              <a:lnSpc>
                <a:spcPct val="101499"/>
              </a:lnSpc>
              <a:spcBef>
                <a:spcPts val="8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No</a:t>
            </a:r>
            <a:r>
              <a:rPr sz="1350" spc="-90" dirty="0">
                <a:solidFill>
                  <a:srgbClr val="3F3F3F"/>
                </a:solidFill>
                <a:latin typeface="Trebuchet MS"/>
                <a:cs typeface="Trebuchet MS"/>
              </a:rPr>
              <a:t> </a:t>
            </a:r>
            <a:r>
              <a:rPr sz="1350" spc="-5" dirty="0">
                <a:solidFill>
                  <a:srgbClr val="3F3F3F"/>
                </a:solidFill>
                <a:latin typeface="Trebuchet MS"/>
                <a:cs typeface="Trebuchet MS"/>
              </a:rPr>
              <a:t>additional  haze/blur  introduced</a:t>
            </a:r>
            <a:endParaRPr sz="1350">
              <a:latin typeface="Trebuchet MS"/>
              <a:cs typeface="Trebuchet MS"/>
            </a:endParaRPr>
          </a:p>
          <a:p>
            <a:pPr marL="351155" indent="-339090">
              <a:lnSpc>
                <a:spcPct val="100000"/>
              </a:lnSpc>
              <a:spcBef>
                <a:spcPts val="114"/>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Visual</a:t>
            </a:r>
            <a:r>
              <a:rPr sz="1350" spc="-20" dirty="0">
                <a:solidFill>
                  <a:srgbClr val="3F3F3F"/>
                </a:solidFill>
                <a:latin typeface="Trebuchet MS"/>
                <a:cs typeface="Trebuchet MS"/>
              </a:rPr>
              <a:t> </a:t>
            </a:r>
            <a:r>
              <a:rPr sz="1350" spc="-5" dirty="0">
                <a:solidFill>
                  <a:srgbClr val="3F3F3F"/>
                </a:solidFill>
                <a:latin typeface="Trebuchet MS"/>
                <a:cs typeface="Trebuchet MS"/>
              </a:rPr>
              <a:t>appeal</a:t>
            </a:r>
            <a:endParaRPr sz="1350">
              <a:latin typeface="Trebuchet MS"/>
              <a:cs typeface="Trebuchet MS"/>
            </a:endParaRPr>
          </a:p>
          <a:p>
            <a:pPr marL="351155" marR="524510" indent="-339090">
              <a:lnSpc>
                <a:spcPct val="101099"/>
              </a:lnSpc>
              <a:spcBef>
                <a:spcPts val="9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No</a:t>
            </a:r>
            <a:r>
              <a:rPr sz="1350" spc="-90" dirty="0">
                <a:solidFill>
                  <a:srgbClr val="3F3F3F"/>
                </a:solidFill>
                <a:latin typeface="Trebuchet MS"/>
                <a:cs typeface="Trebuchet MS"/>
              </a:rPr>
              <a:t> </a:t>
            </a:r>
            <a:r>
              <a:rPr sz="1350" spc="-5" dirty="0">
                <a:solidFill>
                  <a:srgbClr val="3F3F3F"/>
                </a:solidFill>
                <a:latin typeface="Trebuchet MS"/>
                <a:cs typeface="Trebuchet MS"/>
              </a:rPr>
              <a:t>contrast  present</a:t>
            </a:r>
            <a:endParaRPr sz="1350">
              <a:latin typeface="Trebuchet MS"/>
              <a:cs typeface="Trebuchet MS"/>
            </a:endParaRPr>
          </a:p>
          <a:p>
            <a:pPr marL="351155" marR="370840" indent="-339090">
              <a:lnSpc>
                <a:spcPct val="101499"/>
              </a:lnSpc>
              <a:spcBef>
                <a:spcPts val="9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No image  enhancement  required</a:t>
            </a:r>
            <a:endParaRPr sz="1350">
              <a:latin typeface="Trebuchet MS"/>
              <a:cs typeface="Trebuchet MS"/>
            </a:endParaRPr>
          </a:p>
        </p:txBody>
      </p:sp>
      <p:sp>
        <p:nvSpPr>
          <p:cNvPr id="4" name="object 4"/>
          <p:cNvSpPr txBox="1">
            <a:spLocks noGrp="1"/>
          </p:cNvSpPr>
          <p:nvPr>
            <p:ph type="title"/>
          </p:nvPr>
        </p:nvSpPr>
        <p:spPr>
          <a:xfrm>
            <a:off x="7248885" y="194049"/>
            <a:ext cx="1664970" cy="989330"/>
          </a:xfrm>
          <a:prstGeom prst="rect">
            <a:avLst/>
          </a:prstGeom>
          <a:solidFill>
            <a:srgbClr val="FFFFFF"/>
          </a:solidFill>
        </p:spPr>
        <p:txBody>
          <a:bodyPr vert="horz" wrap="square" lIns="0" tIns="40005" rIns="0" bIns="0" rtlCol="0">
            <a:spAutoFit/>
          </a:bodyPr>
          <a:lstStyle/>
          <a:p>
            <a:pPr marL="85090" marR="113664">
              <a:lnSpc>
                <a:spcPts val="3220"/>
              </a:lnSpc>
              <a:spcBef>
                <a:spcPts val="315"/>
              </a:spcBef>
            </a:pPr>
            <a:r>
              <a:rPr spc="-135" dirty="0"/>
              <a:t>Qualitati</a:t>
            </a:r>
            <a:r>
              <a:rPr spc="-220" dirty="0"/>
              <a:t>v</a:t>
            </a:r>
            <a:r>
              <a:rPr spc="-170" dirty="0"/>
              <a:t>e  </a:t>
            </a:r>
            <a:r>
              <a:rPr spc="-175" dirty="0"/>
              <a:t>Analysis</a:t>
            </a:r>
          </a:p>
        </p:txBody>
      </p:sp>
      <p:sp>
        <p:nvSpPr>
          <p:cNvPr id="5" name="object 5"/>
          <p:cNvSpPr txBox="1"/>
          <p:nvPr/>
        </p:nvSpPr>
        <p:spPr>
          <a:xfrm>
            <a:off x="1354258" y="2444719"/>
            <a:ext cx="49974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Trebuchet MS"/>
                <a:cs typeface="Trebuchet MS"/>
              </a:rPr>
              <a:t>Blurry</a:t>
            </a:r>
            <a:endParaRPr sz="1400">
              <a:latin typeface="Trebuchet MS"/>
              <a:cs typeface="Trebuchet MS"/>
            </a:endParaRPr>
          </a:p>
        </p:txBody>
      </p:sp>
      <p:sp>
        <p:nvSpPr>
          <p:cNvPr id="6" name="object 6"/>
          <p:cNvSpPr txBox="1"/>
          <p:nvPr/>
        </p:nvSpPr>
        <p:spPr>
          <a:xfrm>
            <a:off x="3005792" y="2444719"/>
            <a:ext cx="79311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Trebuchet MS"/>
                <a:cs typeface="Trebuchet MS"/>
              </a:rPr>
              <a:t>Predicted</a:t>
            </a:r>
            <a:endParaRPr sz="1400">
              <a:latin typeface="Trebuchet MS"/>
              <a:cs typeface="Trebuchet MS"/>
            </a:endParaRPr>
          </a:p>
        </p:txBody>
      </p:sp>
      <p:sp>
        <p:nvSpPr>
          <p:cNvPr id="7" name="object 7"/>
          <p:cNvSpPr txBox="1"/>
          <p:nvPr/>
        </p:nvSpPr>
        <p:spPr>
          <a:xfrm>
            <a:off x="5271855" y="2444719"/>
            <a:ext cx="54737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Trebuchet MS"/>
                <a:cs typeface="Trebuchet MS"/>
              </a:rPr>
              <a:t>Target</a:t>
            </a:r>
            <a:endParaRPr sz="1400">
              <a:latin typeface="Trebuchet MS"/>
              <a:cs typeface="Trebuchet MS"/>
            </a:endParaRPr>
          </a:p>
        </p:txBody>
      </p:sp>
      <p:sp>
        <p:nvSpPr>
          <p:cNvPr id="8" name="object 8"/>
          <p:cNvSpPr/>
          <p:nvPr/>
        </p:nvSpPr>
        <p:spPr>
          <a:xfrm>
            <a:off x="152399" y="2806919"/>
            <a:ext cx="2184183" cy="218417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2488982" y="2806919"/>
            <a:ext cx="2184183" cy="2184170"/>
          </a:xfrm>
          <a:prstGeom prst="rect">
            <a:avLst/>
          </a:prstGeom>
          <a:blipFill>
            <a:blip r:embed="rId3" cstate="print"/>
            <a:stretch>
              <a:fillRect/>
            </a:stretch>
          </a:blipFill>
        </p:spPr>
        <p:txBody>
          <a:bodyPr wrap="square" lIns="0" tIns="0" rIns="0" bIns="0" rtlCol="0"/>
          <a:lstStyle/>
          <a:p>
            <a:endParaRPr/>
          </a:p>
        </p:txBody>
      </p:sp>
      <p:grpSp>
        <p:nvGrpSpPr>
          <p:cNvPr id="10" name="object 10"/>
          <p:cNvGrpSpPr/>
          <p:nvPr/>
        </p:nvGrpSpPr>
        <p:grpSpPr>
          <a:xfrm>
            <a:off x="4605215" y="152399"/>
            <a:ext cx="2413000" cy="4784090"/>
            <a:chOff x="4605215" y="152399"/>
            <a:chExt cx="2413000" cy="4784090"/>
          </a:xfrm>
        </p:grpSpPr>
        <p:sp>
          <p:nvSpPr>
            <p:cNvPr id="11" name="object 11"/>
            <p:cNvSpPr/>
            <p:nvPr/>
          </p:nvSpPr>
          <p:spPr>
            <a:xfrm>
              <a:off x="4944165" y="2862006"/>
              <a:ext cx="2074008" cy="2074008"/>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4605215" y="152399"/>
              <a:ext cx="2074008" cy="2074008"/>
            </a:xfrm>
            <a:prstGeom prst="rect">
              <a:avLst/>
            </a:prstGeom>
            <a:blipFill>
              <a:blip r:embed="rId5" cstate="print"/>
              <a:stretch>
                <a:fillRect/>
              </a:stretch>
            </a:blipFill>
          </p:spPr>
          <p:txBody>
            <a:bodyPr wrap="square" lIns="0" tIns="0" rIns="0" bIns="0" rtlCol="0"/>
            <a:lstStyle/>
            <a:p>
              <a:endParaRPr/>
            </a:p>
          </p:txBody>
        </p:sp>
      </p:grpSp>
      <p:sp>
        <p:nvSpPr>
          <p:cNvPr id="13" name="object 13"/>
          <p:cNvSpPr/>
          <p:nvPr/>
        </p:nvSpPr>
        <p:spPr>
          <a:xfrm>
            <a:off x="152399" y="152399"/>
            <a:ext cx="2074008" cy="2074008"/>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2378807" y="152399"/>
            <a:ext cx="2074008" cy="2074008"/>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908819"/>
            <a:ext cx="2094864" cy="2235200"/>
            <a:chOff x="0" y="2908819"/>
            <a:chExt cx="2094864" cy="2235200"/>
          </a:xfrm>
        </p:grpSpPr>
        <p:sp>
          <p:nvSpPr>
            <p:cNvPr id="3" name="object 3"/>
            <p:cNvSpPr/>
            <p:nvPr/>
          </p:nvSpPr>
          <p:spPr>
            <a:xfrm>
              <a:off x="140649" y="2908819"/>
              <a:ext cx="1953895" cy="1746885"/>
            </a:xfrm>
            <a:custGeom>
              <a:avLst/>
              <a:gdLst/>
              <a:ahLst/>
              <a:cxnLst/>
              <a:rect l="l" t="t" r="r" b="b"/>
              <a:pathLst>
                <a:path w="1953895" h="1746885">
                  <a:moveTo>
                    <a:pt x="1953896" y="1746596"/>
                  </a:moveTo>
                  <a:lnTo>
                    <a:pt x="0" y="1746596"/>
                  </a:lnTo>
                  <a:lnTo>
                    <a:pt x="0" y="0"/>
                  </a:lnTo>
                  <a:lnTo>
                    <a:pt x="1953896" y="0"/>
                  </a:lnTo>
                  <a:lnTo>
                    <a:pt x="1953896" y="1746596"/>
                  </a:lnTo>
                  <a:close/>
                </a:path>
              </a:pathLst>
            </a:custGeom>
            <a:solidFill>
              <a:srgbClr val="FF0000"/>
            </a:solidFill>
          </p:spPr>
          <p:txBody>
            <a:bodyPr wrap="square" lIns="0" tIns="0" rIns="0" bIns="0" rtlCol="0"/>
            <a:lstStyle/>
            <a:p>
              <a:endParaRPr/>
            </a:p>
          </p:txBody>
        </p:sp>
        <p:sp>
          <p:nvSpPr>
            <p:cNvPr id="4" name="object 4"/>
            <p:cNvSpPr/>
            <p:nvPr/>
          </p:nvSpPr>
          <p:spPr>
            <a:xfrm>
              <a:off x="226364" y="2994545"/>
              <a:ext cx="1753235" cy="1470660"/>
            </a:xfrm>
            <a:custGeom>
              <a:avLst/>
              <a:gdLst/>
              <a:ahLst/>
              <a:cxnLst/>
              <a:rect l="l" t="t" r="r" b="b"/>
              <a:pathLst>
                <a:path w="1753235" h="1470660">
                  <a:moveTo>
                    <a:pt x="1585810" y="1047750"/>
                  </a:moveTo>
                  <a:lnTo>
                    <a:pt x="0" y="1047750"/>
                  </a:lnTo>
                  <a:lnTo>
                    <a:pt x="0" y="1257300"/>
                  </a:lnTo>
                  <a:lnTo>
                    <a:pt x="0" y="1261110"/>
                  </a:lnTo>
                  <a:lnTo>
                    <a:pt x="0" y="1470660"/>
                  </a:lnTo>
                  <a:lnTo>
                    <a:pt x="630313" y="1470660"/>
                  </a:lnTo>
                  <a:lnTo>
                    <a:pt x="630313" y="1261110"/>
                  </a:lnTo>
                  <a:lnTo>
                    <a:pt x="1585810" y="1261110"/>
                  </a:lnTo>
                  <a:lnTo>
                    <a:pt x="1585810" y="1047750"/>
                  </a:lnTo>
                  <a:close/>
                </a:path>
                <a:path w="1753235" h="1470660">
                  <a:moveTo>
                    <a:pt x="1753184" y="419100"/>
                  </a:moveTo>
                  <a:lnTo>
                    <a:pt x="524573" y="419100"/>
                  </a:lnTo>
                  <a:lnTo>
                    <a:pt x="524573" y="213360"/>
                  </a:lnTo>
                  <a:lnTo>
                    <a:pt x="763041" y="213360"/>
                  </a:lnTo>
                  <a:lnTo>
                    <a:pt x="763041" y="0"/>
                  </a:lnTo>
                  <a:lnTo>
                    <a:pt x="0" y="0"/>
                  </a:lnTo>
                  <a:lnTo>
                    <a:pt x="0" y="209550"/>
                  </a:lnTo>
                  <a:lnTo>
                    <a:pt x="0" y="213360"/>
                  </a:lnTo>
                  <a:lnTo>
                    <a:pt x="0" y="842010"/>
                  </a:lnTo>
                  <a:lnTo>
                    <a:pt x="1323162" y="842010"/>
                  </a:lnTo>
                  <a:lnTo>
                    <a:pt x="1323162" y="632460"/>
                  </a:lnTo>
                  <a:lnTo>
                    <a:pt x="1753184" y="632460"/>
                  </a:lnTo>
                  <a:lnTo>
                    <a:pt x="1753184" y="419100"/>
                  </a:lnTo>
                  <a:close/>
                </a:path>
              </a:pathLst>
            </a:custGeom>
            <a:solidFill>
              <a:srgbClr val="FFFF00"/>
            </a:solidFill>
          </p:spPr>
          <p:txBody>
            <a:bodyPr wrap="square" lIns="0" tIns="0" rIns="0" bIns="0" rtlCol="0"/>
            <a:lstStyle/>
            <a:p>
              <a:endParaRPr/>
            </a:p>
          </p:txBody>
        </p:sp>
      </p:grpSp>
      <p:sp>
        <p:nvSpPr>
          <p:cNvPr id="5" name="object 5"/>
          <p:cNvSpPr txBox="1">
            <a:spLocks noGrp="1"/>
          </p:cNvSpPr>
          <p:nvPr>
            <p:ph type="title"/>
          </p:nvPr>
        </p:nvSpPr>
        <p:spPr>
          <a:xfrm>
            <a:off x="490775" y="250808"/>
            <a:ext cx="3150235" cy="436880"/>
          </a:xfrm>
          <a:prstGeom prst="rect">
            <a:avLst/>
          </a:prstGeom>
        </p:spPr>
        <p:txBody>
          <a:bodyPr vert="horz" wrap="square" lIns="0" tIns="12700" rIns="0" bIns="0" rtlCol="0">
            <a:spAutoFit/>
          </a:bodyPr>
          <a:lstStyle/>
          <a:p>
            <a:pPr marL="12700">
              <a:lnSpc>
                <a:spcPct val="100000"/>
              </a:lnSpc>
              <a:spcBef>
                <a:spcPts val="100"/>
              </a:spcBef>
            </a:pPr>
            <a:r>
              <a:rPr spc="105" dirty="0"/>
              <a:t>CNN </a:t>
            </a:r>
            <a:r>
              <a:rPr spc="-245" dirty="0"/>
              <a:t>based</a:t>
            </a:r>
            <a:r>
              <a:rPr spc="-415" dirty="0"/>
              <a:t> </a:t>
            </a:r>
            <a:r>
              <a:rPr spc="-204" dirty="0"/>
              <a:t>extension…</a:t>
            </a:r>
          </a:p>
        </p:txBody>
      </p:sp>
      <p:sp>
        <p:nvSpPr>
          <p:cNvPr id="6" name="object 6"/>
          <p:cNvSpPr txBox="1"/>
          <p:nvPr/>
        </p:nvSpPr>
        <p:spPr>
          <a:xfrm>
            <a:off x="358774" y="944665"/>
            <a:ext cx="4491990" cy="955040"/>
          </a:xfrm>
          <a:prstGeom prst="rect">
            <a:avLst/>
          </a:prstGeom>
        </p:spPr>
        <p:txBody>
          <a:bodyPr vert="horz" wrap="square" lIns="0" tIns="8890" rIns="0" bIns="0" rtlCol="0">
            <a:spAutoFit/>
          </a:bodyPr>
          <a:lstStyle/>
          <a:p>
            <a:pPr marL="12700" marR="26034">
              <a:lnSpc>
                <a:spcPct val="101899"/>
              </a:lnSpc>
              <a:spcBef>
                <a:spcPts val="70"/>
              </a:spcBef>
            </a:pPr>
            <a:r>
              <a:rPr sz="1350" spc="-5" dirty="0">
                <a:solidFill>
                  <a:srgbClr val="3F3F3F"/>
                </a:solidFill>
                <a:latin typeface="Trebuchet MS"/>
                <a:cs typeface="Trebuchet MS"/>
              </a:rPr>
              <a:t>We designed </a:t>
            </a:r>
            <a:r>
              <a:rPr sz="1350" dirty="0">
                <a:solidFill>
                  <a:srgbClr val="3F3F3F"/>
                </a:solidFill>
                <a:latin typeface="Trebuchet MS"/>
                <a:cs typeface="Trebuchet MS"/>
              </a:rPr>
              <a:t>a </a:t>
            </a:r>
            <a:r>
              <a:rPr sz="1350" spc="-5" dirty="0">
                <a:solidFill>
                  <a:srgbClr val="3F3F3F"/>
                </a:solidFill>
                <a:latin typeface="Trebuchet MS"/>
                <a:cs typeface="Trebuchet MS"/>
              </a:rPr>
              <a:t>shallow CNN just to test and learn more  about why GANs were chosen for this problem</a:t>
            </a:r>
            <a:r>
              <a:rPr sz="1350" spc="-65" dirty="0">
                <a:solidFill>
                  <a:srgbClr val="3F3F3F"/>
                </a:solidFill>
                <a:latin typeface="Trebuchet MS"/>
                <a:cs typeface="Trebuchet MS"/>
              </a:rPr>
              <a:t> </a:t>
            </a:r>
            <a:r>
              <a:rPr sz="1350" spc="-5" dirty="0">
                <a:solidFill>
                  <a:srgbClr val="3F3F3F"/>
                </a:solidFill>
                <a:latin typeface="Trebuchet MS"/>
                <a:cs typeface="Trebuchet MS"/>
              </a:rPr>
              <a:t>statement?</a:t>
            </a:r>
            <a:endParaRPr sz="1350">
              <a:latin typeface="Trebuchet MS"/>
              <a:cs typeface="Trebuchet MS"/>
            </a:endParaRPr>
          </a:p>
          <a:p>
            <a:pPr marL="12700" marR="5080">
              <a:lnSpc>
                <a:spcPct val="101899"/>
              </a:lnSpc>
              <a:spcBef>
                <a:spcPts val="745"/>
              </a:spcBef>
            </a:pPr>
            <a:r>
              <a:rPr sz="1350" spc="-5" dirty="0">
                <a:solidFill>
                  <a:srgbClr val="3F3F3F"/>
                </a:solidFill>
                <a:latin typeface="Trebuchet MS"/>
                <a:cs typeface="Trebuchet MS"/>
              </a:rPr>
              <a:t>Our CNN was based on UNET like structure with </a:t>
            </a:r>
            <a:r>
              <a:rPr sz="1350" dirty="0">
                <a:solidFill>
                  <a:srgbClr val="3F3F3F"/>
                </a:solidFill>
                <a:latin typeface="Trebuchet MS"/>
                <a:cs typeface="Trebuchet MS"/>
              </a:rPr>
              <a:t>3 </a:t>
            </a:r>
            <a:r>
              <a:rPr sz="1350" spc="-5" dirty="0">
                <a:solidFill>
                  <a:srgbClr val="3F3F3F"/>
                </a:solidFill>
                <a:latin typeface="Trebuchet MS"/>
                <a:cs typeface="Trebuchet MS"/>
              </a:rPr>
              <a:t>encoder  and </a:t>
            </a:r>
            <a:r>
              <a:rPr sz="1350" dirty="0">
                <a:solidFill>
                  <a:srgbClr val="3F3F3F"/>
                </a:solidFill>
                <a:latin typeface="Trebuchet MS"/>
                <a:cs typeface="Trebuchet MS"/>
              </a:rPr>
              <a:t>3 </a:t>
            </a:r>
            <a:r>
              <a:rPr sz="1350" spc="-5" dirty="0">
                <a:solidFill>
                  <a:srgbClr val="3F3F3F"/>
                </a:solidFill>
                <a:latin typeface="Trebuchet MS"/>
                <a:cs typeface="Trebuchet MS"/>
              </a:rPr>
              <a:t>decoder blocks and three skip</a:t>
            </a:r>
            <a:r>
              <a:rPr sz="1350" spc="-35" dirty="0">
                <a:solidFill>
                  <a:srgbClr val="3F3F3F"/>
                </a:solidFill>
                <a:latin typeface="Trebuchet MS"/>
                <a:cs typeface="Trebuchet MS"/>
              </a:rPr>
              <a:t> </a:t>
            </a:r>
            <a:r>
              <a:rPr sz="1350" spc="-5" dirty="0">
                <a:solidFill>
                  <a:srgbClr val="3F3F3F"/>
                </a:solidFill>
                <a:latin typeface="Trebuchet MS"/>
                <a:cs typeface="Trebuchet MS"/>
              </a:rPr>
              <a:t>connections.</a:t>
            </a:r>
            <a:endParaRPr sz="1350">
              <a:latin typeface="Trebuchet MS"/>
              <a:cs typeface="Trebuchet MS"/>
            </a:endParaRPr>
          </a:p>
        </p:txBody>
      </p:sp>
      <p:sp>
        <p:nvSpPr>
          <p:cNvPr id="7" name="object 7"/>
          <p:cNvSpPr/>
          <p:nvPr/>
        </p:nvSpPr>
        <p:spPr>
          <a:xfrm>
            <a:off x="5861263" y="0"/>
            <a:ext cx="3282718" cy="2654794"/>
          </a:xfrm>
          <a:prstGeom prst="rect">
            <a:avLst/>
          </a:prstGeom>
          <a:blipFill>
            <a:blip r:embed="rId2" cstate="print"/>
            <a:stretch>
              <a:fillRect/>
            </a:stretch>
          </a:blipFill>
        </p:spPr>
        <p:txBody>
          <a:bodyPr wrap="square" lIns="0" tIns="0" rIns="0" bIns="0" rtlCol="0"/>
          <a:lstStyle/>
          <a:p>
            <a:endParaRPr/>
          </a:p>
        </p:txBody>
      </p:sp>
      <p:grpSp>
        <p:nvGrpSpPr>
          <p:cNvPr id="8" name="object 8"/>
          <p:cNvGrpSpPr/>
          <p:nvPr/>
        </p:nvGrpSpPr>
        <p:grpSpPr>
          <a:xfrm>
            <a:off x="2310945" y="2814419"/>
            <a:ext cx="2164715" cy="2126615"/>
            <a:chOff x="2310945" y="2814419"/>
            <a:chExt cx="2164715" cy="2126615"/>
          </a:xfrm>
        </p:grpSpPr>
        <p:sp>
          <p:nvSpPr>
            <p:cNvPr id="9" name="object 9"/>
            <p:cNvSpPr/>
            <p:nvPr/>
          </p:nvSpPr>
          <p:spPr>
            <a:xfrm>
              <a:off x="2349045" y="2814419"/>
              <a:ext cx="2126370" cy="212637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349045" y="2899644"/>
              <a:ext cx="2033270" cy="1902460"/>
            </a:xfrm>
            <a:custGeom>
              <a:avLst/>
              <a:gdLst/>
              <a:ahLst/>
              <a:cxnLst/>
              <a:rect l="l" t="t" r="r" b="b"/>
              <a:pathLst>
                <a:path w="2033270" h="1902460">
                  <a:moveTo>
                    <a:pt x="1594771" y="447924"/>
                  </a:moveTo>
                  <a:lnTo>
                    <a:pt x="2033070" y="447924"/>
                  </a:lnTo>
                  <a:lnTo>
                    <a:pt x="2033070" y="1317022"/>
                  </a:lnTo>
                  <a:lnTo>
                    <a:pt x="1594771" y="1317022"/>
                  </a:lnTo>
                  <a:lnTo>
                    <a:pt x="1594771" y="447924"/>
                  </a:lnTo>
                  <a:close/>
                </a:path>
                <a:path w="2033270" h="1902460">
                  <a:moveTo>
                    <a:pt x="0" y="1032897"/>
                  </a:moveTo>
                  <a:lnTo>
                    <a:pt x="438299" y="1032897"/>
                  </a:lnTo>
                  <a:lnTo>
                    <a:pt x="438299" y="1901996"/>
                  </a:lnTo>
                  <a:lnTo>
                    <a:pt x="0" y="1901996"/>
                  </a:lnTo>
                  <a:lnTo>
                    <a:pt x="0" y="1032897"/>
                  </a:lnTo>
                  <a:close/>
                </a:path>
                <a:path w="2033270" h="1902460">
                  <a:moveTo>
                    <a:pt x="134899" y="0"/>
                  </a:moveTo>
                  <a:lnTo>
                    <a:pt x="573198" y="0"/>
                  </a:lnTo>
                  <a:lnTo>
                    <a:pt x="573198" y="869098"/>
                  </a:lnTo>
                  <a:lnTo>
                    <a:pt x="134899" y="869098"/>
                  </a:lnTo>
                  <a:lnTo>
                    <a:pt x="134899" y="0"/>
                  </a:lnTo>
                  <a:close/>
                </a:path>
              </a:pathLst>
            </a:custGeom>
            <a:ln w="76199">
              <a:solidFill>
                <a:srgbClr val="FF0000"/>
              </a:solidFill>
            </a:ln>
          </p:spPr>
          <p:txBody>
            <a:bodyPr wrap="square" lIns="0" tIns="0" rIns="0" bIns="0" rtlCol="0"/>
            <a:lstStyle/>
            <a:p>
              <a:endParaRPr/>
            </a:p>
          </p:txBody>
        </p:sp>
      </p:grpSp>
      <p:grpSp>
        <p:nvGrpSpPr>
          <p:cNvPr id="11" name="object 11"/>
          <p:cNvGrpSpPr/>
          <p:nvPr/>
        </p:nvGrpSpPr>
        <p:grpSpPr>
          <a:xfrm>
            <a:off x="6798236" y="2747544"/>
            <a:ext cx="2222500" cy="2222500"/>
            <a:chOff x="6798236" y="2747544"/>
            <a:chExt cx="2222500" cy="2222500"/>
          </a:xfrm>
        </p:grpSpPr>
        <p:sp>
          <p:nvSpPr>
            <p:cNvPr id="12" name="object 12"/>
            <p:cNvSpPr/>
            <p:nvPr/>
          </p:nvSpPr>
          <p:spPr>
            <a:xfrm>
              <a:off x="6836336" y="2785669"/>
              <a:ext cx="2183895" cy="2183870"/>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6836336" y="2785644"/>
              <a:ext cx="2120900" cy="1885314"/>
            </a:xfrm>
            <a:custGeom>
              <a:avLst/>
              <a:gdLst/>
              <a:ahLst/>
              <a:cxnLst/>
              <a:rect l="l" t="t" r="r" b="b"/>
              <a:pathLst>
                <a:path w="2120900" h="1885314">
                  <a:moveTo>
                    <a:pt x="179524" y="0"/>
                  </a:moveTo>
                  <a:lnTo>
                    <a:pt x="617823" y="0"/>
                  </a:lnTo>
                  <a:lnTo>
                    <a:pt x="617823" y="869098"/>
                  </a:lnTo>
                  <a:lnTo>
                    <a:pt x="179524" y="869098"/>
                  </a:lnTo>
                  <a:lnTo>
                    <a:pt x="179524" y="0"/>
                  </a:lnTo>
                  <a:close/>
                </a:path>
                <a:path w="2120900" h="1885314">
                  <a:moveTo>
                    <a:pt x="1682446" y="533148"/>
                  </a:moveTo>
                  <a:lnTo>
                    <a:pt x="2120745" y="533148"/>
                  </a:lnTo>
                  <a:lnTo>
                    <a:pt x="2120745" y="1402247"/>
                  </a:lnTo>
                  <a:lnTo>
                    <a:pt x="1682446" y="1402247"/>
                  </a:lnTo>
                  <a:lnTo>
                    <a:pt x="1682446" y="533148"/>
                  </a:lnTo>
                  <a:close/>
                </a:path>
                <a:path w="2120900" h="1885314">
                  <a:moveTo>
                    <a:pt x="0" y="1015972"/>
                  </a:moveTo>
                  <a:lnTo>
                    <a:pt x="438299" y="1015972"/>
                  </a:lnTo>
                  <a:lnTo>
                    <a:pt x="438299" y="1885071"/>
                  </a:lnTo>
                  <a:lnTo>
                    <a:pt x="0" y="1885071"/>
                  </a:lnTo>
                  <a:lnTo>
                    <a:pt x="0" y="1015972"/>
                  </a:lnTo>
                  <a:close/>
                </a:path>
              </a:pathLst>
            </a:custGeom>
            <a:ln w="76199">
              <a:solidFill>
                <a:srgbClr val="00FF00"/>
              </a:solidFill>
            </a:ln>
          </p:spPr>
          <p:txBody>
            <a:bodyPr wrap="square" lIns="0" tIns="0" rIns="0" bIns="0" rtlCol="0"/>
            <a:lstStyle/>
            <a:p>
              <a:endParaRPr/>
            </a:p>
          </p:txBody>
        </p:sp>
      </p:grpSp>
      <p:grpSp>
        <p:nvGrpSpPr>
          <p:cNvPr id="14" name="object 14"/>
          <p:cNvGrpSpPr/>
          <p:nvPr/>
        </p:nvGrpSpPr>
        <p:grpSpPr>
          <a:xfrm>
            <a:off x="4595340" y="2776319"/>
            <a:ext cx="2122805" cy="2128520"/>
            <a:chOff x="4595340" y="2776319"/>
            <a:chExt cx="2122805" cy="2128520"/>
          </a:xfrm>
        </p:grpSpPr>
        <p:sp>
          <p:nvSpPr>
            <p:cNvPr id="15" name="object 15"/>
            <p:cNvSpPr/>
            <p:nvPr/>
          </p:nvSpPr>
          <p:spPr>
            <a:xfrm>
              <a:off x="4627815" y="2814419"/>
              <a:ext cx="2090020" cy="2090020"/>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4633440" y="2814419"/>
              <a:ext cx="2013585" cy="1928495"/>
            </a:xfrm>
            <a:custGeom>
              <a:avLst/>
              <a:gdLst/>
              <a:ahLst/>
              <a:cxnLst/>
              <a:rect l="l" t="t" r="r" b="b"/>
              <a:pathLst>
                <a:path w="2013584" h="1928495">
                  <a:moveTo>
                    <a:pt x="1574746" y="533148"/>
                  </a:moveTo>
                  <a:lnTo>
                    <a:pt x="2013045" y="533148"/>
                  </a:lnTo>
                  <a:lnTo>
                    <a:pt x="2013045" y="1402247"/>
                  </a:lnTo>
                  <a:lnTo>
                    <a:pt x="1574746" y="1402247"/>
                  </a:lnTo>
                  <a:lnTo>
                    <a:pt x="1574746" y="533148"/>
                  </a:lnTo>
                  <a:close/>
                </a:path>
                <a:path w="2013584" h="1928495">
                  <a:moveTo>
                    <a:pt x="0" y="1059147"/>
                  </a:moveTo>
                  <a:lnTo>
                    <a:pt x="438299" y="1059147"/>
                  </a:lnTo>
                  <a:lnTo>
                    <a:pt x="438299" y="1928246"/>
                  </a:lnTo>
                  <a:lnTo>
                    <a:pt x="0" y="1928246"/>
                  </a:lnTo>
                  <a:lnTo>
                    <a:pt x="0" y="1059147"/>
                  </a:lnTo>
                  <a:close/>
                </a:path>
                <a:path w="2013584" h="1928495">
                  <a:moveTo>
                    <a:pt x="96474" y="0"/>
                  </a:moveTo>
                  <a:lnTo>
                    <a:pt x="534773" y="0"/>
                  </a:lnTo>
                  <a:lnTo>
                    <a:pt x="534773" y="869098"/>
                  </a:lnTo>
                  <a:lnTo>
                    <a:pt x="96474" y="869098"/>
                  </a:lnTo>
                  <a:lnTo>
                    <a:pt x="96474" y="0"/>
                  </a:lnTo>
                  <a:close/>
                </a:path>
              </a:pathLst>
            </a:custGeom>
            <a:ln w="76199">
              <a:solidFill>
                <a:srgbClr val="FF0000"/>
              </a:solidFill>
            </a:ln>
          </p:spPr>
          <p:txBody>
            <a:bodyPr wrap="square" lIns="0" tIns="0" rIns="0" bIns="0" rtlCol="0"/>
            <a:lstStyle/>
            <a:p>
              <a:endParaRPr/>
            </a:p>
          </p:txBody>
        </p:sp>
      </p:grpSp>
      <p:sp>
        <p:nvSpPr>
          <p:cNvPr id="17" name="object 17"/>
          <p:cNvSpPr txBox="1"/>
          <p:nvPr/>
        </p:nvSpPr>
        <p:spPr>
          <a:xfrm>
            <a:off x="140649" y="2908819"/>
            <a:ext cx="1953895" cy="1746885"/>
          </a:xfrm>
          <a:prstGeom prst="rect">
            <a:avLst/>
          </a:prstGeom>
          <a:ln w="76199">
            <a:solidFill>
              <a:srgbClr val="000000"/>
            </a:solidFill>
          </a:ln>
        </p:spPr>
        <p:txBody>
          <a:bodyPr vert="horz" wrap="square" lIns="0" tIns="88265" rIns="0" bIns="0" rtlCol="0">
            <a:spAutoFit/>
          </a:bodyPr>
          <a:lstStyle/>
          <a:p>
            <a:pPr marL="85090" marR="1096645">
              <a:lnSpc>
                <a:spcPts val="1650"/>
              </a:lnSpc>
              <a:spcBef>
                <a:spcPts val="695"/>
              </a:spcBef>
            </a:pPr>
            <a:r>
              <a:rPr sz="1400" b="1" spc="-60" dirty="0">
                <a:solidFill>
                  <a:srgbClr val="0000FF"/>
                </a:solidFill>
                <a:latin typeface="Times New Roman"/>
                <a:cs typeface="Times New Roman"/>
              </a:rPr>
              <a:t>RE</a:t>
            </a:r>
            <a:r>
              <a:rPr sz="1400" b="1" spc="25" dirty="0">
                <a:solidFill>
                  <a:srgbClr val="0000FF"/>
                </a:solidFill>
                <a:latin typeface="Times New Roman"/>
                <a:cs typeface="Times New Roman"/>
              </a:rPr>
              <a:t>S</a:t>
            </a:r>
            <a:r>
              <a:rPr sz="1400" b="1" spc="30" dirty="0">
                <a:solidFill>
                  <a:srgbClr val="0000FF"/>
                </a:solidFill>
                <a:latin typeface="Times New Roman"/>
                <a:cs typeface="Times New Roman"/>
              </a:rPr>
              <a:t>U</a:t>
            </a:r>
            <a:r>
              <a:rPr sz="1400" b="1" spc="-275" dirty="0">
                <a:solidFill>
                  <a:srgbClr val="0000FF"/>
                </a:solidFill>
                <a:latin typeface="Times New Roman"/>
                <a:cs typeface="Times New Roman"/>
              </a:rPr>
              <a:t>L</a:t>
            </a:r>
            <a:r>
              <a:rPr sz="1400" b="1" spc="-20" dirty="0">
                <a:solidFill>
                  <a:srgbClr val="0000FF"/>
                </a:solidFill>
                <a:latin typeface="Times New Roman"/>
                <a:cs typeface="Times New Roman"/>
              </a:rPr>
              <a:t>TS  </a:t>
            </a:r>
            <a:r>
              <a:rPr sz="1400" b="1" dirty="0">
                <a:solidFill>
                  <a:srgbClr val="0000FF"/>
                </a:solidFill>
                <a:latin typeface="Times New Roman"/>
                <a:cs typeface="Times New Roman"/>
              </a:rPr>
              <a:t>PSNR:</a:t>
            </a:r>
            <a:endParaRPr sz="1400">
              <a:latin typeface="Times New Roman"/>
              <a:cs typeface="Times New Roman"/>
            </a:endParaRPr>
          </a:p>
          <a:p>
            <a:pPr marL="85090">
              <a:lnSpc>
                <a:spcPts val="1585"/>
              </a:lnSpc>
            </a:pPr>
            <a:r>
              <a:rPr sz="1400" b="1" spc="-20" dirty="0">
                <a:solidFill>
                  <a:srgbClr val="0000FF"/>
                </a:solidFill>
                <a:latin typeface="Times New Roman"/>
                <a:cs typeface="Times New Roman"/>
              </a:rPr>
              <a:t>Ranges </a:t>
            </a:r>
            <a:r>
              <a:rPr sz="1400" b="1" spc="-10" dirty="0">
                <a:solidFill>
                  <a:srgbClr val="0000FF"/>
                </a:solidFill>
                <a:latin typeface="Times New Roman"/>
                <a:cs typeface="Times New Roman"/>
              </a:rPr>
              <a:t>between</a:t>
            </a:r>
            <a:r>
              <a:rPr sz="1400" b="1" spc="-45" dirty="0">
                <a:solidFill>
                  <a:srgbClr val="0000FF"/>
                </a:solidFill>
                <a:latin typeface="Times New Roman"/>
                <a:cs typeface="Times New Roman"/>
              </a:rPr>
              <a:t> </a:t>
            </a:r>
            <a:r>
              <a:rPr sz="1400" b="1" spc="30" dirty="0">
                <a:solidFill>
                  <a:srgbClr val="0000FF"/>
                </a:solidFill>
                <a:latin typeface="Times New Roman"/>
                <a:cs typeface="Times New Roman"/>
              </a:rPr>
              <a:t>22.707</a:t>
            </a:r>
            <a:endParaRPr sz="1400">
              <a:latin typeface="Times New Roman"/>
              <a:cs typeface="Times New Roman"/>
            </a:endParaRPr>
          </a:p>
          <a:p>
            <a:pPr marL="85090">
              <a:lnSpc>
                <a:spcPts val="1664"/>
              </a:lnSpc>
            </a:pPr>
            <a:r>
              <a:rPr sz="1400" b="1" spc="-30" dirty="0">
                <a:solidFill>
                  <a:srgbClr val="0000FF"/>
                </a:solidFill>
                <a:latin typeface="Times New Roman"/>
                <a:cs typeface="Times New Roman"/>
              </a:rPr>
              <a:t>and </a:t>
            </a:r>
            <a:r>
              <a:rPr sz="1400" b="1" spc="35" dirty="0">
                <a:solidFill>
                  <a:srgbClr val="0000FF"/>
                </a:solidFill>
                <a:latin typeface="Times New Roman"/>
                <a:cs typeface="Times New Roman"/>
              </a:rPr>
              <a:t>27.277512</a:t>
            </a:r>
            <a:r>
              <a:rPr sz="1400" b="1" spc="70" dirty="0">
                <a:solidFill>
                  <a:srgbClr val="0000FF"/>
                </a:solidFill>
                <a:latin typeface="Times New Roman"/>
                <a:cs typeface="Times New Roman"/>
              </a:rPr>
              <a:t> </a:t>
            </a:r>
            <a:r>
              <a:rPr sz="1400" b="1" spc="-65" dirty="0">
                <a:solidFill>
                  <a:srgbClr val="0000FF"/>
                </a:solidFill>
                <a:latin typeface="Times New Roman"/>
                <a:cs typeface="Times New Roman"/>
              </a:rPr>
              <a:t>!!!</a:t>
            </a:r>
            <a:endParaRPr sz="1400">
              <a:latin typeface="Times New Roman"/>
              <a:cs typeface="Times New Roman"/>
            </a:endParaRPr>
          </a:p>
          <a:p>
            <a:pPr>
              <a:lnSpc>
                <a:spcPct val="100000"/>
              </a:lnSpc>
              <a:spcBef>
                <a:spcPts val="35"/>
              </a:spcBef>
            </a:pPr>
            <a:endParaRPr sz="1450">
              <a:latin typeface="Times New Roman"/>
              <a:cs typeface="Times New Roman"/>
            </a:endParaRPr>
          </a:p>
          <a:p>
            <a:pPr marL="85090" marR="273685">
              <a:lnSpc>
                <a:spcPts val="1650"/>
              </a:lnSpc>
            </a:pPr>
            <a:r>
              <a:rPr sz="1400" b="1" dirty="0">
                <a:solidFill>
                  <a:srgbClr val="0000FF"/>
                </a:solidFill>
                <a:latin typeface="Times New Roman"/>
                <a:cs typeface="Times New Roman"/>
              </a:rPr>
              <a:t>And </a:t>
            </a:r>
            <a:r>
              <a:rPr sz="1400" b="1" spc="5" dirty="0">
                <a:solidFill>
                  <a:srgbClr val="0000FF"/>
                </a:solidFill>
                <a:latin typeface="Times New Roman"/>
                <a:cs typeface="Times New Roman"/>
              </a:rPr>
              <a:t>the </a:t>
            </a:r>
            <a:r>
              <a:rPr sz="1400" b="1" spc="-35" dirty="0">
                <a:solidFill>
                  <a:srgbClr val="0000FF"/>
                </a:solidFill>
                <a:latin typeface="Times New Roman"/>
                <a:cs typeface="Times New Roman"/>
              </a:rPr>
              <a:t>image </a:t>
            </a:r>
            <a:r>
              <a:rPr sz="1400" b="1" spc="-10" dirty="0">
                <a:solidFill>
                  <a:srgbClr val="0000FF"/>
                </a:solidFill>
                <a:latin typeface="Times New Roman"/>
                <a:cs typeface="Times New Roman"/>
              </a:rPr>
              <a:t>is </a:t>
            </a:r>
            <a:r>
              <a:rPr sz="1400" b="1" spc="10" dirty="0">
                <a:solidFill>
                  <a:srgbClr val="0000FF"/>
                </a:solidFill>
                <a:latin typeface="Times New Roman"/>
                <a:cs typeface="Times New Roman"/>
              </a:rPr>
              <a:t>still  </a:t>
            </a:r>
            <a:r>
              <a:rPr sz="1400" b="1" spc="-10" dirty="0">
                <a:solidFill>
                  <a:srgbClr val="0000FF"/>
                </a:solidFill>
                <a:latin typeface="Times New Roman"/>
                <a:cs typeface="Times New Roman"/>
              </a:rPr>
              <a:t>blurry</a:t>
            </a:r>
            <a:r>
              <a:rPr sz="1400" b="1" spc="-35" dirty="0">
                <a:solidFill>
                  <a:srgbClr val="0000FF"/>
                </a:solidFill>
                <a:latin typeface="Times New Roman"/>
                <a:cs typeface="Times New Roman"/>
              </a:rPr>
              <a:t> </a:t>
            </a:r>
            <a:r>
              <a:rPr sz="1400" b="1" spc="-65" dirty="0">
                <a:solidFill>
                  <a:srgbClr val="0000FF"/>
                </a:solidFill>
                <a:latin typeface="Times New Roman"/>
                <a:cs typeface="Times New Roman"/>
              </a:rPr>
              <a:t>!!</a:t>
            </a:r>
            <a:endParaRPr sz="140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224" y="413457"/>
            <a:ext cx="7031990" cy="714375"/>
          </a:xfrm>
          <a:prstGeom prst="rect">
            <a:avLst/>
          </a:prstGeom>
        </p:spPr>
        <p:txBody>
          <a:bodyPr vert="horz" wrap="square" lIns="0" tIns="12700" rIns="0" bIns="0" rtlCol="0">
            <a:spAutoFit/>
          </a:bodyPr>
          <a:lstStyle/>
          <a:p>
            <a:pPr marL="12700">
              <a:lnSpc>
                <a:spcPct val="100000"/>
              </a:lnSpc>
              <a:spcBef>
                <a:spcPts val="100"/>
              </a:spcBef>
            </a:pPr>
            <a:r>
              <a:rPr spc="-5" dirty="0">
                <a:latin typeface="Trebuchet MS"/>
                <a:cs typeface="Trebuchet MS"/>
              </a:rPr>
              <a:t>Timeline and Work</a:t>
            </a:r>
            <a:r>
              <a:rPr spc="-15" dirty="0">
                <a:latin typeface="Trebuchet MS"/>
                <a:cs typeface="Trebuchet MS"/>
              </a:rPr>
              <a:t> </a:t>
            </a:r>
            <a:r>
              <a:rPr spc="-5" dirty="0">
                <a:latin typeface="Trebuchet MS"/>
                <a:cs typeface="Trebuchet MS"/>
              </a:rPr>
              <a:t>Summary</a:t>
            </a:r>
          </a:p>
          <a:p>
            <a:pPr marL="12700">
              <a:lnSpc>
                <a:spcPct val="100000"/>
              </a:lnSpc>
              <a:spcBef>
                <a:spcPts val="20"/>
              </a:spcBef>
            </a:pPr>
            <a:r>
              <a:rPr sz="1800" spc="-5" dirty="0">
                <a:latin typeface="Trebuchet MS"/>
                <a:cs typeface="Trebuchet MS"/>
              </a:rPr>
              <a:t>15 Day Timeline based on correspondence with Saksham Consul</a:t>
            </a:r>
            <a:r>
              <a:rPr sz="1800" spc="-60" dirty="0">
                <a:latin typeface="Trebuchet MS"/>
                <a:cs typeface="Trebuchet MS"/>
              </a:rPr>
              <a:t> </a:t>
            </a:r>
            <a:r>
              <a:rPr sz="1800" spc="-5" dirty="0">
                <a:latin typeface="Trebuchet MS"/>
                <a:cs typeface="Trebuchet MS"/>
              </a:rPr>
              <a:t>(TA)</a:t>
            </a:r>
            <a:endParaRPr sz="1800">
              <a:latin typeface="Trebuchet MS"/>
              <a:cs typeface="Trebuchet MS"/>
            </a:endParaRPr>
          </a:p>
        </p:txBody>
      </p:sp>
      <p:sp>
        <p:nvSpPr>
          <p:cNvPr id="3" name="object 3"/>
          <p:cNvSpPr txBox="1"/>
          <p:nvPr/>
        </p:nvSpPr>
        <p:spPr>
          <a:xfrm>
            <a:off x="726972" y="1449651"/>
            <a:ext cx="6452235" cy="3061970"/>
          </a:xfrm>
          <a:prstGeom prst="rect">
            <a:avLst/>
          </a:prstGeom>
        </p:spPr>
        <p:txBody>
          <a:bodyPr vert="horz" wrap="square" lIns="0" tIns="12700" rIns="0" bIns="0" rtlCol="0">
            <a:spAutoFit/>
          </a:bodyPr>
          <a:lstStyle/>
          <a:p>
            <a:pPr marL="379095" indent="-367030">
              <a:lnSpc>
                <a:spcPct val="100000"/>
              </a:lnSpc>
              <a:spcBef>
                <a:spcPts val="100"/>
              </a:spcBef>
              <a:buClr>
                <a:srgbClr val="90C126"/>
              </a:buClr>
              <a:buFont typeface="Arial"/>
              <a:buChar char="●"/>
              <a:tabLst>
                <a:tab pos="379095" algn="l"/>
                <a:tab pos="379730" algn="l"/>
              </a:tabLst>
            </a:pPr>
            <a:r>
              <a:rPr sz="1800" spc="-5" dirty="0">
                <a:solidFill>
                  <a:srgbClr val="3F3F3F"/>
                </a:solidFill>
                <a:latin typeface="Trebuchet MS"/>
                <a:cs typeface="Trebuchet MS"/>
              </a:rPr>
              <a:t>Day1: Preprocessing (NPY file generation and</a:t>
            </a:r>
            <a:r>
              <a:rPr sz="1800" spc="-40" dirty="0">
                <a:solidFill>
                  <a:srgbClr val="3F3F3F"/>
                </a:solidFill>
                <a:latin typeface="Trebuchet MS"/>
                <a:cs typeface="Trebuchet MS"/>
              </a:rPr>
              <a:t> </a:t>
            </a:r>
            <a:r>
              <a:rPr sz="1800" spc="-5" dirty="0">
                <a:solidFill>
                  <a:srgbClr val="3F3F3F"/>
                </a:solidFill>
                <a:latin typeface="Trebuchet MS"/>
                <a:cs typeface="Trebuchet MS"/>
              </a:rPr>
              <a:t>cropping)</a:t>
            </a:r>
            <a:endParaRPr sz="1800">
              <a:latin typeface="Trebuchet MS"/>
              <a:cs typeface="Trebuchet MS"/>
            </a:endParaRPr>
          </a:p>
          <a:p>
            <a:pPr marL="379095" indent="-367030">
              <a:lnSpc>
                <a:spcPct val="100000"/>
              </a:lnSpc>
              <a:spcBef>
                <a:spcPts val="15"/>
              </a:spcBef>
              <a:buClr>
                <a:srgbClr val="90C126"/>
              </a:buClr>
              <a:buFont typeface="Arial"/>
              <a:buChar char="●"/>
              <a:tabLst>
                <a:tab pos="379095" algn="l"/>
                <a:tab pos="379730" algn="l"/>
              </a:tabLst>
            </a:pPr>
            <a:r>
              <a:rPr sz="1800" spc="-5" dirty="0">
                <a:solidFill>
                  <a:srgbClr val="3F3F3F"/>
                </a:solidFill>
                <a:latin typeface="Trebuchet MS"/>
                <a:cs typeface="Trebuchet MS"/>
              </a:rPr>
              <a:t>Day </a:t>
            </a:r>
            <a:r>
              <a:rPr sz="1800" dirty="0">
                <a:solidFill>
                  <a:srgbClr val="3F3F3F"/>
                </a:solidFill>
                <a:latin typeface="Trebuchet MS"/>
                <a:cs typeface="Trebuchet MS"/>
              </a:rPr>
              <a:t>2 </a:t>
            </a:r>
            <a:r>
              <a:rPr sz="1800" spc="-5" dirty="0">
                <a:solidFill>
                  <a:srgbClr val="3F3F3F"/>
                </a:solidFill>
                <a:latin typeface="Trebuchet MS"/>
                <a:cs typeface="Trebuchet MS"/>
              </a:rPr>
              <a:t>and 3: GAN</a:t>
            </a:r>
            <a:r>
              <a:rPr sz="1800" spc="-20" dirty="0">
                <a:solidFill>
                  <a:srgbClr val="3F3F3F"/>
                </a:solidFill>
                <a:latin typeface="Trebuchet MS"/>
                <a:cs typeface="Trebuchet MS"/>
              </a:rPr>
              <a:t> </a:t>
            </a:r>
            <a:r>
              <a:rPr sz="1800" spc="-5" dirty="0">
                <a:solidFill>
                  <a:srgbClr val="3F3F3F"/>
                </a:solidFill>
                <a:latin typeface="Trebuchet MS"/>
                <a:cs typeface="Trebuchet MS"/>
              </a:rPr>
              <a:t>coding</a:t>
            </a:r>
            <a:endParaRPr sz="1800">
              <a:latin typeface="Trebuchet MS"/>
              <a:cs typeface="Trebuchet MS"/>
            </a:endParaRPr>
          </a:p>
          <a:p>
            <a:pPr marL="379095" indent="-367030">
              <a:lnSpc>
                <a:spcPct val="100000"/>
              </a:lnSpc>
              <a:spcBef>
                <a:spcPts val="15"/>
              </a:spcBef>
              <a:buClr>
                <a:srgbClr val="90C126"/>
              </a:buClr>
              <a:buFont typeface="Arial"/>
              <a:buChar char="●"/>
              <a:tabLst>
                <a:tab pos="379095" algn="l"/>
                <a:tab pos="379730" algn="l"/>
              </a:tabLst>
            </a:pPr>
            <a:r>
              <a:rPr sz="1800" spc="-5" dirty="0">
                <a:solidFill>
                  <a:srgbClr val="3F3F3F"/>
                </a:solidFill>
                <a:latin typeface="Trebuchet MS"/>
                <a:cs typeface="Trebuchet MS"/>
              </a:rPr>
              <a:t>Day 4: MobileNetv2 exploration for perceptual</a:t>
            </a:r>
            <a:r>
              <a:rPr sz="1800" spc="-30" dirty="0">
                <a:solidFill>
                  <a:srgbClr val="3F3F3F"/>
                </a:solidFill>
                <a:latin typeface="Trebuchet MS"/>
                <a:cs typeface="Trebuchet MS"/>
              </a:rPr>
              <a:t> </a:t>
            </a:r>
            <a:r>
              <a:rPr sz="1800" spc="-5" dirty="0">
                <a:solidFill>
                  <a:srgbClr val="3F3F3F"/>
                </a:solidFill>
                <a:latin typeface="Trebuchet MS"/>
                <a:cs typeface="Trebuchet MS"/>
              </a:rPr>
              <a:t>loss</a:t>
            </a:r>
            <a:endParaRPr sz="1800">
              <a:latin typeface="Trebuchet MS"/>
              <a:cs typeface="Trebuchet MS"/>
            </a:endParaRPr>
          </a:p>
          <a:p>
            <a:pPr marL="379095" marR="820419" indent="-367030">
              <a:lnSpc>
                <a:spcPct val="100699"/>
              </a:lnSpc>
              <a:buClr>
                <a:srgbClr val="90C126"/>
              </a:buClr>
              <a:buFont typeface="Arial"/>
              <a:buChar char="●"/>
              <a:tabLst>
                <a:tab pos="379095" algn="l"/>
                <a:tab pos="379730" algn="l"/>
              </a:tabLst>
            </a:pPr>
            <a:r>
              <a:rPr sz="1800" spc="-5" dirty="0">
                <a:solidFill>
                  <a:srgbClr val="3F3F3F"/>
                </a:solidFill>
                <a:latin typeface="Trebuchet MS"/>
                <a:cs typeface="Trebuchet MS"/>
              </a:rPr>
              <a:t>Day 5: Communication with data scientist (Raphael  Meudec), peers and TA</a:t>
            </a:r>
            <a:r>
              <a:rPr sz="1800" spc="-15" dirty="0">
                <a:solidFill>
                  <a:srgbClr val="3F3F3F"/>
                </a:solidFill>
                <a:latin typeface="Trebuchet MS"/>
                <a:cs typeface="Trebuchet MS"/>
              </a:rPr>
              <a:t> </a:t>
            </a:r>
            <a:r>
              <a:rPr sz="1800" spc="-5" dirty="0">
                <a:solidFill>
                  <a:srgbClr val="3F3F3F"/>
                </a:solidFill>
                <a:latin typeface="Trebuchet MS"/>
                <a:cs typeface="Trebuchet MS"/>
              </a:rPr>
              <a:t>mentor</a:t>
            </a:r>
            <a:endParaRPr sz="1800">
              <a:latin typeface="Trebuchet MS"/>
              <a:cs typeface="Trebuchet MS"/>
            </a:endParaRPr>
          </a:p>
          <a:p>
            <a:pPr marL="379095" indent="-367030">
              <a:lnSpc>
                <a:spcPct val="100000"/>
              </a:lnSpc>
              <a:spcBef>
                <a:spcPts val="15"/>
              </a:spcBef>
              <a:buClr>
                <a:srgbClr val="90C126"/>
              </a:buClr>
              <a:buFont typeface="Arial"/>
              <a:buChar char="●"/>
              <a:tabLst>
                <a:tab pos="379095" algn="l"/>
                <a:tab pos="379730" algn="l"/>
              </a:tabLst>
            </a:pPr>
            <a:r>
              <a:rPr sz="1800" spc="-5" dirty="0">
                <a:solidFill>
                  <a:srgbClr val="3F3F3F"/>
                </a:solidFill>
                <a:latin typeface="Trebuchet MS"/>
                <a:cs typeface="Trebuchet MS"/>
              </a:rPr>
              <a:t>Day 6, </a:t>
            </a:r>
            <a:r>
              <a:rPr sz="1800" dirty="0">
                <a:solidFill>
                  <a:srgbClr val="3F3F3F"/>
                </a:solidFill>
                <a:latin typeface="Trebuchet MS"/>
                <a:cs typeface="Trebuchet MS"/>
              </a:rPr>
              <a:t>7 </a:t>
            </a:r>
            <a:r>
              <a:rPr sz="1800" spc="-5" dirty="0">
                <a:solidFill>
                  <a:srgbClr val="3F3F3F"/>
                </a:solidFill>
                <a:latin typeface="Trebuchet MS"/>
                <a:cs typeface="Trebuchet MS"/>
              </a:rPr>
              <a:t>and 8: GAN coding and</a:t>
            </a:r>
            <a:r>
              <a:rPr sz="1800" spc="-25" dirty="0">
                <a:solidFill>
                  <a:srgbClr val="3F3F3F"/>
                </a:solidFill>
                <a:latin typeface="Trebuchet MS"/>
                <a:cs typeface="Trebuchet MS"/>
              </a:rPr>
              <a:t> </a:t>
            </a:r>
            <a:r>
              <a:rPr sz="1800" spc="-5" dirty="0">
                <a:solidFill>
                  <a:srgbClr val="3F3F3F"/>
                </a:solidFill>
                <a:latin typeface="Trebuchet MS"/>
                <a:cs typeface="Trebuchet MS"/>
              </a:rPr>
              <a:t>training</a:t>
            </a:r>
            <a:endParaRPr sz="1800">
              <a:latin typeface="Trebuchet MS"/>
              <a:cs typeface="Trebuchet MS"/>
            </a:endParaRPr>
          </a:p>
          <a:p>
            <a:pPr marL="379095" marR="456565" indent="-367030">
              <a:lnSpc>
                <a:spcPct val="100699"/>
              </a:lnSpc>
              <a:buClr>
                <a:srgbClr val="90C126"/>
              </a:buClr>
              <a:buFont typeface="Arial"/>
              <a:buChar char="●"/>
              <a:tabLst>
                <a:tab pos="379095" algn="l"/>
                <a:tab pos="379730" algn="l"/>
              </a:tabLst>
            </a:pPr>
            <a:r>
              <a:rPr sz="1800" spc="-5" dirty="0">
                <a:solidFill>
                  <a:srgbClr val="3F3F3F"/>
                </a:solidFill>
                <a:latin typeface="Trebuchet MS"/>
                <a:cs typeface="Trebuchet MS"/>
              </a:rPr>
              <a:t>Day </a:t>
            </a:r>
            <a:r>
              <a:rPr sz="1800" dirty="0">
                <a:solidFill>
                  <a:srgbClr val="3F3F3F"/>
                </a:solidFill>
                <a:latin typeface="Trebuchet MS"/>
                <a:cs typeface="Trebuchet MS"/>
              </a:rPr>
              <a:t>9 </a:t>
            </a:r>
            <a:r>
              <a:rPr sz="1800" spc="-5" dirty="0">
                <a:solidFill>
                  <a:srgbClr val="3F3F3F"/>
                </a:solidFill>
                <a:latin typeface="Trebuchet MS"/>
                <a:cs typeface="Trebuchet MS"/>
              </a:rPr>
              <a:t>and 10: Training on Co-lab, IPC servers and local  machines</a:t>
            </a:r>
            <a:endParaRPr sz="1800">
              <a:latin typeface="Trebuchet MS"/>
              <a:cs typeface="Trebuchet MS"/>
            </a:endParaRPr>
          </a:p>
          <a:p>
            <a:pPr marL="379095" indent="-367030">
              <a:lnSpc>
                <a:spcPct val="100000"/>
              </a:lnSpc>
              <a:spcBef>
                <a:spcPts val="15"/>
              </a:spcBef>
              <a:buClr>
                <a:srgbClr val="90C126"/>
              </a:buClr>
              <a:buFont typeface="Arial"/>
              <a:buChar char="●"/>
              <a:tabLst>
                <a:tab pos="379095" algn="l"/>
                <a:tab pos="379730" algn="l"/>
              </a:tabLst>
            </a:pPr>
            <a:r>
              <a:rPr sz="1800" spc="-5" dirty="0">
                <a:solidFill>
                  <a:srgbClr val="3F3F3F"/>
                </a:solidFill>
                <a:latin typeface="Trebuchet MS"/>
                <a:cs typeface="Trebuchet MS"/>
              </a:rPr>
              <a:t>Day 11 and 12: Testing for PSNR and</a:t>
            </a:r>
            <a:r>
              <a:rPr sz="1800" spc="-20" dirty="0">
                <a:solidFill>
                  <a:srgbClr val="3F3F3F"/>
                </a:solidFill>
                <a:latin typeface="Trebuchet MS"/>
                <a:cs typeface="Trebuchet MS"/>
              </a:rPr>
              <a:t> </a:t>
            </a:r>
            <a:r>
              <a:rPr sz="1800" spc="-5" dirty="0">
                <a:solidFill>
                  <a:srgbClr val="3F3F3F"/>
                </a:solidFill>
                <a:latin typeface="Trebuchet MS"/>
                <a:cs typeface="Trebuchet MS"/>
              </a:rPr>
              <a:t>SSIM</a:t>
            </a:r>
            <a:endParaRPr sz="1800">
              <a:latin typeface="Trebuchet MS"/>
              <a:cs typeface="Trebuchet MS"/>
            </a:endParaRPr>
          </a:p>
          <a:p>
            <a:pPr marL="379095" indent="-367030">
              <a:lnSpc>
                <a:spcPct val="100000"/>
              </a:lnSpc>
              <a:spcBef>
                <a:spcPts val="15"/>
              </a:spcBef>
              <a:buClr>
                <a:srgbClr val="90C126"/>
              </a:buClr>
              <a:buFont typeface="Arial"/>
              <a:buChar char="●"/>
              <a:tabLst>
                <a:tab pos="379095" algn="l"/>
                <a:tab pos="379730" algn="l"/>
              </a:tabLst>
            </a:pPr>
            <a:r>
              <a:rPr sz="1800" spc="-5" dirty="0">
                <a:solidFill>
                  <a:srgbClr val="3F3F3F"/>
                </a:solidFill>
                <a:latin typeface="Trebuchet MS"/>
                <a:cs typeface="Trebuchet MS"/>
              </a:rPr>
              <a:t>Day 13 and 14: Extension of work for CNN based</a:t>
            </a:r>
            <a:r>
              <a:rPr sz="1800" spc="-55" dirty="0">
                <a:solidFill>
                  <a:srgbClr val="3F3F3F"/>
                </a:solidFill>
                <a:latin typeface="Trebuchet MS"/>
                <a:cs typeface="Trebuchet MS"/>
              </a:rPr>
              <a:t> </a:t>
            </a:r>
            <a:r>
              <a:rPr sz="1800" spc="-5" dirty="0">
                <a:solidFill>
                  <a:srgbClr val="3F3F3F"/>
                </a:solidFill>
                <a:latin typeface="Trebuchet MS"/>
                <a:cs typeface="Trebuchet MS"/>
              </a:rPr>
              <a:t>Deblurring</a:t>
            </a:r>
            <a:endParaRPr sz="1800">
              <a:latin typeface="Trebuchet MS"/>
              <a:cs typeface="Trebuchet MS"/>
            </a:endParaRPr>
          </a:p>
          <a:p>
            <a:pPr marL="379095" indent="-367030">
              <a:lnSpc>
                <a:spcPct val="100000"/>
              </a:lnSpc>
              <a:spcBef>
                <a:spcPts val="15"/>
              </a:spcBef>
              <a:buClr>
                <a:srgbClr val="90C126"/>
              </a:buClr>
              <a:buFont typeface="Arial"/>
              <a:buChar char="●"/>
              <a:tabLst>
                <a:tab pos="379095" algn="l"/>
                <a:tab pos="379730" algn="l"/>
              </a:tabLst>
            </a:pPr>
            <a:r>
              <a:rPr sz="1800" spc="-5" dirty="0">
                <a:solidFill>
                  <a:srgbClr val="3F3F3F"/>
                </a:solidFill>
                <a:latin typeface="Trebuchet MS"/>
                <a:cs typeface="Trebuchet MS"/>
              </a:rPr>
              <a:t>Day 15: Presentation</a:t>
            </a:r>
            <a:r>
              <a:rPr sz="1800" spc="-10" dirty="0">
                <a:solidFill>
                  <a:srgbClr val="3F3F3F"/>
                </a:solidFill>
                <a:latin typeface="Trebuchet MS"/>
                <a:cs typeface="Trebuchet MS"/>
              </a:rPr>
              <a:t> </a:t>
            </a:r>
            <a:r>
              <a:rPr sz="1800" spc="-5" dirty="0">
                <a:solidFill>
                  <a:srgbClr val="3F3F3F"/>
                </a:solidFill>
                <a:latin typeface="Trebuchet MS"/>
                <a:cs typeface="Trebuchet MS"/>
              </a:rPr>
              <a:t>work</a:t>
            </a:r>
            <a:endParaRPr sz="1800">
              <a:latin typeface="Trebuchet MS"/>
              <a:cs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8198" y="88108"/>
            <a:ext cx="3432175" cy="436880"/>
          </a:xfrm>
          <a:prstGeom prst="rect">
            <a:avLst/>
          </a:prstGeom>
        </p:spPr>
        <p:txBody>
          <a:bodyPr vert="horz" wrap="square" lIns="0" tIns="12700" rIns="0" bIns="0" rtlCol="0">
            <a:spAutoFit/>
          </a:bodyPr>
          <a:lstStyle/>
          <a:p>
            <a:pPr marL="12700">
              <a:lnSpc>
                <a:spcPct val="100000"/>
              </a:lnSpc>
              <a:spcBef>
                <a:spcPts val="100"/>
              </a:spcBef>
            </a:pPr>
            <a:r>
              <a:rPr spc="-165" dirty="0"/>
              <a:t>Results </a:t>
            </a:r>
            <a:r>
              <a:rPr spc="-215" dirty="0"/>
              <a:t>and </a:t>
            </a:r>
            <a:r>
              <a:rPr spc="-140" dirty="0"/>
              <a:t>Conclusions</a:t>
            </a:r>
            <a:r>
              <a:rPr spc="-5" dirty="0"/>
              <a:t> </a:t>
            </a:r>
            <a:r>
              <a:rPr spc="-220" dirty="0"/>
              <a:t>!</a:t>
            </a:r>
          </a:p>
        </p:txBody>
      </p:sp>
      <p:sp>
        <p:nvSpPr>
          <p:cNvPr id="3" name="object 3"/>
          <p:cNvSpPr txBox="1"/>
          <p:nvPr/>
        </p:nvSpPr>
        <p:spPr>
          <a:xfrm>
            <a:off x="785435" y="667688"/>
            <a:ext cx="6125210" cy="2582545"/>
          </a:xfrm>
          <a:prstGeom prst="rect">
            <a:avLst/>
          </a:prstGeom>
        </p:spPr>
        <p:txBody>
          <a:bodyPr vert="horz" wrap="square" lIns="0" tIns="10160" rIns="0" bIns="0" rtlCol="0">
            <a:spAutoFit/>
          </a:bodyPr>
          <a:lstStyle/>
          <a:p>
            <a:pPr marL="351155" marR="320675" indent="-339090">
              <a:lnSpc>
                <a:spcPct val="101099"/>
              </a:lnSpc>
              <a:spcBef>
                <a:spcPts val="8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We successfully implemented perceptual loss and how it is better than  PSNR for our</a:t>
            </a:r>
            <a:r>
              <a:rPr sz="1350" spc="-10" dirty="0">
                <a:solidFill>
                  <a:srgbClr val="3F3F3F"/>
                </a:solidFill>
                <a:latin typeface="Trebuchet MS"/>
                <a:cs typeface="Trebuchet MS"/>
              </a:rPr>
              <a:t> </a:t>
            </a:r>
            <a:r>
              <a:rPr sz="1350" spc="-5" dirty="0">
                <a:solidFill>
                  <a:srgbClr val="3F3F3F"/>
                </a:solidFill>
                <a:latin typeface="Trebuchet MS"/>
                <a:cs typeface="Trebuchet MS"/>
              </a:rPr>
              <a:t>problem.</a:t>
            </a:r>
            <a:endParaRPr sz="1350">
              <a:latin typeface="Trebuchet MS"/>
              <a:cs typeface="Trebuchet MS"/>
            </a:endParaRPr>
          </a:p>
          <a:p>
            <a:pPr marL="351155" marR="5080" indent="-339090">
              <a:lnSpc>
                <a:spcPct val="101499"/>
              </a:lnSpc>
              <a:spcBef>
                <a:spcPts val="95"/>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We successfully understand how GANs are trained by freezing weights of  discriminator while training the generator. And how </a:t>
            </a:r>
            <a:r>
              <a:rPr sz="1350" dirty="0">
                <a:solidFill>
                  <a:srgbClr val="3F3F3F"/>
                </a:solidFill>
                <a:latin typeface="Trebuchet MS"/>
                <a:cs typeface="Trebuchet MS"/>
              </a:rPr>
              <a:t>2 </a:t>
            </a:r>
            <a:r>
              <a:rPr sz="1350" spc="-5" dirty="0">
                <a:solidFill>
                  <a:srgbClr val="3F3F3F"/>
                </a:solidFill>
                <a:latin typeface="Trebuchet MS"/>
                <a:cs typeface="Trebuchet MS"/>
              </a:rPr>
              <a:t>lossed are combined  while compiling the</a:t>
            </a:r>
            <a:r>
              <a:rPr sz="1350" spc="-10" dirty="0">
                <a:solidFill>
                  <a:srgbClr val="3F3F3F"/>
                </a:solidFill>
                <a:latin typeface="Trebuchet MS"/>
                <a:cs typeface="Trebuchet MS"/>
              </a:rPr>
              <a:t> </a:t>
            </a:r>
            <a:r>
              <a:rPr sz="1350" spc="-5" dirty="0">
                <a:solidFill>
                  <a:srgbClr val="3F3F3F"/>
                </a:solidFill>
                <a:latin typeface="Trebuchet MS"/>
                <a:cs typeface="Trebuchet MS"/>
              </a:rPr>
              <a:t>model.</a:t>
            </a:r>
            <a:endParaRPr sz="1350">
              <a:latin typeface="Trebuchet MS"/>
              <a:cs typeface="Trebuchet MS"/>
            </a:endParaRPr>
          </a:p>
          <a:p>
            <a:pPr marL="351155" indent="-339090">
              <a:lnSpc>
                <a:spcPct val="100000"/>
              </a:lnSpc>
              <a:spcBef>
                <a:spcPts val="114"/>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We got </a:t>
            </a:r>
            <a:r>
              <a:rPr sz="1350" dirty="0">
                <a:solidFill>
                  <a:srgbClr val="3F3F3F"/>
                </a:solidFill>
                <a:latin typeface="Trebuchet MS"/>
                <a:cs typeface="Trebuchet MS"/>
              </a:rPr>
              <a:t>a </a:t>
            </a:r>
            <a:r>
              <a:rPr sz="1350" spc="-5" dirty="0">
                <a:solidFill>
                  <a:srgbClr val="3F3F3F"/>
                </a:solidFill>
                <a:latin typeface="Trebuchet MS"/>
                <a:cs typeface="Trebuchet MS"/>
              </a:rPr>
              <a:t>PSNR of 25.4 and SSIM of</a:t>
            </a:r>
            <a:r>
              <a:rPr sz="1350" spc="-20" dirty="0">
                <a:solidFill>
                  <a:srgbClr val="3F3F3F"/>
                </a:solidFill>
                <a:latin typeface="Trebuchet MS"/>
                <a:cs typeface="Trebuchet MS"/>
              </a:rPr>
              <a:t> </a:t>
            </a:r>
            <a:r>
              <a:rPr sz="1350" spc="-5" dirty="0">
                <a:solidFill>
                  <a:srgbClr val="3F3F3F"/>
                </a:solidFill>
                <a:latin typeface="Trebuchet MS"/>
                <a:cs typeface="Trebuchet MS"/>
              </a:rPr>
              <a:t>0.8208</a:t>
            </a:r>
            <a:endParaRPr sz="1350">
              <a:latin typeface="Trebuchet MS"/>
              <a:cs typeface="Trebuchet MS"/>
            </a:endParaRPr>
          </a:p>
          <a:p>
            <a:pPr marL="351155" marR="355600" indent="-339090">
              <a:lnSpc>
                <a:spcPct val="101099"/>
              </a:lnSpc>
              <a:spcBef>
                <a:spcPts val="85"/>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Our model successfully deblurs the images without loss of context and  contrast</a:t>
            </a:r>
            <a:endParaRPr sz="1350">
              <a:latin typeface="Trebuchet MS"/>
              <a:cs typeface="Trebuchet MS"/>
            </a:endParaRPr>
          </a:p>
          <a:p>
            <a:pPr marL="351155" marR="466090" indent="-339090">
              <a:lnSpc>
                <a:spcPct val="101099"/>
              </a:lnSpc>
              <a:spcBef>
                <a:spcPts val="10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Our model successfully converged (Both Generator and Discriminator  together</a:t>
            </a:r>
            <a:r>
              <a:rPr sz="1350" spc="-10" dirty="0">
                <a:solidFill>
                  <a:srgbClr val="3F3F3F"/>
                </a:solidFill>
                <a:latin typeface="Trebuchet MS"/>
                <a:cs typeface="Trebuchet MS"/>
              </a:rPr>
              <a:t> </a:t>
            </a:r>
            <a:r>
              <a:rPr sz="1350" spc="-5" dirty="0">
                <a:solidFill>
                  <a:srgbClr val="3F3F3F"/>
                </a:solidFill>
                <a:latin typeface="Trebuchet MS"/>
                <a:cs typeface="Trebuchet MS"/>
              </a:rPr>
              <a:t>!!)</a:t>
            </a:r>
            <a:endParaRPr sz="1350">
              <a:latin typeface="Trebuchet MS"/>
              <a:cs typeface="Trebuchet MS"/>
            </a:endParaRPr>
          </a:p>
          <a:p>
            <a:pPr marL="351155" marR="416559" indent="-339090">
              <a:lnSpc>
                <a:spcPct val="101099"/>
              </a:lnSpc>
              <a:spcBef>
                <a:spcPts val="100"/>
              </a:spcBef>
              <a:buClr>
                <a:srgbClr val="90C126"/>
              </a:buClr>
              <a:buSzPct val="103703"/>
              <a:buFont typeface="Arial"/>
              <a:buChar char="●"/>
              <a:tabLst>
                <a:tab pos="351155" algn="l"/>
                <a:tab pos="351790" algn="l"/>
              </a:tabLst>
            </a:pPr>
            <a:r>
              <a:rPr sz="1350" spc="-5" dirty="0">
                <a:solidFill>
                  <a:srgbClr val="3F3F3F"/>
                </a:solidFill>
                <a:latin typeface="Trebuchet MS"/>
                <a:cs typeface="Trebuchet MS"/>
              </a:rPr>
              <a:t>We extended the project and compared our results to </a:t>
            </a:r>
            <a:r>
              <a:rPr sz="1350" dirty="0">
                <a:solidFill>
                  <a:srgbClr val="3F3F3F"/>
                </a:solidFill>
                <a:latin typeface="Trebuchet MS"/>
                <a:cs typeface="Trebuchet MS"/>
              </a:rPr>
              <a:t>a </a:t>
            </a:r>
            <a:r>
              <a:rPr sz="1350" spc="-5" dirty="0">
                <a:solidFill>
                  <a:srgbClr val="3F3F3F"/>
                </a:solidFill>
                <a:latin typeface="Trebuchet MS"/>
                <a:cs typeface="Trebuchet MS"/>
              </a:rPr>
              <a:t>shallow CNN,  showing why GANs are prefered over CNN in such</a:t>
            </a:r>
            <a:r>
              <a:rPr sz="1350" spc="-25" dirty="0">
                <a:solidFill>
                  <a:srgbClr val="3F3F3F"/>
                </a:solidFill>
                <a:latin typeface="Trebuchet MS"/>
                <a:cs typeface="Trebuchet MS"/>
              </a:rPr>
              <a:t> </a:t>
            </a:r>
            <a:r>
              <a:rPr sz="1350" spc="-5" dirty="0">
                <a:solidFill>
                  <a:srgbClr val="3F3F3F"/>
                </a:solidFill>
                <a:latin typeface="Trebuchet MS"/>
                <a:cs typeface="Trebuchet MS"/>
              </a:rPr>
              <a:t>tasks.</a:t>
            </a:r>
            <a:endParaRPr sz="1350">
              <a:latin typeface="Trebuchet MS"/>
              <a:cs typeface="Trebuchet MS"/>
            </a:endParaRPr>
          </a:p>
        </p:txBody>
      </p:sp>
      <p:sp>
        <p:nvSpPr>
          <p:cNvPr id="4" name="object 4"/>
          <p:cNvSpPr/>
          <p:nvPr/>
        </p:nvSpPr>
        <p:spPr>
          <a:xfrm>
            <a:off x="1803846" y="3455318"/>
            <a:ext cx="1711071" cy="165069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601642" y="3455318"/>
            <a:ext cx="1711071" cy="165069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399439" y="3461620"/>
            <a:ext cx="1698011" cy="1638094"/>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A2E57-08CB-45A9-8128-F507EF73609E}"/>
              </a:ext>
            </a:extLst>
          </p:cNvPr>
          <p:cNvSpPr>
            <a:spLocks noGrp="1"/>
          </p:cNvSpPr>
          <p:nvPr>
            <p:ph type="title"/>
          </p:nvPr>
        </p:nvSpPr>
        <p:spPr>
          <a:xfrm>
            <a:off x="229933" y="456382"/>
            <a:ext cx="8684133" cy="415498"/>
          </a:xfrm>
        </p:spPr>
        <p:txBody>
          <a:bodyPr/>
          <a:lstStyle/>
          <a:p>
            <a:pPr algn="ctr"/>
            <a:r>
              <a:rPr lang="en-US" dirty="0"/>
              <a:t>INTRODUCTION</a:t>
            </a:r>
            <a:endParaRPr lang="en-IN" dirty="0"/>
          </a:p>
        </p:txBody>
      </p:sp>
      <p:sp>
        <p:nvSpPr>
          <p:cNvPr id="3" name="Text Placeholder 2">
            <a:extLst>
              <a:ext uri="{FF2B5EF4-FFF2-40B4-BE49-F238E27FC236}">
                <a16:creationId xmlns:a16="http://schemas.microsoft.com/office/drawing/2014/main" id="{DC29FCA9-6E98-47FE-8DA3-1EF57095CF91}"/>
              </a:ext>
            </a:extLst>
          </p:cNvPr>
          <p:cNvSpPr>
            <a:spLocks noGrp="1"/>
          </p:cNvSpPr>
          <p:nvPr>
            <p:ph type="body" idx="1"/>
          </p:nvPr>
        </p:nvSpPr>
        <p:spPr>
          <a:xfrm>
            <a:off x="304699" y="1581150"/>
            <a:ext cx="7353300" cy="3675328"/>
          </a:xfrm>
        </p:spPr>
        <p:txBody>
          <a:bodyPr/>
          <a:lstStyle/>
          <a:p>
            <a:pPr rtl="0">
              <a:spcBef>
                <a:spcPts val="0"/>
              </a:spcBef>
              <a:spcAft>
                <a:spcPts val="1200"/>
              </a:spcAft>
            </a:pPr>
            <a:r>
              <a:rPr lang="en-US" sz="1600" b="0" i="0" u="none" strike="noStrike" dirty="0">
                <a:solidFill>
                  <a:srgbClr val="666666"/>
                </a:solidFill>
                <a:effectLst/>
                <a:latin typeface="Source Code Pro"/>
              </a:rPr>
              <a:t>AUTOMATIC document processing consists in the transformation into a form that is comprehensible by a computer vision system or by a human. </a:t>
            </a:r>
            <a:endParaRPr lang="en-US" sz="1600" b="0" dirty="0">
              <a:effectLst/>
            </a:endParaRPr>
          </a:p>
          <a:p>
            <a:pPr rtl="0">
              <a:spcBef>
                <a:spcPts val="0"/>
              </a:spcBef>
              <a:spcAft>
                <a:spcPts val="1200"/>
              </a:spcAft>
            </a:pPr>
            <a:br>
              <a:rPr lang="en-US" sz="1600" b="0" dirty="0">
                <a:effectLst/>
              </a:rPr>
            </a:br>
            <a:r>
              <a:rPr lang="en-US" sz="1600" b="0" i="0" u="none" strike="noStrike" dirty="0">
                <a:solidFill>
                  <a:srgbClr val="666666"/>
                </a:solidFill>
                <a:effectLst/>
                <a:latin typeface="Source Code Pro"/>
              </a:rPr>
              <a:t>Thanks to the development of several public databases, document processing has made a great progress in recent years. </a:t>
            </a:r>
            <a:endParaRPr lang="en-US" sz="1600" b="0" dirty="0">
              <a:effectLst/>
            </a:endParaRPr>
          </a:p>
          <a:p>
            <a:pPr rtl="0">
              <a:spcBef>
                <a:spcPts val="0"/>
              </a:spcBef>
              <a:spcAft>
                <a:spcPts val="1200"/>
              </a:spcAft>
            </a:pPr>
            <a:br>
              <a:rPr lang="en-US" sz="1600" b="0" dirty="0">
                <a:effectLst/>
              </a:rPr>
            </a:br>
            <a:r>
              <a:rPr lang="en-US" sz="1600" b="0" i="0" u="none" strike="noStrike" dirty="0">
                <a:solidFill>
                  <a:srgbClr val="666666"/>
                </a:solidFill>
                <a:effectLst/>
                <a:latin typeface="Source Code Pro"/>
              </a:rPr>
              <a:t>However, this processing is not always effective when documents are degraded. Lot of damages could be done to a document paper. For example: Wrinkles, dust, coffee or food stains, faded sun spots and lot of real-life scenarios.</a:t>
            </a:r>
            <a:endParaRPr lang="en-US" sz="1600" b="0" dirty="0">
              <a:effectLst/>
            </a:endParaRPr>
          </a:p>
          <a:p>
            <a:br>
              <a:rPr lang="en-US" sz="1600" b="0" dirty="0">
                <a:effectLst/>
              </a:rPr>
            </a:br>
            <a:br>
              <a:rPr lang="en-US" sz="1600" b="0" dirty="0">
                <a:effectLst/>
              </a:rPr>
            </a:br>
            <a:br>
              <a:rPr lang="en-US" sz="1600" b="0" dirty="0">
                <a:effectLst/>
              </a:rPr>
            </a:br>
            <a:br>
              <a:rPr lang="en-US" sz="1600" b="0" dirty="0">
                <a:effectLst/>
              </a:rPr>
            </a:br>
            <a:endParaRPr lang="en-IN" sz="1600" dirty="0"/>
          </a:p>
        </p:txBody>
      </p:sp>
    </p:spTree>
    <p:extLst>
      <p:ext uri="{BB962C8B-B14F-4D97-AF65-F5344CB8AC3E}">
        <p14:creationId xmlns:p14="http://schemas.microsoft.com/office/powerpoint/2010/main" val="877483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8C3E-B2E7-4AB3-AC28-251357616089}"/>
              </a:ext>
            </a:extLst>
          </p:cNvPr>
          <p:cNvSpPr>
            <a:spLocks noGrp="1"/>
          </p:cNvSpPr>
          <p:nvPr>
            <p:ph type="title"/>
          </p:nvPr>
        </p:nvSpPr>
        <p:spPr>
          <a:xfrm flipH="1">
            <a:off x="184213" y="456383"/>
            <a:ext cx="8883586" cy="436880"/>
          </a:xfrm>
        </p:spPr>
        <p:txBody>
          <a:bodyPr/>
          <a:lstStyle/>
          <a:p>
            <a:endParaRPr lang="en-IN" dirty="0"/>
          </a:p>
        </p:txBody>
      </p:sp>
      <p:sp>
        <p:nvSpPr>
          <p:cNvPr id="3" name="Text Placeholder 2">
            <a:extLst>
              <a:ext uri="{FF2B5EF4-FFF2-40B4-BE49-F238E27FC236}">
                <a16:creationId xmlns:a16="http://schemas.microsoft.com/office/drawing/2014/main" id="{0276791C-4A55-4505-B1F9-9AFE219A1D7F}"/>
              </a:ext>
            </a:extLst>
          </p:cNvPr>
          <p:cNvSpPr>
            <a:spLocks noGrp="1"/>
          </p:cNvSpPr>
          <p:nvPr>
            <p:ph type="body" idx="1"/>
          </p:nvPr>
        </p:nvSpPr>
        <p:spPr>
          <a:xfrm>
            <a:off x="304699" y="1352550"/>
            <a:ext cx="7353300" cy="3908762"/>
          </a:xfrm>
        </p:spPr>
        <p:txBody>
          <a:bodyPr/>
          <a:lstStyle/>
          <a:p>
            <a:pPr rtl="0">
              <a:spcBef>
                <a:spcPts val="0"/>
              </a:spcBef>
              <a:spcAft>
                <a:spcPts val="1200"/>
              </a:spcAft>
            </a:pPr>
            <a:r>
              <a:rPr lang="en-US" sz="1600" b="0" i="0" u="none" strike="noStrike" dirty="0">
                <a:solidFill>
                  <a:srgbClr val="666666"/>
                </a:solidFill>
                <a:effectLst/>
                <a:latin typeface="Source Code Pro"/>
              </a:rPr>
              <a:t>Degradation could be presented also in the scanned documents because of the bad conditions of digitization like using the smart-phones cameras (shadow, blur, variation of light conditions, distortion, etc.). Moreover, some documents could contain watermarks, stamps or annotations. </a:t>
            </a:r>
            <a:endParaRPr lang="en-US" sz="1600" b="0" dirty="0">
              <a:effectLst/>
            </a:endParaRPr>
          </a:p>
          <a:p>
            <a:pPr rtl="0">
              <a:spcBef>
                <a:spcPts val="0"/>
              </a:spcBef>
              <a:spcAft>
                <a:spcPts val="1200"/>
              </a:spcAft>
            </a:pPr>
            <a:br>
              <a:rPr lang="en-US" sz="1600" b="0" dirty="0">
                <a:effectLst/>
              </a:rPr>
            </a:br>
            <a:r>
              <a:rPr lang="en-US" sz="1600" b="0" i="0" u="none" strike="noStrike" dirty="0">
                <a:solidFill>
                  <a:srgbClr val="666666"/>
                </a:solidFill>
                <a:effectLst/>
                <a:latin typeface="Source Code Pro"/>
              </a:rPr>
              <a:t>The recovery is even harder when certain types of these later take the text place for instance in cases where the stains color is the same or darker than the document font color . </a:t>
            </a:r>
            <a:endParaRPr lang="en-US" sz="1600" b="0" dirty="0">
              <a:effectLst/>
            </a:endParaRPr>
          </a:p>
          <a:p>
            <a:pPr rtl="0">
              <a:spcBef>
                <a:spcPts val="0"/>
              </a:spcBef>
              <a:spcAft>
                <a:spcPts val="1200"/>
              </a:spcAft>
            </a:pPr>
            <a:br>
              <a:rPr lang="en-US" sz="1600" b="0" dirty="0">
                <a:effectLst/>
              </a:rPr>
            </a:br>
            <a:r>
              <a:rPr lang="en-US" sz="1600" b="0" i="0" u="none" strike="noStrike" dirty="0">
                <a:solidFill>
                  <a:srgbClr val="666666"/>
                </a:solidFill>
                <a:effectLst/>
                <a:latin typeface="Source Code Pro"/>
              </a:rPr>
              <a:t>Hence, by using C-GAN approach we will try to recover a clean version of the degraded document.</a:t>
            </a:r>
            <a:endParaRPr lang="en-US" sz="1600" b="0" dirty="0">
              <a:effectLst/>
            </a:endParaRPr>
          </a:p>
          <a:p>
            <a:br>
              <a:rPr lang="en-US" sz="1600" dirty="0"/>
            </a:br>
            <a:endParaRPr lang="en-IN" sz="1600" dirty="0"/>
          </a:p>
        </p:txBody>
      </p:sp>
    </p:spTree>
    <p:extLst>
      <p:ext uri="{BB962C8B-B14F-4D97-AF65-F5344CB8AC3E}">
        <p14:creationId xmlns:p14="http://schemas.microsoft.com/office/powerpoint/2010/main" val="3474637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7BF89-8B7D-4559-B464-4C4153C5C9E9}"/>
              </a:ext>
            </a:extLst>
          </p:cNvPr>
          <p:cNvSpPr>
            <a:spLocks noGrp="1"/>
          </p:cNvSpPr>
          <p:nvPr>
            <p:ph type="title"/>
          </p:nvPr>
        </p:nvSpPr>
        <p:spPr>
          <a:xfrm>
            <a:off x="229933" y="456383"/>
            <a:ext cx="8684133" cy="276999"/>
          </a:xfrm>
        </p:spPr>
        <p:txBody>
          <a:bodyPr/>
          <a:lstStyle/>
          <a:p>
            <a:pPr algn="ctr"/>
            <a:r>
              <a:rPr lang="en-IN" sz="1800" b="1" i="0" u="none" strike="noStrike" dirty="0" err="1">
                <a:solidFill>
                  <a:srgbClr val="212121"/>
                </a:solidFill>
                <a:effectLst/>
                <a:latin typeface="Amatic SC"/>
              </a:rPr>
              <a:t>Cgan</a:t>
            </a:r>
            <a:r>
              <a:rPr lang="en-IN" sz="1800" b="1" i="0" u="none" strike="noStrike" dirty="0">
                <a:solidFill>
                  <a:srgbClr val="212121"/>
                </a:solidFill>
                <a:effectLst/>
                <a:latin typeface="Amatic SC"/>
              </a:rPr>
              <a:t>- Proposed Method</a:t>
            </a:r>
            <a:endParaRPr lang="en-IN" dirty="0"/>
          </a:p>
        </p:txBody>
      </p:sp>
      <p:sp>
        <p:nvSpPr>
          <p:cNvPr id="3" name="Text Placeholder 2">
            <a:extLst>
              <a:ext uri="{FF2B5EF4-FFF2-40B4-BE49-F238E27FC236}">
                <a16:creationId xmlns:a16="http://schemas.microsoft.com/office/drawing/2014/main" id="{1F052D3E-5E45-4AEB-A60B-5B97406F9A6C}"/>
              </a:ext>
            </a:extLst>
          </p:cNvPr>
          <p:cNvSpPr>
            <a:spLocks noGrp="1"/>
          </p:cNvSpPr>
          <p:nvPr>
            <p:ph type="body" idx="1"/>
          </p:nvPr>
        </p:nvSpPr>
        <p:spPr>
          <a:xfrm>
            <a:off x="304699" y="1504950"/>
            <a:ext cx="7353300" cy="2209800"/>
          </a:xfrm>
        </p:spPr>
        <p:txBody>
          <a:bodyPr/>
          <a:lstStyle/>
          <a:p>
            <a:pPr rtl="0">
              <a:spcBef>
                <a:spcPts val="0"/>
              </a:spcBef>
              <a:spcAft>
                <a:spcPts val="1200"/>
              </a:spcAft>
            </a:pPr>
            <a:r>
              <a:rPr lang="en-US" sz="1800" b="0" i="0" u="none" strike="noStrike" dirty="0">
                <a:solidFill>
                  <a:srgbClr val="666666"/>
                </a:solidFill>
                <a:effectLst/>
                <a:latin typeface="Source Code Pro"/>
              </a:rPr>
              <a:t>It consists of two parts:</a:t>
            </a:r>
            <a:endParaRPr lang="en-US" b="0" dirty="0">
              <a:effectLst/>
            </a:endParaRPr>
          </a:p>
          <a:p>
            <a:pPr rtl="0">
              <a:spcBef>
                <a:spcPts val="0"/>
              </a:spcBef>
              <a:spcAft>
                <a:spcPts val="1200"/>
              </a:spcAft>
            </a:pPr>
            <a:r>
              <a:rPr lang="en-US" sz="1800" b="1" i="0" u="none" strike="noStrike" dirty="0">
                <a:solidFill>
                  <a:srgbClr val="666666"/>
                </a:solidFill>
                <a:effectLst/>
                <a:latin typeface="Source Code Pro"/>
              </a:rPr>
              <a:t>Generator </a:t>
            </a:r>
            <a:endParaRPr lang="en-US" b="0" dirty="0">
              <a:effectLst/>
            </a:endParaRPr>
          </a:p>
          <a:p>
            <a:pPr rtl="0">
              <a:spcBef>
                <a:spcPts val="0"/>
              </a:spcBef>
              <a:spcAft>
                <a:spcPts val="1200"/>
              </a:spcAft>
            </a:pPr>
            <a:r>
              <a:rPr lang="en-US" sz="1800" b="1" i="0" u="none" strike="noStrike" dirty="0">
                <a:solidFill>
                  <a:srgbClr val="666666"/>
                </a:solidFill>
                <a:effectLst/>
                <a:latin typeface="Source Code Pro"/>
              </a:rPr>
              <a:t>Discriminator</a:t>
            </a:r>
            <a:endParaRPr lang="en-US" b="0" dirty="0">
              <a:effectLst/>
            </a:endParaRPr>
          </a:p>
          <a:p>
            <a:br>
              <a:rPr lang="en-US" dirty="0"/>
            </a:br>
            <a:endParaRPr lang="en-IN" dirty="0"/>
          </a:p>
        </p:txBody>
      </p:sp>
    </p:spTree>
    <p:extLst>
      <p:ext uri="{BB962C8B-B14F-4D97-AF65-F5344CB8AC3E}">
        <p14:creationId xmlns:p14="http://schemas.microsoft.com/office/powerpoint/2010/main" val="759307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0D118-218E-4DA0-9924-35B698BED73F}"/>
              </a:ext>
            </a:extLst>
          </p:cNvPr>
          <p:cNvSpPr>
            <a:spLocks noGrp="1"/>
          </p:cNvSpPr>
          <p:nvPr>
            <p:ph type="title"/>
          </p:nvPr>
        </p:nvSpPr>
        <p:spPr/>
        <p:txBody>
          <a:bodyPr/>
          <a:lstStyle/>
          <a:p>
            <a:endParaRPr lang="en-IN" dirty="0"/>
          </a:p>
        </p:txBody>
      </p:sp>
      <p:sp>
        <p:nvSpPr>
          <p:cNvPr id="4" name="Content Placeholder 3">
            <a:extLst>
              <a:ext uri="{FF2B5EF4-FFF2-40B4-BE49-F238E27FC236}">
                <a16:creationId xmlns:a16="http://schemas.microsoft.com/office/drawing/2014/main" id="{052D7349-2EBC-4344-A1A8-F56FCADC9CC4}"/>
              </a:ext>
            </a:extLst>
          </p:cNvPr>
          <p:cNvSpPr>
            <a:spLocks noGrp="1"/>
          </p:cNvSpPr>
          <p:nvPr>
            <p:ph sz="half" idx="3"/>
          </p:nvPr>
        </p:nvSpPr>
        <p:spPr>
          <a:xfrm>
            <a:off x="4709160" y="1183006"/>
            <a:ext cx="3977640" cy="2382704"/>
          </a:xfrm>
        </p:spPr>
        <p:txBody>
          <a:bodyPr/>
          <a:lstStyle/>
          <a:p>
            <a:pPr rtl="0">
              <a:spcBef>
                <a:spcPts val="0"/>
              </a:spcBef>
              <a:spcAft>
                <a:spcPts val="0"/>
              </a:spcAft>
            </a:pPr>
            <a:r>
              <a:rPr lang="en-US" sz="1800" b="1" i="0" u="none" strike="noStrike" dirty="0">
                <a:solidFill>
                  <a:srgbClr val="212121"/>
                </a:solidFill>
                <a:effectLst/>
                <a:latin typeface="Amatic SC"/>
              </a:rPr>
              <a:t>Discriminator</a:t>
            </a:r>
            <a:endParaRPr lang="en-US" b="0" dirty="0">
              <a:effectLst/>
            </a:endParaRPr>
          </a:p>
          <a:p>
            <a:pPr rtl="0">
              <a:spcBef>
                <a:spcPts val="0"/>
              </a:spcBef>
              <a:spcAft>
                <a:spcPts val="1300"/>
              </a:spcAft>
            </a:pPr>
            <a:r>
              <a:rPr lang="en-US" sz="1800" b="0" i="0" u="none" strike="noStrike" dirty="0">
                <a:solidFill>
                  <a:srgbClr val="1A1A1A"/>
                </a:solidFill>
                <a:effectLst/>
                <a:latin typeface="Roboto"/>
              </a:rPr>
              <a:t>Discriminator — Given batches of labeled data containing observations from both the training data and generated data from the generator, this network attempts to classify the observations as </a:t>
            </a:r>
            <a:r>
              <a:rPr lang="en-US" sz="1800" b="0" i="0" u="none" strike="noStrike" dirty="0">
                <a:solidFill>
                  <a:srgbClr val="1A1A1A"/>
                </a:solidFill>
                <a:effectLst/>
                <a:latin typeface="Courier New" panose="02070309020205020404" pitchFamily="49" charset="0"/>
              </a:rPr>
              <a:t>"real"</a:t>
            </a:r>
            <a:r>
              <a:rPr lang="en-US" sz="1800" b="0" i="0" u="none" strike="noStrike" dirty="0">
                <a:solidFill>
                  <a:srgbClr val="1A1A1A"/>
                </a:solidFill>
                <a:effectLst/>
                <a:latin typeface="Roboto"/>
              </a:rPr>
              <a:t> or </a:t>
            </a:r>
            <a:r>
              <a:rPr lang="en-US" sz="1800" b="0" i="0" u="none" strike="noStrike" dirty="0">
                <a:solidFill>
                  <a:srgbClr val="1A1A1A"/>
                </a:solidFill>
                <a:effectLst/>
                <a:latin typeface="Courier New" panose="02070309020205020404" pitchFamily="49" charset="0"/>
              </a:rPr>
              <a:t>"generated"</a:t>
            </a:r>
            <a:r>
              <a:rPr lang="en-US" sz="1800" b="0" i="0" u="none" strike="noStrike" dirty="0">
                <a:solidFill>
                  <a:srgbClr val="1A1A1A"/>
                </a:solidFill>
                <a:effectLst/>
                <a:latin typeface="Roboto"/>
              </a:rPr>
              <a:t>.</a:t>
            </a:r>
            <a:endParaRPr lang="en-US" b="0" dirty="0">
              <a:effectLst/>
            </a:endParaRPr>
          </a:p>
          <a:p>
            <a:br>
              <a:rPr lang="en-US" dirty="0"/>
            </a:br>
            <a:endParaRPr lang="en-IN" dirty="0"/>
          </a:p>
        </p:txBody>
      </p:sp>
      <p:sp>
        <p:nvSpPr>
          <p:cNvPr id="5" name="Content Placeholder 4">
            <a:extLst>
              <a:ext uri="{FF2B5EF4-FFF2-40B4-BE49-F238E27FC236}">
                <a16:creationId xmlns:a16="http://schemas.microsoft.com/office/drawing/2014/main" id="{9BE41314-FC9E-4D8D-BA5D-41A0E24015D6}"/>
              </a:ext>
            </a:extLst>
          </p:cNvPr>
          <p:cNvSpPr>
            <a:spLocks noGrp="1"/>
          </p:cNvSpPr>
          <p:nvPr>
            <p:ph sz="half" idx="2"/>
          </p:nvPr>
        </p:nvSpPr>
        <p:spPr>
          <a:xfrm>
            <a:off x="457200" y="1183005"/>
            <a:ext cx="3977640" cy="2382704"/>
          </a:xfrm>
        </p:spPr>
        <p:txBody>
          <a:bodyPr/>
          <a:lstStyle/>
          <a:p>
            <a:pPr rtl="0">
              <a:spcBef>
                <a:spcPts val="0"/>
              </a:spcBef>
              <a:spcAft>
                <a:spcPts val="0"/>
              </a:spcAft>
            </a:pPr>
            <a:r>
              <a:rPr lang="en-US" sz="1800" b="1" i="0" u="none" strike="noStrike" dirty="0">
                <a:solidFill>
                  <a:srgbClr val="212121"/>
                </a:solidFill>
                <a:effectLst/>
                <a:latin typeface="Amatic SC"/>
              </a:rPr>
              <a:t>Generator</a:t>
            </a:r>
            <a:endParaRPr lang="en-US" b="0" dirty="0">
              <a:effectLst/>
            </a:endParaRPr>
          </a:p>
          <a:p>
            <a:pPr rtl="0">
              <a:spcBef>
                <a:spcPts val="0"/>
              </a:spcBef>
              <a:spcAft>
                <a:spcPts val="1300"/>
              </a:spcAft>
            </a:pPr>
            <a:r>
              <a:rPr lang="en-US" sz="1800" b="0" i="0" u="none" strike="noStrike" dirty="0">
                <a:solidFill>
                  <a:srgbClr val="1A1A1A"/>
                </a:solidFill>
                <a:effectLst/>
                <a:latin typeface="Roboto"/>
              </a:rPr>
              <a:t>Given a label and random array as input, this network generates data with the same structure as the training data observations corresponding to the same label</a:t>
            </a:r>
            <a:endParaRPr lang="en-US" b="0" dirty="0">
              <a:effectLst/>
            </a:endParaRPr>
          </a:p>
          <a:p>
            <a:br>
              <a:rPr lang="en-US" b="0" dirty="0">
                <a:effectLst/>
              </a:rPr>
            </a:br>
            <a:endParaRPr lang="en-IN" dirty="0"/>
          </a:p>
        </p:txBody>
      </p:sp>
    </p:spTree>
    <p:extLst>
      <p:ext uri="{BB962C8B-B14F-4D97-AF65-F5344CB8AC3E}">
        <p14:creationId xmlns:p14="http://schemas.microsoft.com/office/powerpoint/2010/main" val="64558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B2B0E-DF10-438F-8FC3-FE23378E0E9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B026B32-4AFE-447F-B152-EF55150C16B9}"/>
              </a:ext>
            </a:extLst>
          </p:cNvPr>
          <p:cNvSpPr>
            <a:spLocks noGrp="1"/>
          </p:cNvSpPr>
          <p:nvPr>
            <p:ph type="body" idx="1"/>
          </p:nvPr>
        </p:nvSpPr>
        <p:spPr>
          <a:xfrm>
            <a:off x="427254" y="789807"/>
            <a:ext cx="7045840" cy="670536"/>
          </a:xfrm>
        </p:spPr>
        <p:txBody>
          <a:bodyPr/>
          <a:lstStyle/>
          <a:p>
            <a:endParaRPr lang="en-US" dirty="0"/>
          </a:p>
          <a:p>
            <a:endParaRPr lang="en-IN" dirty="0"/>
          </a:p>
        </p:txBody>
      </p:sp>
      <p:pic>
        <p:nvPicPr>
          <p:cNvPr id="2050" name="Picture 2">
            <a:extLst>
              <a:ext uri="{FF2B5EF4-FFF2-40B4-BE49-F238E27FC236}">
                <a16:creationId xmlns:a16="http://schemas.microsoft.com/office/drawing/2014/main" id="{4A5E7D60-7B1A-4CFF-ACBA-02F9E88470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61951"/>
            <a:ext cx="8761666" cy="4325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31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CFAA1-6C90-4B43-A9AF-49E38D5CD425}"/>
              </a:ext>
            </a:extLst>
          </p:cNvPr>
          <p:cNvSpPr>
            <a:spLocks noGrp="1"/>
          </p:cNvSpPr>
          <p:nvPr>
            <p:ph type="title"/>
          </p:nvPr>
        </p:nvSpPr>
        <p:spPr>
          <a:xfrm>
            <a:off x="229933" y="456383"/>
            <a:ext cx="8684133" cy="896167"/>
          </a:xfrm>
        </p:spPr>
        <p:txBody>
          <a:bodyPr/>
          <a:lstStyle/>
          <a:p>
            <a:pPr rtl="0">
              <a:spcBef>
                <a:spcPts val="0"/>
              </a:spcBef>
              <a:spcAft>
                <a:spcPts val="0"/>
              </a:spcAft>
            </a:pPr>
            <a:r>
              <a:rPr lang="en-IN" sz="1800" b="1" i="0" u="none" strike="noStrike" dirty="0">
                <a:solidFill>
                  <a:srgbClr val="212121"/>
                </a:solidFill>
                <a:effectLst/>
                <a:latin typeface="Amatic SC"/>
              </a:rPr>
              <a:t>                                                  Areas of work</a:t>
            </a:r>
            <a:br>
              <a:rPr lang="en-IN" sz="1800" b="1" i="0" u="none" strike="noStrike" dirty="0">
                <a:solidFill>
                  <a:srgbClr val="212121"/>
                </a:solidFill>
                <a:effectLst/>
                <a:latin typeface="Amatic SC"/>
              </a:rPr>
            </a:br>
            <a:r>
              <a:rPr lang="en-IN" sz="1800" b="1" i="0" u="none" strike="noStrike" dirty="0">
                <a:solidFill>
                  <a:srgbClr val="212121"/>
                </a:solidFill>
                <a:effectLst/>
                <a:latin typeface="Amatic SC"/>
              </a:rPr>
              <a:t>                               DOCUMENT CLEAN-UP And Binarization</a:t>
            </a:r>
            <a:br>
              <a:rPr lang="en-IN" b="0" dirty="0">
                <a:effectLst/>
              </a:rPr>
            </a:br>
            <a:br>
              <a:rPr lang="en-IN" dirty="0"/>
            </a:br>
            <a:endParaRPr lang="en-IN" dirty="0"/>
          </a:p>
        </p:txBody>
      </p:sp>
      <p:sp>
        <p:nvSpPr>
          <p:cNvPr id="3" name="Text Placeholder 2">
            <a:extLst>
              <a:ext uri="{FF2B5EF4-FFF2-40B4-BE49-F238E27FC236}">
                <a16:creationId xmlns:a16="http://schemas.microsoft.com/office/drawing/2014/main" id="{A0E1967F-5813-420B-8FC4-62FE743433FC}"/>
              </a:ext>
            </a:extLst>
          </p:cNvPr>
          <p:cNvSpPr>
            <a:spLocks noGrp="1"/>
          </p:cNvSpPr>
          <p:nvPr>
            <p:ph type="body" idx="1"/>
          </p:nvPr>
        </p:nvSpPr>
        <p:spPr>
          <a:xfrm>
            <a:off x="304699" y="1564379"/>
            <a:ext cx="7353300" cy="3108543"/>
          </a:xfrm>
        </p:spPr>
        <p:txBody>
          <a:bodyPr/>
          <a:lstStyle/>
          <a:p>
            <a:pPr rtl="0">
              <a:spcBef>
                <a:spcPts val="0"/>
              </a:spcBef>
              <a:spcAft>
                <a:spcPts val="1200"/>
              </a:spcAft>
            </a:pPr>
            <a:r>
              <a:rPr lang="en-US" sz="1800" b="0" i="0" u="none" strike="noStrike" dirty="0">
                <a:solidFill>
                  <a:srgbClr val="666666"/>
                </a:solidFill>
                <a:effectLst/>
                <a:latin typeface="Source Code Pro"/>
              </a:rPr>
              <a:t>The goal is to produce a binary but clean document.</a:t>
            </a:r>
            <a:endParaRPr lang="en-US" b="0" dirty="0">
              <a:effectLst/>
            </a:endParaRPr>
          </a:p>
          <a:p>
            <a:pPr rtl="0">
              <a:spcBef>
                <a:spcPts val="0"/>
              </a:spcBef>
              <a:spcAft>
                <a:spcPts val="1200"/>
              </a:spcAft>
            </a:pPr>
            <a:r>
              <a:rPr lang="en-US" sz="1800" b="0" i="0" u="none" strike="noStrike" dirty="0">
                <a:solidFill>
                  <a:srgbClr val="666666"/>
                </a:solidFill>
                <a:effectLst/>
                <a:latin typeface="Source Code Pro"/>
              </a:rPr>
              <a:t>The idea is to classify the pixels of the document as one of two categories: degradation or text.</a:t>
            </a:r>
            <a:endParaRPr lang="en-US" b="0" dirty="0">
              <a:effectLst/>
            </a:endParaRPr>
          </a:p>
          <a:p>
            <a:pPr rtl="0">
              <a:spcBef>
                <a:spcPts val="0"/>
              </a:spcBef>
              <a:spcAft>
                <a:spcPts val="1200"/>
              </a:spcAft>
            </a:pPr>
            <a:r>
              <a:rPr lang="en-US" sz="1800" b="0" i="0" u="none" strike="noStrike" dirty="0">
                <a:solidFill>
                  <a:srgbClr val="666666"/>
                </a:solidFill>
                <a:effectLst/>
                <a:latin typeface="Source Code Pro"/>
              </a:rPr>
              <a:t>By assigning zeros to the text pixels and ones for the degradation will generate a binary clean image.</a:t>
            </a:r>
            <a:endParaRPr lang="en-US" b="0" dirty="0">
              <a:effectLst/>
            </a:endParaRPr>
          </a:p>
          <a:p>
            <a:pPr rtl="0">
              <a:spcBef>
                <a:spcPts val="0"/>
              </a:spcBef>
              <a:spcAft>
                <a:spcPts val="1200"/>
              </a:spcAft>
            </a:pPr>
            <a:r>
              <a:rPr lang="en-US" sz="1800" b="0" i="0" u="none" strike="noStrike" dirty="0">
                <a:solidFill>
                  <a:srgbClr val="666666"/>
                </a:solidFill>
                <a:effectLst/>
                <a:latin typeface="Source Code Pro"/>
              </a:rPr>
              <a:t>The objective is to clean the degraded document images and preserve them in their basic grey or colored level.</a:t>
            </a:r>
            <a:endParaRPr lang="en-US" b="0" dirty="0">
              <a:effectLst/>
            </a:endParaRPr>
          </a:p>
          <a:p>
            <a:br>
              <a:rPr lang="en-US" dirty="0"/>
            </a:br>
            <a:endParaRPr lang="en-IN" dirty="0"/>
          </a:p>
        </p:txBody>
      </p:sp>
    </p:spTree>
    <p:extLst>
      <p:ext uri="{BB962C8B-B14F-4D97-AF65-F5344CB8AC3E}">
        <p14:creationId xmlns:p14="http://schemas.microsoft.com/office/powerpoint/2010/main" val="2832640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6BBF-6D04-4FD5-829F-B3557CAFFD12}"/>
              </a:ext>
            </a:extLst>
          </p:cNvPr>
          <p:cNvSpPr>
            <a:spLocks noGrp="1"/>
          </p:cNvSpPr>
          <p:nvPr>
            <p:ph type="title"/>
          </p:nvPr>
        </p:nvSpPr>
        <p:spPr>
          <a:xfrm>
            <a:off x="229933" y="456382"/>
            <a:ext cx="8684133" cy="667568"/>
          </a:xfrm>
        </p:spPr>
        <p:txBody>
          <a:bodyPr/>
          <a:lstStyle/>
          <a:p>
            <a:pPr algn="ctr" rtl="0">
              <a:spcBef>
                <a:spcPts val="0"/>
              </a:spcBef>
              <a:spcAft>
                <a:spcPts val="0"/>
              </a:spcAft>
            </a:pPr>
            <a:r>
              <a:rPr lang="en-IN" sz="1800" b="1" i="0" u="none" strike="noStrike" dirty="0">
                <a:solidFill>
                  <a:srgbClr val="212121"/>
                </a:solidFill>
                <a:effectLst/>
                <a:latin typeface="Amatic SC"/>
              </a:rPr>
              <a:t>Watermark removal</a:t>
            </a:r>
            <a:br>
              <a:rPr lang="en-IN" b="0" dirty="0">
                <a:effectLst/>
              </a:rPr>
            </a:br>
            <a:br>
              <a:rPr lang="en-IN" dirty="0"/>
            </a:br>
            <a:endParaRPr lang="en-IN" dirty="0"/>
          </a:p>
        </p:txBody>
      </p:sp>
      <p:sp>
        <p:nvSpPr>
          <p:cNvPr id="3" name="Text Placeholder 2">
            <a:extLst>
              <a:ext uri="{FF2B5EF4-FFF2-40B4-BE49-F238E27FC236}">
                <a16:creationId xmlns:a16="http://schemas.microsoft.com/office/drawing/2014/main" id="{2FF0661F-D44F-4FC3-AF9E-6A2FFA0C6C14}"/>
              </a:ext>
            </a:extLst>
          </p:cNvPr>
          <p:cNvSpPr>
            <a:spLocks noGrp="1"/>
          </p:cNvSpPr>
          <p:nvPr>
            <p:ph type="body" idx="1"/>
          </p:nvPr>
        </p:nvSpPr>
        <p:spPr>
          <a:xfrm>
            <a:off x="304698" y="1428750"/>
            <a:ext cx="8382101" cy="2677656"/>
          </a:xfrm>
        </p:spPr>
        <p:txBody>
          <a:bodyPr/>
          <a:lstStyle/>
          <a:p>
            <a:pPr rtl="0">
              <a:spcBef>
                <a:spcPts val="0"/>
              </a:spcBef>
              <a:spcAft>
                <a:spcPts val="1200"/>
              </a:spcAft>
            </a:pPr>
            <a:r>
              <a:rPr lang="en-US" sz="1800" b="0" i="0" u="none" strike="noStrike" dirty="0">
                <a:solidFill>
                  <a:srgbClr val="666666"/>
                </a:solidFill>
                <a:effectLst/>
                <a:latin typeface="Source Code Pro"/>
              </a:rPr>
              <a:t>Watermark removal is also related to classical document binarization or image matting.</a:t>
            </a:r>
            <a:endParaRPr lang="en-US" b="0" dirty="0">
              <a:effectLst/>
            </a:endParaRPr>
          </a:p>
          <a:p>
            <a:pPr rtl="0">
              <a:spcBef>
                <a:spcPts val="0"/>
              </a:spcBef>
              <a:spcAft>
                <a:spcPts val="1200"/>
              </a:spcAft>
            </a:pPr>
            <a:r>
              <a:rPr lang="en-US" sz="1800" b="0" i="0" u="none" strike="noStrike" dirty="0">
                <a:solidFill>
                  <a:srgbClr val="666666"/>
                </a:solidFill>
                <a:effectLst/>
                <a:latin typeface="Source Code Pro"/>
              </a:rPr>
              <a:t>A statistical method is used to detect the watermark region.</a:t>
            </a:r>
            <a:endParaRPr lang="en-US" b="0" dirty="0">
              <a:effectLst/>
            </a:endParaRPr>
          </a:p>
          <a:p>
            <a:pPr rtl="0">
              <a:spcBef>
                <a:spcPts val="0"/>
              </a:spcBef>
              <a:spcAft>
                <a:spcPts val="1200"/>
              </a:spcAft>
            </a:pPr>
            <a:r>
              <a:rPr lang="en-US" sz="1800" b="0" i="0" u="none" strike="noStrike" dirty="0">
                <a:solidFill>
                  <a:srgbClr val="666666"/>
                </a:solidFill>
                <a:effectLst/>
                <a:latin typeface="Source Code Pro"/>
              </a:rPr>
              <a:t>So, object detection algorithms are used to detect the watermark region in natural images and then pass it to other model to remove the watermark.</a:t>
            </a:r>
            <a:endParaRPr lang="en-US" b="0" dirty="0">
              <a:effectLst/>
            </a:endParaRPr>
          </a:p>
          <a:p>
            <a:br>
              <a:rPr lang="en-US" dirty="0"/>
            </a:br>
            <a:endParaRPr lang="en-IN" dirty="0"/>
          </a:p>
        </p:txBody>
      </p:sp>
    </p:spTree>
    <p:extLst>
      <p:ext uri="{BB962C8B-B14F-4D97-AF65-F5344CB8AC3E}">
        <p14:creationId xmlns:p14="http://schemas.microsoft.com/office/powerpoint/2010/main" val="2014354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9CA3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TotalTime>
  <Words>1621</Words>
  <Application>Microsoft Office PowerPoint</Application>
  <PresentationFormat>On-screen Show (16:9)</PresentationFormat>
  <Paragraphs>161</Paragraphs>
  <Slides>24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Amatic SC</vt:lpstr>
      <vt:lpstr>AoyagiKouzanFontT</vt:lpstr>
      <vt:lpstr>-apple-system</vt:lpstr>
      <vt:lpstr>Arial</vt:lpstr>
      <vt:lpstr>Calibri</vt:lpstr>
      <vt:lpstr>Courier New</vt:lpstr>
      <vt:lpstr>Georgia</vt:lpstr>
      <vt:lpstr>Roboto</vt:lpstr>
      <vt:lpstr>Source Code Pro</vt:lpstr>
      <vt:lpstr>Times New Roman</vt:lpstr>
      <vt:lpstr>Trebuchet MS</vt:lpstr>
      <vt:lpstr>Office Theme</vt:lpstr>
      <vt:lpstr>DE-GAN: A Conditional Generative Adversarial Network for Document Enhancement </vt:lpstr>
      <vt:lpstr> ABSTRACT</vt:lpstr>
      <vt:lpstr>INTRODUCTION</vt:lpstr>
      <vt:lpstr>PowerPoint Presentation</vt:lpstr>
      <vt:lpstr>Cgan- Proposed Method</vt:lpstr>
      <vt:lpstr>PowerPoint Presentation</vt:lpstr>
      <vt:lpstr>PowerPoint Presentation</vt:lpstr>
      <vt:lpstr>                                                  Areas of work                                DOCUMENT CLEAN-UP And Binarization  </vt:lpstr>
      <vt:lpstr>Watermark removal  </vt:lpstr>
      <vt:lpstr>Image Enhancement</vt:lpstr>
      <vt:lpstr>GAN based Deep Learning</vt:lpstr>
      <vt:lpstr>Dataset</vt:lpstr>
      <vt:lpstr>Referred implementation</vt:lpstr>
      <vt:lpstr>Training parameters and choices along the way..</vt:lpstr>
      <vt:lpstr>PowerPoint Presentation</vt:lpstr>
      <vt:lpstr>Visualising training and model convergence,  with VGG-16</vt:lpstr>
      <vt:lpstr>PowerPoint Presentation</vt:lpstr>
      <vt:lpstr>Final Quantitative Analysis</vt:lpstr>
      <vt:lpstr>Qualitative Analysis</vt:lpstr>
      <vt:lpstr>Qualitative  Analysis</vt:lpstr>
      <vt:lpstr>Qualitative  Analysis</vt:lpstr>
      <vt:lpstr>CNN based extension…</vt:lpstr>
      <vt:lpstr>Timeline and Work Summary 15 Day Timeline based on correspondence with Saksham Consul (TA)</vt:lpstr>
      <vt:lpstr>Results and 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DE-GAN: A Conditional Generative Adversarial Network for Document Enhancement </dc:title>
  <cp:lastModifiedBy>SWATI SINGH</cp:lastModifiedBy>
  <cp:revision>3</cp:revision>
  <dcterms:created xsi:type="dcterms:W3CDTF">2021-12-30T12:05:36Z</dcterms:created>
  <dcterms:modified xsi:type="dcterms:W3CDTF">2021-12-30T12:52:11Z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2021-12-30T00:00:00Z</vt:filetime>
  </property>
</Properties>
</file>