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6" r:id="rId18"/>
    <p:sldId id="298"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707C30-67F6-4E66-B9F5-FA77FCA46C89}"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27698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07C30-67F6-4E66-B9F5-FA77FCA46C89}"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365128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07C30-67F6-4E66-B9F5-FA77FCA46C89}"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2794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07C30-67F6-4E66-B9F5-FA77FCA46C89}"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187002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07C30-67F6-4E66-B9F5-FA77FCA46C89}"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85533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707C30-67F6-4E66-B9F5-FA77FCA46C89}"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292483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707C30-67F6-4E66-B9F5-FA77FCA46C89}" type="datetimeFigureOut">
              <a:rPr lang="en-IN" smtClean="0"/>
              <a:t>20-12-2017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26183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707C30-67F6-4E66-B9F5-FA77FCA46C89}" type="datetimeFigureOut">
              <a:rPr lang="en-IN" smtClean="0"/>
              <a:t>20-12-2017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267811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07C30-67F6-4E66-B9F5-FA77FCA46C89}" type="datetimeFigureOut">
              <a:rPr lang="en-IN" smtClean="0"/>
              <a:t>20-12-2017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10296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07C30-67F6-4E66-B9F5-FA77FCA46C89}"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384420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07C30-67F6-4E66-B9F5-FA77FCA46C89}"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CFDCC-3858-4AA0-9BF8-526B6703FE26}" type="slidenum">
              <a:rPr lang="en-IN" smtClean="0"/>
              <a:t>‹#›</a:t>
            </a:fld>
            <a:endParaRPr lang="en-IN"/>
          </a:p>
        </p:txBody>
      </p:sp>
    </p:spTree>
    <p:extLst>
      <p:ext uri="{BB962C8B-B14F-4D97-AF65-F5344CB8AC3E}">
        <p14:creationId xmlns:p14="http://schemas.microsoft.com/office/powerpoint/2010/main" val="89217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07C30-67F6-4E66-B9F5-FA77FCA46C89}" type="datetimeFigureOut">
              <a:rPr lang="en-IN" smtClean="0"/>
              <a:t>20-12-2017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CFDCC-3858-4AA0-9BF8-526B6703FE26}" type="slidenum">
              <a:rPr lang="en-IN" smtClean="0"/>
              <a:t>‹#›</a:t>
            </a:fld>
            <a:endParaRPr lang="en-IN"/>
          </a:p>
        </p:txBody>
      </p:sp>
    </p:spTree>
    <p:extLst>
      <p:ext uri="{BB962C8B-B14F-4D97-AF65-F5344CB8AC3E}">
        <p14:creationId xmlns:p14="http://schemas.microsoft.com/office/powerpoint/2010/main" val="48881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indiairservices.com/" TargetMode="External"/><Relationship Id="rId2" Type="http://schemas.openxmlformats.org/officeDocument/2006/relationships/hyperlink" Target="mailto:Intl@indiairservice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6.xml"/><Relationship Id="rId5" Type="http://schemas.openxmlformats.org/officeDocument/2006/relationships/slide" Target="slide28.xml"/><Relationship Id="rId4" Type="http://schemas.openxmlformats.org/officeDocument/2006/relationships/slide" Target="slide2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8.xml"/><Relationship Id="rId18" Type="http://schemas.openxmlformats.org/officeDocument/2006/relationships/slide" Target="slide49.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19.xml"/><Relationship Id="rId17" Type="http://schemas.openxmlformats.org/officeDocument/2006/relationships/slide" Target="slide48.xml"/><Relationship Id="rId2" Type="http://schemas.openxmlformats.org/officeDocument/2006/relationships/slide" Target="slide4.xml"/><Relationship Id="rId16" Type="http://schemas.openxmlformats.org/officeDocument/2006/relationships/slide" Target="slide47.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8.xml"/><Relationship Id="rId5" Type="http://schemas.openxmlformats.org/officeDocument/2006/relationships/slide" Target="slide7.xml"/><Relationship Id="rId15" Type="http://schemas.openxmlformats.org/officeDocument/2006/relationships/slide" Target="slide40.xml"/><Relationship Id="rId10" Type="http://schemas.openxmlformats.org/officeDocument/2006/relationships/slide" Target="slide17.xml"/><Relationship Id="rId19" Type="http://schemas.openxmlformats.org/officeDocument/2006/relationships/slide" Target="slide50.xml"/><Relationship Id="rId4" Type="http://schemas.openxmlformats.org/officeDocument/2006/relationships/slide" Target="slide6.xml"/><Relationship Id="rId9" Type="http://schemas.openxmlformats.org/officeDocument/2006/relationships/slide" Target="slide16.xml"/><Relationship Id="rId14" Type="http://schemas.openxmlformats.org/officeDocument/2006/relationships/slide" Target="slide3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redbus.in/" TargetMode="External"/><Relationship Id="rId2" Type="http://schemas.openxmlformats.org/officeDocument/2006/relationships/hyperlink" Target="https://moqups.com/" TargetMode="External"/><Relationship Id="rId1" Type="http://schemas.openxmlformats.org/officeDocument/2006/relationships/slideLayout" Target="../slideLayouts/slideLayout2.xml"/><Relationship Id="rId5" Type="http://schemas.openxmlformats.org/officeDocument/2006/relationships/hyperlink" Target="http://makemytrip.com/" TargetMode="External"/><Relationship Id="rId4" Type="http://schemas.openxmlformats.org/officeDocument/2006/relationships/hyperlink" Target="http://www.microsof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236617" y="1028234"/>
            <a:ext cx="9144000" cy="76022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i="1" u="sng" dirty="0" smtClean="0"/>
              <a:t>Wish My Trip</a:t>
            </a:r>
            <a:endParaRPr lang="en-IN" b="1" i="1" u="sng" dirty="0"/>
          </a:p>
        </p:txBody>
      </p:sp>
      <p:sp>
        <p:nvSpPr>
          <p:cNvPr id="10" name="Subtitle 2"/>
          <p:cNvSpPr txBox="1">
            <a:spLocks/>
          </p:cNvSpPr>
          <p:nvPr/>
        </p:nvSpPr>
        <p:spPr>
          <a:xfrm>
            <a:off x="1524000" y="1788459"/>
            <a:ext cx="9144000" cy="506954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IN" dirty="0" smtClean="0"/>
          </a:p>
          <a:p>
            <a:pPr algn="r"/>
            <a:endParaRPr lang="en-IN" dirty="0" smtClean="0"/>
          </a:p>
          <a:p>
            <a:pPr marL="0" indent="0" algn="r">
              <a:buNone/>
            </a:pPr>
            <a:r>
              <a:rPr lang="en-IN" dirty="0" smtClean="0"/>
              <a:t>Group Id: 25</a:t>
            </a:r>
          </a:p>
          <a:p>
            <a:pPr marL="0" indent="0" algn="r">
              <a:buNone/>
            </a:pPr>
            <a:r>
              <a:rPr lang="en-IN" dirty="0" smtClean="0"/>
              <a:t>Prasil Parmar (3044)</a:t>
            </a:r>
          </a:p>
          <a:p>
            <a:pPr marL="0" indent="0" algn="r">
              <a:buNone/>
            </a:pPr>
            <a:r>
              <a:rPr lang="en-IN" dirty="0" smtClean="0"/>
              <a:t>Raj Thakor(3081)</a:t>
            </a:r>
          </a:p>
          <a:p>
            <a:pPr marL="0" indent="0" algn="r">
              <a:buNone/>
            </a:pPr>
            <a:r>
              <a:rPr lang="en-IN" dirty="0" smtClean="0"/>
              <a:t>Keval shah (3228)</a:t>
            </a:r>
          </a:p>
          <a:p>
            <a:pPr algn="r"/>
            <a:endParaRPr lang="en-IN" dirty="0" smtClean="0"/>
          </a:p>
          <a:p>
            <a:pPr marL="0" indent="0" algn="ctr">
              <a:buNone/>
            </a:pPr>
            <a:r>
              <a:rPr lang="en-IN" dirty="0" smtClean="0"/>
              <a:t>Submitted to:</a:t>
            </a:r>
          </a:p>
          <a:p>
            <a:endParaRPr lang="en-IN" dirty="0" smtClean="0"/>
          </a:p>
          <a:p>
            <a:endParaRPr lang="en-IN" dirty="0" smtClean="0"/>
          </a:p>
          <a:p>
            <a:endParaRPr lang="en-IN" dirty="0" smtClean="0"/>
          </a:p>
          <a:p>
            <a:pPr marL="0" indent="0" algn="ctr">
              <a:buNone/>
            </a:pPr>
            <a:r>
              <a:rPr lang="en-IN" dirty="0" smtClean="0"/>
              <a:t>K. S. School of Business Management</a:t>
            </a:r>
          </a:p>
          <a:p>
            <a:pPr marL="0" indent="0" algn="ctr">
              <a:buNone/>
            </a:pPr>
            <a:r>
              <a:rPr lang="en-IN" dirty="0" smtClean="0"/>
              <a:t>M. Sc. – Computer Applications and Information Technology</a:t>
            </a:r>
            <a:endParaRPr lang="en-IN" dirty="0"/>
          </a:p>
        </p:txBody>
      </p:sp>
      <p:pic>
        <p:nvPicPr>
          <p:cNvPr id="11" name="Picture 10"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5483869" y="4969560"/>
            <a:ext cx="1224262" cy="598675"/>
          </a:xfrm>
          <a:prstGeom prst="rect">
            <a:avLst/>
          </a:prstGeom>
          <a:noFill/>
          <a:ln>
            <a:noFill/>
          </a:ln>
        </p:spPr>
      </p:pic>
    </p:spTree>
    <p:extLst>
      <p:ext uri="{BB962C8B-B14F-4D97-AF65-F5344CB8AC3E}">
        <p14:creationId xmlns:p14="http://schemas.microsoft.com/office/powerpoint/2010/main" val="128913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Users</a:t>
            </a:r>
            <a:endParaRPr lang="en-IN" dirty="0"/>
          </a:p>
        </p:txBody>
      </p:sp>
      <p:sp>
        <p:nvSpPr>
          <p:cNvPr id="3" name="Content Placeholder 2"/>
          <p:cNvSpPr>
            <a:spLocks noGrp="1"/>
          </p:cNvSpPr>
          <p:nvPr>
            <p:ph idx="1"/>
          </p:nvPr>
        </p:nvSpPr>
        <p:spPr/>
        <p:txBody>
          <a:bodyPr>
            <a:normAutofit fontScale="77500" lnSpcReduction="20000"/>
          </a:bodyPr>
          <a:lstStyle/>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user is a customer who makes bond with the system and take benefit of the services provided by the system.</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user is a customer who can book  car online.</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user does payment.</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user does cancellation of booking.</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user can give feedback for the system.</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810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Transport providers</a:t>
            </a:r>
            <a:endParaRPr lang="en-IN" dirty="0"/>
          </a:p>
        </p:txBody>
      </p:sp>
      <p:sp>
        <p:nvSpPr>
          <p:cNvPr id="3" name="Content Placeholder 2"/>
          <p:cNvSpPr>
            <a:spLocks noGrp="1"/>
          </p:cNvSpPr>
          <p:nvPr>
            <p:ph idx="1"/>
          </p:nvPr>
        </p:nvSpPr>
        <p:spPr/>
        <p:txBody>
          <a:bodyPr/>
          <a:lstStyle/>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provide all the details regarding the vehicles.</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update the cars information.</a:t>
            </a:r>
          </a:p>
          <a:p>
            <a:pPr marL="342900" marR="180340" lvl="0" indent="-342900">
              <a:lnSpc>
                <a:spcPct val="115000"/>
              </a:lnSpc>
              <a:spcAft>
                <a:spcPts val="0"/>
              </a:spcAft>
              <a:buSzPts val="1800"/>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50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create the deal for customers.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6904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Definition</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Our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Project is to book car online where one can rent a car of their choice. So, our Websites creates a Digitalize platform for the users who can book a car online from anywhere and at any time.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754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Feasibility Study - I</a:t>
            </a:r>
            <a:endParaRPr lang="en-IN" dirty="0"/>
          </a:p>
        </p:txBody>
      </p:sp>
      <p:sp>
        <p:nvSpPr>
          <p:cNvPr id="3" name="Content Placeholder 2"/>
          <p:cNvSpPr>
            <a:spLocks noGrp="1"/>
          </p:cNvSpPr>
          <p:nvPr>
            <p:ph idx="1"/>
          </p:nvPr>
        </p:nvSpPr>
        <p:spPr/>
        <p:txBody>
          <a:bodyPr>
            <a:normAutofit fontScale="70000" lnSpcReduction="20000"/>
          </a:bodyPr>
          <a:lstStyle/>
          <a:p>
            <a:pPr marL="0" marR="180340" indent="0">
              <a:lnSpc>
                <a:spcPct val="107000"/>
              </a:lnSpc>
              <a:spcBef>
                <a:spcPts val="200"/>
              </a:spcBef>
              <a:spcAft>
                <a:spcPts val="1200"/>
              </a:spcAft>
              <a:buNone/>
            </a:pPr>
            <a:r>
              <a:rPr lang="en-IN" sz="3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32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Technical feasibility</a:t>
            </a:r>
            <a:endParaRPr lang="en-IN" sz="32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637540" marR="180340" lvl="1">
              <a:lnSpc>
                <a:spcPct val="115000"/>
              </a:lnSpc>
              <a:spcBef>
                <a:spcPts val="200"/>
              </a:spcBef>
              <a:spcAft>
                <a:spcPts val="120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technical feasibility study compares the level of technology available in the software development firm and the level of technology required for the development of the product. Here the level of technology consists of the programming language, the hardware resources, other software tools etc.</a:t>
            </a:r>
            <a:endParaRPr lang="en-IN"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1257300" marR="180340" lvl="2" indent="-342900">
              <a:lnSpc>
                <a:spcPct val="115000"/>
              </a:lnSpc>
              <a:spcAft>
                <a:spcPts val="800"/>
              </a:spcAft>
              <a:buSzPts val="1800"/>
              <a:buFont typeface="Symbol" panose="05050102010706020507" pitchFamily="18" charset="2"/>
              <a:buChar char=""/>
              <a:tabLst>
                <a:tab pos="450215" algn="l"/>
              </a:tabLs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facility to produce outputs in a given time.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marR="180340" lvl="2" indent="-342900">
              <a:lnSpc>
                <a:spcPct val="115000"/>
              </a:lnSpc>
              <a:spcAft>
                <a:spcPts val="800"/>
              </a:spcAft>
              <a:buSzPts val="1800"/>
              <a:buFont typeface="Symbol" panose="05050102010706020507" pitchFamily="18" charset="2"/>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Response time under certain conditions.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marR="180340" lvl="2" indent="-342900">
              <a:lnSpc>
                <a:spcPct val="115000"/>
              </a:lnSpc>
              <a:spcAft>
                <a:spcPts val="800"/>
              </a:spcAft>
              <a:buSzPts val="1800"/>
              <a:buFont typeface="Symbol" panose="05050102010706020507" pitchFamily="18" charset="2"/>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Facility to communicate data to distant locations.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marR="180340" lvl="2" indent="-342900">
              <a:lnSpc>
                <a:spcPct val="115000"/>
              </a:lnSpc>
              <a:spcAft>
                <a:spcPts val="800"/>
              </a:spcAft>
              <a:buSzPts val="1800"/>
              <a:buFont typeface="Symbol" panose="05050102010706020507" pitchFamily="18" charset="2"/>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just requires window operating system and normal browser to use our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marR="180340" lvl="2" indent="-342900">
              <a:lnSpc>
                <a:spcPct val="115000"/>
              </a:lnSpc>
              <a:spcAft>
                <a:spcPts val="800"/>
              </a:spcAft>
              <a:buSzPts val="1800"/>
              <a:buFont typeface="Symbol" panose="05050102010706020507" pitchFamily="18" charset="2"/>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organization has already purchased required gadgets.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094740" marR="180340" lvl="2" indent="0">
              <a:lnSpc>
                <a:spcPct val="200000"/>
              </a:lnSpc>
              <a:spcAft>
                <a:spcPts val="800"/>
              </a:spcAft>
              <a:buNone/>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Hence, the proposed system is technically feasible.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2043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Feasibility Study - II</a:t>
            </a:r>
            <a:endParaRPr lang="en-IN" dirty="0"/>
          </a:p>
        </p:txBody>
      </p:sp>
      <p:sp>
        <p:nvSpPr>
          <p:cNvPr id="3" name="Content Placeholder 2"/>
          <p:cNvSpPr>
            <a:spLocks noGrp="1"/>
          </p:cNvSpPr>
          <p:nvPr>
            <p:ph idx="1"/>
          </p:nvPr>
        </p:nvSpPr>
        <p:spPr/>
        <p:txBody>
          <a:bodyPr>
            <a:normAutofit fontScale="77500" lnSpcReduction="20000"/>
          </a:bodyPr>
          <a:lstStyle/>
          <a:p>
            <a:pPr marL="0" marR="180340" indent="0">
              <a:lnSpc>
                <a:spcPct val="107000"/>
              </a:lnSpc>
              <a:spcBef>
                <a:spcPts val="200"/>
              </a:spcBef>
              <a:spcAft>
                <a:spcPts val="0"/>
              </a:spcAft>
              <a:buNone/>
            </a:pPr>
            <a:r>
              <a:rPr lang="en-IN" sz="3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32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feasibility:-</a:t>
            </a:r>
            <a:endParaRPr lang="en-IN" sz="32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37540" marR="180340" lvl="1">
              <a:lnSpc>
                <a:spcPct val="115000"/>
              </a:lnSpc>
              <a:spcBef>
                <a:spcPts val="200"/>
              </a:spcBef>
            </a:pPr>
            <a:r>
              <a:rPr lang="en-IN"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Operational feasibility study tests the operational scope of the software to be developed. It is checked that if the system is actually can be useful when implemented.</a:t>
            </a:r>
            <a:endParaRPr lang="en-IN" sz="28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408940" marR="180340" lvl="1" indent="0">
              <a:lnSpc>
                <a:spcPct val="115000"/>
              </a:lnSpc>
              <a:spcBef>
                <a:spcPts val="200"/>
              </a:spcBef>
              <a:buNone/>
            </a:pPr>
            <a:r>
              <a:rPr lang="en-IN"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Our system is operationally feasible in the following ways:</a:t>
            </a:r>
            <a:endParaRPr lang="en-IN" sz="28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1257300" marR="180340" lvl="2" indent="-342900" algn="just">
              <a:lnSpc>
                <a:spcPct val="115000"/>
              </a:lnSpc>
              <a:spcBef>
                <a:spcPts val="1200"/>
              </a:spcBef>
              <a:spcAft>
                <a:spcPts val="800"/>
              </a:spcAft>
              <a:buFont typeface="+mj-lt"/>
              <a:buAutoNum type="romanLcPeriod"/>
            </a:pPr>
            <a:r>
              <a:rPr lang="en-IN"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Since the employees are well educated and knows the importance of computer in day to day life, they have shown the positive response to our system.</a:t>
            </a:r>
            <a:endParaRPr lang="en-IN"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marR="180340" lvl="2" indent="-342900" algn="just">
              <a:lnSpc>
                <a:spcPct val="115000"/>
              </a:lnSpc>
              <a:spcBef>
                <a:spcPts val="1200"/>
              </a:spcBef>
              <a:spcAft>
                <a:spcPts val="800"/>
              </a:spcAft>
              <a:buFont typeface="+mj-lt"/>
              <a:buAutoNum type="romanLcPeriod"/>
            </a:pPr>
            <a:r>
              <a:rPr lang="en-IN"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system does not have specific hardware/software requirements. Any user will be able to use this website on its </a:t>
            </a:r>
            <a:r>
              <a:rPr lang="en-IN"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comprehensive</a:t>
            </a:r>
            <a:r>
              <a:rPr lang="en-IN"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desktop.</a:t>
            </a:r>
            <a:endParaRPr lang="en-IN" sz="2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8212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Feasibility Study - III</a:t>
            </a:r>
            <a:endParaRPr lang="en-IN" dirty="0"/>
          </a:p>
        </p:txBody>
      </p:sp>
      <p:sp>
        <p:nvSpPr>
          <p:cNvPr id="3" name="Content Placeholder 2"/>
          <p:cNvSpPr>
            <a:spLocks noGrp="1"/>
          </p:cNvSpPr>
          <p:nvPr>
            <p:ph idx="1"/>
          </p:nvPr>
        </p:nvSpPr>
        <p:spPr/>
        <p:txBody>
          <a:bodyPr>
            <a:normAutofit fontScale="85000" lnSpcReduction="20000"/>
          </a:bodyPr>
          <a:lstStyle/>
          <a:p>
            <a:pPr marL="0" marR="180340" indent="0">
              <a:lnSpc>
                <a:spcPct val="107000"/>
              </a:lnSpc>
              <a:spcBef>
                <a:spcPts val="200"/>
              </a:spcBef>
              <a:spcAft>
                <a:spcPts val="1200"/>
              </a:spcAft>
              <a:buNone/>
            </a:pPr>
            <a:r>
              <a:rPr lang="en-IN" sz="32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IN" sz="32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sz="32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conomical feasibility</a:t>
            </a:r>
            <a:endParaRPr lang="en-IN" sz="32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637540" marR="180340" lvl="1">
              <a:lnSpc>
                <a:spcPct val="107000"/>
              </a:lnSpc>
              <a:spcBef>
                <a:spcPts val="200"/>
              </a:spcBef>
              <a:spcAft>
                <a:spcPts val="1200"/>
              </a:spcAft>
            </a:pPr>
            <a:r>
              <a:rPr lang="en-IN"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economic feasibility study evaluates the cost of the software development against the ultimate income or benefits gets from the developed system. There must be scopes for profit after the successful Completion of the project.</a:t>
            </a:r>
            <a:endParaRPr lang="en-IN" sz="28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408940" marR="180340" lvl="1" indent="0">
              <a:lnSpc>
                <a:spcPct val="107000"/>
              </a:lnSpc>
              <a:spcBef>
                <a:spcPts val="200"/>
              </a:spcBef>
              <a:spcAft>
                <a:spcPts val="1200"/>
              </a:spcAft>
              <a:buNone/>
            </a:pPr>
            <a:r>
              <a:rPr lang="en-IN"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system is economical feasible because:</a:t>
            </a:r>
            <a:endParaRPr lang="en-IN" sz="2000" b="1" dirty="0" smtClean="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800100" marR="180340" lvl="1" indent="-342900">
              <a:lnSpc>
                <a:spcPct val="115000"/>
              </a:lnSpc>
              <a:spcAft>
                <a:spcPts val="800"/>
              </a:spcAft>
              <a:buSzPts val="1800"/>
              <a:buFont typeface="Symbol" panose="05050102010706020507" pitchFamily="18" charset="2"/>
              <a:buChar char=""/>
            </a:pP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Our system is not much costly to develop.</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marR="180340" lvl="1" indent="-342900">
              <a:lnSpc>
                <a:spcPct val="115000"/>
              </a:lnSpc>
              <a:spcAft>
                <a:spcPts val="800"/>
              </a:spcAft>
              <a:buSzPts val="1800"/>
              <a:buFont typeface="Symbol" panose="05050102010706020507" pitchFamily="18" charset="2"/>
              <a:buChar char=""/>
            </a:pP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is no extra economical cost because system is develop with an open source technology.</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marR="180340" lvl="1" indent="-342900">
              <a:lnSpc>
                <a:spcPct val="115000"/>
              </a:lnSpc>
              <a:spcAft>
                <a:spcPts val="800"/>
              </a:spcAft>
              <a:buSzPts val="1800"/>
              <a:buFont typeface="Symbol" panose="05050102010706020507" pitchFamily="18" charset="2"/>
              <a:buChar char=""/>
            </a:pP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easy to use and understand therefor there is no need to appoint any operator to use the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marR="180340" lvl="1" indent="-342900">
              <a:lnSpc>
                <a:spcPct val="115000"/>
              </a:lnSpc>
              <a:spcAft>
                <a:spcPts val="800"/>
              </a:spcAft>
              <a:buSzPts val="1800"/>
              <a:buFont typeface="Symbol" panose="05050102010706020507" pitchFamily="18" charset="2"/>
              <a:buChar char=""/>
            </a:pP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Organization is ready to invest in proposed system because it is being developed in latest technology and will be very fast for the users to transfer or share the information using the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9937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688183" y="1920239"/>
          <a:ext cx="3597955" cy="3134077"/>
        </p:xfrm>
        <a:graphic>
          <a:graphicData uri="http://schemas.openxmlformats.org/drawingml/2006/table">
            <a:tbl>
              <a:tblPr firstRow="1" firstCol="1" bandRow="1">
                <a:tableStyleId>{5C22544A-7EE6-4342-B048-85BDC9FD1C3A}</a:tableStyleId>
              </a:tblPr>
              <a:tblGrid>
                <a:gridCol w="1808420">
                  <a:extLst>
                    <a:ext uri="{9D8B030D-6E8A-4147-A177-3AD203B41FA5}">
                      <a16:colId xmlns="" xmlns:a16="http://schemas.microsoft.com/office/drawing/2014/main" val="3613549202"/>
                    </a:ext>
                  </a:extLst>
                </a:gridCol>
                <a:gridCol w="1789535">
                  <a:extLst>
                    <a:ext uri="{9D8B030D-6E8A-4147-A177-3AD203B41FA5}">
                      <a16:colId xmlns="" xmlns:a16="http://schemas.microsoft.com/office/drawing/2014/main" val="3234293970"/>
                    </a:ext>
                  </a:extLst>
                </a:gridCol>
              </a:tblGrid>
              <a:tr h="527355">
                <a:tc gridSpan="2">
                  <a:txBody>
                    <a:bodyPr/>
                    <a:lstStyle/>
                    <a:p>
                      <a:pPr marL="180340" marR="180340" indent="457200" algn="l">
                        <a:lnSpc>
                          <a:spcPct val="107000"/>
                        </a:lnSpc>
                        <a:spcAft>
                          <a:spcPts val="0"/>
                        </a:spcAft>
                      </a:pPr>
                      <a:r>
                        <a:rPr lang="en-US" sz="1200" dirty="0">
                          <a:effectLst/>
                        </a:rPr>
                        <a:t>                 </a:t>
                      </a:r>
                      <a:endParaRPr lang="en-IN" sz="1100" dirty="0">
                        <a:effectLst/>
                      </a:endParaRPr>
                    </a:p>
                    <a:p>
                      <a:pPr marL="180340" marR="180340" indent="457200" algn="l">
                        <a:lnSpc>
                          <a:spcPct val="107000"/>
                        </a:lnSpc>
                        <a:spcAft>
                          <a:spcPts val="0"/>
                        </a:spcAft>
                      </a:pPr>
                      <a:r>
                        <a:rPr lang="en-US" sz="1200" dirty="0">
                          <a:effectLst/>
                        </a:rPr>
                        <a:t>     Software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 xmlns:a16="http://schemas.microsoft.com/office/drawing/2014/main" val="2191069985"/>
                  </a:ext>
                </a:extLst>
              </a:tr>
              <a:tr h="499638">
                <a:tc>
                  <a:txBody>
                    <a:bodyPr/>
                    <a:lstStyle/>
                    <a:p>
                      <a:pPr marL="180340" marR="180340" indent="457200" algn="l">
                        <a:lnSpc>
                          <a:spcPct val="107000"/>
                        </a:lnSpc>
                        <a:spcAft>
                          <a:spcPts val="0"/>
                        </a:spcAft>
                      </a:pPr>
                      <a:r>
                        <a:rPr lang="en-US" sz="1200">
                          <a:effectLst/>
                        </a:rPr>
                        <a:t>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80340" lvl="0" indent="-342900" algn="l">
                        <a:lnSpc>
                          <a:spcPct val="107000"/>
                        </a:lnSpc>
                        <a:spcAft>
                          <a:spcPts val="0"/>
                        </a:spcAft>
                        <a:buFont typeface="Symbol" panose="05050102010706020507" pitchFamily="18" charset="2"/>
                        <a:buChar char=""/>
                      </a:pPr>
                      <a:r>
                        <a:rPr lang="en-US" sz="1200">
                          <a:effectLst/>
                        </a:rPr>
                        <a:t>PHP,ANGULAR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8088313"/>
                  </a:ext>
                </a:extLst>
              </a:tr>
              <a:tr h="664481">
                <a:tc>
                  <a:txBody>
                    <a:bodyPr/>
                    <a:lstStyle/>
                    <a:p>
                      <a:pPr marL="180340" marR="180340" indent="457200" algn="l">
                        <a:lnSpc>
                          <a:spcPct val="107000"/>
                        </a:lnSpc>
                        <a:spcAft>
                          <a:spcPts val="0"/>
                        </a:spcAft>
                      </a:pPr>
                      <a:r>
                        <a:rPr lang="en-US" sz="1200">
                          <a:effectLst/>
                        </a:rPr>
                        <a:t>Frontend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80340" lvl="0" indent="-342900" algn="l">
                        <a:lnSpc>
                          <a:spcPct val="107000"/>
                        </a:lnSpc>
                        <a:spcAft>
                          <a:spcPts val="0"/>
                        </a:spcAft>
                        <a:buFont typeface="Symbol" panose="05050102010706020507" pitchFamily="18" charset="2"/>
                        <a:buChar char=""/>
                      </a:pPr>
                      <a:r>
                        <a:rPr lang="en-US" sz="1200">
                          <a:effectLst/>
                        </a:rPr>
                        <a:t>Sublime or</a:t>
                      </a:r>
                      <a:endParaRPr lang="en-IN" sz="1100">
                        <a:effectLst/>
                      </a:endParaRPr>
                    </a:p>
                    <a:p>
                      <a:pPr marL="342900" marR="180340" lvl="0" indent="-342900" algn="l">
                        <a:lnSpc>
                          <a:spcPct val="107000"/>
                        </a:lnSpc>
                        <a:spcAft>
                          <a:spcPts val="0"/>
                        </a:spcAft>
                        <a:buFont typeface="Symbol" panose="05050102010706020507" pitchFamily="18" charset="2"/>
                        <a:buChar char=""/>
                      </a:pPr>
                      <a:r>
                        <a:rPr lang="en-US" sz="1200">
                          <a:effectLst/>
                        </a:rPr>
                        <a:t>Visual studio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4959632"/>
                  </a:ext>
                </a:extLst>
              </a:tr>
              <a:tr h="497449">
                <a:tc>
                  <a:txBody>
                    <a:bodyPr/>
                    <a:lstStyle/>
                    <a:p>
                      <a:pPr marL="180340" marR="180340" indent="457200" algn="l">
                        <a:lnSpc>
                          <a:spcPct val="107000"/>
                        </a:lnSpc>
                        <a:spcAft>
                          <a:spcPts val="0"/>
                        </a:spcAft>
                      </a:pPr>
                      <a:r>
                        <a:rPr lang="en-US" sz="1200">
                          <a:effectLst/>
                        </a:rPr>
                        <a:t>Back 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80340" lvl="0" indent="-342900" algn="l">
                        <a:lnSpc>
                          <a:spcPct val="107000"/>
                        </a:lnSpc>
                        <a:spcAft>
                          <a:spcPts val="0"/>
                        </a:spcAft>
                        <a:buFont typeface="Symbol" panose="05050102010706020507" pitchFamily="18" charset="2"/>
                        <a:buChar char=""/>
                      </a:pPr>
                      <a:r>
                        <a:rPr lang="en-US" sz="1200">
                          <a:effectLst/>
                        </a:rPr>
                        <a:t>My SQL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05314920"/>
                  </a:ext>
                </a:extLst>
              </a:tr>
              <a:tr h="505473">
                <a:tc>
                  <a:txBody>
                    <a:bodyPr/>
                    <a:lstStyle/>
                    <a:p>
                      <a:pPr marL="180340" marR="180340" indent="457200" algn="l">
                        <a:lnSpc>
                          <a:spcPct val="107000"/>
                        </a:lnSpc>
                        <a:spcAft>
                          <a:spcPts val="0"/>
                        </a:spcAft>
                      </a:pPr>
                      <a:r>
                        <a:rPr lang="en-US" sz="1200">
                          <a:effectLst/>
                        </a:rPr>
                        <a:t>Tools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80340" lvl="0" indent="-342900" algn="l">
                        <a:lnSpc>
                          <a:spcPct val="107000"/>
                        </a:lnSpc>
                        <a:spcAft>
                          <a:spcPts val="0"/>
                        </a:spcAft>
                        <a:buFont typeface="Symbol" panose="05050102010706020507" pitchFamily="18" charset="2"/>
                        <a:buChar char=""/>
                      </a:pPr>
                      <a:r>
                        <a:rPr lang="en-US" sz="1200">
                          <a:effectLst/>
                        </a:rPr>
                        <a:t>JQuery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91894978"/>
                  </a:ext>
                </a:extLst>
              </a:tr>
              <a:tr h="439681">
                <a:tc>
                  <a:txBody>
                    <a:bodyPr/>
                    <a:lstStyle/>
                    <a:p>
                      <a:pPr marL="180340" marR="180340" indent="457200" algn="l">
                        <a:lnSpc>
                          <a:spcPct val="107000"/>
                        </a:lnSpc>
                        <a:spcAft>
                          <a:spcPts val="0"/>
                        </a:spcAft>
                      </a:pPr>
                      <a:r>
                        <a:rPr lang="en-US" sz="1200">
                          <a:effectLst/>
                        </a:rPr>
                        <a:t>Web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80340" lvl="0" indent="-342900" algn="l">
                        <a:lnSpc>
                          <a:spcPct val="107000"/>
                        </a:lnSpc>
                        <a:spcAft>
                          <a:spcPts val="0"/>
                        </a:spcAft>
                        <a:buFont typeface="Symbol" panose="05050102010706020507" pitchFamily="18" charset="2"/>
                        <a:buChar char=""/>
                      </a:pPr>
                      <a:r>
                        <a:rPr lang="en-US" sz="1200" dirty="0">
                          <a:effectLst/>
                        </a:rPr>
                        <a:t>JSON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28123737"/>
                  </a:ext>
                </a:extLst>
              </a:tr>
            </a:tbl>
          </a:graphicData>
        </a:graphic>
      </p:graphicFrame>
      <p:graphicFrame>
        <p:nvGraphicFramePr>
          <p:cNvPr id="3" name="Table 2"/>
          <p:cNvGraphicFramePr>
            <a:graphicFrameLocks noGrp="1"/>
          </p:cNvGraphicFramePr>
          <p:nvPr>
            <p:extLst/>
          </p:nvPr>
        </p:nvGraphicFramePr>
        <p:xfrm>
          <a:off x="831260" y="1920240"/>
          <a:ext cx="3792991" cy="3134075"/>
        </p:xfrm>
        <a:graphic>
          <a:graphicData uri="http://schemas.openxmlformats.org/drawingml/2006/table">
            <a:tbl>
              <a:tblPr firstRow="1" firstCol="1" bandRow="1">
                <a:tableStyleId>{5C22544A-7EE6-4342-B048-85BDC9FD1C3A}</a:tableStyleId>
              </a:tblPr>
              <a:tblGrid>
                <a:gridCol w="1902813">
                  <a:extLst>
                    <a:ext uri="{9D8B030D-6E8A-4147-A177-3AD203B41FA5}">
                      <a16:colId xmlns="" xmlns:a16="http://schemas.microsoft.com/office/drawing/2014/main" val="3238063684"/>
                    </a:ext>
                  </a:extLst>
                </a:gridCol>
                <a:gridCol w="1890178">
                  <a:extLst>
                    <a:ext uri="{9D8B030D-6E8A-4147-A177-3AD203B41FA5}">
                      <a16:colId xmlns="" xmlns:a16="http://schemas.microsoft.com/office/drawing/2014/main" val="1254024639"/>
                    </a:ext>
                  </a:extLst>
                </a:gridCol>
              </a:tblGrid>
              <a:tr h="747361">
                <a:tc gridSpan="2">
                  <a:txBody>
                    <a:bodyPr/>
                    <a:lstStyle/>
                    <a:p>
                      <a:pPr marL="180340" marR="180340" indent="457200" algn="l">
                        <a:lnSpc>
                          <a:spcPct val="107000"/>
                        </a:lnSpc>
                        <a:spcAft>
                          <a:spcPts val="0"/>
                        </a:spcAft>
                        <a:tabLst>
                          <a:tab pos="885825" algn="l"/>
                        </a:tabLst>
                      </a:pPr>
                      <a:r>
                        <a:rPr lang="en-US" sz="1200" dirty="0">
                          <a:effectLst/>
                        </a:rPr>
                        <a:t>              </a:t>
                      </a:r>
                      <a:endParaRPr lang="en-IN" sz="1100" dirty="0">
                        <a:effectLst/>
                      </a:endParaRPr>
                    </a:p>
                    <a:p>
                      <a:pPr marL="180340" marR="180340" indent="457200" algn="l">
                        <a:lnSpc>
                          <a:spcPct val="107000"/>
                        </a:lnSpc>
                        <a:spcAft>
                          <a:spcPts val="0"/>
                        </a:spcAft>
                        <a:tabLst>
                          <a:tab pos="885825" algn="l"/>
                          <a:tab pos="2901950" algn="r"/>
                        </a:tabLst>
                      </a:pPr>
                      <a:r>
                        <a:rPr lang="en-US" sz="1200" dirty="0">
                          <a:effectLst/>
                        </a:rPr>
                        <a:t>               Hardware Requirements	</a:t>
                      </a:r>
                      <a:endParaRPr lang="en-IN" sz="1100" dirty="0">
                        <a:effectLst/>
                      </a:endParaRPr>
                    </a:p>
                    <a:p>
                      <a:pPr marL="180340" marR="180340" indent="457200" algn="l">
                        <a:lnSpc>
                          <a:spcPct val="107000"/>
                        </a:lnSpc>
                        <a:spcAft>
                          <a:spcPts val="0"/>
                        </a:spcAft>
                        <a:tabLst>
                          <a:tab pos="885825" algn="l"/>
                        </a:tabLs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 xmlns:a16="http://schemas.microsoft.com/office/drawing/2014/main" val="2184343543"/>
                  </a:ext>
                </a:extLst>
              </a:tr>
              <a:tr h="991258">
                <a:tc>
                  <a:txBody>
                    <a:bodyPr/>
                    <a:lstStyle/>
                    <a:p>
                      <a:pPr marL="180340" marR="180340" indent="457200" algn="l">
                        <a:lnSpc>
                          <a:spcPct val="107000"/>
                        </a:lnSpc>
                        <a:spcAft>
                          <a:spcPts val="0"/>
                        </a:spcAft>
                      </a:pPr>
                      <a:r>
                        <a:rPr lang="en-US" sz="1200" dirty="0">
                          <a:effectLst/>
                        </a:rPr>
                        <a:t>Processor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80340" marR="180340" indent="457200" algn="l">
                        <a:lnSpc>
                          <a:spcPct val="106000"/>
                        </a:lnSpc>
                        <a:spcAft>
                          <a:spcPts val="800"/>
                        </a:spcAft>
                      </a:pPr>
                      <a:r>
                        <a:rPr lang="en-US" sz="1200" dirty="0">
                          <a:effectLst/>
                        </a:rPr>
                        <a:t>Intel P4 and higher and/or equivalent processor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09964174"/>
                  </a:ext>
                </a:extLst>
              </a:tr>
              <a:tr h="692396">
                <a:tc>
                  <a:txBody>
                    <a:bodyPr/>
                    <a:lstStyle/>
                    <a:p>
                      <a:pPr marL="180340" marR="180340" indent="457200" algn="l">
                        <a:lnSpc>
                          <a:spcPct val="107000"/>
                        </a:lnSpc>
                        <a:spcAft>
                          <a:spcPts val="0"/>
                        </a:spcAft>
                      </a:pPr>
                      <a:r>
                        <a:rPr lang="en-US" sz="1200">
                          <a:effectLst/>
                        </a:rPr>
                        <a:t>Hard disk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80340" marR="180340" indent="457200" algn="l">
                        <a:lnSpc>
                          <a:spcPct val="107000"/>
                        </a:lnSpc>
                        <a:spcAft>
                          <a:spcPts val="0"/>
                        </a:spcAft>
                      </a:pPr>
                      <a:r>
                        <a:rPr lang="en-US" sz="1200">
                          <a:effectLst/>
                        </a:rPr>
                        <a:t>40 GB or above.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30327810"/>
                  </a:ext>
                </a:extLst>
              </a:tr>
              <a:tr h="703060">
                <a:tc>
                  <a:txBody>
                    <a:bodyPr/>
                    <a:lstStyle/>
                    <a:p>
                      <a:pPr marL="180340" marR="180340" indent="457200" algn="l">
                        <a:lnSpc>
                          <a:spcPct val="107000"/>
                        </a:lnSpc>
                        <a:spcAft>
                          <a:spcPts val="0"/>
                        </a:spcAft>
                      </a:pPr>
                      <a:r>
                        <a:rPr lang="en-US" sz="12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80340" marR="180340" indent="457200" algn="l">
                        <a:lnSpc>
                          <a:spcPct val="107000"/>
                        </a:lnSpc>
                        <a:spcAft>
                          <a:spcPts val="0"/>
                        </a:spcAft>
                      </a:pPr>
                      <a:r>
                        <a:rPr lang="en-US" sz="1200" dirty="0">
                          <a:effectLst/>
                        </a:rPr>
                        <a:t>512 MB and above.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78901176"/>
                  </a:ext>
                </a:extLst>
              </a:tr>
            </a:tbl>
          </a:graphicData>
        </a:graphic>
      </p:graphicFrame>
      <p:sp>
        <p:nvSpPr>
          <p:cNvPr id="4" name="Rectangle 1"/>
          <p:cNvSpPr>
            <a:spLocks noChangeArrowheads="1"/>
          </p:cNvSpPr>
          <p:nvPr/>
        </p:nvSpPr>
        <p:spPr bwMode="auto">
          <a:xfrm>
            <a:off x="831260" y="400767"/>
            <a:ext cx="9939094" cy="91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918" tIns="25392" rIns="180918" bIns="0" numCol="1" anchor="ctr" anchorCtr="0" compatLnSpc="1">
            <a:prstTxWarp prst="textNoShape">
              <a:avLst/>
            </a:prstTxWarp>
            <a:spAutoFit/>
          </a:bodyPr>
          <a:lstStyle>
            <a:lvl1pPr indent="457200" eaLnBrk="0" fontAlgn="base" hangingPunct="0">
              <a:spcBef>
                <a:spcPct val="0"/>
              </a:spcBef>
              <a:spcAft>
                <a:spcPct val="0"/>
              </a:spcAft>
              <a:tabLst>
                <a:tab pos="808038" algn="l"/>
              </a:tabLst>
              <a:defRPr>
                <a:solidFill>
                  <a:schemeClr val="tx1"/>
                </a:solidFill>
                <a:latin typeface="Arial" panose="020B0604020202020204" pitchFamily="34" charset="0"/>
              </a:defRPr>
            </a:lvl1pPr>
            <a:lvl2pPr eaLnBrk="0" fontAlgn="base" hangingPunct="0">
              <a:spcBef>
                <a:spcPct val="0"/>
              </a:spcBef>
              <a:spcAft>
                <a:spcPct val="0"/>
              </a:spcAft>
              <a:tabLst>
                <a:tab pos="808038" algn="l"/>
              </a:tabLst>
              <a:defRPr>
                <a:solidFill>
                  <a:schemeClr val="tx1"/>
                </a:solidFill>
                <a:latin typeface="Arial" panose="020B0604020202020204" pitchFamily="34" charset="0"/>
              </a:defRPr>
            </a:lvl2pPr>
            <a:lvl3pPr eaLnBrk="0" fontAlgn="base" hangingPunct="0">
              <a:spcBef>
                <a:spcPct val="0"/>
              </a:spcBef>
              <a:spcAft>
                <a:spcPct val="0"/>
              </a:spcAft>
              <a:tabLst>
                <a:tab pos="808038" algn="l"/>
              </a:tabLst>
              <a:defRPr>
                <a:solidFill>
                  <a:schemeClr val="tx1"/>
                </a:solidFill>
                <a:latin typeface="Arial" panose="020B0604020202020204" pitchFamily="34" charset="0"/>
              </a:defRPr>
            </a:lvl3pPr>
            <a:lvl4pPr eaLnBrk="0" fontAlgn="base" hangingPunct="0">
              <a:spcBef>
                <a:spcPct val="0"/>
              </a:spcBef>
              <a:spcAft>
                <a:spcPct val="0"/>
              </a:spcAft>
              <a:tabLst>
                <a:tab pos="808038" algn="l"/>
              </a:tabLst>
              <a:defRPr>
                <a:solidFill>
                  <a:schemeClr val="tx1"/>
                </a:solidFill>
                <a:latin typeface="Arial" panose="020B0604020202020204" pitchFamily="34" charset="0"/>
              </a:defRPr>
            </a:lvl4pPr>
            <a:lvl5pPr eaLnBrk="0" fontAlgn="base" hangingPunct="0">
              <a:spcBef>
                <a:spcPct val="0"/>
              </a:spcBef>
              <a:spcAft>
                <a:spcPct val="0"/>
              </a:spcAft>
              <a:tabLst>
                <a:tab pos="808038" algn="l"/>
              </a:tabLst>
              <a:defRPr>
                <a:solidFill>
                  <a:schemeClr val="tx1"/>
                </a:solidFill>
                <a:latin typeface="Arial" panose="020B0604020202020204" pitchFamily="34" charset="0"/>
              </a:defRPr>
            </a:lvl5pPr>
            <a:lvl6pPr eaLnBrk="0" fontAlgn="base" hangingPunct="0">
              <a:spcBef>
                <a:spcPct val="0"/>
              </a:spcBef>
              <a:spcAft>
                <a:spcPct val="0"/>
              </a:spcAft>
              <a:tabLst>
                <a:tab pos="808038" algn="l"/>
              </a:tabLst>
              <a:defRPr>
                <a:solidFill>
                  <a:schemeClr val="tx1"/>
                </a:solidFill>
                <a:latin typeface="Arial" panose="020B0604020202020204" pitchFamily="34" charset="0"/>
              </a:defRPr>
            </a:lvl6pPr>
            <a:lvl7pPr eaLnBrk="0" fontAlgn="base" hangingPunct="0">
              <a:spcBef>
                <a:spcPct val="0"/>
              </a:spcBef>
              <a:spcAft>
                <a:spcPct val="0"/>
              </a:spcAft>
              <a:tabLst>
                <a:tab pos="808038" algn="l"/>
              </a:tabLst>
              <a:defRPr>
                <a:solidFill>
                  <a:schemeClr val="tx1"/>
                </a:solidFill>
                <a:latin typeface="Arial" panose="020B0604020202020204" pitchFamily="34" charset="0"/>
              </a:defRPr>
            </a:lvl7pPr>
            <a:lvl8pPr eaLnBrk="0" fontAlgn="base" hangingPunct="0">
              <a:spcBef>
                <a:spcPct val="0"/>
              </a:spcBef>
              <a:spcAft>
                <a:spcPct val="0"/>
              </a:spcAft>
              <a:tabLst>
                <a:tab pos="808038" algn="l"/>
              </a:tabLst>
              <a:defRPr>
                <a:solidFill>
                  <a:schemeClr val="tx1"/>
                </a:solidFill>
                <a:latin typeface="Arial" panose="020B0604020202020204" pitchFamily="34" charset="0"/>
              </a:defRPr>
            </a:lvl8pPr>
            <a:lvl9pPr eaLnBrk="0" fontAlgn="base" hangingPunct="0">
              <a:spcBef>
                <a:spcPct val="0"/>
              </a:spcBef>
              <a:spcAft>
                <a:spcPct val="0"/>
              </a:spcAft>
              <a:tabLst>
                <a:tab pos="808038" algn="l"/>
              </a:tabLst>
              <a:defRPr>
                <a:solidFill>
                  <a:schemeClr val="tx1"/>
                </a:solidFill>
                <a:latin typeface="Arial" panose="020B0604020202020204" pitchFamily="34" charset="0"/>
              </a:defRPr>
            </a:lvl9pPr>
          </a:lstStyle>
          <a:p>
            <a:pPr marR="0" lvl="0" indent="0" algn="ctr" eaLnBrk="1" fontAlgn="base" hangingPunct="1">
              <a:lnSpc>
                <a:spcPct val="90000"/>
              </a:lnSpc>
              <a:spcAft>
                <a:spcPct val="0"/>
              </a:spcAft>
              <a:buClrTx/>
              <a:buSzTx/>
              <a:tabLst>
                <a:tab pos="808038" algn="l"/>
              </a:tabLst>
            </a:pPr>
            <a:r>
              <a:rPr lang="en-US" altLang="en-US" sz="4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Hardware and Software Requirement</a:t>
            </a:r>
          </a:p>
          <a:p>
            <a:pPr marL="0" marR="0" lvl="0" indent="457200" algn="l" defTabSz="914400" rtl="0" eaLnBrk="0" fontAlgn="base" latinLnBrk="0" hangingPunct="0">
              <a:lnSpc>
                <a:spcPct val="100000"/>
              </a:lnSpc>
              <a:spcBef>
                <a:spcPct val="0"/>
              </a:spcBef>
              <a:spcAft>
                <a:spcPct val="0"/>
              </a:spcAft>
              <a:buClrTx/>
              <a:buSzTx/>
              <a:buFontTx/>
              <a:buNone/>
              <a:tabLst>
                <a:tab pos="808038"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34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t>Gantt Chart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857" t="26115" r="29466" b="10597"/>
          <a:stretch/>
        </p:blipFill>
        <p:spPr>
          <a:xfrm>
            <a:off x="3425370" y="1825625"/>
            <a:ext cx="5341259" cy="4351338"/>
          </a:xfrm>
          <a:prstGeom prst="rect">
            <a:avLst/>
          </a:prstGeom>
        </p:spPr>
      </p:pic>
    </p:spTree>
    <p:extLst>
      <p:ext uri="{BB962C8B-B14F-4D97-AF65-F5344CB8AC3E}">
        <p14:creationId xmlns:p14="http://schemas.microsoft.com/office/powerpoint/2010/main" val="295418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t>Work Breakdown Structure</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4546" t="26315" r="25324" b="20327"/>
          <a:stretch/>
        </p:blipFill>
        <p:spPr>
          <a:xfrm>
            <a:off x="1973189" y="1915202"/>
            <a:ext cx="7734633" cy="4628626"/>
          </a:xfrm>
          <a:prstGeom prst="rect">
            <a:avLst/>
          </a:prstGeom>
        </p:spPr>
      </p:pic>
    </p:spTree>
    <p:extLst>
      <p:ext uri="{BB962C8B-B14F-4D97-AF65-F5344CB8AC3E}">
        <p14:creationId xmlns:p14="http://schemas.microsoft.com/office/powerpoint/2010/main" val="949657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1006" y="2369123"/>
            <a:ext cx="4195379" cy="923330"/>
          </a:xfrm>
          <a:prstGeom prst="rect">
            <a:avLst/>
          </a:prstGeom>
        </p:spPr>
        <p:txBody>
          <a:bodyPr wrap="none">
            <a:spAutoFit/>
          </a:bodyPr>
          <a:lstStyle/>
          <a:p>
            <a:r>
              <a:rPr lang="en-IN" sz="5400" b="1" i="1" u="sng" dirty="0" smtClean="0"/>
              <a:t>UML Diagram</a:t>
            </a:r>
            <a:endParaRPr lang="en-IN" sz="5400" b="1" i="1" u="sng" dirty="0"/>
          </a:p>
        </p:txBody>
      </p:sp>
    </p:spTree>
    <p:extLst>
      <p:ext uri="{BB962C8B-B14F-4D97-AF65-F5344CB8AC3E}">
        <p14:creationId xmlns:p14="http://schemas.microsoft.com/office/powerpoint/2010/main" val="286473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b="1" i="1"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ORGANIZATION PROFILE</a:t>
            </a:r>
            <a:endParaRPr lang="en-IN" dirty="0"/>
          </a:p>
        </p:txBody>
      </p:sp>
      <p:sp>
        <p:nvSpPr>
          <p:cNvPr id="3" name="Content Placeholder 2"/>
          <p:cNvSpPr>
            <a:spLocks noGrp="1"/>
          </p:cNvSpPr>
          <p:nvPr>
            <p:ph idx="1"/>
          </p:nvPr>
        </p:nvSpPr>
        <p:spPr/>
        <p:txBody>
          <a:bodyPr>
            <a:normAutofit fontScale="85000" lnSpcReduction="20000"/>
          </a:bodyPr>
          <a:lstStyle/>
          <a:p>
            <a:pPr marL="1257300" lvl="2" indent="-342900" eaLnBrk="0" fontAlgn="base" hangingPunct="0">
              <a:spcBef>
                <a:spcPct val="0"/>
              </a:spcBef>
              <a:spcAft>
                <a:spcPct val="0"/>
              </a:spcAft>
              <a:buFont typeface="Wingdings" panose="05000000000000000000" pitchFamily="2" charset="2"/>
              <a:buChar char="q"/>
            </a:pPr>
            <a:r>
              <a:rPr lang="en-US" altLang="en-US" sz="1400" b="1" dirty="0" smtClean="0">
                <a:latin typeface="Times New Roman" panose="02020603050405020304" pitchFamily="18" charset="0"/>
                <a:ea typeface="Calibri" panose="020F0502020204030204" pitchFamily="34" charset="0"/>
                <a:cs typeface="Times New Roman" panose="02020603050405020304" pitchFamily="18" charset="0"/>
              </a:rPr>
              <a:t>C</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ompany Name:</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IndiAir</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Services</a:t>
            </a:r>
            <a:endPar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eaLnBrk="0" fontAlgn="base" hangingPunct="0">
              <a:spcBef>
                <a:spcPct val="0"/>
              </a:spcBef>
              <a:spcAft>
                <a:spcPct val="0"/>
              </a:spcAft>
              <a:buFont typeface="Wingdings" panose="05000000000000000000" pitchFamily="2" charset="2"/>
              <a:buChar char="q"/>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Established</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2015</a:t>
            </a:r>
            <a:endParaRPr lang="en-US" altLang="en-US" dirty="0"/>
          </a:p>
          <a:p>
            <a:pPr marL="1257300" lvl="2" indent="-342900" eaLnBrk="0" fontAlgn="base" hangingPunct="0">
              <a:spcBef>
                <a:spcPct val="0"/>
              </a:spcBef>
              <a:spcAft>
                <a:spcPct val="0"/>
              </a:spcAft>
              <a:buFont typeface="Wingdings" panose="05000000000000000000" pitchFamily="2" charset="2"/>
              <a:buChar char="q"/>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Postal</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Address</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C-112</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Ganesh</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Meridian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Opp</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Kargil</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Petrol</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Pump</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S.G</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Highway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Ahmedabad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380060</a:t>
            </a:r>
            <a:endParaRPr lang="en-US" altLang="en-US" b="1" dirty="0"/>
          </a:p>
          <a:p>
            <a:pPr marL="1257300" lvl="2" indent="-342900" eaLnBrk="0" fontAlgn="base" hangingPunct="0">
              <a:spcBef>
                <a:spcPct val="0"/>
              </a:spcBef>
              <a:spcAft>
                <a:spcPct val="0"/>
              </a:spcAft>
              <a:buFont typeface="Wingdings" panose="05000000000000000000" pitchFamily="2" charset="2"/>
              <a:buChar char="q"/>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Intl@indiairservices.com</a:t>
            </a:r>
            <a:endParaRPr lang="en-US" altLang="en-US" dirty="0"/>
          </a:p>
          <a:p>
            <a:pPr marL="1257300" lvl="2" indent="-342900" eaLnBrk="0" fontAlgn="base" hangingPunct="0">
              <a:spcBef>
                <a:spcPct val="0"/>
              </a:spcBef>
              <a:spcAft>
                <a:spcPct val="0"/>
              </a:spcAft>
              <a:buFont typeface="Wingdings" panose="05000000000000000000" pitchFamily="2" charset="2"/>
              <a:buChar char="q"/>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Website</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www.Indiairservices.com</a:t>
            </a:r>
            <a:endParaRPr lang="en-US" altLang="en-US" dirty="0"/>
          </a:p>
          <a:p>
            <a:pPr marL="1257300" lvl="2" indent="-342900" eaLnBrk="0" fontAlgn="base" hangingPunct="0">
              <a:spcBef>
                <a:spcPct val="0"/>
              </a:spcBef>
              <a:spcAft>
                <a:spcPct val="0"/>
              </a:spcAft>
              <a:buFont typeface="Wingdings" panose="05000000000000000000" pitchFamily="2" charset="2"/>
              <a:buChar char="q"/>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Contact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9913555255/9913455255</a:t>
            </a:r>
          </a:p>
          <a:p>
            <a:pPr lvl="0" eaLnBrk="0" fontAlgn="base" hangingPunct="0">
              <a:lnSpc>
                <a:spcPct val="100000"/>
              </a:lnSpc>
              <a:spcBef>
                <a:spcPct val="0"/>
              </a:spcBef>
              <a:spcAft>
                <a:spcPct val="0"/>
              </a:spcAft>
            </a:pPr>
            <a:endParaRPr kumimoji="0" lang="en-US" altLang="en-US" sz="20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Company History</a:t>
            </a:r>
            <a:endParaRPr kumimoji="0" lang="en-US" altLang="en-US" sz="20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 Air Services, founded by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Mr.Sanket</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Dave in 2015, has been active in the incoming Tourism segment, enjoying every year dynamic growth in terms of arriving passengers and revenue.</a:t>
            </a:r>
          </a:p>
          <a:p>
            <a:pPr marL="0" lvl="0" indent="0" algn="just" eaLnBrk="0" fontAlgn="base" hangingPunct="0">
              <a:lnSpc>
                <a:spcPct val="100000"/>
              </a:lnSpc>
              <a:spcBef>
                <a:spcPct val="0"/>
              </a:spcBef>
              <a:spcAft>
                <a:spcPct val="0"/>
              </a:spcAft>
              <a:buNone/>
            </a:pPr>
            <a:endParaRPr kumimoji="0" lang="en-US" altLang="en-US" sz="16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Capitalizing the growth deriving from the new destinations, as well as the growth of many new source markets, the company`s boost has positioned it to one of the most extended and geographically diversified incoming networks and Destination Management Companies, serving more than 250,000 passengers in a year.</a:t>
            </a:r>
          </a:p>
          <a:p>
            <a:pPr marL="0" lvl="0" indent="0" algn="just" eaLnBrk="0" fontAlgn="base" hangingPunct="0">
              <a:lnSpc>
                <a:spcPct val="100000"/>
              </a:lnSpc>
              <a:spcBef>
                <a:spcPct val="0"/>
              </a:spcBef>
              <a:spcAft>
                <a:spcPct val="0"/>
              </a:spcAft>
              <a:buNone/>
            </a:pPr>
            <a:endPar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Mission</a:t>
            </a:r>
            <a:endParaRPr kumimoji="0" lang="en-US" altLang="en-US" sz="20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Efficiency, Flexibility and Quality Service with a Personal Touch, State of the Art Technology, combined with strong purchasing advantages and Value for Money. </a:t>
            </a:r>
          </a:p>
          <a:p>
            <a:pPr marL="0" lvl="0" indent="0" algn="just" eaLnBrk="0" fontAlgn="base" hangingPunct="0">
              <a:lnSpc>
                <a:spcPct val="100000"/>
              </a:lnSpc>
              <a:spcBef>
                <a:spcPct val="0"/>
              </a:spcBef>
              <a:spcAft>
                <a:spcPct val="0"/>
              </a:spcAft>
              <a:buNone/>
            </a:pPr>
            <a:endParaRPr kumimoji="0" lang="en-US" altLang="en-US" sz="1600"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a:t>
            </a:r>
            <a:r>
              <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 committed to offer competitive value for money products and high level services in order to achieve total client satisfaction. We want to meet and exceed all business clients goals and</a:t>
            </a:r>
            <a:r>
              <a:rPr kumimoji="0" lang="en-US" altLang="en-US" sz="1600" b="0" i="0" u="none" strike="noStrike" cap="none" normalizeH="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objectives, strive for excellence in quality, integrity, and value in all that we do. We want our partners and ourselves to grow profitably in our respective countries, through thorough market analysis, continuous product development, aggressive yield management and prudent financial risk monitoring.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11447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List of Figures</a:t>
            </a:r>
            <a:endParaRPr lang="en-IN" b="1" i="1" u="sng" dirty="0"/>
          </a:p>
        </p:txBody>
      </p:sp>
      <p:sp>
        <p:nvSpPr>
          <p:cNvPr id="3" name="Rectangle 2"/>
          <p:cNvSpPr/>
          <p:nvPr/>
        </p:nvSpPr>
        <p:spPr>
          <a:xfrm>
            <a:off x="838200" y="2468268"/>
            <a:ext cx="6096000" cy="2062103"/>
          </a:xfrm>
          <a:prstGeom prst="rect">
            <a:avLst/>
          </a:prstGeom>
        </p:spPr>
        <p:txBody>
          <a:bodyPr>
            <a:spAutoFit/>
          </a:bodyPr>
          <a:lstStyle/>
          <a:p>
            <a:pPr marL="457200" indent="-457200">
              <a:buFont typeface="Arial" panose="020B0604020202020204" pitchFamily="34" charset="0"/>
              <a:buChar char="•"/>
            </a:pPr>
            <a:r>
              <a:rPr lang="en-IN" sz="3200" dirty="0" smtClean="0">
                <a:hlinkClick r:id="rId2" action="ppaction://hlinksldjump"/>
              </a:rPr>
              <a:t>Use Case</a:t>
            </a:r>
            <a:endParaRPr lang="en-IN" sz="3200" dirty="0" smtClean="0"/>
          </a:p>
          <a:p>
            <a:pPr marL="457200" indent="-457200">
              <a:buFont typeface="Arial" panose="020B0604020202020204" pitchFamily="34" charset="0"/>
              <a:buChar char="•"/>
            </a:pPr>
            <a:r>
              <a:rPr lang="en-IN" sz="3200" dirty="0" smtClean="0">
                <a:hlinkClick r:id="rId3" action="ppaction://hlinksldjump"/>
              </a:rPr>
              <a:t>Class Diagram</a:t>
            </a:r>
            <a:endParaRPr lang="en-IN" sz="3200" dirty="0" smtClean="0"/>
          </a:p>
          <a:p>
            <a:pPr marL="457200" indent="-457200">
              <a:buFont typeface="Arial" panose="020B0604020202020204" pitchFamily="34" charset="0"/>
              <a:buChar char="•"/>
            </a:pPr>
            <a:r>
              <a:rPr lang="en-IN" sz="3200" dirty="0" smtClean="0">
                <a:hlinkClick r:id="rId4" action="ppaction://hlinksldjump"/>
              </a:rPr>
              <a:t>Activity Diagram</a:t>
            </a:r>
            <a:endParaRPr lang="en-IN" sz="3200" dirty="0" smtClean="0"/>
          </a:p>
          <a:p>
            <a:pPr marL="457200" indent="-457200">
              <a:buFont typeface="Arial" panose="020B0604020202020204" pitchFamily="34" charset="0"/>
              <a:buChar char="•"/>
            </a:pPr>
            <a:r>
              <a:rPr lang="en-IN" sz="3200" dirty="0" smtClean="0">
                <a:hlinkClick r:id="rId5" action="ppaction://hlinksldjump"/>
              </a:rPr>
              <a:t>Sequence </a:t>
            </a:r>
            <a:r>
              <a:rPr lang="en-IN" sz="3200" dirty="0" smtClean="0">
                <a:hlinkClick r:id="rId5" action="ppaction://hlinksldjump"/>
              </a:rPr>
              <a:t>Diagram</a:t>
            </a:r>
          </a:p>
        </p:txBody>
      </p:sp>
    </p:spTree>
    <p:extLst>
      <p:ext uri="{BB962C8B-B14F-4D97-AF65-F5344CB8AC3E}">
        <p14:creationId xmlns:p14="http://schemas.microsoft.com/office/powerpoint/2010/main" val="3913208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686" y="0"/>
            <a:ext cx="8262556" cy="6858000"/>
          </a:xfrm>
          <a:prstGeom prst="rect">
            <a:avLst/>
          </a:prstGeom>
        </p:spPr>
      </p:pic>
    </p:spTree>
    <p:extLst>
      <p:ext uri="{BB962C8B-B14F-4D97-AF65-F5344CB8AC3E}">
        <p14:creationId xmlns:p14="http://schemas.microsoft.com/office/powerpoint/2010/main" val="833764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228" y="0"/>
            <a:ext cx="7615109" cy="6858000"/>
          </a:xfrm>
          <a:prstGeom prst="rect">
            <a:avLst/>
          </a:prstGeom>
        </p:spPr>
      </p:pic>
    </p:spTree>
    <p:extLst>
      <p:ext uri="{BB962C8B-B14F-4D97-AF65-F5344CB8AC3E}">
        <p14:creationId xmlns:p14="http://schemas.microsoft.com/office/powerpoint/2010/main" val="1154530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092" y="0"/>
            <a:ext cx="8196147" cy="6858000"/>
          </a:xfrm>
          <a:prstGeom prst="rect">
            <a:avLst/>
          </a:prstGeom>
        </p:spPr>
      </p:pic>
    </p:spTree>
    <p:extLst>
      <p:ext uri="{BB962C8B-B14F-4D97-AF65-F5344CB8AC3E}">
        <p14:creationId xmlns:p14="http://schemas.microsoft.com/office/powerpoint/2010/main" val="572507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6" y="2114638"/>
            <a:ext cx="10058400" cy="4743362"/>
          </a:xfrm>
          <a:prstGeom prst="rect">
            <a:avLst/>
          </a:prstGeom>
        </p:spPr>
      </p:pic>
      <p:sp>
        <p:nvSpPr>
          <p:cNvPr id="3" name="Title 2"/>
          <p:cNvSpPr>
            <a:spLocks noGrp="1"/>
          </p:cNvSpPr>
          <p:nvPr>
            <p:ph type="title"/>
          </p:nvPr>
        </p:nvSpPr>
        <p:spPr/>
        <p:txBody>
          <a:bodyPr/>
          <a:lstStyle/>
          <a:p>
            <a:r>
              <a:rPr lang="en-IN" dirty="0" smtClean="0"/>
              <a:t>Class Diagram</a:t>
            </a:r>
            <a:endParaRPr lang="en-IN" dirty="0"/>
          </a:p>
        </p:txBody>
      </p:sp>
    </p:spTree>
    <p:extLst>
      <p:ext uri="{BB962C8B-B14F-4D97-AF65-F5344CB8AC3E}">
        <p14:creationId xmlns:p14="http://schemas.microsoft.com/office/powerpoint/2010/main" val="2580802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3933" y="1136469"/>
            <a:ext cx="8791302" cy="5721531"/>
          </a:xfrm>
          <a:prstGeom prst="rect">
            <a:avLst/>
          </a:prstGeom>
        </p:spPr>
      </p:pic>
      <p:sp>
        <p:nvSpPr>
          <p:cNvPr id="3" name="Title 2"/>
          <p:cNvSpPr>
            <a:spLocks noGrp="1"/>
          </p:cNvSpPr>
          <p:nvPr>
            <p:ph type="title"/>
          </p:nvPr>
        </p:nvSpPr>
        <p:spPr/>
        <p:txBody>
          <a:bodyPr/>
          <a:lstStyle/>
          <a:p>
            <a:r>
              <a:rPr lang="en-IN" dirty="0" smtClean="0"/>
              <a:t>Activity(User)</a:t>
            </a:r>
            <a:endParaRPr lang="en-IN" dirty="0"/>
          </a:p>
        </p:txBody>
      </p:sp>
    </p:spTree>
    <p:extLst>
      <p:ext uri="{BB962C8B-B14F-4D97-AF65-F5344CB8AC3E}">
        <p14:creationId xmlns:p14="http://schemas.microsoft.com/office/powerpoint/2010/main" val="3665654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7175" y="117566"/>
            <a:ext cx="7248963" cy="6635931"/>
          </a:xfrm>
          <a:prstGeom prst="rect">
            <a:avLst/>
          </a:prstGeom>
        </p:spPr>
      </p:pic>
      <p:sp>
        <p:nvSpPr>
          <p:cNvPr id="4" name="Title 3"/>
          <p:cNvSpPr>
            <a:spLocks noGrp="1"/>
          </p:cNvSpPr>
          <p:nvPr>
            <p:ph type="title"/>
          </p:nvPr>
        </p:nvSpPr>
        <p:spPr/>
        <p:txBody>
          <a:bodyPr/>
          <a:lstStyle/>
          <a:p>
            <a:r>
              <a:rPr lang="en-IN" dirty="0" smtClean="0"/>
              <a:t>Activity(Admin)</a:t>
            </a:r>
            <a:endParaRPr lang="en-IN" dirty="0"/>
          </a:p>
        </p:txBody>
      </p:sp>
    </p:spTree>
    <p:extLst>
      <p:ext uri="{BB962C8B-B14F-4D97-AF65-F5344CB8AC3E}">
        <p14:creationId xmlns:p14="http://schemas.microsoft.com/office/powerpoint/2010/main" val="2487380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1057" y="0"/>
            <a:ext cx="7141359" cy="6858000"/>
          </a:xfrm>
          <a:prstGeom prst="rect">
            <a:avLst/>
          </a:prstGeom>
        </p:spPr>
      </p:pic>
      <p:sp>
        <p:nvSpPr>
          <p:cNvPr id="4" name="Title 3"/>
          <p:cNvSpPr>
            <a:spLocks noGrp="1"/>
          </p:cNvSpPr>
          <p:nvPr>
            <p:ph type="title"/>
          </p:nvPr>
        </p:nvSpPr>
        <p:spPr/>
        <p:txBody>
          <a:bodyPr/>
          <a:lstStyle/>
          <a:p>
            <a:r>
              <a:rPr lang="en-IN" dirty="0" smtClean="0"/>
              <a:t>Activity(Travellers)</a:t>
            </a:r>
            <a:endParaRPr lang="en-IN" dirty="0"/>
          </a:p>
        </p:txBody>
      </p:sp>
    </p:spTree>
    <p:extLst>
      <p:ext uri="{BB962C8B-B14F-4D97-AF65-F5344CB8AC3E}">
        <p14:creationId xmlns:p14="http://schemas.microsoft.com/office/powerpoint/2010/main" val="1478080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Diagram-I</a:t>
            </a:r>
            <a:endParaRPr lang="en-IN" dirty="0"/>
          </a:p>
        </p:txBody>
      </p:sp>
      <p:sp>
        <p:nvSpPr>
          <p:cNvPr id="3" name="Rectangle 2"/>
          <p:cNvSpPr>
            <a:spLocks noChangeArrowheads="1"/>
          </p:cNvSpPr>
          <p:nvPr/>
        </p:nvSpPr>
        <p:spPr bwMode="auto">
          <a:xfrm>
            <a:off x="-414622" y="1972491"/>
            <a:ext cx="2003902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nvPr>
        </p:nvGraphicFramePr>
        <p:xfrm>
          <a:off x="744583" y="1972491"/>
          <a:ext cx="10254343" cy="4610100"/>
        </p:xfrm>
        <a:graphic>
          <a:graphicData uri="http://schemas.openxmlformats.org/presentationml/2006/ole">
            <mc:AlternateContent xmlns:mc="http://schemas.openxmlformats.org/markup-compatibility/2006">
              <mc:Choice xmlns:v="urn:schemas-microsoft-com:vml" Requires="v">
                <p:oleObj spid="_x0000_s1033" name="Visio" r:id="rId3" imgW="9989119" imgH="5533371" progId="Visio.Drawing.11">
                  <p:embed/>
                </p:oleObj>
              </mc:Choice>
              <mc:Fallback>
                <p:oleObj name="Visio" r:id="rId3" imgW="9989119" imgH="55333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83" y="1972491"/>
                        <a:ext cx="10254343" cy="4610100"/>
                      </a:xfrm>
                      <a:prstGeom prst="rect">
                        <a:avLst/>
                      </a:prstGeom>
                      <a:noFill/>
                    </p:spPr>
                  </p:pic>
                </p:oleObj>
              </mc:Fallback>
            </mc:AlternateContent>
          </a:graphicData>
        </a:graphic>
      </p:graphicFrame>
    </p:spTree>
    <p:extLst>
      <p:ext uri="{BB962C8B-B14F-4D97-AF65-F5344CB8AC3E}">
        <p14:creationId xmlns:p14="http://schemas.microsoft.com/office/powerpoint/2010/main" val="2437830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8181" t="14754" r="27793" b="8094"/>
          <a:stretch/>
        </p:blipFill>
        <p:spPr>
          <a:xfrm>
            <a:off x="992777" y="1201782"/>
            <a:ext cx="8791303" cy="5538651"/>
          </a:xfrm>
          <a:prstGeom prst="rect">
            <a:avLst/>
          </a:prstGeom>
        </p:spPr>
      </p:pic>
      <p:sp>
        <p:nvSpPr>
          <p:cNvPr id="6" name="Title 5"/>
          <p:cNvSpPr>
            <a:spLocks noGrp="1"/>
          </p:cNvSpPr>
          <p:nvPr>
            <p:ph type="title"/>
          </p:nvPr>
        </p:nvSpPr>
        <p:spPr/>
        <p:txBody>
          <a:bodyPr/>
          <a:lstStyle/>
          <a:p>
            <a:r>
              <a:rPr lang="en-IN" dirty="0" smtClean="0"/>
              <a:t>System Flow</a:t>
            </a:r>
            <a:endParaRPr lang="en-IN" dirty="0"/>
          </a:p>
        </p:txBody>
      </p:sp>
    </p:spTree>
    <p:extLst>
      <p:ext uri="{BB962C8B-B14F-4D97-AF65-F5344CB8AC3E}">
        <p14:creationId xmlns:p14="http://schemas.microsoft.com/office/powerpoint/2010/main" val="3400193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Table of Contents</a:t>
            </a:r>
            <a:endParaRPr lang="en-IN" dirty="0"/>
          </a:p>
        </p:txBody>
      </p:sp>
      <p:sp>
        <p:nvSpPr>
          <p:cNvPr id="3" name="Content Placeholder 2"/>
          <p:cNvSpPr txBox="1">
            <a:spLocks/>
          </p:cNvSpPr>
          <p:nvPr/>
        </p:nvSpPr>
        <p:spPr>
          <a:xfrm>
            <a:off x="838200" y="1825625"/>
            <a:ext cx="5181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2" action="ppaction://hlinksldjump"/>
              </a:rPr>
              <a:t>Existing System</a:t>
            </a:r>
            <a:endParaRPr lang="en-US" dirty="0" smtClean="0"/>
          </a:p>
          <a:p>
            <a:r>
              <a:rPr lang="en-US" dirty="0" smtClean="0">
                <a:hlinkClick r:id="rId3" action="ppaction://hlinksldjump"/>
              </a:rPr>
              <a:t>Proposed System</a:t>
            </a:r>
            <a:endParaRPr lang="en-US" dirty="0" smtClean="0"/>
          </a:p>
          <a:p>
            <a:r>
              <a:rPr lang="en-US" dirty="0" smtClean="0">
                <a:hlinkClick r:id="rId4" action="ppaction://hlinksldjump"/>
              </a:rPr>
              <a:t>Scope of System</a:t>
            </a:r>
            <a:endParaRPr lang="en-US" dirty="0" smtClean="0"/>
          </a:p>
          <a:p>
            <a:r>
              <a:rPr lang="en-US" dirty="0" smtClean="0">
                <a:hlinkClick r:id="rId5" action="ppaction://hlinksldjump"/>
              </a:rPr>
              <a:t>Objectives of System</a:t>
            </a:r>
            <a:endParaRPr lang="en-US" dirty="0" smtClean="0"/>
          </a:p>
          <a:p>
            <a:r>
              <a:rPr lang="en-US" dirty="0" smtClean="0">
                <a:hlinkClick r:id="rId6" action="ppaction://hlinksldjump"/>
              </a:rPr>
              <a:t>Stakeholders of System</a:t>
            </a:r>
            <a:endParaRPr lang="en-US" dirty="0" smtClean="0"/>
          </a:p>
          <a:p>
            <a:r>
              <a:rPr lang="en-US" dirty="0" smtClean="0">
                <a:hlinkClick r:id="rId7" action="ppaction://hlinksldjump"/>
              </a:rPr>
              <a:t>Project Definition</a:t>
            </a:r>
            <a:endParaRPr lang="en-US" dirty="0" smtClean="0"/>
          </a:p>
          <a:p>
            <a:r>
              <a:rPr lang="en-US" dirty="0" smtClean="0">
                <a:hlinkClick r:id="rId8" action="ppaction://hlinksldjump"/>
              </a:rPr>
              <a:t>Feasibility Study</a:t>
            </a:r>
            <a:endParaRPr lang="en-US" dirty="0" smtClean="0"/>
          </a:p>
          <a:p>
            <a:r>
              <a:rPr lang="en-US" dirty="0" smtClean="0">
                <a:hlinkClick r:id="rId9" action="ppaction://hlinksldjump"/>
              </a:rPr>
              <a:t>Hardware – Software Requirements</a:t>
            </a:r>
            <a:endParaRPr lang="en-IN" dirty="0"/>
          </a:p>
        </p:txBody>
      </p:sp>
      <p:sp>
        <p:nvSpPr>
          <p:cNvPr id="4" name="Content Placeholder 3"/>
          <p:cNvSpPr txBox="1">
            <a:spLocks/>
          </p:cNvSpPr>
          <p:nvPr/>
        </p:nvSpPr>
        <p:spPr>
          <a:xfrm>
            <a:off x="6172200" y="1825625"/>
            <a:ext cx="5181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hlinkClick r:id="rId10" action="ppaction://hlinksldjump"/>
              </a:rPr>
              <a:t>Gantt Chart </a:t>
            </a:r>
            <a:r>
              <a:rPr lang="en-US" dirty="0" smtClean="0"/>
              <a:t>and </a:t>
            </a:r>
            <a:r>
              <a:rPr lang="en-US" dirty="0" smtClean="0">
                <a:hlinkClick r:id="rId11" action="ppaction://hlinksldjump"/>
              </a:rPr>
              <a:t>Work Breakdown Structure </a:t>
            </a:r>
            <a:r>
              <a:rPr lang="en-US" dirty="0" smtClean="0"/>
              <a:t>– Diagram</a:t>
            </a:r>
          </a:p>
          <a:p>
            <a:pPr algn="just"/>
            <a:r>
              <a:rPr lang="en-US" dirty="0" smtClean="0">
                <a:hlinkClick r:id="rId12" action="ppaction://hlinksldjump"/>
              </a:rPr>
              <a:t>UML Diagram</a:t>
            </a:r>
            <a:endParaRPr lang="en-US" dirty="0" smtClean="0"/>
          </a:p>
          <a:p>
            <a:pPr algn="just"/>
            <a:r>
              <a:rPr lang="en-US" dirty="0" smtClean="0">
                <a:hlinkClick r:id="rId13" action="ppaction://hlinksldjump"/>
              </a:rPr>
              <a:t>System Flow Diagram</a:t>
            </a:r>
            <a:endParaRPr lang="en-US" dirty="0" smtClean="0"/>
          </a:p>
          <a:p>
            <a:pPr algn="just"/>
            <a:r>
              <a:rPr lang="en-US" dirty="0" smtClean="0">
                <a:hlinkClick r:id="rId14" action="ppaction://hlinksldjump"/>
              </a:rPr>
              <a:t>Data Dictionary</a:t>
            </a:r>
            <a:endParaRPr lang="en-US" dirty="0" smtClean="0"/>
          </a:p>
          <a:p>
            <a:pPr algn="just"/>
            <a:r>
              <a:rPr lang="en-US" dirty="0" smtClean="0">
                <a:hlinkClick r:id="rId15" action="ppaction://hlinksldjump"/>
              </a:rPr>
              <a:t>User Interface</a:t>
            </a:r>
            <a:endParaRPr lang="en-US" dirty="0" smtClean="0"/>
          </a:p>
          <a:p>
            <a:pPr algn="just"/>
            <a:r>
              <a:rPr lang="en-US" dirty="0" smtClean="0">
                <a:hlinkClick r:id="rId16" action="ppaction://hlinksldjump"/>
              </a:rPr>
              <a:t>System Navigation Diagram</a:t>
            </a:r>
            <a:endParaRPr lang="en-US" dirty="0" smtClean="0"/>
          </a:p>
          <a:p>
            <a:pPr algn="just"/>
            <a:r>
              <a:rPr lang="en-US" dirty="0" smtClean="0">
                <a:hlinkClick r:id="rId17" action="ppaction://hlinksldjump"/>
              </a:rPr>
              <a:t>Limitations</a:t>
            </a:r>
            <a:endParaRPr lang="en-US" dirty="0" smtClean="0"/>
          </a:p>
          <a:p>
            <a:pPr algn="just"/>
            <a:r>
              <a:rPr lang="en-US" dirty="0" smtClean="0">
                <a:hlinkClick r:id="rId18" action="ppaction://hlinksldjump"/>
              </a:rPr>
              <a:t>Future Scope</a:t>
            </a:r>
            <a:endParaRPr lang="en-US" dirty="0" smtClean="0"/>
          </a:p>
          <a:p>
            <a:pPr algn="just"/>
            <a:r>
              <a:rPr lang="en-US" dirty="0" smtClean="0">
                <a:hlinkClick r:id="rId19" action="ppaction://hlinksldjump"/>
              </a:rPr>
              <a:t>Bibliography</a:t>
            </a:r>
            <a:endParaRPr lang="en-IN" dirty="0"/>
          </a:p>
        </p:txBody>
      </p:sp>
    </p:spTree>
    <p:extLst>
      <p:ext uri="{BB962C8B-B14F-4D97-AF65-F5344CB8AC3E}">
        <p14:creationId xmlns:p14="http://schemas.microsoft.com/office/powerpoint/2010/main" val="1402867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8053" t="29076" r="26752" b="11559"/>
          <a:stretch/>
        </p:blipFill>
        <p:spPr>
          <a:xfrm>
            <a:off x="1502230" y="1293223"/>
            <a:ext cx="8752114" cy="5564777"/>
          </a:xfrm>
          <a:prstGeom prst="rect">
            <a:avLst/>
          </a:prstGeom>
        </p:spPr>
      </p:pic>
    </p:spTree>
    <p:extLst>
      <p:ext uri="{BB962C8B-B14F-4D97-AF65-F5344CB8AC3E}">
        <p14:creationId xmlns:p14="http://schemas.microsoft.com/office/powerpoint/2010/main" val="598322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610" t="14523" r="32208" b="8326"/>
          <a:stretch/>
        </p:blipFill>
        <p:spPr>
          <a:xfrm>
            <a:off x="1567543" y="770709"/>
            <a:ext cx="8072846" cy="5812971"/>
          </a:xfrm>
          <a:prstGeom prst="rect">
            <a:avLst/>
          </a:prstGeom>
        </p:spPr>
      </p:pic>
    </p:spTree>
    <p:extLst>
      <p:ext uri="{BB962C8B-B14F-4D97-AF65-F5344CB8AC3E}">
        <p14:creationId xmlns:p14="http://schemas.microsoft.com/office/powerpoint/2010/main" val="1400727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053" t="20991" r="26493" b="8094"/>
          <a:stretch/>
        </p:blipFill>
        <p:spPr>
          <a:xfrm>
            <a:off x="1306287" y="914400"/>
            <a:ext cx="9627324" cy="6322423"/>
          </a:xfrm>
          <a:prstGeom prst="rect">
            <a:avLst/>
          </a:prstGeom>
        </p:spPr>
      </p:pic>
    </p:spTree>
    <p:extLst>
      <p:ext uri="{BB962C8B-B14F-4D97-AF65-F5344CB8AC3E}">
        <p14:creationId xmlns:p14="http://schemas.microsoft.com/office/powerpoint/2010/main" val="1120385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354" y="2617316"/>
            <a:ext cx="6021578" cy="1107996"/>
          </a:xfrm>
          <a:prstGeom prst="rect">
            <a:avLst/>
          </a:prstGeom>
        </p:spPr>
        <p:txBody>
          <a:bodyPr wrap="square">
            <a:spAutoFit/>
          </a:bodyPr>
          <a:lstStyle/>
          <a:p>
            <a:r>
              <a:rPr lang="en-IN" sz="6600" dirty="0"/>
              <a:t>Data Dictionary</a:t>
            </a:r>
          </a:p>
        </p:txBody>
      </p:sp>
    </p:spTree>
    <p:extLst>
      <p:ext uri="{BB962C8B-B14F-4D97-AF65-F5344CB8AC3E}">
        <p14:creationId xmlns:p14="http://schemas.microsoft.com/office/powerpoint/2010/main" val="4221650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Tables</a:t>
            </a:r>
          </a:p>
        </p:txBody>
      </p:sp>
      <p:sp>
        <p:nvSpPr>
          <p:cNvPr id="3" name="Content Placeholder 2"/>
          <p:cNvSpPr>
            <a:spLocks noGrp="1"/>
          </p:cNvSpPr>
          <p:nvPr>
            <p:ph idx="1"/>
          </p:nvPr>
        </p:nvSpPr>
        <p:spPr/>
        <p:txBody>
          <a:bodyPr>
            <a:normAutofit fontScale="85000" lnSpcReduction="20000"/>
          </a:bodyPr>
          <a:lstStyle/>
          <a:p>
            <a:r>
              <a:rPr lang="en-IN" dirty="0" smtClean="0"/>
              <a:t>User</a:t>
            </a:r>
          </a:p>
          <a:p>
            <a:r>
              <a:rPr lang="en-IN" dirty="0" smtClean="0"/>
              <a:t>Car</a:t>
            </a:r>
          </a:p>
          <a:p>
            <a:r>
              <a:rPr lang="en-IN" dirty="0" smtClean="0"/>
              <a:t>Traveller</a:t>
            </a:r>
          </a:p>
          <a:p>
            <a:r>
              <a:rPr lang="en-IN" dirty="0" smtClean="0"/>
              <a:t>Driver</a:t>
            </a:r>
          </a:p>
          <a:p>
            <a:r>
              <a:rPr lang="en-IN" dirty="0" smtClean="0"/>
              <a:t>Order</a:t>
            </a:r>
          </a:p>
          <a:p>
            <a:r>
              <a:rPr lang="en-IN" dirty="0" smtClean="0"/>
              <a:t>Payment</a:t>
            </a:r>
          </a:p>
          <a:p>
            <a:r>
              <a:rPr lang="en-IN" dirty="0" smtClean="0"/>
              <a:t>Hotel</a:t>
            </a:r>
          </a:p>
          <a:p>
            <a:r>
              <a:rPr lang="en-IN" dirty="0" smtClean="0"/>
              <a:t>Feedback</a:t>
            </a:r>
          </a:p>
          <a:p>
            <a:r>
              <a:rPr lang="en-IN" dirty="0" smtClean="0"/>
              <a:t>City</a:t>
            </a:r>
          </a:p>
          <a:p>
            <a:r>
              <a:rPr lang="en-IN" dirty="0" smtClean="0"/>
              <a:t>State</a:t>
            </a:r>
          </a:p>
          <a:p>
            <a:r>
              <a:rPr lang="en-IN" dirty="0" smtClean="0"/>
              <a:t>Country</a:t>
            </a:r>
            <a:endParaRPr lang="en-IN" dirty="0"/>
          </a:p>
        </p:txBody>
      </p:sp>
    </p:spTree>
    <p:extLst>
      <p:ext uri="{BB962C8B-B14F-4D97-AF65-F5344CB8AC3E}">
        <p14:creationId xmlns:p14="http://schemas.microsoft.com/office/powerpoint/2010/main" val="2734894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320117" y="2537716"/>
          <a:ext cx="5472953" cy="2765268"/>
        </p:xfrm>
        <a:graphic>
          <a:graphicData uri="http://schemas.openxmlformats.org/drawingml/2006/table">
            <a:tbl>
              <a:tblPr firstRow="1" firstCol="1" bandRow="1">
                <a:tableStyleId>{5C22544A-7EE6-4342-B048-85BDC9FD1C3A}</a:tableStyleId>
              </a:tblPr>
              <a:tblGrid>
                <a:gridCol w="1116107">
                  <a:extLst>
                    <a:ext uri="{9D8B030D-6E8A-4147-A177-3AD203B41FA5}">
                      <a16:colId xmlns="" xmlns:a16="http://schemas.microsoft.com/office/drawing/2014/main" val="1902869672"/>
                    </a:ext>
                  </a:extLst>
                </a:gridCol>
                <a:gridCol w="971458">
                  <a:extLst>
                    <a:ext uri="{9D8B030D-6E8A-4147-A177-3AD203B41FA5}">
                      <a16:colId xmlns="" xmlns:a16="http://schemas.microsoft.com/office/drawing/2014/main" val="240852968"/>
                    </a:ext>
                  </a:extLst>
                </a:gridCol>
                <a:gridCol w="900803">
                  <a:extLst>
                    <a:ext uri="{9D8B030D-6E8A-4147-A177-3AD203B41FA5}">
                      <a16:colId xmlns="" xmlns:a16="http://schemas.microsoft.com/office/drawing/2014/main" val="1970050318"/>
                    </a:ext>
                  </a:extLst>
                </a:gridCol>
                <a:gridCol w="1021518">
                  <a:extLst>
                    <a:ext uri="{9D8B030D-6E8A-4147-A177-3AD203B41FA5}">
                      <a16:colId xmlns="" xmlns:a16="http://schemas.microsoft.com/office/drawing/2014/main" val="2045173728"/>
                    </a:ext>
                  </a:extLst>
                </a:gridCol>
                <a:gridCol w="1463067">
                  <a:extLst>
                    <a:ext uri="{9D8B030D-6E8A-4147-A177-3AD203B41FA5}">
                      <a16:colId xmlns="" xmlns:a16="http://schemas.microsoft.com/office/drawing/2014/main" val="4174966555"/>
                    </a:ext>
                  </a:extLst>
                </a:gridCol>
              </a:tblGrid>
              <a:tr h="230439">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08755378"/>
                  </a:ext>
                </a:extLst>
              </a:tr>
              <a:tr h="230439">
                <a:tc>
                  <a:txBody>
                    <a:bodyPr/>
                    <a:lstStyle/>
                    <a:p>
                      <a:pPr>
                        <a:lnSpc>
                          <a:spcPct val="115000"/>
                        </a:lnSpc>
                        <a:spcAft>
                          <a:spcPts val="1000"/>
                        </a:spcAft>
                      </a:pPr>
                      <a:r>
                        <a:rPr lang="en-IN" sz="1200">
                          <a:effectLst/>
                        </a:rPr>
                        <a:t>user_email_id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User’s 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97076526"/>
                  </a:ext>
                </a:extLst>
              </a:tr>
              <a:tr h="460878">
                <a:tc>
                  <a:txBody>
                    <a:bodyPr/>
                    <a:lstStyle/>
                    <a:p>
                      <a:pPr>
                        <a:lnSpc>
                          <a:spcPct val="115000"/>
                        </a:lnSpc>
                        <a:spcAft>
                          <a:spcPts val="1000"/>
                        </a:spcAft>
                      </a:pPr>
                      <a:r>
                        <a:rPr lang="en-IN" sz="1200">
                          <a:effectLst/>
                        </a:rPr>
                        <a:t>user_name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smtClean="0">
                          <a:effectLst/>
                        </a:rPr>
                        <a:t>Not </a:t>
                      </a:r>
                      <a:r>
                        <a:rPr lang="en-IN" sz="1200" dirty="0">
                          <a:effectLst/>
                        </a:rPr>
                        <a:t>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Displays User’s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69250233"/>
                  </a:ext>
                </a:extLst>
              </a:tr>
              <a:tr h="230439">
                <a:tc>
                  <a:txBody>
                    <a:bodyPr/>
                    <a:lstStyle/>
                    <a:p>
                      <a:pPr>
                        <a:lnSpc>
                          <a:spcPct val="115000"/>
                        </a:lnSpc>
                        <a:spcAft>
                          <a:spcPts val="1000"/>
                        </a:spcAft>
                      </a:pPr>
                      <a:r>
                        <a:rPr lang="en-IN" sz="1200">
                          <a:effectLst/>
                        </a:rPr>
                        <a:t>user_photo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Display User’s 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24019563"/>
                  </a:ext>
                </a:extLst>
              </a:tr>
              <a:tr h="460878">
                <a:tc>
                  <a:txBody>
                    <a:bodyPr/>
                    <a:lstStyle/>
                    <a:p>
                      <a:pPr>
                        <a:lnSpc>
                          <a:spcPct val="115000"/>
                        </a:lnSpc>
                        <a:spcAft>
                          <a:spcPts val="1000"/>
                        </a:spcAft>
                      </a:pPr>
                      <a:r>
                        <a:rPr lang="en-IN" sz="1200">
                          <a:effectLst/>
                        </a:rPr>
                        <a:t>user_password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Password for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682192052"/>
                  </a:ext>
                </a:extLst>
              </a:tr>
              <a:tr h="230439">
                <a:tc>
                  <a:txBody>
                    <a:bodyPr/>
                    <a:lstStyle/>
                    <a:p>
                      <a:pPr>
                        <a:lnSpc>
                          <a:spcPct val="115000"/>
                        </a:lnSpc>
                        <a:spcAft>
                          <a:spcPts val="1000"/>
                        </a:spcAft>
                      </a:pPr>
                      <a:r>
                        <a:rPr lang="en-IN" sz="1200">
                          <a:effectLst/>
                        </a:rPr>
                        <a:t>user_address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Address of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12324349"/>
                  </a:ext>
                </a:extLst>
              </a:tr>
              <a:tr h="230439">
                <a:tc>
                  <a:txBody>
                    <a:bodyPr/>
                    <a:lstStyle/>
                    <a:p>
                      <a:pPr>
                        <a:lnSpc>
                          <a:spcPct val="115000"/>
                        </a:lnSpc>
                        <a:spcAft>
                          <a:spcPts val="1000"/>
                        </a:spcAft>
                      </a:pPr>
                      <a:r>
                        <a:rPr lang="en-IN" sz="1200">
                          <a:effectLst/>
                        </a:rPr>
                        <a:t>User_dob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Birthdate of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21870752"/>
                  </a:ext>
                </a:extLst>
              </a:tr>
              <a:tr h="230439">
                <a:tc>
                  <a:txBody>
                    <a:bodyPr/>
                    <a:lstStyle/>
                    <a:p>
                      <a:pPr>
                        <a:lnSpc>
                          <a:spcPct val="115000"/>
                        </a:lnSpc>
                        <a:spcAft>
                          <a:spcPts val="1000"/>
                        </a:spcAft>
                      </a:pPr>
                      <a:r>
                        <a:rPr lang="en-IN" sz="1200">
                          <a:effectLst/>
                        </a:rPr>
                        <a:t>User_gender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Boolean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0 or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7377499"/>
                  </a:ext>
                </a:extLst>
              </a:tr>
              <a:tr h="460878">
                <a:tc>
                  <a:txBody>
                    <a:bodyPr/>
                    <a:lstStyle/>
                    <a:p>
                      <a:pPr>
                        <a:lnSpc>
                          <a:spcPct val="115000"/>
                        </a:lnSpc>
                        <a:spcAft>
                          <a:spcPts val="1000"/>
                        </a:spcAft>
                      </a:pPr>
                      <a:r>
                        <a:rPr lang="en-IN" sz="1200">
                          <a:effectLst/>
                        </a:rPr>
                        <a:t>User_mobileno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smtClean="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User’s Mobile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41682925"/>
                  </a:ext>
                </a:extLst>
              </a:tr>
            </a:tbl>
          </a:graphicData>
        </a:graphic>
      </p:graphicFrame>
      <p:graphicFrame>
        <p:nvGraphicFramePr>
          <p:cNvPr id="5" name="Table 4"/>
          <p:cNvGraphicFramePr>
            <a:graphicFrameLocks noGrp="1"/>
          </p:cNvGraphicFramePr>
          <p:nvPr>
            <p:extLst/>
          </p:nvPr>
        </p:nvGraphicFramePr>
        <p:xfrm>
          <a:off x="134470" y="2537716"/>
          <a:ext cx="5795683" cy="2765270"/>
        </p:xfrm>
        <a:graphic>
          <a:graphicData uri="http://schemas.openxmlformats.org/drawingml/2006/table">
            <a:tbl>
              <a:tblPr firstRow="1" firstCol="1" bandRow="1">
                <a:tableStyleId>{5C22544A-7EE6-4342-B048-85BDC9FD1C3A}</a:tableStyleId>
              </a:tblPr>
              <a:tblGrid>
                <a:gridCol w="1162432">
                  <a:extLst>
                    <a:ext uri="{9D8B030D-6E8A-4147-A177-3AD203B41FA5}">
                      <a16:colId xmlns="" xmlns:a16="http://schemas.microsoft.com/office/drawing/2014/main" val="10798292"/>
                    </a:ext>
                  </a:extLst>
                </a:gridCol>
                <a:gridCol w="1040280">
                  <a:extLst>
                    <a:ext uri="{9D8B030D-6E8A-4147-A177-3AD203B41FA5}">
                      <a16:colId xmlns="" xmlns:a16="http://schemas.microsoft.com/office/drawing/2014/main" val="1505734902"/>
                    </a:ext>
                  </a:extLst>
                </a:gridCol>
                <a:gridCol w="955627">
                  <a:extLst>
                    <a:ext uri="{9D8B030D-6E8A-4147-A177-3AD203B41FA5}">
                      <a16:colId xmlns="" xmlns:a16="http://schemas.microsoft.com/office/drawing/2014/main" val="4183083613"/>
                    </a:ext>
                  </a:extLst>
                </a:gridCol>
                <a:gridCol w="1088572">
                  <a:extLst>
                    <a:ext uri="{9D8B030D-6E8A-4147-A177-3AD203B41FA5}">
                      <a16:colId xmlns="" xmlns:a16="http://schemas.microsoft.com/office/drawing/2014/main" val="2441005949"/>
                    </a:ext>
                  </a:extLst>
                </a:gridCol>
                <a:gridCol w="1548772">
                  <a:extLst>
                    <a:ext uri="{9D8B030D-6E8A-4147-A177-3AD203B41FA5}">
                      <a16:colId xmlns="" xmlns:a16="http://schemas.microsoft.com/office/drawing/2014/main" val="1222131624"/>
                    </a:ext>
                  </a:extLst>
                </a:gridCol>
              </a:tblGrid>
              <a:tr h="276527">
                <a:tc>
                  <a:txBody>
                    <a:bodyPr/>
                    <a:lstStyle/>
                    <a:p>
                      <a:pPr>
                        <a:lnSpc>
                          <a:spcPct val="115000"/>
                        </a:lnSpc>
                        <a:spcAft>
                          <a:spcPts val="100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36827214"/>
                  </a:ext>
                </a:extLst>
              </a:tr>
              <a:tr h="276527">
                <a:tc>
                  <a:txBody>
                    <a:bodyPr/>
                    <a:lstStyle/>
                    <a:p>
                      <a:pPr>
                        <a:lnSpc>
                          <a:spcPct val="115000"/>
                        </a:lnSpc>
                        <a:spcAft>
                          <a:spcPts val="1000"/>
                        </a:spcAft>
                      </a:pPr>
                      <a:r>
                        <a:rPr lang="en-IN" sz="1200">
                          <a:effectLst/>
                        </a:rPr>
                        <a:t>car_id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02825023"/>
                  </a:ext>
                </a:extLst>
              </a:tr>
              <a:tr h="276527">
                <a:tc>
                  <a:txBody>
                    <a:bodyPr/>
                    <a:lstStyle/>
                    <a:p>
                      <a:pPr>
                        <a:lnSpc>
                          <a:spcPct val="115000"/>
                        </a:lnSpc>
                        <a:spcAft>
                          <a:spcPts val="1000"/>
                        </a:spcAft>
                      </a:pPr>
                      <a:r>
                        <a:rPr lang="en-IN" sz="1200">
                          <a:effectLst/>
                        </a:rPr>
                        <a:t>car_name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Name of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61788931"/>
                  </a:ext>
                </a:extLst>
              </a:tr>
              <a:tr h="276527">
                <a:tc>
                  <a:txBody>
                    <a:bodyPr/>
                    <a:lstStyle/>
                    <a:p>
                      <a:pPr>
                        <a:lnSpc>
                          <a:spcPct val="115000"/>
                        </a:lnSpc>
                        <a:spcAft>
                          <a:spcPts val="1000"/>
                        </a:spcAft>
                      </a:pPr>
                      <a:r>
                        <a:rPr lang="en-IN" sz="1200">
                          <a:effectLst/>
                        </a:rPr>
                        <a:t>car_colour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Colour of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59726803"/>
                  </a:ext>
                </a:extLst>
              </a:tr>
              <a:tr h="276527">
                <a:tc>
                  <a:txBody>
                    <a:bodyPr/>
                    <a:lstStyle/>
                    <a:p>
                      <a:pPr>
                        <a:lnSpc>
                          <a:spcPct val="115000"/>
                        </a:lnSpc>
                        <a:spcAft>
                          <a:spcPts val="1000"/>
                        </a:spcAft>
                      </a:pPr>
                      <a:r>
                        <a:rPr lang="en-IN" sz="1200">
                          <a:effectLst/>
                        </a:rPr>
                        <a:t>car_type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20246556"/>
                  </a:ext>
                </a:extLst>
              </a:tr>
              <a:tr h="276527">
                <a:tc>
                  <a:txBody>
                    <a:bodyPr/>
                    <a:lstStyle/>
                    <a:p>
                      <a:pPr>
                        <a:lnSpc>
                          <a:spcPct val="115000"/>
                        </a:lnSpc>
                        <a:spcAft>
                          <a:spcPts val="1000"/>
                        </a:spcAft>
                      </a:pPr>
                      <a:r>
                        <a:rPr lang="en-IN" sz="1200">
                          <a:effectLst/>
                        </a:rPr>
                        <a:t>car_img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Image of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92759874"/>
                  </a:ext>
                </a:extLst>
              </a:tr>
              <a:tr h="276527">
                <a:tc>
                  <a:txBody>
                    <a:bodyPr/>
                    <a:lstStyle/>
                    <a:p>
                      <a:pPr>
                        <a:lnSpc>
                          <a:spcPct val="115000"/>
                        </a:lnSpc>
                        <a:spcAft>
                          <a:spcPts val="1000"/>
                        </a:spcAft>
                      </a:pPr>
                      <a:r>
                        <a:rPr lang="en-IN" sz="1200">
                          <a:effectLst/>
                        </a:rPr>
                        <a:t>Car_rate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Double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Price of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26070074"/>
                  </a:ext>
                </a:extLst>
              </a:tr>
              <a:tr h="276527">
                <a:tc>
                  <a:txBody>
                    <a:bodyPr/>
                    <a:lstStyle/>
                    <a:p>
                      <a:pPr>
                        <a:lnSpc>
                          <a:spcPct val="115000"/>
                        </a:lnSpc>
                        <a:spcAft>
                          <a:spcPts val="1000"/>
                        </a:spcAft>
                      </a:pPr>
                      <a:r>
                        <a:rPr lang="en-IN" sz="1200">
                          <a:effectLst/>
                        </a:rPr>
                        <a:t>car_details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Details of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48195733"/>
                  </a:ext>
                </a:extLst>
              </a:tr>
              <a:tr h="276527">
                <a:tc>
                  <a:txBody>
                    <a:bodyPr/>
                    <a:lstStyle/>
                    <a:p>
                      <a:pPr>
                        <a:lnSpc>
                          <a:spcPct val="115000"/>
                        </a:lnSpc>
                        <a:spcAft>
                          <a:spcPts val="1000"/>
                        </a:spcAft>
                      </a:pPr>
                      <a:r>
                        <a:rPr lang="en-IN" sz="1200">
                          <a:effectLst/>
                        </a:rPr>
                        <a:t>Car_category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Sedan or Suv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00527901"/>
                  </a:ext>
                </a:extLst>
              </a:tr>
              <a:tr h="276527">
                <a:tc>
                  <a:txBody>
                    <a:bodyPr/>
                    <a:lstStyle/>
                    <a:p>
                      <a:pPr>
                        <a:lnSpc>
                          <a:spcPct val="115000"/>
                        </a:lnSpc>
                        <a:spcAft>
                          <a:spcPts val="1000"/>
                        </a:spcAft>
                      </a:pPr>
                      <a:r>
                        <a:rPr lang="en-IN" sz="1200">
                          <a:effectLst/>
                        </a:rPr>
                        <a:t>fk_traveller_id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traveller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32321212"/>
                  </a:ext>
                </a:extLst>
              </a:tr>
            </a:tbl>
          </a:graphicData>
        </a:graphic>
      </p:graphicFrame>
      <p:sp>
        <p:nvSpPr>
          <p:cNvPr id="2" name="Title 1"/>
          <p:cNvSpPr>
            <a:spLocks noGrp="1"/>
          </p:cNvSpPr>
          <p:nvPr>
            <p:ph type="title"/>
          </p:nvPr>
        </p:nvSpPr>
        <p:spPr>
          <a:xfrm>
            <a:off x="1582783" y="1031331"/>
            <a:ext cx="10515600" cy="1325563"/>
          </a:xfrm>
        </p:spPr>
        <p:txBody>
          <a:bodyPr/>
          <a:lstStyle/>
          <a:p>
            <a:r>
              <a:rPr lang="en-IN" dirty="0" smtClean="0"/>
              <a:t>Car                                             User</a:t>
            </a:r>
            <a:endParaRPr lang="en-IN" dirty="0"/>
          </a:p>
        </p:txBody>
      </p:sp>
    </p:spTree>
    <p:extLst>
      <p:ext uri="{BB962C8B-B14F-4D97-AF65-F5344CB8AC3E}">
        <p14:creationId xmlns:p14="http://schemas.microsoft.com/office/powerpoint/2010/main" val="124936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68942" y="2920419"/>
          <a:ext cx="5997387" cy="2103120"/>
        </p:xfrm>
        <a:graphic>
          <a:graphicData uri="http://schemas.openxmlformats.org/drawingml/2006/table">
            <a:tbl>
              <a:tblPr firstRow="1" firstCol="1" bandRow="1">
                <a:tableStyleId>{5C22544A-7EE6-4342-B048-85BDC9FD1C3A}</a:tableStyleId>
              </a:tblPr>
              <a:tblGrid>
                <a:gridCol w="1312240">
                  <a:extLst>
                    <a:ext uri="{9D8B030D-6E8A-4147-A177-3AD203B41FA5}">
                      <a16:colId xmlns="" xmlns:a16="http://schemas.microsoft.com/office/drawing/2014/main" val="3046115642"/>
                    </a:ext>
                  </a:extLst>
                </a:gridCol>
                <a:gridCol w="1053555">
                  <a:extLst>
                    <a:ext uri="{9D8B030D-6E8A-4147-A177-3AD203B41FA5}">
                      <a16:colId xmlns="" xmlns:a16="http://schemas.microsoft.com/office/drawing/2014/main" val="2811373190"/>
                    </a:ext>
                  </a:extLst>
                </a:gridCol>
                <a:gridCol w="958900">
                  <a:extLst>
                    <a:ext uri="{9D8B030D-6E8A-4147-A177-3AD203B41FA5}">
                      <a16:colId xmlns="" xmlns:a16="http://schemas.microsoft.com/office/drawing/2014/main" val="1671199614"/>
                    </a:ext>
                  </a:extLst>
                </a:gridCol>
                <a:gridCol w="1108232">
                  <a:extLst>
                    <a:ext uri="{9D8B030D-6E8A-4147-A177-3AD203B41FA5}">
                      <a16:colId xmlns="" xmlns:a16="http://schemas.microsoft.com/office/drawing/2014/main" val="295054124"/>
                    </a:ext>
                  </a:extLst>
                </a:gridCol>
                <a:gridCol w="1564460">
                  <a:extLst>
                    <a:ext uri="{9D8B030D-6E8A-4147-A177-3AD203B41FA5}">
                      <a16:colId xmlns="" xmlns:a16="http://schemas.microsoft.com/office/drawing/2014/main" val="455132845"/>
                    </a:ext>
                  </a:extLst>
                </a:gridCol>
              </a:tblGrid>
              <a:tr h="0">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63145488"/>
                  </a:ext>
                </a:extLst>
              </a:tr>
              <a:tr h="0">
                <a:tc>
                  <a:txBody>
                    <a:bodyPr/>
                    <a:lstStyle/>
                    <a:p>
                      <a:pPr>
                        <a:lnSpc>
                          <a:spcPct val="115000"/>
                        </a:lnSpc>
                        <a:spcAft>
                          <a:spcPts val="1000"/>
                        </a:spcAft>
                      </a:pPr>
                      <a:r>
                        <a:rPr lang="en-IN" sz="1200">
                          <a:effectLst/>
                        </a:rPr>
                        <a:t>traveller_id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traveller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96255070"/>
                  </a:ext>
                </a:extLst>
              </a:tr>
              <a:tr h="0">
                <a:tc>
                  <a:txBody>
                    <a:bodyPr/>
                    <a:lstStyle/>
                    <a:p>
                      <a:pPr>
                        <a:lnSpc>
                          <a:spcPct val="115000"/>
                        </a:lnSpc>
                        <a:spcAft>
                          <a:spcPts val="1000"/>
                        </a:spcAft>
                      </a:pPr>
                      <a:r>
                        <a:rPr lang="en-IN" sz="1200">
                          <a:effectLst/>
                        </a:rPr>
                        <a:t>traveller_name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traveller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88788883"/>
                  </a:ext>
                </a:extLst>
              </a:tr>
              <a:tr h="0">
                <a:tc>
                  <a:txBody>
                    <a:bodyPr/>
                    <a:lstStyle/>
                    <a:p>
                      <a:pPr>
                        <a:lnSpc>
                          <a:spcPct val="115000"/>
                        </a:lnSpc>
                        <a:spcAft>
                          <a:spcPts val="1000"/>
                        </a:spcAft>
                      </a:pPr>
                      <a:r>
                        <a:rPr lang="en-IN" sz="1200">
                          <a:effectLst/>
                        </a:rPr>
                        <a:t>traveller_password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Password of traveller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0969169"/>
                  </a:ext>
                </a:extLst>
              </a:tr>
              <a:tr h="0">
                <a:tc>
                  <a:txBody>
                    <a:bodyPr/>
                    <a:lstStyle/>
                    <a:p>
                      <a:pPr>
                        <a:lnSpc>
                          <a:spcPct val="115000"/>
                        </a:lnSpc>
                        <a:spcAft>
                          <a:spcPts val="1000"/>
                        </a:spcAft>
                      </a:pPr>
                      <a:r>
                        <a:rPr lang="en-IN" sz="1200">
                          <a:effectLst/>
                        </a:rPr>
                        <a:t>fk_car_id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Foreign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the car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67856186"/>
                  </a:ext>
                </a:extLst>
              </a:tr>
              <a:tr h="0">
                <a:tc>
                  <a:txBody>
                    <a:bodyPr/>
                    <a:lstStyle/>
                    <a:p>
                      <a:pPr>
                        <a:lnSpc>
                          <a:spcPct val="115000"/>
                        </a:lnSpc>
                        <a:spcAft>
                          <a:spcPts val="1000"/>
                        </a:spcAft>
                      </a:pPr>
                      <a:r>
                        <a:rPr lang="en-IN" sz="1200">
                          <a:effectLst/>
                        </a:rPr>
                        <a:t>traveller_email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Email Id of Traveller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5892379"/>
                  </a:ext>
                </a:extLst>
              </a:tr>
              <a:tr h="0">
                <a:tc>
                  <a:txBody>
                    <a:bodyPr/>
                    <a:lstStyle/>
                    <a:p>
                      <a:pPr>
                        <a:lnSpc>
                          <a:spcPct val="115000"/>
                        </a:lnSpc>
                        <a:spcAft>
                          <a:spcPts val="1000"/>
                        </a:spcAft>
                      </a:pPr>
                      <a:r>
                        <a:rPr lang="en-IN" sz="1200">
                          <a:effectLst/>
                        </a:rPr>
                        <a:t>traveller_add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Address of traveller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74095007"/>
                  </a:ext>
                </a:extLst>
              </a:tr>
              <a:tr h="0">
                <a:tc>
                  <a:txBody>
                    <a:bodyPr/>
                    <a:lstStyle/>
                    <a:p>
                      <a:pPr>
                        <a:lnSpc>
                          <a:spcPct val="115000"/>
                        </a:lnSpc>
                        <a:spcAft>
                          <a:spcPts val="1000"/>
                        </a:spcAft>
                      </a:pPr>
                      <a:r>
                        <a:rPr lang="en-IN" sz="1200">
                          <a:effectLst/>
                        </a:rPr>
                        <a:t>Fk_driver_id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82785474"/>
                  </a:ext>
                </a:extLst>
              </a:tr>
              <a:tr h="0">
                <a:tc>
                  <a:txBody>
                    <a:bodyPr/>
                    <a:lstStyle/>
                    <a:p>
                      <a:pPr>
                        <a:lnSpc>
                          <a:spcPct val="115000"/>
                        </a:lnSpc>
                        <a:spcAft>
                          <a:spcPts val="1000"/>
                        </a:spcAft>
                      </a:pPr>
                      <a:r>
                        <a:rPr lang="en-IN" sz="1200">
                          <a:effectLst/>
                        </a:rPr>
                        <a:t>Fk_city_id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79882630"/>
                  </a:ext>
                </a:extLst>
              </a:tr>
            </a:tbl>
          </a:graphicData>
        </a:graphic>
      </p:graphicFrame>
      <p:graphicFrame>
        <p:nvGraphicFramePr>
          <p:cNvPr id="3" name="Table 2"/>
          <p:cNvGraphicFramePr>
            <a:graphicFrameLocks noGrp="1"/>
          </p:cNvGraphicFramePr>
          <p:nvPr>
            <p:extLst/>
          </p:nvPr>
        </p:nvGraphicFramePr>
        <p:xfrm>
          <a:off x="6494928" y="2920419"/>
          <a:ext cx="5540189" cy="2103120"/>
        </p:xfrm>
        <a:graphic>
          <a:graphicData uri="http://schemas.openxmlformats.org/drawingml/2006/table">
            <a:tbl>
              <a:tblPr firstRow="1" firstCol="1" bandRow="1">
                <a:tableStyleId>{5C22544A-7EE6-4342-B048-85BDC9FD1C3A}</a:tableStyleId>
              </a:tblPr>
              <a:tblGrid>
                <a:gridCol w="1183343">
                  <a:extLst>
                    <a:ext uri="{9D8B030D-6E8A-4147-A177-3AD203B41FA5}">
                      <a16:colId xmlns="" xmlns:a16="http://schemas.microsoft.com/office/drawing/2014/main" val="363705162"/>
                    </a:ext>
                  </a:extLst>
                </a:gridCol>
                <a:gridCol w="888050">
                  <a:extLst>
                    <a:ext uri="{9D8B030D-6E8A-4147-A177-3AD203B41FA5}">
                      <a16:colId xmlns="" xmlns:a16="http://schemas.microsoft.com/office/drawing/2014/main" val="1768602196"/>
                    </a:ext>
                  </a:extLst>
                </a:gridCol>
                <a:gridCol w="938481">
                  <a:extLst>
                    <a:ext uri="{9D8B030D-6E8A-4147-A177-3AD203B41FA5}">
                      <a16:colId xmlns="" xmlns:a16="http://schemas.microsoft.com/office/drawing/2014/main" val="3530288269"/>
                    </a:ext>
                  </a:extLst>
                </a:gridCol>
                <a:gridCol w="961291">
                  <a:extLst>
                    <a:ext uri="{9D8B030D-6E8A-4147-A177-3AD203B41FA5}">
                      <a16:colId xmlns="" xmlns:a16="http://schemas.microsoft.com/office/drawing/2014/main" val="467220551"/>
                    </a:ext>
                  </a:extLst>
                </a:gridCol>
                <a:gridCol w="1569024">
                  <a:extLst>
                    <a:ext uri="{9D8B030D-6E8A-4147-A177-3AD203B41FA5}">
                      <a16:colId xmlns="" xmlns:a16="http://schemas.microsoft.com/office/drawing/2014/main" val="680501052"/>
                    </a:ext>
                  </a:extLst>
                </a:gridCol>
              </a:tblGrid>
              <a:tr h="300446">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Constarint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89872142"/>
                  </a:ext>
                </a:extLst>
              </a:tr>
              <a:tr h="300446">
                <a:tc>
                  <a:txBody>
                    <a:bodyPr/>
                    <a:lstStyle/>
                    <a:p>
                      <a:pPr>
                        <a:lnSpc>
                          <a:spcPct val="115000"/>
                        </a:lnSpc>
                        <a:spcAft>
                          <a:spcPts val="1000"/>
                        </a:spcAft>
                      </a:pPr>
                      <a:r>
                        <a:rPr lang="en-IN" sz="1200">
                          <a:effectLst/>
                        </a:rPr>
                        <a:t>Driver_id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05279435"/>
                  </a:ext>
                </a:extLst>
              </a:tr>
              <a:tr h="300446">
                <a:tc>
                  <a:txBody>
                    <a:bodyPr/>
                    <a:lstStyle/>
                    <a:p>
                      <a:pPr>
                        <a:lnSpc>
                          <a:spcPct val="115000"/>
                        </a:lnSpc>
                        <a:spcAft>
                          <a:spcPts val="1000"/>
                        </a:spcAft>
                      </a:pPr>
                      <a:r>
                        <a:rPr lang="en-IN" sz="1200">
                          <a:effectLst/>
                        </a:rPr>
                        <a:t>Driver_name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84599084"/>
                  </a:ext>
                </a:extLst>
              </a:tr>
              <a:tr h="600891">
                <a:tc>
                  <a:txBody>
                    <a:bodyPr/>
                    <a:lstStyle/>
                    <a:p>
                      <a:pPr>
                        <a:lnSpc>
                          <a:spcPct val="115000"/>
                        </a:lnSpc>
                        <a:spcAft>
                          <a:spcPts val="1000"/>
                        </a:spcAft>
                      </a:pPr>
                      <a:r>
                        <a:rPr lang="en-IN" sz="1200">
                          <a:effectLst/>
                        </a:rPr>
                        <a:t>Driver_license_no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License no of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52767518"/>
                  </a:ext>
                </a:extLst>
              </a:tr>
              <a:tr h="600891">
                <a:tc>
                  <a:txBody>
                    <a:bodyPr/>
                    <a:lstStyle/>
                    <a:p>
                      <a:pPr>
                        <a:lnSpc>
                          <a:spcPct val="115000"/>
                        </a:lnSpc>
                        <a:spcAft>
                          <a:spcPts val="1000"/>
                        </a:spcAft>
                      </a:pPr>
                      <a:r>
                        <a:rPr lang="en-IN" sz="1200">
                          <a:effectLst/>
                        </a:rPr>
                        <a:t>Fk_traveller_id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traveller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0721141"/>
                  </a:ext>
                </a:extLst>
              </a:tr>
            </a:tbl>
          </a:graphicData>
        </a:graphic>
      </p:graphicFrame>
      <p:sp>
        <p:nvSpPr>
          <p:cNvPr id="4" name="Title 3"/>
          <p:cNvSpPr>
            <a:spLocks noGrp="1"/>
          </p:cNvSpPr>
          <p:nvPr>
            <p:ph type="title"/>
          </p:nvPr>
        </p:nvSpPr>
        <p:spPr>
          <a:xfrm>
            <a:off x="1334589" y="1384027"/>
            <a:ext cx="10515600" cy="1325563"/>
          </a:xfrm>
        </p:spPr>
        <p:txBody>
          <a:bodyPr/>
          <a:lstStyle/>
          <a:p>
            <a:r>
              <a:rPr lang="en-IN" dirty="0" smtClean="0"/>
              <a:t>Traveller                                       Driver</a:t>
            </a:r>
            <a:endParaRPr lang="en-IN" dirty="0"/>
          </a:p>
        </p:txBody>
      </p:sp>
    </p:spTree>
    <p:extLst>
      <p:ext uri="{BB962C8B-B14F-4D97-AF65-F5344CB8AC3E}">
        <p14:creationId xmlns:p14="http://schemas.microsoft.com/office/powerpoint/2010/main" val="110790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990348" y="2131883"/>
          <a:ext cx="6201653" cy="2924208"/>
        </p:xfrm>
        <a:graphic>
          <a:graphicData uri="http://schemas.openxmlformats.org/drawingml/2006/table">
            <a:tbl>
              <a:tblPr firstRow="1" firstCol="1" bandRow="1">
                <a:tableStyleId>{5C22544A-7EE6-4342-B048-85BDC9FD1C3A}</a:tableStyleId>
              </a:tblPr>
              <a:tblGrid>
                <a:gridCol w="1285805">
                  <a:extLst>
                    <a:ext uri="{9D8B030D-6E8A-4147-A177-3AD203B41FA5}">
                      <a16:colId xmlns="" xmlns:a16="http://schemas.microsoft.com/office/drawing/2014/main" val="3669646809"/>
                    </a:ext>
                  </a:extLst>
                </a:gridCol>
                <a:gridCol w="1104637">
                  <a:extLst>
                    <a:ext uri="{9D8B030D-6E8A-4147-A177-3AD203B41FA5}">
                      <a16:colId xmlns="" xmlns:a16="http://schemas.microsoft.com/office/drawing/2014/main" val="1293961148"/>
                    </a:ext>
                  </a:extLst>
                </a:gridCol>
                <a:gridCol w="1011014">
                  <a:extLst>
                    <a:ext uri="{9D8B030D-6E8A-4147-A177-3AD203B41FA5}">
                      <a16:colId xmlns="" xmlns:a16="http://schemas.microsoft.com/office/drawing/2014/main" val="3017875802"/>
                    </a:ext>
                  </a:extLst>
                </a:gridCol>
                <a:gridCol w="1157528">
                  <a:extLst>
                    <a:ext uri="{9D8B030D-6E8A-4147-A177-3AD203B41FA5}">
                      <a16:colId xmlns="" xmlns:a16="http://schemas.microsoft.com/office/drawing/2014/main" val="1098426072"/>
                    </a:ext>
                  </a:extLst>
                </a:gridCol>
                <a:gridCol w="1642669">
                  <a:extLst>
                    <a:ext uri="{9D8B030D-6E8A-4147-A177-3AD203B41FA5}">
                      <a16:colId xmlns="" xmlns:a16="http://schemas.microsoft.com/office/drawing/2014/main" val="3128251331"/>
                    </a:ext>
                  </a:extLst>
                </a:gridCol>
              </a:tblGrid>
              <a:tr h="243684">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91405233"/>
                  </a:ext>
                </a:extLst>
              </a:tr>
              <a:tr h="243684">
                <a:tc>
                  <a:txBody>
                    <a:bodyPr/>
                    <a:lstStyle/>
                    <a:p>
                      <a:pPr>
                        <a:lnSpc>
                          <a:spcPct val="115000"/>
                        </a:lnSpc>
                        <a:spcAft>
                          <a:spcPts val="1000"/>
                        </a:spcAft>
                      </a:pPr>
                      <a:r>
                        <a:rPr lang="en-IN" sz="1200">
                          <a:effectLst/>
                        </a:rPr>
                        <a:t>order_id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 of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48869709"/>
                  </a:ext>
                </a:extLst>
              </a:tr>
              <a:tr h="243684">
                <a:tc>
                  <a:txBody>
                    <a:bodyPr/>
                    <a:lstStyle/>
                    <a:p>
                      <a:pPr>
                        <a:lnSpc>
                          <a:spcPct val="115000"/>
                        </a:lnSpc>
                        <a:spcAft>
                          <a:spcPts val="1000"/>
                        </a:spcAft>
                      </a:pPr>
                      <a:r>
                        <a:rPr lang="en-IN" sz="1200">
                          <a:effectLst/>
                        </a:rPr>
                        <a:t>fk_user_id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01193689"/>
                  </a:ext>
                </a:extLst>
              </a:tr>
              <a:tr h="243684">
                <a:tc>
                  <a:txBody>
                    <a:bodyPr/>
                    <a:lstStyle/>
                    <a:p>
                      <a:pPr>
                        <a:lnSpc>
                          <a:spcPct val="115000"/>
                        </a:lnSpc>
                        <a:spcAft>
                          <a:spcPts val="1000"/>
                        </a:spcAft>
                      </a:pPr>
                      <a:r>
                        <a:rPr lang="en-IN" sz="1200">
                          <a:effectLst/>
                        </a:rPr>
                        <a:t>Source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Pick Up Location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39028230"/>
                  </a:ext>
                </a:extLst>
              </a:tr>
              <a:tr h="243684">
                <a:tc>
                  <a:txBody>
                    <a:bodyPr/>
                    <a:lstStyle/>
                    <a:p>
                      <a:pPr>
                        <a:lnSpc>
                          <a:spcPct val="115000"/>
                        </a:lnSpc>
                        <a:spcAft>
                          <a:spcPts val="1000"/>
                        </a:spcAft>
                      </a:pPr>
                      <a:r>
                        <a:rPr lang="en-IN" sz="1200">
                          <a:effectLst/>
                        </a:rPr>
                        <a:t>Destination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Destination 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95682884"/>
                  </a:ext>
                </a:extLst>
              </a:tr>
              <a:tr h="243684">
                <a:tc>
                  <a:txBody>
                    <a:bodyPr/>
                    <a:lstStyle/>
                    <a:p>
                      <a:pPr>
                        <a:lnSpc>
                          <a:spcPct val="115000"/>
                        </a:lnSpc>
                        <a:spcAft>
                          <a:spcPts val="1000"/>
                        </a:spcAft>
                      </a:pPr>
                      <a:r>
                        <a:rPr lang="en-IN" sz="1200">
                          <a:effectLst/>
                        </a:rPr>
                        <a:t>Booking-date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 of trip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85855911"/>
                  </a:ext>
                </a:extLst>
              </a:tr>
              <a:tr h="243684">
                <a:tc>
                  <a:txBody>
                    <a:bodyPr/>
                    <a:lstStyle/>
                    <a:p>
                      <a:pPr>
                        <a:lnSpc>
                          <a:spcPct val="115000"/>
                        </a:lnSpc>
                        <a:spcAft>
                          <a:spcPts val="1000"/>
                        </a:spcAft>
                      </a:pPr>
                      <a:r>
                        <a:rPr lang="en-IN" sz="1200">
                          <a:effectLst/>
                        </a:rPr>
                        <a:t>Checkin_date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 of check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733053617"/>
                  </a:ext>
                </a:extLst>
              </a:tr>
              <a:tr h="243684">
                <a:tc>
                  <a:txBody>
                    <a:bodyPr/>
                    <a:lstStyle/>
                    <a:p>
                      <a:pPr>
                        <a:lnSpc>
                          <a:spcPct val="115000"/>
                        </a:lnSpc>
                        <a:spcAft>
                          <a:spcPts val="1000"/>
                        </a:spcAft>
                      </a:pPr>
                      <a:r>
                        <a:rPr lang="en-IN" sz="1200">
                          <a:effectLst/>
                        </a:rPr>
                        <a:t>checkout_date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Last date of trip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3795829"/>
                  </a:ext>
                </a:extLst>
              </a:tr>
              <a:tr h="243684">
                <a:tc>
                  <a:txBody>
                    <a:bodyPr/>
                    <a:lstStyle/>
                    <a:p>
                      <a:pPr>
                        <a:lnSpc>
                          <a:spcPct val="115000"/>
                        </a:lnSpc>
                        <a:spcAft>
                          <a:spcPts val="1000"/>
                        </a:spcAft>
                      </a:pPr>
                      <a:r>
                        <a:rPr lang="en-IN" sz="1200">
                          <a:effectLst/>
                        </a:rPr>
                        <a:t>fk_car_id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Car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745376198"/>
                  </a:ext>
                </a:extLst>
              </a:tr>
              <a:tr h="243684">
                <a:tc>
                  <a:txBody>
                    <a:bodyPr/>
                    <a:lstStyle/>
                    <a:p>
                      <a:pPr>
                        <a:lnSpc>
                          <a:spcPct val="115000"/>
                        </a:lnSpc>
                        <a:spcAft>
                          <a:spcPts val="1000"/>
                        </a:spcAft>
                      </a:pPr>
                      <a:r>
                        <a:rPr lang="en-IN" sz="1200">
                          <a:effectLst/>
                        </a:rPr>
                        <a:t>Fk_driver_id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2458858"/>
                  </a:ext>
                </a:extLst>
              </a:tr>
              <a:tr h="243684">
                <a:tc>
                  <a:txBody>
                    <a:bodyPr/>
                    <a:lstStyle/>
                    <a:p>
                      <a:pPr>
                        <a:lnSpc>
                          <a:spcPct val="115000"/>
                        </a:lnSpc>
                        <a:spcAft>
                          <a:spcPts val="1000"/>
                        </a:spcAft>
                      </a:pPr>
                      <a:r>
                        <a:rPr lang="en-IN" sz="1200">
                          <a:effectLst/>
                        </a:rPr>
                        <a:t>fk_traveller_id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Traveller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759531899"/>
                  </a:ext>
                </a:extLst>
              </a:tr>
              <a:tr h="243684">
                <a:tc>
                  <a:txBody>
                    <a:bodyPr/>
                    <a:lstStyle/>
                    <a:p>
                      <a:pPr>
                        <a:lnSpc>
                          <a:spcPct val="115000"/>
                        </a:lnSpc>
                        <a:spcAft>
                          <a:spcPts val="1000"/>
                        </a:spcAft>
                      </a:pPr>
                      <a:r>
                        <a:rPr lang="en-IN" sz="1200">
                          <a:effectLst/>
                        </a:rPr>
                        <a:t>booking_Status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7666237"/>
                  </a:ext>
                </a:extLst>
              </a:tr>
            </a:tbl>
          </a:graphicData>
        </a:graphic>
      </p:graphicFrame>
      <p:graphicFrame>
        <p:nvGraphicFramePr>
          <p:cNvPr id="3" name="Table 2"/>
          <p:cNvGraphicFramePr>
            <a:graphicFrameLocks noGrp="1"/>
          </p:cNvGraphicFramePr>
          <p:nvPr>
            <p:extLst/>
          </p:nvPr>
        </p:nvGraphicFramePr>
        <p:xfrm>
          <a:off x="12813" y="2131885"/>
          <a:ext cx="5823211" cy="2924207"/>
        </p:xfrm>
        <a:graphic>
          <a:graphicData uri="http://schemas.openxmlformats.org/drawingml/2006/table">
            <a:tbl>
              <a:tblPr firstRow="1" firstCol="1" bandRow="1">
                <a:tableStyleId>{5C22544A-7EE6-4342-B048-85BDC9FD1C3A}</a:tableStyleId>
              </a:tblPr>
              <a:tblGrid>
                <a:gridCol w="1134273">
                  <a:extLst>
                    <a:ext uri="{9D8B030D-6E8A-4147-A177-3AD203B41FA5}">
                      <a16:colId xmlns="" xmlns:a16="http://schemas.microsoft.com/office/drawing/2014/main" val="1031775194"/>
                    </a:ext>
                  </a:extLst>
                </a:gridCol>
                <a:gridCol w="1052071">
                  <a:extLst>
                    <a:ext uri="{9D8B030D-6E8A-4147-A177-3AD203B41FA5}">
                      <a16:colId xmlns="" xmlns:a16="http://schemas.microsoft.com/office/drawing/2014/main" val="2573002924"/>
                    </a:ext>
                  </a:extLst>
                </a:gridCol>
                <a:gridCol w="969869">
                  <a:extLst>
                    <a:ext uri="{9D8B030D-6E8A-4147-A177-3AD203B41FA5}">
                      <a16:colId xmlns="" xmlns:a16="http://schemas.microsoft.com/office/drawing/2014/main" val="453464816"/>
                    </a:ext>
                  </a:extLst>
                </a:gridCol>
                <a:gridCol w="1098881">
                  <a:extLst>
                    <a:ext uri="{9D8B030D-6E8A-4147-A177-3AD203B41FA5}">
                      <a16:colId xmlns="" xmlns:a16="http://schemas.microsoft.com/office/drawing/2014/main" val="3183690674"/>
                    </a:ext>
                  </a:extLst>
                </a:gridCol>
                <a:gridCol w="1568117">
                  <a:extLst>
                    <a:ext uri="{9D8B030D-6E8A-4147-A177-3AD203B41FA5}">
                      <a16:colId xmlns="" xmlns:a16="http://schemas.microsoft.com/office/drawing/2014/main" val="209679936"/>
                    </a:ext>
                  </a:extLst>
                </a:gridCol>
              </a:tblGrid>
              <a:tr h="265837">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59852745"/>
                  </a:ext>
                </a:extLst>
              </a:tr>
              <a:tr h="265837">
                <a:tc>
                  <a:txBody>
                    <a:bodyPr/>
                    <a:lstStyle/>
                    <a:p>
                      <a:pPr>
                        <a:lnSpc>
                          <a:spcPct val="115000"/>
                        </a:lnSpc>
                        <a:spcAft>
                          <a:spcPts val="1000"/>
                        </a:spcAft>
                      </a:pPr>
                      <a:r>
                        <a:rPr lang="en-IN" sz="1200">
                          <a:effectLst/>
                        </a:rPr>
                        <a:t>pay_id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payment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87736635"/>
                  </a:ext>
                </a:extLst>
              </a:tr>
              <a:tr h="265837">
                <a:tc>
                  <a:txBody>
                    <a:bodyPr/>
                    <a:lstStyle/>
                    <a:p>
                      <a:pPr>
                        <a:lnSpc>
                          <a:spcPct val="115000"/>
                        </a:lnSpc>
                        <a:spcAft>
                          <a:spcPts val="1000"/>
                        </a:spcAft>
                      </a:pPr>
                      <a:r>
                        <a:rPr lang="en-IN" sz="1200">
                          <a:effectLst/>
                        </a:rPr>
                        <a:t>card_no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Long 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 of the card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26277927"/>
                  </a:ext>
                </a:extLst>
              </a:tr>
              <a:tr h="265837">
                <a:tc>
                  <a:txBody>
                    <a:bodyPr/>
                    <a:lstStyle/>
                    <a:p>
                      <a:pPr>
                        <a:lnSpc>
                          <a:spcPct val="115000"/>
                        </a:lnSpc>
                        <a:spcAft>
                          <a:spcPts val="1000"/>
                        </a:spcAft>
                      </a:pPr>
                      <a:r>
                        <a:rPr lang="en-IN" sz="1200">
                          <a:effectLst/>
                        </a:rPr>
                        <a:t>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Double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Amount of Trip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25608865"/>
                  </a:ext>
                </a:extLst>
              </a:tr>
              <a:tr h="265837">
                <a:tc>
                  <a:txBody>
                    <a:bodyPr/>
                    <a:lstStyle/>
                    <a:p>
                      <a:pPr>
                        <a:lnSpc>
                          <a:spcPct val="115000"/>
                        </a:lnSpc>
                        <a:spcAft>
                          <a:spcPts val="1000"/>
                        </a:spcAft>
                      </a:pPr>
                      <a:r>
                        <a:rPr lang="en-IN" sz="1200">
                          <a:effectLst/>
                        </a:rPr>
                        <a:t>card_name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the Card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63217207"/>
                  </a:ext>
                </a:extLst>
              </a:tr>
              <a:tr h="265837">
                <a:tc>
                  <a:txBody>
                    <a:bodyPr/>
                    <a:lstStyle/>
                    <a:p>
                      <a:pPr>
                        <a:lnSpc>
                          <a:spcPct val="115000"/>
                        </a:lnSpc>
                        <a:spcAft>
                          <a:spcPts val="1000"/>
                        </a:spcAft>
                      </a:pPr>
                      <a:r>
                        <a:rPr lang="en-IN" sz="1200">
                          <a:effectLst/>
                        </a:rPr>
                        <a:t>card_type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Credit or Debit Card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50377670"/>
                  </a:ext>
                </a:extLst>
              </a:tr>
              <a:tr h="265837">
                <a:tc>
                  <a:txBody>
                    <a:bodyPr/>
                    <a:lstStyle/>
                    <a:p>
                      <a:pPr>
                        <a:lnSpc>
                          <a:spcPct val="115000"/>
                        </a:lnSpc>
                        <a:spcAft>
                          <a:spcPts val="1000"/>
                        </a:spcAft>
                      </a:pPr>
                      <a:r>
                        <a:rPr lang="en-IN" sz="1200">
                          <a:effectLst/>
                        </a:rPr>
                        <a:t>fk_user_id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the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59383969"/>
                  </a:ext>
                </a:extLst>
              </a:tr>
              <a:tr h="265837">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Date of payment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43876592"/>
                  </a:ext>
                </a:extLst>
              </a:tr>
              <a:tr h="265837">
                <a:tc>
                  <a:txBody>
                    <a:bodyPr/>
                    <a:lstStyle/>
                    <a:p>
                      <a:pPr>
                        <a:lnSpc>
                          <a:spcPct val="115000"/>
                        </a:lnSpc>
                        <a:spcAft>
                          <a:spcPts val="1000"/>
                        </a:spcAft>
                      </a:pPr>
                      <a:r>
                        <a:rPr lang="en-IN" sz="12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Paid or Pending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716046220"/>
                  </a:ext>
                </a:extLst>
              </a:tr>
              <a:tr h="265837">
                <a:tc>
                  <a:txBody>
                    <a:bodyPr/>
                    <a:lstStyle/>
                    <a:p>
                      <a:pPr>
                        <a:lnSpc>
                          <a:spcPct val="115000"/>
                        </a:lnSpc>
                        <a:spcAft>
                          <a:spcPts val="1000"/>
                        </a:spcAft>
                      </a:pPr>
                      <a:r>
                        <a:rPr lang="en-IN" sz="1200">
                          <a:effectLst/>
                        </a:rPr>
                        <a:t>Fk_order_id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Order 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92816833"/>
                  </a:ext>
                </a:extLst>
              </a:tr>
              <a:tr h="265837">
                <a:tc>
                  <a:txBody>
                    <a:bodyPr/>
                    <a:lstStyle/>
                    <a:p>
                      <a:pPr>
                        <a:lnSpc>
                          <a:spcPct val="115000"/>
                        </a:lnSpc>
                        <a:spcAft>
                          <a:spcPts val="1000"/>
                        </a:spcAft>
                      </a:pPr>
                      <a:r>
                        <a:rPr lang="en-IN" sz="1200">
                          <a:effectLst/>
                        </a:rPr>
                        <a:t>Fk_traveller_id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traveller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31624562"/>
                  </a:ext>
                </a:extLst>
              </a:tr>
            </a:tbl>
          </a:graphicData>
        </a:graphic>
      </p:graphicFrame>
      <p:sp>
        <p:nvSpPr>
          <p:cNvPr id="4" name="Title 3"/>
          <p:cNvSpPr>
            <a:spLocks noGrp="1"/>
          </p:cNvSpPr>
          <p:nvPr>
            <p:ph type="title"/>
          </p:nvPr>
        </p:nvSpPr>
        <p:spPr>
          <a:xfrm>
            <a:off x="981892" y="626382"/>
            <a:ext cx="10515600" cy="1325563"/>
          </a:xfrm>
        </p:spPr>
        <p:txBody>
          <a:bodyPr/>
          <a:lstStyle/>
          <a:p>
            <a:r>
              <a:rPr lang="en-IN" dirty="0" smtClean="0"/>
              <a:t>Payment                                     Order</a:t>
            </a:r>
            <a:endParaRPr lang="en-IN" dirty="0"/>
          </a:p>
        </p:txBody>
      </p:sp>
    </p:spTree>
    <p:extLst>
      <p:ext uri="{BB962C8B-B14F-4D97-AF65-F5344CB8AC3E}">
        <p14:creationId xmlns:p14="http://schemas.microsoft.com/office/powerpoint/2010/main" val="2709242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2012147"/>
          <a:ext cx="5593977" cy="2800097"/>
        </p:xfrm>
        <a:graphic>
          <a:graphicData uri="http://schemas.openxmlformats.org/drawingml/2006/table">
            <a:tbl>
              <a:tblPr firstRow="1" firstCol="1" bandRow="1">
                <a:tableStyleId>{5C22544A-7EE6-4342-B048-85BDC9FD1C3A}</a:tableStyleId>
              </a:tblPr>
              <a:tblGrid>
                <a:gridCol w="1170257">
                  <a:extLst>
                    <a:ext uri="{9D8B030D-6E8A-4147-A177-3AD203B41FA5}">
                      <a16:colId xmlns="" xmlns:a16="http://schemas.microsoft.com/office/drawing/2014/main" val="1882343267"/>
                    </a:ext>
                  </a:extLst>
                </a:gridCol>
                <a:gridCol w="994114">
                  <a:extLst>
                    <a:ext uri="{9D8B030D-6E8A-4147-A177-3AD203B41FA5}">
                      <a16:colId xmlns="" xmlns:a16="http://schemas.microsoft.com/office/drawing/2014/main" val="3394937724"/>
                    </a:ext>
                  </a:extLst>
                </a:gridCol>
                <a:gridCol w="908920">
                  <a:extLst>
                    <a:ext uri="{9D8B030D-6E8A-4147-A177-3AD203B41FA5}">
                      <a16:colId xmlns="" xmlns:a16="http://schemas.microsoft.com/office/drawing/2014/main" val="1956994698"/>
                    </a:ext>
                  </a:extLst>
                </a:gridCol>
                <a:gridCol w="1042467">
                  <a:extLst>
                    <a:ext uri="{9D8B030D-6E8A-4147-A177-3AD203B41FA5}">
                      <a16:colId xmlns="" xmlns:a16="http://schemas.microsoft.com/office/drawing/2014/main" val="1880005390"/>
                    </a:ext>
                  </a:extLst>
                </a:gridCol>
                <a:gridCol w="1478219">
                  <a:extLst>
                    <a:ext uri="{9D8B030D-6E8A-4147-A177-3AD203B41FA5}">
                      <a16:colId xmlns="" xmlns:a16="http://schemas.microsoft.com/office/drawing/2014/main" val="1213740585"/>
                    </a:ext>
                  </a:extLst>
                </a:gridCol>
              </a:tblGrid>
              <a:tr h="494395">
                <a:tc>
                  <a:txBody>
                    <a:bodyPr/>
                    <a:lstStyle/>
                    <a:p>
                      <a:pPr marL="104140" indent="-90170" algn="l">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68538724"/>
                  </a:ext>
                </a:extLst>
              </a:tr>
              <a:tr h="329386">
                <a:tc>
                  <a:txBody>
                    <a:bodyPr/>
                    <a:lstStyle/>
                    <a:p>
                      <a:pPr algn="l">
                        <a:lnSpc>
                          <a:spcPct val="115000"/>
                        </a:lnSpc>
                        <a:spcAft>
                          <a:spcPts val="1000"/>
                        </a:spcAft>
                      </a:pPr>
                      <a:r>
                        <a:rPr lang="en-IN" sz="1200">
                          <a:effectLst/>
                        </a:rPr>
                        <a:t>hotel_id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Id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42052065"/>
                  </a:ext>
                </a:extLst>
              </a:tr>
              <a:tr h="329386">
                <a:tc>
                  <a:txBody>
                    <a:bodyPr/>
                    <a:lstStyle/>
                    <a:p>
                      <a:pPr algn="l">
                        <a:lnSpc>
                          <a:spcPct val="115000"/>
                        </a:lnSpc>
                        <a:spcAft>
                          <a:spcPts val="1000"/>
                        </a:spcAft>
                      </a:pPr>
                      <a:r>
                        <a:rPr lang="en-IN" sz="1200">
                          <a:effectLst/>
                        </a:rPr>
                        <a:t>hotel_name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Name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140322"/>
                  </a:ext>
                </a:extLst>
              </a:tr>
              <a:tr h="329386">
                <a:tc>
                  <a:txBody>
                    <a:bodyPr/>
                    <a:lstStyle/>
                    <a:p>
                      <a:pPr algn="l">
                        <a:lnSpc>
                          <a:spcPct val="115000"/>
                        </a:lnSpc>
                        <a:spcAft>
                          <a:spcPts val="1000"/>
                        </a:spcAft>
                      </a:pPr>
                      <a:r>
                        <a:rPr lang="en-IN" sz="1200" dirty="0" err="1">
                          <a:effectLst/>
                        </a:rPr>
                        <a:t>hotel_address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Address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56516838"/>
                  </a:ext>
                </a:extLst>
              </a:tr>
              <a:tr h="329386">
                <a:tc>
                  <a:txBody>
                    <a:bodyPr/>
                    <a:lstStyle/>
                    <a:p>
                      <a:pPr algn="l">
                        <a:lnSpc>
                          <a:spcPct val="115000"/>
                        </a:lnSpc>
                        <a:spcAft>
                          <a:spcPts val="1000"/>
                        </a:spcAft>
                      </a:pPr>
                      <a:r>
                        <a:rPr lang="en-IN" sz="1200">
                          <a:effectLst/>
                        </a:rPr>
                        <a:t>hotel_img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Image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28799487"/>
                  </a:ext>
                </a:extLst>
              </a:tr>
              <a:tr h="329386">
                <a:tc>
                  <a:txBody>
                    <a:bodyPr/>
                    <a:lstStyle/>
                    <a:p>
                      <a:pPr algn="l">
                        <a:lnSpc>
                          <a:spcPct val="115000"/>
                        </a:lnSpc>
                        <a:spcAft>
                          <a:spcPts val="1000"/>
                        </a:spcAft>
                      </a:pPr>
                      <a:r>
                        <a:rPr lang="en-IN" sz="1200">
                          <a:effectLst/>
                        </a:rPr>
                        <a:t>hotel_feedback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Feedback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77228150"/>
                  </a:ext>
                </a:extLst>
              </a:tr>
              <a:tr h="329386">
                <a:tc>
                  <a:txBody>
                    <a:bodyPr/>
                    <a:lstStyle/>
                    <a:p>
                      <a:pPr algn="l">
                        <a:lnSpc>
                          <a:spcPct val="115000"/>
                        </a:lnSpc>
                        <a:spcAft>
                          <a:spcPts val="1000"/>
                        </a:spcAft>
                      </a:pPr>
                      <a:r>
                        <a:rPr lang="en-IN" sz="1200">
                          <a:effectLst/>
                        </a:rPr>
                        <a:t>hotel ratings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Ratings of hotel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51732320"/>
                  </a:ext>
                </a:extLst>
              </a:tr>
              <a:tr h="329386">
                <a:tc>
                  <a:txBody>
                    <a:bodyPr/>
                    <a:lstStyle/>
                    <a:p>
                      <a:pPr algn="l">
                        <a:lnSpc>
                          <a:spcPct val="115000"/>
                        </a:lnSpc>
                        <a:spcAft>
                          <a:spcPts val="1000"/>
                        </a:spcAft>
                      </a:pPr>
                      <a:r>
                        <a:rPr lang="en-IN" sz="1200">
                          <a:effectLst/>
                        </a:rPr>
                        <a:t>Fk_city_id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dirty="0">
                          <a:effectLst/>
                        </a:rPr>
                        <a:t>Id of the 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92471360"/>
                  </a:ext>
                </a:extLst>
              </a:tr>
            </a:tbl>
          </a:graphicData>
        </a:graphic>
      </p:graphicFrame>
      <p:graphicFrame>
        <p:nvGraphicFramePr>
          <p:cNvPr id="3" name="Table 2"/>
          <p:cNvGraphicFramePr>
            <a:graphicFrameLocks noGrp="1"/>
          </p:cNvGraphicFramePr>
          <p:nvPr>
            <p:extLst/>
          </p:nvPr>
        </p:nvGraphicFramePr>
        <p:xfrm>
          <a:off x="5822576" y="1987709"/>
          <a:ext cx="6266329" cy="2786000"/>
        </p:xfrm>
        <a:graphic>
          <a:graphicData uri="http://schemas.openxmlformats.org/drawingml/2006/table">
            <a:tbl>
              <a:tblPr firstRow="1" firstCol="1" bandRow="1">
                <a:tableStyleId>{5C22544A-7EE6-4342-B048-85BDC9FD1C3A}</a:tableStyleId>
              </a:tblPr>
              <a:tblGrid>
                <a:gridCol w="1196628">
                  <a:extLst>
                    <a:ext uri="{9D8B030D-6E8A-4147-A177-3AD203B41FA5}">
                      <a16:colId xmlns="" xmlns:a16="http://schemas.microsoft.com/office/drawing/2014/main" val="1355870130"/>
                    </a:ext>
                  </a:extLst>
                </a:gridCol>
                <a:gridCol w="1137043">
                  <a:extLst>
                    <a:ext uri="{9D8B030D-6E8A-4147-A177-3AD203B41FA5}">
                      <a16:colId xmlns="" xmlns:a16="http://schemas.microsoft.com/office/drawing/2014/main" val="4016211147"/>
                    </a:ext>
                  </a:extLst>
                </a:gridCol>
                <a:gridCol w="1050429">
                  <a:extLst>
                    <a:ext uri="{9D8B030D-6E8A-4147-A177-3AD203B41FA5}">
                      <a16:colId xmlns="" xmlns:a16="http://schemas.microsoft.com/office/drawing/2014/main" val="3486174648"/>
                    </a:ext>
                  </a:extLst>
                </a:gridCol>
                <a:gridCol w="1186800">
                  <a:extLst>
                    <a:ext uri="{9D8B030D-6E8A-4147-A177-3AD203B41FA5}">
                      <a16:colId xmlns="" xmlns:a16="http://schemas.microsoft.com/office/drawing/2014/main" val="3012461929"/>
                    </a:ext>
                  </a:extLst>
                </a:gridCol>
                <a:gridCol w="1695429">
                  <a:extLst>
                    <a:ext uri="{9D8B030D-6E8A-4147-A177-3AD203B41FA5}">
                      <a16:colId xmlns="" xmlns:a16="http://schemas.microsoft.com/office/drawing/2014/main" val="1975593517"/>
                    </a:ext>
                  </a:extLst>
                </a:gridCol>
              </a:tblGrid>
              <a:tr h="398000">
                <a:tc>
                  <a:txBody>
                    <a:bodyPr/>
                    <a:lstStyle/>
                    <a:p>
                      <a:pPr algn="l">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dirty="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95804976"/>
                  </a:ext>
                </a:extLst>
              </a:tr>
              <a:tr h="398000">
                <a:tc>
                  <a:txBody>
                    <a:bodyPr/>
                    <a:lstStyle/>
                    <a:p>
                      <a:pPr algn="l">
                        <a:lnSpc>
                          <a:spcPct val="115000"/>
                        </a:lnSpc>
                        <a:spcAft>
                          <a:spcPts val="1000"/>
                        </a:spcAft>
                      </a:pPr>
                      <a:r>
                        <a:rPr lang="en-IN" sz="1200">
                          <a:effectLst/>
                        </a:rPr>
                        <a:t>feedback_id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Id of blog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69220020"/>
                  </a:ext>
                </a:extLst>
              </a:tr>
              <a:tr h="398000">
                <a:tc>
                  <a:txBody>
                    <a:bodyPr/>
                    <a:lstStyle/>
                    <a:p>
                      <a:pPr algn="l">
                        <a:lnSpc>
                          <a:spcPct val="115000"/>
                        </a:lnSpc>
                        <a:spcAft>
                          <a:spcPts val="1000"/>
                        </a:spcAft>
                      </a:pPr>
                      <a:r>
                        <a:rPr lang="en-IN" sz="1200">
                          <a:effectLst/>
                        </a:rPr>
                        <a:t>feedback _title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Title of Blog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97585481"/>
                  </a:ext>
                </a:extLst>
              </a:tr>
              <a:tr h="398000">
                <a:tc>
                  <a:txBody>
                    <a:bodyPr/>
                    <a:lstStyle/>
                    <a:p>
                      <a:pPr algn="l">
                        <a:lnSpc>
                          <a:spcPct val="115000"/>
                        </a:lnSpc>
                        <a:spcAft>
                          <a:spcPts val="1000"/>
                        </a:spcAft>
                      </a:pPr>
                      <a:r>
                        <a:rPr lang="en-IN" sz="1200">
                          <a:effectLst/>
                        </a:rPr>
                        <a:t>feedback_desc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Description of blog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91756650"/>
                  </a:ext>
                </a:extLst>
              </a:tr>
              <a:tr h="398000">
                <a:tc>
                  <a:txBody>
                    <a:bodyPr/>
                    <a:lstStyle/>
                    <a:p>
                      <a:pPr algn="l">
                        <a:lnSpc>
                          <a:spcPct val="115000"/>
                        </a:lnSpc>
                        <a:spcAft>
                          <a:spcPts val="1000"/>
                        </a:spcAft>
                      </a:pPr>
                      <a:r>
                        <a:rPr lang="en-IN" sz="1200">
                          <a:effectLst/>
                        </a:rPr>
                        <a:t>feedback_date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Date of blog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74469299"/>
                  </a:ext>
                </a:extLst>
              </a:tr>
              <a:tr h="398000">
                <a:tc>
                  <a:txBody>
                    <a:bodyPr/>
                    <a:lstStyle/>
                    <a:p>
                      <a:pPr algn="l">
                        <a:lnSpc>
                          <a:spcPct val="115000"/>
                        </a:lnSpc>
                        <a:spcAft>
                          <a:spcPts val="1000"/>
                        </a:spcAft>
                      </a:pPr>
                      <a:r>
                        <a:rPr lang="en-IN" sz="1200">
                          <a:effectLst/>
                        </a:rPr>
                        <a:t>feedback _img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Image of blog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12963417"/>
                  </a:ext>
                </a:extLst>
              </a:tr>
              <a:tr h="398000">
                <a:tc>
                  <a:txBody>
                    <a:bodyPr/>
                    <a:lstStyle/>
                    <a:p>
                      <a:pPr algn="l">
                        <a:lnSpc>
                          <a:spcPct val="115000"/>
                        </a:lnSpc>
                        <a:spcAft>
                          <a:spcPts val="1000"/>
                        </a:spcAft>
                      </a:pPr>
                      <a:r>
                        <a:rPr lang="en-IN" sz="1200">
                          <a:effectLst/>
                        </a:rPr>
                        <a:t>fk_user_id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200" dirty="0">
                          <a:effectLst/>
                        </a:rPr>
                        <a:t>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09236117"/>
                  </a:ext>
                </a:extLst>
              </a:tr>
            </a:tbl>
          </a:graphicData>
        </a:graphic>
      </p:graphicFrame>
      <p:sp>
        <p:nvSpPr>
          <p:cNvPr id="4" name="Title 3"/>
          <p:cNvSpPr>
            <a:spLocks noGrp="1"/>
          </p:cNvSpPr>
          <p:nvPr>
            <p:ph type="title"/>
          </p:nvPr>
        </p:nvSpPr>
        <p:spPr>
          <a:xfrm>
            <a:off x="1177834" y="662146"/>
            <a:ext cx="10515600" cy="1325563"/>
          </a:xfrm>
        </p:spPr>
        <p:txBody>
          <a:bodyPr/>
          <a:lstStyle/>
          <a:p>
            <a:r>
              <a:rPr lang="en-IN" dirty="0" smtClean="0"/>
              <a:t>Hotel                                   Feedback</a:t>
            </a:r>
            <a:endParaRPr lang="en-IN" dirty="0"/>
          </a:p>
        </p:txBody>
      </p:sp>
    </p:spTree>
    <p:extLst>
      <p:ext uri="{BB962C8B-B14F-4D97-AF65-F5344CB8AC3E}">
        <p14:creationId xmlns:p14="http://schemas.microsoft.com/office/powerpoint/2010/main" val="2318630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31259" y="5907011"/>
          <a:ext cx="9547412" cy="841248"/>
        </p:xfrm>
        <a:graphic>
          <a:graphicData uri="http://schemas.openxmlformats.org/drawingml/2006/table">
            <a:tbl>
              <a:tblPr firstRow="1" firstCol="1" bandRow="1">
                <a:tableStyleId>{5C22544A-7EE6-4342-B048-85BDC9FD1C3A}</a:tableStyleId>
              </a:tblPr>
              <a:tblGrid>
                <a:gridCol w="1823190">
                  <a:extLst>
                    <a:ext uri="{9D8B030D-6E8A-4147-A177-3AD203B41FA5}">
                      <a16:colId xmlns="" xmlns:a16="http://schemas.microsoft.com/office/drawing/2014/main" val="4290248221"/>
                    </a:ext>
                  </a:extLst>
                </a:gridCol>
                <a:gridCol w="1732404">
                  <a:extLst>
                    <a:ext uri="{9D8B030D-6E8A-4147-A177-3AD203B41FA5}">
                      <a16:colId xmlns="" xmlns:a16="http://schemas.microsoft.com/office/drawing/2014/main" val="1901214253"/>
                    </a:ext>
                  </a:extLst>
                </a:gridCol>
                <a:gridCol w="1600439">
                  <a:extLst>
                    <a:ext uri="{9D8B030D-6E8A-4147-A177-3AD203B41FA5}">
                      <a16:colId xmlns="" xmlns:a16="http://schemas.microsoft.com/office/drawing/2014/main" val="2748326707"/>
                    </a:ext>
                  </a:extLst>
                </a:gridCol>
                <a:gridCol w="1808215">
                  <a:extLst>
                    <a:ext uri="{9D8B030D-6E8A-4147-A177-3AD203B41FA5}">
                      <a16:colId xmlns="" xmlns:a16="http://schemas.microsoft.com/office/drawing/2014/main" val="3475589816"/>
                    </a:ext>
                  </a:extLst>
                </a:gridCol>
                <a:gridCol w="2583164">
                  <a:extLst>
                    <a:ext uri="{9D8B030D-6E8A-4147-A177-3AD203B41FA5}">
                      <a16:colId xmlns="" xmlns:a16="http://schemas.microsoft.com/office/drawing/2014/main" val="863978006"/>
                    </a:ext>
                  </a:extLst>
                </a:gridCol>
              </a:tblGrid>
              <a:tr h="0">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26840768"/>
                  </a:ext>
                </a:extLst>
              </a:tr>
              <a:tr h="0">
                <a:tc>
                  <a:txBody>
                    <a:bodyPr/>
                    <a:lstStyle/>
                    <a:p>
                      <a:pPr>
                        <a:lnSpc>
                          <a:spcPct val="115000"/>
                        </a:lnSpc>
                        <a:spcAft>
                          <a:spcPts val="1000"/>
                        </a:spcAft>
                      </a:pPr>
                      <a:r>
                        <a:rPr lang="en-IN" sz="1200">
                          <a:effectLst/>
                        </a:rPr>
                        <a:t>city_id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672700"/>
                  </a:ext>
                </a:extLst>
              </a:tr>
              <a:tr h="0">
                <a:tc>
                  <a:txBody>
                    <a:bodyPr/>
                    <a:lstStyle/>
                    <a:p>
                      <a:pPr>
                        <a:lnSpc>
                          <a:spcPct val="115000"/>
                        </a:lnSpc>
                        <a:spcAft>
                          <a:spcPts val="1000"/>
                        </a:spcAft>
                      </a:pPr>
                      <a:r>
                        <a:rPr lang="en-IN" sz="1200">
                          <a:effectLst/>
                        </a:rPr>
                        <a:t>city_name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180123152"/>
                  </a:ext>
                </a:extLst>
              </a:tr>
              <a:tr h="0">
                <a:tc>
                  <a:txBody>
                    <a:bodyPr/>
                    <a:lstStyle/>
                    <a:p>
                      <a:pPr>
                        <a:lnSpc>
                          <a:spcPct val="115000"/>
                        </a:lnSpc>
                        <a:spcAft>
                          <a:spcPts val="1000"/>
                        </a:spcAft>
                      </a:pPr>
                      <a:r>
                        <a:rPr lang="en-IN" sz="1200">
                          <a:effectLst/>
                        </a:rPr>
                        <a:t>fk_State_id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Name of state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89962221"/>
                  </a:ext>
                </a:extLst>
              </a:tr>
            </a:tbl>
          </a:graphicData>
        </a:graphic>
      </p:graphicFrame>
      <p:graphicFrame>
        <p:nvGraphicFramePr>
          <p:cNvPr id="3" name="Table 2"/>
          <p:cNvGraphicFramePr>
            <a:graphicFrameLocks noGrp="1"/>
          </p:cNvGraphicFramePr>
          <p:nvPr>
            <p:extLst/>
          </p:nvPr>
        </p:nvGraphicFramePr>
        <p:xfrm>
          <a:off x="1331259" y="3621425"/>
          <a:ext cx="9547411" cy="841248"/>
        </p:xfrm>
        <a:graphic>
          <a:graphicData uri="http://schemas.openxmlformats.org/drawingml/2006/table">
            <a:tbl>
              <a:tblPr firstRow="1" firstCol="1" bandRow="1">
                <a:tableStyleId>{5C22544A-7EE6-4342-B048-85BDC9FD1C3A}</a:tableStyleId>
              </a:tblPr>
              <a:tblGrid>
                <a:gridCol w="1823190">
                  <a:extLst>
                    <a:ext uri="{9D8B030D-6E8A-4147-A177-3AD203B41FA5}">
                      <a16:colId xmlns="" xmlns:a16="http://schemas.microsoft.com/office/drawing/2014/main" val="1228266430"/>
                    </a:ext>
                  </a:extLst>
                </a:gridCol>
                <a:gridCol w="1732405">
                  <a:extLst>
                    <a:ext uri="{9D8B030D-6E8A-4147-A177-3AD203B41FA5}">
                      <a16:colId xmlns="" xmlns:a16="http://schemas.microsoft.com/office/drawing/2014/main" val="2390717671"/>
                    </a:ext>
                  </a:extLst>
                </a:gridCol>
                <a:gridCol w="1600438">
                  <a:extLst>
                    <a:ext uri="{9D8B030D-6E8A-4147-A177-3AD203B41FA5}">
                      <a16:colId xmlns="" xmlns:a16="http://schemas.microsoft.com/office/drawing/2014/main" val="2289147710"/>
                    </a:ext>
                  </a:extLst>
                </a:gridCol>
                <a:gridCol w="1808214">
                  <a:extLst>
                    <a:ext uri="{9D8B030D-6E8A-4147-A177-3AD203B41FA5}">
                      <a16:colId xmlns="" xmlns:a16="http://schemas.microsoft.com/office/drawing/2014/main" val="3409077181"/>
                    </a:ext>
                  </a:extLst>
                </a:gridCol>
                <a:gridCol w="2583164">
                  <a:extLst>
                    <a:ext uri="{9D8B030D-6E8A-4147-A177-3AD203B41FA5}">
                      <a16:colId xmlns="" xmlns:a16="http://schemas.microsoft.com/office/drawing/2014/main" val="612156576"/>
                    </a:ext>
                  </a:extLst>
                </a:gridCol>
              </a:tblGrid>
              <a:tr h="188298">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79322818"/>
                  </a:ext>
                </a:extLst>
              </a:tr>
              <a:tr h="0">
                <a:tc>
                  <a:txBody>
                    <a:bodyPr/>
                    <a:lstStyle/>
                    <a:p>
                      <a:pPr algn="just">
                        <a:lnSpc>
                          <a:spcPct val="115000"/>
                        </a:lnSpc>
                        <a:spcAft>
                          <a:spcPts val="1000"/>
                        </a:spcAft>
                      </a:pPr>
                      <a:r>
                        <a:rPr lang="en-IN" sz="1200">
                          <a:effectLst/>
                        </a:rPr>
                        <a:t>State_name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state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02600057"/>
                  </a:ext>
                </a:extLst>
              </a:tr>
              <a:tr h="0">
                <a:tc>
                  <a:txBody>
                    <a:bodyPr/>
                    <a:lstStyle/>
                    <a:p>
                      <a:pPr>
                        <a:lnSpc>
                          <a:spcPct val="115000"/>
                        </a:lnSpc>
                        <a:spcAft>
                          <a:spcPts val="1000"/>
                        </a:spcAft>
                      </a:pPr>
                      <a:r>
                        <a:rPr lang="en-IN" sz="1200">
                          <a:effectLst/>
                        </a:rPr>
                        <a:t>State_id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Id of State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18501704"/>
                  </a:ext>
                </a:extLst>
              </a:tr>
              <a:tr h="0">
                <a:tc>
                  <a:txBody>
                    <a:bodyPr/>
                    <a:lstStyle/>
                    <a:p>
                      <a:pPr>
                        <a:lnSpc>
                          <a:spcPct val="115000"/>
                        </a:lnSpc>
                        <a:spcAft>
                          <a:spcPts val="1000"/>
                        </a:spcAft>
                      </a:pPr>
                      <a:r>
                        <a:rPr lang="en-IN" sz="1200">
                          <a:effectLst/>
                        </a:rPr>
                        <a:t>Fk_country_id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Name of country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56686912"/>
                  </a:ext>
                </a:extLst>
              </a:tr>
            </a:tbl>
          </a:graphicData>
        </a:graphic>
      </p:graphicFrame>
      <p:graphicFrame>
        <p:nvGraphicFramePr>
          <p:cNvPr id="4" name="Table 3"/>
          <p:cNvGraphicFramePr>
            <a:graphicFrameLocks noGrp="1"/>
          </p:cNvGraphicFramePr>
          <p:nvPr>
            <p:extLst/>
          </p:nvPr>
        </p:nvGraphicFramePr>
        <p:xfrm>
          <a:off x="1331258" y="1497898"/>
          <a:ext cx="9547412" cy="989046"/>
        </p:xfrm>
        <a:graphic>
          <a:graphicData uri="http://schemas.openxmlformats.org/drawingml/2006/table">
            <a:tbl>
              <a:tblPr firstRow="1" firstCol="1" bandRow="1">
                <a:tableStyleId>{5C22544A-7EE6-4342-B048-85BDC9FD1C3A}</a:tableStyleId>
              </a:tblPr>
              <a:tblGrid>
                <a:gridCol w="1826217">
                  <a:extLst>
                    <a:ext uri="{9D8B030D-6E8A-4147-A177-3AD203B41FA5}">
                      <a16:colId xmlns="" xmlns:a16="http://schemas.microsoft.com/office/drawing/2014/main" val="917642536"/>
                    </a:ext>
                  </a:extLst>
                </a:gridCol>
                <a:gridCol w="1731726">
                  <a:extLst>
                    <a:ext uri="{9D8B030D-6E8A-4147-A177-3AD203B41FA5}">
                      <a16:colId xmlns="" xmlns:a16="http://schemas.microsoft.com/office/drawing/2014/main" val="2110142184"/>
                    </a:ext>
                  </a:extLst>
                </a:gridCol>
                <a:gridCol w="1599812">
                  <a:extLst>
                    <a:ext uri="{9D8B030D-6E8A-4147-A177-3AD203B41FA5}">
                      <a16:colId xmlns="" xmlns:a16="http://schemas.microsoft.com/office/drawing/2014/main" val="318271536"/>
                    </a:ext>
                  </a:extLst>
                </a:gridCol>
                <a:gridCol w="1807506">
                  <a:extLst>
                    <a:ext uri="{9D8B030D-6E8A-4147-A177-3AD203B41FA5}">
                      <a16:colId xmlns="" xmlns:a16="http://schemas.microsoft.com/office/drawing/2014/main" val="3110080929"/>
                    </a:ext>
                  </a:extLst>
                </a:gridCol>
                <a:gridCol w="2582151">
                  <a:extLst>
                    <a:ext uri="{9D8B030D-6E8A-4147-A177-3AD203B41FA5}">
                      <a16:colId xmlns="" xmlns:a16="http://schemas.microsoft.com/office/drawing/2014/main" val="3527984479"/>
                    </a:ext>
                  </a:extLst>
                </a:gridCol>
              </a:tblGrid>
              <a:tr h="329682">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16757333"/>
                  </a:ext>
                </a:extLst>
              </a:tr>
              <a:tr h="329682">
                <a:tc>
                  <a:txBody>
                    <a:bodyPr/>
                    <a:lstStyle/>
                    <a:p>
                      <a:pPr algn="just">
                        <a:lnSpc>
                          <a:spcPct val="115000"/>
                        </a:lnSpc>
                        <a:spcAft>
                          <a:spcPts val="1000"/>
                        </a:spcAft>
                      </a:pPr>
                      <a:r>
                        <a:rPr lang="en-IN" sz="1200">
                          <a:effectLst/>
                        </a:rPr>
                        <a:t>Country_name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Name of Country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60045248"/>
                  </a:ext>
                </a:extLst>
              </a:tr>
              <a:tr h="329682">
                <a:tc>
                  <a:txBody>
                    <a:bodyPr/>
                    <a:lstStyle/>
                    <a:p>
                      <a:pPr>
                        <a:lnSpc>
                          <a:spcPct val="115000"/>
                        </a:lnSpc>
                        <a:spcAft>
                          <a:spcPts val="1000"/>
                        </a:spcAft>
                      </a:pPr>
                      <a:r>
                        <a:rPr lang="en-IN" sz="1200">
                          <a:effectLst/>
                        </a:rPr>
                        <a:t>Country_id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Integer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rPr>
                        <a:t>Id of City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8444382"/>
                  </a:ext>
                </a:extLst>
              </a:tr>
            </a:tbl>
          </a:graphicData>
        </a:graphic>
      </p:graphicFrame>
      <p:sp>
        <p:nvSpPr>
          <p:cNvPr id="5" name="Title 4"/>
          <p:cNvSpPr>
            <a:spLocks noGrp="1"/>
          </p:cNvSpPr>
          <p:nvPr>
            <p:ph type="ctrTitle"/>
          </p:nvPr>
        </p:nvSpPr>
        <p:spPr>
          <a:xfrm>
            <a:off x="1257491" y="-1189516"/>
            <a:ext cx="9144000" cy="2387600"/>
          </a:xfrm>
        </p:spPr>
        <p:txBody>
          <a:bodyPr>
            <a:normAutofit/>
          </a:bodyPr>
          <a:lstStyle/>
          <a:p>
            <a:r>
              <a:rPr lang="en-IN" sz="3200" dirty="0">
                <a:latin typeface="+mn-lt"/>
                <a:ea typeface="+mn-ea"/>
                <a:cs typeface="+mn-cs"/>
              </a:rPr>
              <a:t>Country</a:t>
            </a:r>
          </a:p>
        </p:txBody>
      </p:sp>
      <p:sp>
        <p:nvSpPr>
          <p:cNvPr id="6" name="Subtitle 5"/>
          <p:cNvSpPr>
            <a:spLocks noGrp="1"/>
          </p:cNvSpPr>
          <p:nvPr>
            <p:ph type="subTitle" idx="1"/>
          </p:nvPr>
        </p:nvSpPr>
        <p:spPr>
          <a:xfrm>
            <a:off x="1331258" y="2874573"/>
            <a:ext cx="9144000" cy="1655762"/>
          </a:xfrm>
        </p:spPr>
        <p:txBody>
          <a:bodyPr>
            <a:normAutofit/>
          </a:bodyPr>
          <a:lstStyle/>
          <a:p>
            <a:r>
              <a:rPr lang="en-IN" sz="3200" dirty="0" smtClean="0"/>
              <a:t>State</a:t>
            </a:r>
            <a:endParaRPr lang="en-IN" sz="3200" dirty="0"/>
          </a:p>
        </p:txBody>
      </p:sp>
      <p:sp>
        <p:nvSpPr>
          <p:cNvPr id="7" name="TextBox 6"/>
          <p:cNvSpPr txBox="1"/>
          <p:nvPr/>
        </p:nvSpPr>
        <p:spPr>
          <a:xfrm>
            <a:off x="5577841" y="5080041"/>
            <a:ext cx="1881052" cy="584775"/>
          </a:xfrm>
          <a:prstGeom prst="rect">
            <a:avLst/>
          </a:prstGeom>
          <a:noFill/>
        </p:spPr>
        <p:txBody>
          <a:bodyPr wrap="square" rtlCol="0">
            <a:spAutoFit/>
          </a:bodyPr>
          <a:lstStyle/>
          <a:p>
            <a:r>
              <a:rPr lang="en-IN" sz="3200" dirty="0" smtClean="0"/>
              <a:t>City</a:t>
            </a:r>
            <a:endParaRPr lang="en-IN" sz="3200" dirty="0"/>
          </a:p>
        </p:txBody>
      </p:sp>
    </p:spTree>
    <p:extLst>
      <p:ext uri="{BB962C8B-B14F-4D97-AF65-F5344CB8AC3E}">
        <p14:creationId xmlns:p14="http://schemas.microsoft.com/office/powerpoint/2010/main" val="420528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IN" dirty="0"/>
          </a:p>
        </p:txBody>
      </p:sp>
      <p:sp>
        <p:nvSpPr>
          <p:cNvPr id="3" name="Content Placeholder 2"/>
          <p:cNvSpPr>
            <a:spLocks noGrp="1"/>
          </p:cNvSpPr>
          <p:nvPr>
            <p:ph idx="1"/>
          </p:nvPr>
        </p:nvSpPr>
        <p:spPr/>
        <p:txBody>
          <a:bodyPr>
            <a:normAutofit fontScale="77500" lnSpcReduction="20000"/>
          </a:bodyPr>
          <a:lstStyle/>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All Work are done manually.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In Manual Car Booking System Customer has to go to the Travelling office.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Ask Inquiry for Travelling then Book car Finally Pay Payment &amp; Collect Receipt.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Difficult to Maintain the Customer Details of   Payment Receipt in Register.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They Register Car Package in the notebook.</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Add advertisement in Local newspaper or Local Market.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Use Travelling Facility For the Limited Area or Person.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dirty="0">
                <a:latin typeface="Times New Roman" panose="02020603050405020304" pitchFamily="18" charset="0"/>
                <a:ea typeface="Calibri" panose="020F0502020204030204" pitchFamily="34" charset="0"/>
                <a:cs typeface="Times New Roman" panose="02020603050405020304" pitchFamily="18" charset="0"/>
              </a:rPr>
              <a:t>You cannot get all the traveller Details at one Place.</a:t>
            </a:r>
            <a:endParaRPr lang="en-IN" dirty="0"/>
          </a:p>
        </p:txBody>
      </p:sp>
    </p:spTree>
    <p:extLst>
      <p:ext uri="{BB962C8B-B14F-4D97-AF65-F5344CB8AC3E}">
        <p14:creationId xmlns:p14="http://schemas.microsoft.com/office/powerpoint/2010/main" val="1975856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091" y="1672046"/>
            <a:ext cx="8739052" cy="4611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4292493" y="307164"/>
            <a:ext cx="19948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1pPr>
            <a:lvl2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2pPr>
            <a:lvl3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3pPr>
            <a:lvl4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4pPr>
            <a:lvl5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5pPr>
            <a:lvl6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6pPr>
            <a:lvl7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7pPr>
            <a:lvl8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8pPr>
            <a:lvl9pPr eaLnBrk="0" fontAlgn="base" hangingPunct="0">
              <a:spcBef>
                <a:spcPct val="0"/>
              </a:spcBef>
              <a:spcAft>
                <a:spcPct val="0"/>
              </a:spcAft>
              <a:tabLst>
                <a:tab pos="6570663" algn="l"/>
                <a:tab pos="666115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6570663" algn="l"/>
                <a:tab pos="6661150" algn="l"/>
              </a:tabLst>
            </a:pP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Page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570663" algn="l"/>
                <a:tab pos="66611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686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42677" y="94711"/>
            <a:ext cx="362801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Homepage</a:t>
            </a:r>
            <a:endParaRPr kumimoji="0" lang="en-US" altLang="en-US" sz="32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289"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26" y="1201783"/>
            <a:ext cx="10985863" cy="532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145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69326" y="-58056"/>
            <a:ext cx="48593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539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975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Cars</a:t>
            </a:r>
            <a:endParaRPr kumimoji="0" lang="en-US" altLang="en-US" sz="3200" b="0" i="0" u="none" strike="noStrike" cap="none" normalizeH="0" baseline="0" dirty="0" smtClean="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313" name="Pict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223" y="1254034"/>
            <a:ext cx="10097589" cy="47026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98171" y="53623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1793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12571" y="411669"/>
            <a:ext cx="868411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817563"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Traveller</a:t>
            </a:r>
            <a:endParaRPr kumimoji="0" lang="en-US" altLang="en-US" sz="3200" b="0" i="0" u="none" strike="noStrike" cap="none" normalizeH="0" baseline="0" dirty="0" smtClean="0">
              <a:ln>
                <a:noFill/>
              </a:ln>
              <a:solidFill>
                <a:schemeClr val="tx1"/>
              </a:solidFill>
              <a:effectLst/>
            </a:endParaRPr>
          </a:p>
          <a:p>
            <a:pPr marL="0" marR="0" lvl="0" indent="8175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337" name="Picture 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14" y="1404071"/>
            <a:ext cx="9013372" cy="55100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737360" y="5164183"/>
            <a:ext cx="868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7631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15030" y="126475"/>
            <a:ext cx="8567345"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539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975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2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 details</a:t>
            </a:r>
            <a:endParaRPr kumimoji="0" lang="en-US" altLang="en-US" sz="3200" b="0" i="0" u="none" strike="noStrike" cap="none" normalizeH="0" baseline="0" dirty="0" smtClean="0">
              <a:ln>
                <a:noFill/>
              </a:ln>
              <a:solidFill>
                <a:schemeClr val="tx1"/>
              </a:solidFill>
              <a:effectLst/>
            </a:endParaRPr>
          </a:p>
          <a:p>
            <a:pPr marL="0" marR="0" lvl="0" indent="5397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361"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41" y="1405792"/>
            <a:ext cx="9204317" cy="48332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943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52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26050" y="601692"/>
            <a:ext cx="2954655"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817563"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Payment</a:t>
            </a:r>
            <a:endParaRPr kumimoji="0" lang="en-US" altLang="en-US" sz="3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marL="0" marR="0" lvl="0" indent="817563"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6385" name="Picture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383" y="1680499"/>
            <a:ext cx="10289234" cy="44805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381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10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88899" y="14517"/>
            <a:ext cx="40736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2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Successful</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409" name="Picture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1214846"/>
            <a:ext cx="11328919" cy="46634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149531" y="45295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796436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99955" y="108003"/>
            <a:ext cx="49246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2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Navigation</a:t>
            </a:r>
            <a:endParaRPr kumimoji="0" lang="en-US" altLang="en-US" sz="32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Object 2"/>
          <p:cNvGraphicFramePr>
            <a:graphicFrameLocks noChangeAspect="1"/>
          </p:cNvGraphicFramePr>
          <p:nvPr>
            <p:extLst/>
          </p:nvPr>
        </p:nvGraphicFramePr>
        <p:xfrm>
          <a:off x="1031965" y="1045027"/>
          <a:ext cx="9353006" cy="5140179"/>
        </p:xfrm>
        <a:graphic>
          <a:graphicData uri="http://schemas.openxmlformats.org/presentationml/2006/ole">
            <mc:AlternateContent xmlns:mc="http://schemas.openxmlformats.org/markup-compatibility/2006">
              <mc:Choice xmlns:v="urn:schemas-microsoft-com:vml" Requires="v">
                <p:oleObj spid="_x0000_s2057" name="RFFlow" r:id="rId3" imgW="10226203" imgH="4968178" progId="RFFlow4">
                  <p:embed/>
                </p:oleObj>
              </mc:Choice>
              <mc:Fallback>
                <p:oleObj name="RFFlow" r:id="rId3" imgW="10226203" imgH="4968178" progId="RFFlow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65" y="1045027"/>
                        <a:ext cx="9353006" cy="5140179"/>
                      </a:xfrm>
                      <a:prstGeom prst="rect">
                        <a:avLst/>
                      </a:prstGeom>
                      <a:noFill/>
                    </p:spPr>
                  </p:pic>
                </p:oleObj>
              </mc:Fallback>
            </mc:AlternateContent>
          </a:graphicData>
        </a:graphic>
      </p:graphicFrame>
      <p:sp>
        <p:nvSpPr>
          <p:cNvPr id="4" name="Rectangle 3"/>
          <p:cNvSpPr>
            <a:spLocks noChangeArrowheads="1"/>
          </p:cNvSpPr>
          <p:nvPr/>
        </p:nvSpPr>
        <p:spPr bwMode="auto">
          <a:xfrm>
            <a:off x="0" y="415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2011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dirty="0"/>
          </a:p>
        </p:txBody>
      </p:sp>
      <p:sp>
        <p:nvSpPr>
          <p:cNvPr id="3" name="Content Placeholder 2"/>
          <p:cNvSpPr>
            <a:spLocks noGrp="1"/>
          </p:cNvSpPr>
          <p:nvPr>
            <p:ph idx="1"/>
          </p:nvPr>
        </p:nvSpPr>
        <p:spPr/>
        <p:txBody>
          <a:bodyPr>
            <a:normAutofit fontScale="92500" lnSpcReduction="10000"/>
          </a:bodyPr>
          <a:lstStyle/>
          <a:p>
            <a:pPr marL="342900" marR="180340" lvl="0" indent="-342900">
              <a:lnSpc>
                <a:spcPct val="115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phone and Desktop will be required to use this system.</a:t>
            </a:r>
          </a:p>
          <a:p>
            <a:pPr marL="342900" marR="180340" lvl="0" indent="-342900">
              <a:lnSpc>
                <a:spcPct val="115000"/>
              </a:lnSpc>
              <a:spcAft>
                <a:spcPts val="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Without Internet facilities, the customer can’t use the system.</a:t>
            </a:r>
          </a:p>
          <a:p>
            <a:pPr marL="342900" marR="180340" lvl="0" indent="-342900">
              <a:lnSpc>
                <a:spcPct val="115000"/>
              </a:lnSpc>
              <a:spcAft>
                <a:spcPts val="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the customer doesn’t have the basic knowledge about computer, then it will be difficult for them   to use this system.</a:t>
            </a:r>
          </a:p>
          <a:p>
            <a:pPr marL="342900" marR="180340" lvl="0" indent="-342900">
              <a:lnSpc>
                <a:spcPct val="115000"/>
              </a:lnSpc>
              <a:spcAft>
                <a:spcPts val="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They can’t book the hotel</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66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IN" dirty="0"/>
          </a:p>
        </p:txBody>
      </p:sp>
      <p:sp>
        <p:nvSpPr>
          <p:cNvPr id="3" name="Content Placeholder 2"/>
          <p:cNvSpPr>
            <a:spLocks noGrp="1"/>
          </p:cNvSpPr>
          <p:nvPr>
            <p:ph idx="1"/>
          </p:nvPr>
        </p:nvSpPr>
        <p:spPr/>
        <p:txBody>
          <a:bodyPr/>
          <a:lstStyle/>
          <a:p>
            <a:pPr marL="342900" marR="180340" lvl="0" indent="-342900">
              <a:lnSpc>
                <a:spcPct val="115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More different types of offers such as Discount coupons will be provided to the customers based on booking records.</a:t>
            </a:r>
          </a:p>
          <a:p>
            <a:pPr marL="342900" marR="180340" lvl="0" indent="-342900">
              <a:lnSpc>
                <a:spcPct val="115000"/>
              </a:lnSpc>
              <a:spcAft>
                <a:spcPts val="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Font typeface="Symbol" panose="05050102010706020507" pitchFamily="18" charset="2"/>
              <a:buChar char=""/>
            </a:pP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Paytm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facility will be added for online payments.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smtClean="0">
                <a:solidFill>
                  <a:srgbClr val="000000"/>
                </a:solidFill>
                <a:latin typeface="Times New Roman" panose="02020603050405020304" pitchFamily="18" charset="0"/>
                <a:ea typeface="Calibri" panose="020F0502020204030204" pitchFamily="34" charset="0"/>
              </a:rPr>
              <a:t>We </a:t>
            </a:r>
            <a:r>
              <a:rPr lang="en-IN" dirty="0">
                <a:solidFill>
                  <a:srgbClr val="000000"/>
                </a:solidFill>
                <a:latin typeface="Times New Roman" panose="02020603050405020304" pitchFamily="18" charset="0"/>
                <a:ea typeface="Calibri" panose="020F0502020204030204" pitchFamily="34" charset="0"/>
              </a:rPr>
              <a:t>can add the facility of hotel </a:t>
            </a:r>
            <a:r>
              <a:rPr lang="en-IN" dirty="0" smtClean="0">
                <a:solidFill>
                  <a:srgbClr val="000000"/>
                </a:solidFill>
                <a:latin typeface="Times New Roman" panose="02020603050405020304" pitchFamily="18" charset="0"/>
                <a:ea typeface="Calibri" panose="020F0502020204030204" pitchFamily="34" charset="0"/>
              </a:rPr>
              <a:t>Booking</a:t>
            </a:r>
            <a:endParaRPr lang="en-IN" dirty="0"/>
          </a:p>
        </p:txBody>
      </p:sp>
    </p:spTree>
    <p:extLst>
      <p:ext uri="{BB962C8B-B14F-4D97-AF65-F5344CB8AC3E}">
        <p14:creationId xmlns:p14="http://schemas.microsoft.com/office/powerpoint/2010/main" val="397672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latin typeface="Times New Roman" panose="02020603050405020304" pitchFamily="18" charset="0"/>
                <a:ea typeface="Calibri" panose="020F0502020204030204" pitchFamily="34" charset="0"/>
              </a:rPr>
              <a:t>Proposed System </a:t>
            </a:r>
            <a:endParaRPr lang="en-IN" dirty="0"/>
          </a:p>
        </p:txBody>
      </p:sp>
      <p:sp>
        <p:nvSpPr>
          <p:cNvPr id="3" name="Content Placeholder 2"/>
          <p:cNvSpPr>
            <a:spLocks noGrp="1"/>
          </p:cNvSpPr>
          <p:nvPr>
            <p:ph idx="1"/>
          </p:nvPr>
        </p:nvSpPr>
        <p:spPr/>
        <p:txBody>
          <a:bodyPr>
            <a:normAutofit fontScale="62500" lnSpcReduction="20000"/>
          </a:bodyPr>
          <a:lstStyle/>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To Create Web Based Application for our Organization.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To Provide Search Facility for Customer.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To Generate Different Types of Reports.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To provide the online Car Booking and Online   Payment Facility for Customer.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To Provide Car Details.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does not need go to anywhere for Booking of Car.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can get all the details of travellers at one Place.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Can Cancel the Booking Before 24 Hours at 0 Cost.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can give feedback.</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800"/>
              </a:spcAft>
              <a:buSzPts val="1800"/>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can hire Car for more than 1 day.</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7389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Bibliography</a:t>
            </a:r>
            <a:endParaRPr lang="en-IN" dirty="0"/>
          </a:p>
        </p:txBody>
      </p:sp>
      <p:sp>
        <p:nvSpPr>
          <p:cNvPr id="3" name="Content Placeholder 2"/>
          <p:cNvSpPr>
            <a:spLocks noGrp="1"/>
          </p:cNvSpPr>
          <p:nvPr>
            <p:ph idx="1"/>
          </p:nvPr>
        </p:nvSpPr>
        <p:spPr/>
        <p:txBody>
          <a:bodyPr/>
          <a:lstStyle/>
          <a:p>
            <a:pPr marL="342900" marR="180340" lvl="0" indent="-342900">
              <a:lnSpc>
                <a:spcPct val="115000"/>
              </a:lnSpc>
              <a:spcAft>
                <a:spcPts val="1000"/>
              </a:spcAft>
              <a:buFont typeface="Wingdings" panose="05000000000000000000" pitchFamily="2"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http://www.rfflow.com/</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1000"/>
              </a:spcAft>
              <a:buFont typeface="Wingdings" panose="05000000000000000000" pitchFamily="2" charset="2"/>
              <a:buChar char=""/>
            </a:pPr>
            <a:r>
              <a:rPr lang="en-IN"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https://moqups.com/</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1000"/>
              </a:spcAft>
              <a:buFont typeface="Wingdings" panose="05000000000000000000" pitchFamily="2" charset="2"/>
              <a:buChar char=""/>
            </a:pPr>
            <a:r>
              <a:rPr lang="en-IN"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http://www.redbus.in/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1000"/>
              </a:spcAft>
              <a:buFont typeface="Wingdings" panose="05000000000000000000" pitchFamily="2" charset="2"/>
              <a:buChar char=""/>
            </a:pPr>
            <a:r>
              <a:rPr lang="en-IN"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4"/>
              </a:rPr>
              <a:t>http://www.microsoft</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visio.com/</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5"/>
              </a:rPr>
              <a:t> http://makemytrip.com</a:t>
            </a:r>
            <a:r>
              <a:rPr lang="en-IN" u="sng"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5"/>
              </a:rPr>
              <a:t>/</a:t>
            </a:r>
            <a:endParaRPr lang="en-IN" dirty="0"/>
          </a:p>
        </p:txBody>
      </p:sp>
    </p:spTree>
    <p:extLst>
      <p:ext uri="{BB962C8B-B14F-4D97-AF65-F5344CB8AC3E}">
        <p14:creationId xmlns:p14="http://schemas.microsoft.com/office/powerpoint/2010/main" val="1599370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u="sng" dirty="0" smtClean="0"/>
              <a:t>Thank You!</a:t>
            </a:r>
            <a:endParaRPr lang="en-IN" b="1" i="1" u="sng" dirty="0"/>
          </a:p>
        </p:txBody>
      </p:sp>
    </p:spTree>
    <p:extLst>
      <p:ext uri="{BB962C8B-B14F-4D97-AF65-F5344CB8AC3E}">
        <p14:creationId xmlns:p14="http://schemas.microsoft.com/office/powerpoint/2010/main" val="3666477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latin typeface="Calibri Light" panose="020F0302020204030204" pitchFamily="34" charset="0"/>
                <a:ea typeface="Calibri" panose="020F0502020204030204" pitchFamily="34" charset="0"/>
              </a:rPr>
              <a:t>Scope of System </a:t>
            </a:r>
            <a:endParaRPr lang="en-IN" dirty="0"/>
          </a:p>
        </p:txBody>
      </p:sp>
      <p:sp>
        <p:nvSpPr>
          <p:cNvPr id="3" name="Content Placeholder 2"/>
          <p:cNvSpPr>
            <a:spLocks noGrp="1"/>
          </p:cNvSpPr>
          <p:nvPr>
            <p:ph idx="1"/>
          </p:nvPr>
        </p:nvSpPr>
        <p:spPr/>
        <p:txBody>
          <a:bodyPr>
            <a:normAutofit fontScale="92500" lnSpcReduction="20000"/>
          </a:bodyPr>
          <a:lstStyle/>
          <a:p>
            <a:pPr marL="342900" marR="180340" lvl="0" indent="-342900">
              <a:lnSpc>
                <a:spcPct val="115000"/>
              </a:lnSpc>
              <a:spcAft>
                <a:spcPts val="800"/>
              </a:spcAft>
              <a:buSzPts val="1800"/>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Easily booking of car.</a:t>
            </a:r>
          </a:p>
          <a:p>
            <a:pPr marL="342900" marR="180340" lvl="0" indent="-342900">
              <a:lnSpc>
                <a:spcPct val="115000"/>
              </a:lnSpc>
              <a:spcAft>
                <a:spcPts val="800"/>
              </a:spcAft>
              <a:buSzPts val="1800"/>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Online payment is possible.</a:t>
            </a:r>
          </a:p>
          <a:p>
            <a:pPr marL="342900" marR="180340" lvl="0" indent="-342900">
              <a:lnSpc>
                <a:spcPct val="115000"/>
              </a:lnSpc>
              <a:spcAft>
                <a:spcPts val="800"/>
              </a:spcAft>
              <a:buSzPts val="1800"/>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can get reminder of his booking.</a:t>
            </a:r>
          </a:p>
          <a:p>
            <a:pPr marL="342900" marR="180340" lvl="0" indent="-342900">
              <a:lnSpc>
                <a:spcPct val="115000"/>
              </a:lnSpc>
              <a:spcAft>
                <a:spcPts val="800"/>
              </a:spcAft>
              <a:buSzPts val="1800"/>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can search cars.</a:t>
            </a:r>
          </a:p>
          <a:p>
            <a:pPr marL="342900" marR="180340" lvl="0" indent="-342900">
              <a:lnSpc>
                <a:spcPct val="115000"/>
              </a:lnSpc>
              <a:spcAft>
                <a:spcPts val="800"/>
              </a:spcAft>
              <a:buSzPts val="1800"/>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can search travel agencies.</a:t>
            </a:r>
          </a:p>
          <a:p>
            <a:pPr marL="342900" marR="180340" lvl="0" indent="-342900">
              <a:lnSpc>
                <a:spcPct val="115000"/>
              </a:lnSpc>
              <a:spcAft>
                <a:spcPts val="800"/>
              </a:spcAft>
              <a:buSzPts val="1800"/>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can be able to see his past booking.</a:t>
            </a:r>
          </a:p>
          <a:p>
            <a:pPr marL="342900" marR="180340" lvl="0" indent="-342900">
              <a:lnSpc>
                <a:spcPct val="115000"/>
              </a:lnSpc>
              <a:spcAft>
                <a:spcPts val="800"/>
              </a:spcAft>
              <a:buSzPts val="1800"/>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can manage his own profile.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748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t>Objectives of System</a:t>
            </a:r>
            <a:endParaRPr lang="en-IN" dirty="0"/>
          </a:p>
        </p:txBody>
      </p:sp>
      <p:sp>
        <p:nvSpPr>
          <p:cNvPr id="3" name="Content Placeholder 2"/>
          <p:cNvSpPr>
            <a:spLocks noGrp="1"/>
          </p:cNvSpPr>
          <p:nvPr>
            <p:ph idx="1"/>
          </p:nvPr>
        </p:nvSpPr>
        <p:spPr/>
        <p:txBody>
          <a:bodyPr>
            <a:normAutofit fontScale="92500"/>
          </a:bodyPr>
          <a:lstStyle/>
          <a:p>
            <a:pPr marL="285750" lvl="0" indent="-285750" algn="just"/>
            <a:r>
              <a:rPr lang="en-IN" dirty="0"/>
              <a:t>User can get the rate of cars of different travel agencies at one platform.</a:t>
            </a:r>
          </a:p>
          <a:p>
            <a:pPr lvl="0" algn="just"/>
            <a:endParaRPr lang="en-IN" dirty="0"/>
          </a:p>
          <a:p>
            <a:pPr marL="285750" lvl="0" indent="-285750" algn="just"/>
            <a:r>
              <a:rPr lang="en-IN" dirty="0"/>
              <a:t>Opportunities for business of travellers increase.</a:t>
            </a:r>
          </a:p>
          <a:p>
            <a:pPr lvl="0" algn="just"/>
            <a:endParaRPr lang="en-IN" dirty="0"/>
          </a:p>
          <a:p>
            <a:pPr marL="285750" lvl="0" indent="-285750" algn="just"/>
            <a:r>
              <a:rPr lang="en-IN" dirty="0"/>
              <a:t>User can select the car on the basis of his budget.</a:t>
            </a:r>
          </a:p>
          <a:p>
            <a:pPr lvl="0" algn="just"/>
            <a:endParaRPr lang="en-IN" dirty="0"/>
          </a:p>
          <a:p>
            <a:pPr marL="285750" lvl="0" indent="-285750" algn="just"/>
            <a:r>
              <a:rPr lang="en-IN" dirty="0"/>
              <a:t>User can get the suggestion to travel.</a:t>
            </a:r>
          </a:p>
          <a:p>
            <a:pPr lvl="0" algn="just"/>
            <a:endParaRPr lang="en-IN" dirty="0"/>
          </a:p>
          <a:p>
            <a:pPr marL="285750" lvl="0" indent="-285750" algn="just"/>
            <a:r>
              <a:rPr lang="en-IN" dirty="0"/>
              <a:t>User can also be able to get knowledge of hotels at his destination.</a:t>
            </a:r>
          </a:p>
        </p:txBody>
      </p:sp>
    </p:spTree>
    <p:extLst>
      <p:ext uri="{BB962C8B-B14F-4D97-AF65-F5344CB8AC3E}">
        <p14:creationId xmlns:p14="http://schemas.microsoft.com/office/powerpoint/2010/main" val="1144824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smtClean="0"/>
              <a:t>Stakeholder of System</a:t>
            </a:r>
            <a:endParaRPr lang="en-IN" dirty="0"/>
          </a:p>
        </p:txBody>
      </p:sp>
      <p:sp>
        <p:nvSpPr>
          <p:cNvPr id="3" name="Content Placeholder 2"/>
          <p:cNvSpPr>
            <a:spLocks noGrp="1"/>
          </p:cNvSpPr>
          <p:nvPr>
            <p:ph idx="1"/>
          </p:nvPr>
        </p:nvSpPr>
        <p:spPr/>
        <p:txBody>
          <a:bodyPr/>
          <a:lstStyle/>
          <a:p>
            <a:pPr marL="637540" marR="180340" lvl="1">
              <a:lnSpc>
                <a:spcPct val="107000"/>
              </a:lnSpc>
              <a:spcAft>
                <a:spcPts val="800"/>
              </a:spcAft>
            </a:pPr>
            <a:r>
              <a:rPr lang="en-IN"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following stakeholders for our system are:</a:t>
            </a:r>
            <a:endParaRPr lang="en-IN"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428750" marR="180340" lvl="2" indent="-514350">
              <a:lnSpc>
                <a:spcPct val="107000"/>
              </a:lnSpc>
              <a:buSzPts val="1800"/>
              <a:buFont typeface="+mj-lt"/>
              <a:buAutoNum type="arabicPeriod"/>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Admin</a:t>
            </a:r>
          </a:p>
          <a:p>
            <a:pPr marL="1428750" marR="180340" lvl="2" indent="-514350">
              <a:lnSpc>
                <a:spcPct val="107000"/>
              </a:lnSpc>
              <a:buSzPts val="1800"/>
              <a:buFont typeface="+mj-lt"/>
              <a:buAutoNum type="arabicPeriod"/>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428750" marR="180340" lvl="2" indent="-514350">
              <a:lnSpc>
                <a:spcPct val="107000"/>
              </a:lnSpc>
              <a:buSzPts val="1800"/>
              <a:buFont typeface="+mj-lt"/>
              <a:buAutoNum type="arabicPeriod"/>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Users</a:t>
            </a:r>
          </a:p>
          <a:p>
            <a:pPr marL="1428750" marR="180340" lvl="2" indent="-514350">
              <a:lnSpc>
                <a:spcPct val="107000"/>
              </a:lnSpc>
              <a:buSzPts val="1800"/>
              <a:buFont typeface="+mj-lt"/>
              <a:buAutoNum type="arabicPeriod"/>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1428750" marR="180340" lvl="2" indent="-514350">
              <a:lnSpc>
                <a:spcPct val="107000"/>
              </a:lnSpc>
              <a:buSzPts val="1800"/>
              <a:buFont typeface="+mj-lt"/>
              <a:buAutoNum type="arabicPeriod"/>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Transport Providers</a:t>
            </a:r>
            <a:endParaRPr lang="en-IN" dirty="0"/>
          </a:p>
        </p:txBody>
      </p:sp>
    </p:spTree>
    <p:extLst>
      <p:ext uri="{BB962C8B-B14F-4D97-AF65-F5344CB8AC3E}">
        <p14:creationId xmlns:p14="http://schemas.microsoft.com/office/powerpoint/2010/main" val="982171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dirty="0"/>
          </a:p>
        </p:txBody>
      </p:sp>
      <p:sp>
        <p:nvSpPr>
          <p:cNvPr id="3" name="Content Placeholder 2"/>
          <p:cNvSpPr>
            <a:spLocks noGrp="1"/>
          </p:cNvSpPr>
          <p:nvPr>
            <p:ph idx="1"/>
          </p:nvPr>
        </p:nvSpPr>
        <p:spPr/>
        <p:txBody>
          <a:bodyPr/>
          <a:lstStyle/>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is the whole and sole authority of the system who has all the rights regarding to the system.</a:t>
            </a:r>
          </a:p>
          <a:p>
            <a:pPr marL="342900" marR="180340" lvl="0" indent="-342900">
              <a:lnSpc>
                <a:spcPct val="115000"/>
              </a:lnSpc>
              <a:spcAft>
                <a:spcPts val="0"/>
              </a:spcAft>
              <a:buSzPts val="1800"/>
              <a:buFont typeface="Symbol" panose="05050102010706020507" pitchFamily="18" charset="2"/>
              <a:buChar char=""/>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update the schedule, delete the user, delete the traveller.</a:t>
            </a:r>
          </a:p>
          <a:p>
            <a:pPr marL="342900" marR="180340" lvl="0" indent="-342900">
              <a:lnSpc>
                <a:spcPct val="115000"/>
              </a:lnSpc>
              <a:spcAft>
                <a:spcPts val="0"/>
              </a:spcAft>
              <a:buSzPts val="1800"/>
              <a:buFont typeface="Symbol" panose="05050102010706020507" pitchFamily="18" charset="2"/>
              <a:buChar char=""/>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180340" lvl="0" indent="-342900">
              <a:lnSpc>
                <a:spcPct val="115000"/>
              </a:lnSpc>
              <a:spcAft>
                <a:spcPts val="0"/>
              </a:spcAft>
              <a:buSzPts val="1800"/>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can create the offers for customer</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97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1869</Words>
  <Application>Microsoft Office PowerPoint</Application>
  <PresentationFormat>Widescreen</PresentationFormat>
  <Paragraphs>645</Paragraphs>
  <Slides>51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0" baseType="lpstr">
      <vt:lpstr>Arial</vt:lpstr>
      <vt:lpstr>Calibri</vt:lpstr>
      <vt:lpstr>Calibri Light</vt:lpstr>
      <vt:lpstr>Symbol</vt:lpstr>
      <vt:lpstr>Times New Roman</vt:lpstr>
      <vt:lpstr>Wingdings</vt:lpstr>
      <vt:lpstr>Office Theme</vt:lpstr>
      <vt:lpstr>Visio</vt:lpstr>
      <vt:lpstr>RFFlow</vt:lpstr>
      <vt:lpstr>PowerPoint Presentation</vt:lpstr>
      <vt:lpstr>ORGANIZATION PROFILE</vt:lpstr>
      <vt:lpstr>PowerPoint Presentation</vt:lpstr>
      <vt:lpstr>Existing System</vt:lpstr>
      <vt:lpstr>Proposed System </vt:lpstr>
      <vt:lpstr>Scope of System </vt:lpstr>
      <vt:lpstr>Objectives of System</vt:lpstr>
      <vt:lpstr>Stakeholder of System</vt:lpstr>
      <vt:lpstr>Admin</vt:lpstr>
      <vt:lpstr>Users</vt:lpstr>
      <vt:lpstr>Transport providers</vt:lpstr>
      <vt:lpstr>Project Definition</vt:lpstr>
      <vt:lpstr>Feasibility Study - I</vt:lpstr>
      <vt:lpstr>Feasibility Study - II</vt:lpstr>
      <vt:lpstr>Feasibility Study - III</vt:lpstr>
      <vt:lpstr>PowerPoint Presentation</vt:lpstr>
      <vt:lpstr>Gantt Chart</vt:lpstr>
      <vt:lpstr>Work Breakdown Structure</vt:lpstr>
      <vt:lpstr>PowerPoint Presentation</vt:lpstr>
      <vt:lpstr>List of Figures</vt:lpstr>
      <vt:lpstr>Use Case</vt:lpstr>
      <vt:lpstr>PowerPoint Presentation</vt:lpstr>
      <vt:lpstr>PowerPoint Presentation</vt:lpstr>
      <vt:lpstr>Class Diagram</vt:lpstr>
      <vt:lpstr>Activity(User)</vt:lpstr>
      <vt:lpstr>Activity(Admin)</vt:lpstr>
      <vt:lpstr>Activity(Travellers)</vt:lpstr>
      <vt:lpstr>Sequence Diagram-I</vt:lpstr>
      <vt:lpstr>System Flow</vt:lpstr>
      <vt:lpstr>PowerPoint Presentation</vt:lpstr>
      <vt:lpstr>PowerPoint Presentation</vt:lpstr>
      <vt:lpstr>PowerPoint Presentation</vt:lpstr>
      <vt:lpstr>PowerPoint Presentation</vt:lpstr>
      <vt:lpstr>List of Tables</vt:lpstr>
      <vt:lpstr>Car                                             User</vt:lpstr>
      <vt:lpstr>Traveller                                       Driver</vt:lpstr>
      <vt:lpstr>Payment                                     Order</vt:lpstr>
      <vt:lpstr>Hotel                                   Feedback</vt:lpstr>
      <vt:lpstr>Country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Scope</vt:lpstr>
      <vt:lpstr>Bibliography</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Zeel Modi</dc:creator>
  <cp:lastModifiedBy>Zeel Modi</cp:lastModifiedBy>
  <cp:revision>9</cp:revision>
  <dcterms:created xsi:type="dcterms:W3CDTF">2017-12-19T18:11:23Z</dcterms:created>
  <dcterms:modified xsi:type="dcterms:W3CDTF">2017-12-19T19:00:04Z</dcterms:modified>
</cp:coreProperties>
</file>