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67" r:id="rId4"/>
    <p:sldId id="268" r:id="rId5"/>
    <p:sldId id="270" r:id="rId6"/>
    <p:sldId id="271" r:id="rId7"/>
    <p:sldId id="272" r:id="rId8"/>
    <p:sldId id="273" r:id="rId9"/>
    <p:sldId id="274" r:id="rId10"/>
    <p:sldId id="278" r:id="rId11"/>
    <p:sldId id="275" r:id="rId12"/>
    <p:sldId id="276" r:id="rId13"/>
    <p:sldId id="269" r:id="rId14"/>
    <p:sldId id="257" r:id="rId15"/>
    <p:sldId id="258" r:id="rId16"/>
    <p:sldId id="266" r:id="rId17"/>
    <p:sldId id="259" r:id="rId18"/>
    <p:sldId id="260" r:id="rId19"/>
    <p:sldId id="261" r:id="rId20"/>
    <p:sldId id="264" r:id="rId21"/>
    <p:sldId id="262" r:id="rId22"/>
    <p:sldId id="263"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36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C35F8B-1F42-43D4-BFBB-7100899C35B5}" type="datetimeFigureOut">
              <a:rPr lang="en-US" smtClean="0"/>
              <a:t>5/29/2012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419686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35F8B-1F42-43D4-BFBB-7100899C35B5}" type="datetimeFigureOut">
              <a:rPr lang="en-US" smtClean="0"/>
              <a:t>5/29/2012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95500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35F8B-1F42-43D4-BFBB-7100899C35B5}" type="datetimeFigureOut">
              <a:rPr lang="en-US" smtClean="0"/>
              <a:t>5/29/2012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128947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35F8B-1F42-43D4-BFBB-7100899C35B5}" type="datetimeFigureOut">
              <a:rPr lang="en-US" smtClean="0"/>
              <a:t>5/29/2012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393749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C35F8B-1F42-43D4-BFBB-7100899C35B5}" type="datetimeFigureOut">
              <a:rPr lang="en-US" smtClean="0"/>
              <a:t>5/29/2012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72879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C35F8B-1F42-43D4-BFBB-7100899C35B5}" type="datetimeFigureOut">
              <a:rPr lang="en-US" smtClean="0"/>
              <a:t>5/29/2012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221701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35F8B-1F42-43D4-BFBB-7100899C35B5}" type="datetimeFigureOut">
              <a:rPr lang="en-US" smtClean="0"/>
              <a:t>5/29/2012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62480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C35F8B-1F42-43D4-BFBB-7100899C35B5}" type="datetimeFigureOut">
              <a:rPr lang="en-US" smtClean="0"/>
              <a:t>5/29/2012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286324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35F8B-1F42-43D4-BFBB-7100899C35B5}" type="datetimeFigureOut">
              <a:rPr lang="en-US" smtClean="0"/>
              <a:t>5/29/2012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3891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35F8B-1F42-43D4-BFBB-7100899C35B5}" type="datetimeFigureOut">
              <a:rPr lang="en-US" smtClean="0"/>
              <a:t>5/29/2012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255370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35F8B-1F42-43D4-BFBB-7100899C35B5}" type="datetimeFigureOut">
              <a:rPr lang="en-US" smtClean="0"/>
              <a:t>5/29/2012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9C842-ADAB-4AB0-BE7C-C6B97BD6CEC1}" type="slidenum">
              <a:rPr lang="en-US" smtClean="0"/>
              <a:t>‹#›</a:t>
            </a:fld>
            <a:endParaRPr lang="en-US"/>
          </a:p>
        </p:txBody>
      </p:sp>
    </p:spTree>
    <p:extLst>
      <p:ext uri="{BB962C8B-B14F-4D97-AF65-F5344CB8AC3E}">
        <p14:creationId xmlns:p14="http://schemas.microsoft.com/office/powerpoint/2010/main" val="288694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5F8B-1F42-43D4-BFBB-7100899C35B5}" type="datetimeFigureOut">
              <a:rPr lang="en-US" smtClean="0"/>
              <a:t>5/29/2012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9C842-ADAB-4AB0-BE7C-C6B97BD6CEC1}" type="slidenum">
              <a:rPr lang="en-US" smtClean="0"/>
              <a:t>‹#›</a:t>
            </a:fld>
            <a:endParaRPr lang="en-US"/>
          </a:p>
        </p:txBody>
      </p:sp>
    </p:spTree>
    <p:extLst>
      <p:ext uri="{BB962C8B-B14F-4D97-AF65-F5344CB8AC3E}">
        <p14:creationId xmlns:p14="http://schemas.microsoft.com/office/powerpoint/2010/main" val="221001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5400" dirty="0" smtClean="0">
                <a:solidFill>
                  <a:srgbClr val="C00000"/>
                </a:solidFill>
              </a:rPr>
              <a:t>State &amp; Activity Diagrams</a:t>
            </a:r>
            <a:endParaRPr lang="en-US" sz="5400" dirty="0">
              <a:solidFill>
                <a:srgbClr val="C00000"/>
              </a:solidFill>
            </a:endParaRPr>
          </a:p>
        </p:txBody>
      </p:sp>
    </p:spTree>
    <p:extLst>
      <p:ext uri="{BB962C8B-B14F-4D97-AF65-F5344CB8AC3E}">
        <p14:creationId xmlns:p14="http://schemas.microsoft.com/office/powerpoint/2010/main" val="152006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GB" sz="3600" dirty="0" smtClean="0">
                <a:solidFill>
                  <a:srgbClr val="C00000"/>
                </a:solidFill>
              </a:rPr>
              <a:t>Example 3: Phone State</a:t>
            </a:r>
            <a:endParaRPr lang="en-US" sz="3600" dirty="0">
              <a:solidFill>
                <a:srgbClr val="C00000"/>
              </a:solidFill>
            </a:endParaRPr>
          </a:p>
        </p:txBody>
      </p:sp>
      <p:pic>
        <p:nvPicPr>
          <p:cNvPr id="4098" name="Picture 2" descr="clip_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8088818"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26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6971" t="12195" r="13144" b="21744"/>
          <a:stretch/>
        </p:blipFill>
        <p:spPr bwMode="auto">
          <a:xfrm>
            <a:off x="323528" y="188640"/>
            <a:ext cx="8496944" cy="60494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090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7138" t="23725" r="12979" b="10681"/>
          <a:stretch/>
        </p:blipFill>
        <p:spPr bwMode="auto">
          <a:xfrm>
            <a:off x="323528" y="260648"/>
            <a:ext cx="8568952" cy="59774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3584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normAutofit/>
          </a:bodyPr>
          <a:lstStyle/>
          <a:p>
            <a:r>
              <a:rPr lang="en-GB" sz="3600" dirty="0" smtClean="0">
                <a:solidFill>
                  <a:srgbClr val="C00000"/>
                </a:solidFill>
              </a:rPr>
              <a:t>2. Activity Diagram</a:t>
            </a:r>
            <a:endParaRPr lang="en-US" sz="3600" dirty="0">
              <a:solidFill>
                <a:srgbClr val="C00000"/>
              </a:solidFill>
            </a:endParaRPr>
          </a:p>
        </p:txBody>
      </p:sp>
    </p:spTree>
    <p:extLst>
      <p:ext uri="{BB962C8B-B14F-4D97-AF65-F5344CB8AC3E}">
        <p14:creationId xmlns:p14="http://schemas.microsoft.com/office/powerpoint/2010/main" val="2791384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562074"/>
          </a:xfrm>
        </p:spPr>
        <p:txBody>
          <a:bodyPr>
            <a:normAutofit fontScale="90000"/>
          </a:bodyPr>
          <a:lstStyle/>
          <a:p>
            <a:pPr algn="l"/>
            <a:r>
              <a:rPr lang="en-GB" dirty="0" smtClean="0">
                <a:solidFill>
                  <a:srgbClr val="C00000"/>
                </a:solidFill>
              </a:rPr>
              <a:t>Activity Diagram</a:t>
            </a:r>
            <a:endParaRPr lang="en-US" dirty="0">
              <a:solidFill>
                <a:srgbClr val="C00000"/>
              </a:solidFill>
            </a:endParaRPr>
          </a:p>
        </p:txBody>
      </p:sp>
      <p:sp>
        <p:nvSpPr>
          <p:cNvPr id="3" name="Content Placeholder 2"/>
          <p:cNvSpPr>
            <a:spLocks noGrp="1"/>
          </p:cNvSpPr>
          <p:nvPr>
            <p:ph idx="1"/>
          </p:nvPr>
        </p:nvSpPr>
        <p:spPr>
          <a:xfrm>
            <a:off x="457200" y="908720"/>
            <a:ext cx="8229600" cy="5616624"/>
          </a:xfrm>
        </p:spPr>
        <p:txBody>
          <a:bodyPr>
            <a:normAutofit fontScale="92500" lnSpcReduction="20000"/>
          </a:bodyPr>
          <a:lstStyle/>
          <a:p>
            <a:r>
              <a:rPr lang="en-US" dirty="0" smtClean="0"/>
              <a:t> </a:t>
            </a:r>
            <a:r>
              <a:rPr lang="en-US" dirty="0" smtClean="0">
                <a:solidFill>
                  <a:srgbClr val="C00000"/>
                </a:solidFill>
              </a:rPr>
              <a:t>Activity diagrams </a:t>
            </a:r>
            <a:r>
              <a:rPr lang="en-US" dirty="0" smtClean="0"/>
              <a:t>represent </a:t>
            </a:r>
            <a:r>
              <a:rPr lang="en-US" dirty="0"/>
              <a:t>the </a:t>
            </a:r>
            <a:r>
              <a:rPr lang="en-US" dirty="0">
                <a:solidFill>
                  <a:srgbClr val="C00000"/>
                </a:solidFill>
              </a:rPr>
              <a:t>business and </a:t>
            </a:r>
            <a:r>
              <a:rPr lang="en-US" dirty="0" smtClean="0">
                <a:solidFill>
                  <a:srgbClr val="C00000"/>
                </a:solidFill>
              </a:rPr>
              <a:t>operational </a:t>
            </a:r>
            <a:r>
              <a:rPr lang="en-US" dirty="0">
                <a:solidFill>
                  <a:srgbClr val="C00000"/>
                </a:solidFill>
              </a:rPr>
              <a:t>workflows of a system.</a:t>
            </a:r>
            <a:r>
              <a:rPr lang="en-US" dirty="0"/>
              <a:t> </a:t>
            </a:r>
            <a:endParaRPr lang="en-US" dirty="0" smtClean="0"/>
          </a:p>
          <a:p>
            <a:r>
              <a:rPr lang="en-US" dirty="0" smtClean="0"/>
              <a:t>An </a:t>
            </a:r>
            <a:r>
              <a:rPr lang="en-US" dirty="0"/>
              <a:t>Activity diagram is a </a:t>
            </a:r>
            <a:r>
              <a:rPr lang="en-US" dirty="0">
                <a:solidFill>
                  <a:srgbClr val="C00000"/>
                </a:solidFill>
              </a:rPr>
              <a:t>dynamic diagram </a:t>
            </a:r>
            <a:r>
              <a:rPr lang="en-US" dirty="0"/>
              <a:t>that </a:t>
            </a:r>
            <a:r>
              <a:rPr lang="en-US" dirty="0">
                <a:solidFill>
                  <a:srgbClr val="C00000"/>
                </a:solidFill>
              </a:rPr>
              <a:t>shows</a:t>
            </a:r>
            <a:r>
              <a:rPr lang="en-US" dirty="0"/>
              <a:t> the </a:t>
            </a:r>
            <a:r>
              <a:rPr lang="en-US" dirty="0">
                <a:solidFill>
                  <a:srgbClr val="C00000"/>
                </a:solidFill>
              </a:rPr>
              <a:t>activity</a:t>
            </a:r>
            <a:r>
              <a:rPr lang="en-US" dirty="0"/>
              <a:t> and the </a:t>
            </a:r>
            <a:r>
              <a:rPr lang="en-US" dirty="0">
                <a:solidFill>
                  <a:srgbClr val="C00000"/>
                </a:solidFill>
              </a:rPr>
              <a:t>event</a:t>
            </a:r>
            <a:r>
              <a:rPr lang="en-US" dirty="0"/>
              <a:t> </a:t>
            </a:r>
            <a:r>
              <a:rPr lang="en-US" dirty="0">
                <a:solidFill>
                  <a:srgbClr val="C00000"/>
                </a:solidFill>
              </a:rPr>
              <a:t>that causes the object to be in the particular state</a:t>
            </a:r>
            <a:r>
              <a:rPr lang="en-US" dirty="0" smtClean="0"/>
              <a:t>.</a:t>
            </a:r>
            <a:endParaRPr lang="en-US" dirty="0"/>
          </a:p>
          <a:p>
            <a:r>
              <a:rPr lang="en-US" dirty="0">
                <a:solidFill>
                  <a:srgbClr val="00B050"/>
                </a:solidFill>
              </a:rPr>
              <a:t>So, what is the importance of an Activity diagram, as opposed to a State diagram? </a:t>
            </a:r>
            <a:endParaRPr lang="en-US" dirty="0" smtClean="0">
              <a:solidFill>
                <a:srgbClr val="00B050"/>
              </a:solidFill>
            </a:endParaRPr>
          </a:p>
          <a:p>
            <a:r>
              <a:rPr lang="en-US" dirty="0" smtClean="0"/>
              <a:t>A </a:t>
            </a:r>
            <a:r>
              <a:rPr lang="en-US" dirty="0">
                <a:solidFill>
                  <a:srgbClr val="C00000"/>
                </a:solidFill>
              </a:rPr>
              <a:t>State diagram </a:t>
            </a:r>
            <a:r>
              <a:rPr lang="en-US" dirty="0"/>
              <a:t>shows the </a:t>
            </a:r>
            <a:r>
              <a:rPr lang="en-US" dirty="0">
                <a:solidFill>
                  <a:srgbClr val="C00000"/>
                </a:solidFill>
              </a:rPr>
              <a:t>different states an object</a:t>
            </a:r>
            <a:r>
              <a:rPr lang="en-US" dirty="0"/>
              <a:t> is in </a:t>
            </a:r>
            <a:r>
              <a:rPr lang="en-US" dirty="0">
                <a:solidFill>
                  <a:srgbClr val="C00000"/>
                </a:solidFill>
              </a:rPr>
              <a:t>during the lifecycle </a:t>
            </a:r>
            <a:r>
              <a:rPr lang="en-US" dirty="0"/>
              <a:t>of its existence in the system, and the transitions in the states of the objects</a:t>
            </a:r>
            <a:r>
              <a:rPr lang="en-US" dirty="0" smtClean="0"/>
              <a:t>. </a:t>
            </a:r>
            <a:r>
              <a:rPr lang="en-US" dirty="0" smtClean="0">
                <a:solidFill>
                  <a:srgbClr val="00B050"/>
                </a:solidFill>
              </a:rPr>
              <a:t>WHILE</a:t>
            </a:r>
            <a:r>
              <a:rPr lang="en-US" dirty="0" smtClean="0"/>
              <a:t> an </a:t>
            </a:r>
            <a:r>
              <a:rPr lang="en-US" dirty="0">
                <a:solidFill>
                  <a:srgbClr val="C00000"/>
                </a:solidFill>
              </a:rPr>
              <a:t>Activity diagram talks more about these transitions and activities causing the changes in the object states</a:t>
            </a:r>
            <a:r>
              <a:rPr lang="en-US" dirty="0"/>
              <a:t>.</a:t>
            </a:r>
            <a:endParaRPr lang="en-US" dirty="0" smtClean="0"/>
          </a:p>
          <a:p>
            <a:endParaRPr lang="en-US" dirty="0"/>
          </a:p>
        </p:txBody>
      </p:sp>
    </p:spTree>
    <p:extLst>
      <p:ext uri="{BB962C8B-B14F-4D97-AF65-F5344CB8AC3E}">
        <p14:creationId xmlns:p14="http://schemas.microsoft.com/office/powerpoint/2010/main" val="48159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pPr algn="l"/>
            <a:r>
              <a:rPr lang="en-US" sz="3200" b="1" dirty="0">
                <a:solidFill>
                  <a:srgbClr val="C00000"/>
                </a:solidFill>
              </a:rPr>
              <a:t>Elements of an Activity Diagram</a:t>
            </a:r>
            <a:br>
              <a:rPr lang="en-US" sz="3200" b="1" dirty="0">
                <a:solidFill>
                  <a:srgbClr val="C00000"/>
                </a:solidFill>
              </a:rPr>
            </a:br>
            <a:endParaRPr lang="en-US" sz="3200" dirty="0">
              <a:solidFill>
                <a:srgbClr val="C00000"/>
              </a:solidFill>
            </a:endParaRPr>
          </a:p>
        </p:txBody>
      </p:sp>
      <p:pic>
        <p:nvPicPr>
          <p:cNvPr id="4" name="Picture 3"/>
          <p:cNvPicPr/>
          <p:nvPr/>
        </p:nvPicPr>
        <p:blipFill rotWithShape="1">
          <a:blip r:embed="rId2"/>
          <a:srcRect l="19301" t="21064" r="42429" b="26801"/>
          <a:stretch/>
        </p:blipFill>
        <p:spPr bwMode="auto">
          <a:xfrm>
            <a:off x="899592" y="548680"/>
            <a:ext cx="7200800" cy="6309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3132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dirty="0" smtClean="0">
                <a:solidFill>
                  <a:srgbClr val="C00000"/>
                </a:solidFill>
              </a:rPr>
              <a:t>Transition</a:t>
            </a:r>
            <a:endParaRPr lang="en-US" sz="4000" dirty="0">
              <a:solidFill>
                <a:srgbClr val="C00000"/>
              </a:solidFill>
            </a:endParaRPr>
          </a:p>
        </p:txBody>
      </p:sp>
      <p:pic>
        <p:nvPicPr>
          <p:cNvPr id="4" name="Picture 3"/>
          <p:cNvPicPr/>
          <p:nvPr/>
        </p:nvPicPr>
        <p:blipFill rotWithShape="1">
          <a:blip r:embed="rId2"/>
          <a:srcRect l="27454" t="43902" r="24127" b="36797"/>
          <a:stretch/>
        </p:blipFill>
        <p:spPr bwMode="auto">
          <a:xfrm>
            <a:off x="1331640" y="2060848"/>
            <a:ext cx="7056784" cy="22322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601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pPr algn="l"/>
            <a:r>
              <a:rPr lang="en-US" sz="3200" b="1" dirty="0">
                <a:solidFill>
                  <a:srgbClr val="C00000"/>
                </a:solidFill>
              </a:rPr>
              <a:t>Creating an Activity Diagram</a:t>
            </a:r>
            <a:br>
              <a:rPr lang="en-US" sz="3200" b="1" dirty="0">
                <a:solidFill>
                  <a:srgbClr val="C00000"/>
                </a:solidFill>
              </a:rPr>
            </a:br>
            <a:endParaRPr lang="en-US" sz="3200" dirty="0">
              <a:solidFill>
                <a:srgbClr val="C00000"/>
              </a:solidFill>
            </a:endParaRPr>
          </a:p>
        </p:txBody>
      </p:sp>
      <p:sp>
        <p:nvSpPr>
          <p:cNvPr id="3" name="Content Placeholder 2"/>
          <p:cNvSpPr>
            <a:spLocks noGrp="1"/>
          </p:cNvSpPr>
          <p:nvPr>
            <p:ph idx="1"/>
          </p:nvPr>
        </p:nvSpPr>
        <p:spPr>
          <a:xfrm>
            <a:off x="539552" y="620689"/>
            <a:ext cx="8229600" cy="576064"/>
          </a:xfrm>
        </p:spPr>
        <p:txBody>
          <a:bodyPr>
            <a:normAutofit fontScale="70000" lnSpcReduction="20000"/>
          </a:bodyPr>
          <a:lstStyle/>
          <a:p>
            <a:pPr marL="0" indent="0">
              <a:buNone/>
            </a:pPr>
            <a:r>
              <a:rPr lang="en-US" dirty="0" smtClean="0"/>
              <a:t>Example 1: Consider </a:t>
            </a:r>
            <a:r>
              <a:rPr lang="en-US" dirty="0"/>
              <a:t>the example of </a:t>
            </a:r>
            <a:r>
              <a:rPr lang="en-US" dirty="0">
                <a:solidFill>
                  <a:srgbClr val="C00000"/>
                </a:solidFill>
              </a:rPr>
              <a:t>attending a course </a:t>
            </a:r>
            <a:r>
              <a:rPr lang="en-US" dirty="0" smtClean="0">
                <a:solidFill>
                  <a:srgbClr val="C00000"/>
                </a:solidFill>
              </a:rPr>
              <a:t>lecture</a:t>
            </a:r>
            <a:r>
              <a:rPr lang="en-US" dirty="0" smtClean="0"/>
              <a:t>.</a:t>
            </a:r>
            <a:endParaRPr lang="en-US" dirty="0"/>
          </a:p>
        </p:txBody>
      </p:sp>
      <p:pic>
        <p:nvPicPr>
          <p:cNvPr id="1026" name="Picture 2" descr="http://www.developer.com/img/articles/2003/08/11/UML07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124744"/>
            <a:ext cx="5222108"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3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78"/>
            <a:ext cx="8229600" cy="562074"/>
          </a:xfrm>
        </p:spPr>
        <p:txBody>
          <a:bodyPr>
            <a:noAutofit/>
          </a:bodyPr>
          <a:lstStyle/>
          <a:p>
            <a:pPr algn="l"/>
            <a:r>
              <a:rPr lang="en-GB" sz="2400" dirty="0" smtClean="0"/>
              <a:t>Example 2</a:t>
            </a:r>
            <a:r>
              <a:rPr lang="en-GB" sz="2400" dirty="0" smtClean="0">
                <a:solidFill>
                  <a:srgbClr val="C00000"/>
                </a:solidFill>
              </a:rPr>
              <a:t>: </a:t>
            </a:r>
            <a:r>
              <a:rPr lang="en-US" sz="2400" dirty="0" smtClean="0"/>
              <a:t>activities </a:t>
            </a:r>
            <a:r>
              <a:rPr lang="en-US" sz="2400" dirty="0"/>
              <a:t>involved in </a:t>
            </a:r>
            <a:r>
              <a:rPr lang="en-US" sz="2400" dirty="0">
                <a:solidFill>
                  <a:srgbClr val="C00000"/>
                </a:solidFill>
              </a:rPr>
              <a:t>managing course information carried out by the course </a:t>
            </a:r>
            <a:r>
              <a:rPr lang="en-US" sz="2400" dirty="0" smtClean="0">
                <a:solidFill>
                  <a:srgbClr val="C00000"/>
                </a:solidFill>
              </a:rPr>
              <a:t>administrator</a:t>
            </a:r>
            <a:r>
              <a:rPr lang="en-US" sz="2400" dirty="0">
                <a:solidFill>
                  <a:srgbClr val="C00000"/>
                </a:solidFill>
              </a:rPr>
              <a:t> </a:t>
            </a:r>
            <a:r>
              <a:rPr lang="en-US" sz="2400" dirty="0" smtClean="0">
                <a:solidFill>
                  <a:srgbClr val="C00000"/>
                </a:solidFill>
              </a:rPr>
              <a:t>in </a:t>
            </a:r>
            <a:r>
              <a:rPr lang="en-US" sz="1800" b="1" dirty="0">
                <a:solidFill>
                  <a:srgbClr val="C00000"/>
                </a:solidFill>
              </a:rPr>
              <a:t>Courseware Management System</a:t>
            </a:r>
            <a:r>
              <a:rPr lang="en-US" sz="2400" b="1" dirty="0"/>
              <a:t/>
            </a:r>
            <a:br>
              <a:rPr lang="en-US" sz="2400" b="1" dirty="0"/>
            </a:br>
            <a:endParaRPr lang="en-US" sz="2400" dirty="0">
              <a:solidFill>
                <a:srgbClr val="C00000"/>
              </a:solidFill>
            </a:endParaRPr>
          </a:p>
        </p:txBody>
      </p:sp>
      <p:pic>
        <p:nvPicPr>
          <p:cNvPr id="2050" name="Picture 2" descr="http://www.developer.com/img/articles/2003/08/11/UML07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47" y="1340768"/>
            <a:ext cx="535843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60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GB" dirty="0" smtClean="0">
                <a:solidFill>
                  <a:srgbClr val="C00000"/>
                </a:solidFill>
              </a:rPr>
              <a:t>Swim Lanes</a:t>
            </a:r>
            <a:endParaRPr lang="en-US" dirty="0">
              <a:solidFill>
                <a:srgbClr val="C00000"/>
              </a:solidFill>
            </a:endParaRPr>
          </a:p>
        </p:txBody>
      </p:sp>
      <p:pic>
        <p:nvPicPr>
          <p:cNvPr id="4" name="Picture 3"/>
          <p:cNvPicPr/>
          <p:nvPr/>
        </p:nvPicPr>
        <p:blipFill rotWithShape="1">
          <a:blip r:embed="rId2"/>
          <a:srcRect l="27121" t="35038" r="22962" b="20148"/>
          <a:stretch/>
        </p:blipFill>
        <p:spPr bwMode="auto">
          <a:xfrm>
            <a:off x="755576" y="908720"/>
            <a:ext cx="7920880" cy="53285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0670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1143000"/>
          </a:xfrm>
        </p:spPr>
        <p:txBody>
          <a:bodyPr/>
          <a:lstStyle/>
          <a:p>
            <a:r>
              <a:rPr lang="en-GB" dirty="0" smtClean="0">
                <a:solidFill>
                  <a:srgbClr val="C00000"/>
                </a:solidFill>
              </a:rPr>
              <a:t>1. State Diagram</a:t>
            </a:r>
            <a:endParaRPr lang="en-US" dirty="0">
              <a:solidFill>
                <a:srgbClr val="C00000"/>
              </a:solidFill>
            </a:endParaRPr>
          </a:p>
        </p:txBody>
      </p:sp>
    </p:spTree>
    <p:extLst>
      <p:ext uri="{BB962C8B-B14F-4D97-AF65-F5344CB8AC3E}">
        <p14:creationId xmlns:p14="http://schemas.microsoft.com/office/powerpoint/2010/main" val="348011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562074"/>
          </a:xfrm>
        </p:spPr>
        <p:txBody>
          <a:bodyPr>
            <a:normAutofit fontScale="90000"/>
          </a:bodyPr>
          <a:lstStyle/>
          <a:p>
            <a:pPr algn="l"/>
            <a:r>
              <a:rPr lang="en-GB" dirty="0" smtClean="0">
                <a:solidFill>
                  <a:srgbClr val="C00000"/>
                </a:solidFill>
              </a:rPr>
              <a:t>Example 3- </a:t>
            </a:r>
            <a:r>
              <a:rPr lang="en-GB" dirty="0" smtClean="0"/>
              <a:t>create a receipt activity</a:t>
            </a:r>
            <a:endParaRPr lang="en-US" dirty="0"/>
          </a:p>
        </p:txBody>
      </p:sp>
      <p:grpSp>
        <p:nvGrpSpPr>
          <p:cNvPr id="7" name="Group 6"/>
          <p:cNvGrpSpPr/>
          <p:nvPr/>
        </p:nvGrpSpPr>
        <p:grpSpPr>
          <a:xfrm>
            <a:off x="683568" y="692696"/>
            <a:ext cx="8280920" cy="5976664"/>
            <a:chOff x="683568" y="692696"/>
            <a:chExt cx="8280920" cy="5976664"/>
          </a:xfrm>
        </p:grpSpPr>
        <p:pic>
          <p:nvPicPr>
            <p:cNvPr id="5" name="Picture 4"/>
            <p:cNvPicPr/>
            <p:nvPr/>
          </p:nvPicPr>
          <p:blipFill rotWithShape="1">
            <a:blip r:embed="rId2"/>
            <a:srcRect l="28288" t="27979" r="28518" b="29903"/>
            <a:stretch/>
          </p:blipFill>
          <p:spPr bwMode="auto">
            <a:xfrm>
              <a:off x="683568" y="692696"/>
              <a:ext cx="8280920" cy="5976664"/>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755576" y="692696"/>
              <a:ext cx="115212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110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632"/>
            <a:ext cx="8229600" cy="432048"/>
          </a:xfrm>
        </p:spPr>
        <p:txBody>
          <a:bodyPr>
            <a:normAutofit fontScale="90000"/>
          </a:bodyPr>
          <a:lstStyle/>
          <a:p>
            <a:pPr algn="l"/>
            <a:r>
              <a:rPr lang="en-GB" dirty="0" smtClean="0">
                <a:solidFill>
                  <a:srgbClr val="C00000"/>
                </a:solidFill>
              </a:rPr>
              <a:t>Swim Lanes example- </a:t>
            </a:r>
            <a:r>
              <a:rPr lang="en-GB" dirty="0" smtClean="0"/>
              <a:t>create a receipt</a:t>
            </a:r>
            <a:endParaRPr lang="en-US" dirty="0"/>
          </a:p>
        </p:txBody>
      </p:sp>
      <p:pic>
        <p:nvPicPr>
          <p:cNvPr id="5" name="Picture 4"/>
          <p:cNvPicPr/>
          <p:nvPr/>
        </p:nvPicPr>
        <p:blipFill rotWithShape="1">
          <a:blip r:embed="rId2"/>
          <a:srcRect l="33825" t="33862" r="31993" b="21038"/>
          <a:stretch/>
        </p:blipFill>
        <p:spPr bwMode="auto">
          <a:xfrm>
            <a:off x="1619672" y="548680"/>
            <a:ext cx="5760640" cy="6309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7821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pPr algn="l"/>
            <a:r>
              <a:rPr lang="en-GB" sz="3200" dirty="0" smtClean="0">
                <a:solidFill>
                  <a:srgbClr val="C00000"/>
                </a:solidFill>
              </a:rPr>
              <a:t>More examples on Activity diagrams</a:t>
            </a:r>
            <a:endParaRPr lang="en-US" sz="3200" dirty="0">
              <a:solidFill>
                <a:srgbClr val="C00000"/>
              </a:solidFill>
            </a:endParaRPr>
          </a:p>
        </p:txBody>
      </p:sp>
      <p:sp>
        <p:nvSpPr>
          <p:cNvPr id="3" name="Content Placeholder 2"/>
          <p:cNvSpPr>
            <a:spLocks noGrp="1"/>
          </p:cNvSpPr>
          <p:nvPr>
            <p:ph idx="1"/>
          </p:nvPr>
        </p:nvSpPr>
        <p:spPr>
          <a:xfrm>
            <a:off x="457200" y="908721"/>
            <a:ext cx="8229600" cy="432048"/>
          </a:xfrm>
        </p:spPr>
        <p:txBody>
          <a:bodyPr>
            <a:normAutofit fontScale="85000" lnSpcReduction="20000"/>
          </a:bodyPr>
          <a:lstStyle/>
          <a:p>
            <a:r>
              <a:rPr lang="en-GB" dirty="0" smtClean="0">
                <a:solidFill>
                  <a:srgbClr val="C00000"/>
                </a:solidFill>
              </a:rPr>
              <a:t>Example 4: </a:t>
            </a:r>
            <a:r>
              <a:rPr lang="en-GB" dirty="0" smtClean="0"/>
              <a:t>Withdraw cash in ATM machine</a:t>
            </a:r>
            <a:endParaRPr lang="en-US" dirty="0"/>
          </a:p>
        </p:txBody>
      </p:sp>
      <p:grpSp>
        <p:nvGrpSpPr>
          <p:cNvPr id="6" name="Group 5"/>
          <p:cNvGrpSpPr/>
          <p:nvPr/>
        </p:nvGrpSpPr>
        <p:grpSpPr>
          <a:xfrm>
            <a:off x="1187624" y="1340768"/>
            <a:ext cx="7200800" cy="5184576"/>
            <a:chOff x="1115616" y="1340768"/>
            <a:chExt cx="7200800" cy="5184576"/>
          </a:xfrm>
        </p:grpSpPr>
        <p:pic>
          <p:nvPicPr>
            <p:cNvPr id="4" name="Picture 3"/>
            <p:cNvPicPr/>
            <p:nvPr/>
          </p:nvPicPr>
          <p:blipFill rotWithShape="1">
            <a:blip r:embed="rId2"/>
            <a:srcRect l="27454" t="26164" r="31447" b="32349"/>
            <a:stretch/>
          </p:blipFill>
          <p:spPr bwMode="auto">
            <a:xfrm>
              <a:off x="1115616" y="1340768"/>
              <a:ext cx="7200800" cy="5184576"/>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1187624" y="1412776"/>
              <a:ext cx="151216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5667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7604" t="42794" r="38436" b="10174"/>
          <a:stretch/>
        </p:blipFill>
        <p:spPr bwMode="auto">
          <a:xfrm>
            <a:off x="2123728" y="260648"/>
            <a:ext cx="5040560" cy="6597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22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l"/>
            <a:r>
              <a:rPr lang="en-GB" dirty="0" smtClean="0">
                <a:solidFill>
                  <a:srgbClr val="C00000"/>
                </a:solidFill>
              </a:rPr>
              <a:t>State Diagram- Introduction</a:t>
            </a:r>
            <a:endParaRPr lang="en-US" dirty="0">
              <a:solidFill>
                <a:srgbClr val="C00000"/>
              </a:solidFill>
            </a:endParaRPr>
          </a:p>
        </p:txBody>
      </p:sp>
      <p:sp>
        <p:nvSpPr>
          <p:cNvPr id="3" name="Content Placeholder 2"/>
          <p:cNvSpPr>
            <a:spLocks noGrp="1"/>
          </p:cNvSpPr>
          <p:nvPr>
            <p:ph idx="1"/>
          </p:nvPr>
        </p:nvSpPr>
        <p:spPr>
          <a:xfrm>
            <a:off x="457200" y="764704"/>
            <a:ext cx="8229600" cy="5832648"/>
          </a:xfrm>
        </p:spPr>
        <p:txBody>
          <a:bodyPr>
            <a:normAutofit fontScale="92500"/>
          </a:bodyPr>
          <a:lstStyle/>
          <a:p>
            <a:r>
              <a:rPr lang="en-US" dirty="0"/>
              <a:t>Use Cases, Class </a:t>
            </a:r>
            <a:r>
              <a:rPr lang="en-US" dirty="0" smtClean="0"/>
              <a:t>diagrams are used to give </a:t>
            </a:r>
            <a:r>
              <a:rPr lang="en-US" dirty="0"/>
              <a:t>an architectural and high-level view of a </a:t>
            </a:r>
            <a:r>
              <a:rPr lang="en-US" dirty="0" smtClean="0"/>
              <a:t>system</a:t>
            </a:r>
          </a:p>
          <a:p>
            <a:r>
              <a:rPr lang="en-US" dirty="0" smtClean="0"/>
              <a:t>The </a:t>
            </a:r>
            <a:r>
              <a:rPr lang="en-US" dirty="0" smtClean="0">
                <a:solidFill>
                  <a:srgbClr val="C00000"/>
                </a:solidFill>
              </a:rPr>
              <a:t>two diagrams </a:t>
            </a:r>
            <a:r>
              <a:rPr lang="en-US" dirty="0" smtClean="0"/>
              <a:t>named </a:t>
            </a:r>
            <a:r>
              <a:rPr lang="en-US" dirty="0" smtClean="0"/>
              <a:t>above </a:t>
            </a:r>
            <a:r>
              <a:rPr lang="en-US" dirty="0" smtClean="0"/>
              <a:t> </a:t>
            </a:r>
            <a:r>
              <a:rPr lang="en-US" dirty="0"/>
              <a:t>are </a:t>
            </a:r>
            <a:r>
              <a:rPr lang="en-US" i="1" dirty="0">
                <a:solidFill>
                  <a:srgbClr val="00B050"/>
                </a:solidFill>
              </a:rPr>
              <a:t>static</a:t>
            </a:r>
            <a:r>
              <a:rPr lang="en-US" dirty="0">
                <a:solidFill>
                  <a:srgbClr val="00B050"/>
                </a:solidFill>
              </a:rPr>
              <a:t> diagrams</a:t>
            </a:r>
            <a:r>
              <a:rPr lang="en-US" dirty="0"/>
              <a:t>, which means that they </a:t>
            </a:r>
            <a:r>
              <a:rPr lang="en-US" dirty="0">
                <a:solidFill>
                  <a:srgbClr val="C00000"/>
                </a:solidFill>
              </a:rPr>
              <a:t>help in visualizing what the elements of the complete system would be, but do not say anything about the flows any object of the system can have when an event occurs</a:t>
            </a:r>
            <a:r>
              <a:rPr lang="en-US" dirty="0"/>
              <a:t>. </a:t>
            </a:r>
            <a:endParaRPr lang="en-US" dirty="0" smtClean="0"/>
          </a:p>
          <a:p>
            <a:r>
              <a:rPr lang="en-US" dirty="0"/>
              <a:t>While </a:t>
            </a:r>
            <a:r>
              <a:rPr lang="en-US" dirty="0">
                <a:solidFill>
                  <a:srgbClr val="C00000"/>
                </a:solidFill>
              </a:rPr>
              <a:t>coding</a:t>
            </a:r>
            <a:r>
              <a:rPr lang="en-US" dirty="0"/>
              <a:t>, it is </a:t>
            </a:r>
            <a:r>
              <a:rPr lang="en-US" dirty="0">
                <a:solidFill>
                  <a:srgbClr val="C00000"/>
                </a:solidFill>
              </a:rPr>
              <a:t>necessary to understand </a:t>
            </a:r>
            <a:r>
              <a:rPr lang="en-US" dirty="0"/>
              <a:t>the </a:t>
            </a:r>
            <a:r>
              <a:rPr lang="en-US" dirty="0">
                <a:solidFill>
                  <a:srgbClr val="C00000"/>
                </a:solidFill>
              </a:rPr>
              <a:t>details of the modes an Object of a Class can go through and its transitions at time intervals </a:t>
            </a:r>
            <a:r>
              <a:rPr lang="en-US" dirty="0"/>
              <a:t>with the </a:t>
            </a:r>
            <a:r>
              <a:rPr lang="en-US" dirty="0">
                <a:solidFill>
                  <a:srgbClr val="C00000"/>
                </a:solidFill>
              </a:rPr>
              <a:t>occurrence of any event or action</a:t>
            </a:r>
            <a:r>
              <a:rPr lang="en-US" dirty="0"/>
              <a:t>.</a:t>
            </a:r>
          </a:p>
        </p:txBody>
      </p:sp>
    </p:spTree>
    <p:extLst>
      <p:ext uri="{BB962C8B-B14F-4D97-AF65-F5344CB8AC3E}">
        <p14:creationId xmlns:p14="http://schemas.microsoft.com/office/powerpoint/2010/main" val="4918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760640"/>
          </a:xfrm>
        </p:spPr>
        <p:txBody>
          <a:bodyPr/>
          <a:lstStyle/>
          <a:p>
            <a:r>
              <a:rPr lang="en-US" dirty="0">
                <a:solidFill>
                  <a:srgbClr val="C00000"/>
                </a:solidFill>
              </a:rPr>
              <a:t>State diagrams </a:t>
            </a:r>
            <a:r>
              <a:rPr lang="en-US" dirty="0"/>
              <a:t>(also called </a:t>
            </a:r>
            <a:r>
              <a:rPr lang="en-US" dirty="0">
                <a:solidFill>
                  <a:srgbClr val="C00000"/>
                </a:solidFill>
              </a:rPr>
              <a:t>State Chart diagrams</a:t>
            </a:r>
            <a:r>
              <a:rPr lang="en-US" dirty="0"/>
              <a:t>) are used to </a:t>
            </a:r>
            <a:r>
              <a:rPr lang="en-US" dirty="0">
                <a:solidFill>
                  <a:srgbClr val="C00000"/>
                </a:solidFill>
              </a:rPr>
              <a:t>help the developer better understand any complex/unusual functionalities</a:t>
            </a:r>
            <a:r>
              <a:rPr lang="en-US" dirty="0"/>
              <a:t> or </a:t>
            </a:r>
            <a:r>
              <a:rPr lang="en-US" dirty="0">
                <a:solidFill>
                  <a:srgbClr val="C00000"/>
                </a:solidFill>
              </a:rPr>
              <a:t>business flows of specialized areas of the system</a:t>
            </a:r>
            <a:r>
              <a:rPr lang="en-US" dirty="0"/>
              <a:t>. </a:t>
            </a:r>
            <a:endParaRPr lang="en-US" dirty="0" smtClean="0"/>
          </a:p>
          <a:p>
            <a:r>
              <a:rPr lang="en-US" dirty="0" smtClean="0"/>
              <a:t>In </a:t>
            </a:r>
            <a:r>
              <a:rPr lang="en-US" dirty="0"/>
              <a:t>short, </a:t>
            </a:r>
            <a:r>
              <a:rPr lang="en-US" dirty="0">
                <a:solidFill>
                  <a:srgbClr val="C00000"/>
                </a:solidFill>
              </a:rPr>
              <a:t>State diagrams </a:t>
            </a:r>
            <a:r>
              <a:rPr lang="en-US" dirty="0"/>
              <a:t>depict the </a:t>
            </a:r>
            <a:r>
              <a:rPr lang="en-US" dirty="0">
                <a:solidFill>
                  <a:srgbClr val="C00000"/>
                </a:solidFill>
              </a:rPr>
              <a:t>dynamic behavior of the entire system</a:t>
            </a:r>
            <a:r>
              <a:rPr lang="en-US" dirty="0"/>
              <a:t>, or a sub-system, or even a single object in a system. </a:t>
            </a:r>
          </a:p>
        </p:txBody>
      </p:sp>
      <p:sp>
        <p:nvSpPr>
          <p:cNvPr id="4" name="Title 1"/>
          <p:cNvSpPr>
            <a:spLocks noGrp="1"/>
          </p:cNvSpPr>
          <p:nvPr>
            <p:ph type="title"/>
          </p:nvPr>
        </p:nvSpPr>
        <p:spPr>
          <a:xfrm>
            <a:off x="457200" y="274638"/>
            <a:ext cx="8229600" cy="418058"/>
          </a:xfrm>
        </p:spPr>
        <p:txBody>
          <a:bodyPr>
            <a:normAutofit fontScale="90000"/>
          </a:bodyPr>
          <a:lstStyle/>
          <a:p>
            <a:pPr algn="l"/>
            <a:r>
              <a:rPr lang="en-GB" dirty="0" smtClean="0">
                <a:solidFill>
                  <a:srgbClr val="C00000"/>
                </a:solidFill>
              </a:rPr>
              <a:t>State Diagram- Introduction….</a:t>
            </a:r>
            <a:endParaRPr lang="en-US" dirty="0">
              <a:solidFill>
                <a:srgbClr val="C00000"/>
              </a:solidFill>
            </a:endParaRPr>
          </a:p>
        </p:txBody>
      </p:sp>
    </p:spTree>
    <p:extLst>
      <p:ext uri="{BB962C8B-B14F-4D97-AF65-F5344CB8AC3E}">
        <p14:creationId xmlns:p14="http://schemas.microsoft.com/office/powerpoint/2010/main" val="63329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7138" t="13527" r="13145" b="20384"/>
          <a:stretch/>
        </p:blipFill>
        <p:spPr bwMode="auto">
          <a:xfrm>
            <a:off x="395536" y="188640"/>
            <a:ext cx="8352928" cy="60416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81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6971" t="17517" r="12978" b="16867"/>
          <a:stretch/>
        </p:blipFill>
        <p:spPr bwMode="auto">
          <a:xfrm>
            <a:off x="323528" y="332656"/>
            <a:ext cx="8496944" cy="58821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3435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6805" t="20179" r="12978" b="14239"/>
          <a:stretch/>
        </p:blipFill>
        <p:spPr bwMode="auto">
          <a:xfrm>
            <a:off x="323528" y="260648"/>
            <a:ext cx="8496944" cy="60626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329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6971" t="19734" r="13144" b="14993"/>
          <a:stretch/>
        </p:blipFill>
        <p:spPr bwMode="auto">
          <a:xfrm>
            <a:off x="395536" y="260648"/>
            <a:ext cx="8424936" cy="58999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484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2400" dirty="0" smtClean="0">
                <a:solidFill>
                  <a:srgbClr val="C00000"/>
                </a:solidFill>
              </a:rPr>
              <a:t>Example 2: Order Management System-state diagram</a:t>
            </a:r>
            <a:endParaRPr lang="en-US" sz="2400" dirty="0">
              <a:solidFill>
                <a:srgbClr val="C00000"/>
              </a:solidFill>
            </a:endParaRPr>
          </a:p>
        </p:txBody>
      </p:sp>
      <p:pic>
        <p:nvPicPr>
          <p:cNvPr id="3074" name="Picture 2" descr="UML Statechart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t="8309"/>
          <a:stretch/>
        </p:blipFill>
        <p:spPr bwMode="auto">
          <a:xfrm>
            <a:off x="1331640" y="1681566"/>
            <a:ext cx="6546958" cy="4555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04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287</Words>
  <Application>Microsoft Office PowerPoint</Application>
  <PresentationFormat>On-screen Show (4:3)</PresentationFormat>
  <Paragraphs>27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State &amp; Activity Diagrams</vt:lpstr>
      <vt:lpstr>1. State Diagram</vt:lpstr>
      <vt:lpstr>State Diagram- Introduction</vt:lpstr>
      <vt:lpstr>State Diagram- Introduction….</vt:lpstr>
      <vt:lpstr>PowerPoint Presentation</vt:lpstr>
      <vt:lpstr>PowerPoint Presentation</vt:lpstr>
      <vt:lpstr>PowerPoint Presentation</vt:lpstr>
      <vt:lpstr>PowerPoint Presentation</vt:lpstr>
      <vt:lpstr>Example 2: Order Management System-state diagram</vt:lpstr>
      <vt:lpstr>Example 3: Phone State</vt:lpstr>
      <vt:lpstr>PowerPoint Presentation</vt:lpstr>
      <vt:lpstr>PowerPoint Presentation</vt:lpstr>
      <vt:lpstr>2. Activity Diagram</vt:lpstr>
      <vt:lpstr>Activity Diagram</vt:lpstr>
      <vt:lpstr>Elements of an Activity Diagram </vt:lpstr>
      <vt:lpstr>Transition</vt:lpstr>
      <vt:lpstr>Creating an Activity Diagram </vt:lpstr>
      <vt:lpstr>Example 2: activities involved in managing course information carried out by the course administrator in Courseware Management System </vt:lpstr>
      <vt:lpstr>Swim Lanes</vt:lpstr>
      <vt:lpstr>Example 3- create a receipt activity</vt:lpstr>
      <vt:lpstr>Swim Lanes example- create a receipt</vt:lpstr>
      <vt:lpstr>More examples on Activity diagrams</vt:lpstr>
      <vt:lpstr>PowerPoint Presentation</vt:lpstr>
    </vt:vector>
  </TitlesOfParts>
  <Company>Universiteit van Amsterdam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dc:title>
  <dc:creator>Korojelo, Sijali</dc:creator>
  <cp:lastModifiedBy>Korojelo, Sijali</cp:lastModifiedBy>
  <cp:revision>10</cp:revision>
  <dcterms:created xsi:type="dcterms:W3CDTF">2012-05-29T10:35:31Z</dcterms:created>
  <dcterms:modified xsi:type="dcterms:W3CDTF">2012-05-29T12:43:42Z</dcterms:modified>
</cp:coreProperties>
</file>