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6" r:id="rId5"/>
    <p:sldId id="272" r:id="rId6"/>
    <p:sldId id="271" r:id="rId7"/>
    <p:sldId id="278" r:id="rId8"/>
    <p:sldId id="273" r:id="rId9"/>
    <p:sldId id="274" r:id="rId10"/>
    <p:sldId id="275" r:id="rId11"/>
    <p:sldId id="276" r:id="rId12"/>
    <p:sldId id="277" r:id="rId13"/>
    <p:sldId id="26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274" autoAdjust="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22.11.2018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=""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=""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=""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=""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=""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=""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=""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=""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=""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=""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=""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=""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=""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=""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=""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=""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=""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=""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=""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=""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=""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=""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=""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=""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=""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=""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=""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=""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=""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=""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=""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=""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=""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=""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=""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=""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=""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=""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=""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=""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=""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=""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=""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=""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=""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=""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=""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=""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=""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=""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=""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=""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=""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=""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=""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=""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=""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=""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=""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=""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=""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=""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=""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=""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=""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=""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=""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=""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=""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=""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=""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=""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=""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=""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=""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=""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=""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=""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=""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=""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=""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=""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=""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=""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=""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=""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=""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=""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uMxi-iIKba6adXt0Q-YPzrkEGAR3b2w_" TargetMode="External"/><Relationship Id="rId2" Type="http://schemas.openxmlformats.org/officeDocument/2006/relationships/hyperlink" Target="https://drive.google.com/file/d/1LHh7xl9pk0W0mSo-jPMljKXkABgpmB4I/view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59" y="561715"/>
            <a:ext cx="5690680" cy="2455513"/>
          </a:xfrm>
        </p:spPr>
        <p:txBody>
          <a:bodyPr/>
          <a:lstStyle/>
          <a:p>
            <a:r>
              <a:rPr lang="en-US" dirty="0" smtClean="0"/>
              <a:t>VEHICLE MANAGEMENT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SYSTEM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1567" y="5084628"/>
            <a:ext cx="4450759" cy="1511544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Malav</a:t>
            </a:r>
            <a:r>
              <a:rPr lang="en-US" dirty="0" smtClean="0"/>
              <a:t> Shah -      201812021</a:t>
            </a:r>
          </a:p>
          <a:p>
            <a:r>
              <a:rPr lang="en-US" dirty="0" err="1" smtClean="0"/>
              <a:t>Zeel</a:t>
            </a:r>
            <a:r>
              <a:rPr lang="en-US" dirty="0" smtClean="0"/>
              <a:t> </a:t>
            </a:r>
            <a:r>
              <a:rPr lang="en-US" dirty="0" err="1" smtClean="0"/>
              <a:t>Modi</a:t>
            </a:r>
            <a:r>
              <a:rPr lang="en-US" dirty="0"/>
              <a:t> </a:t>
            </a:r>
            <a:r>
              <a:rPr lang="en-US" dirty="0" smtClean="0"/>
              <a:t>   -      201812022</a:t>
            </a:r>
          </a:p>
          <a:p>
            <a:r>
              <a:rPr lang="en-US" dirty="0" smtClean="0"/>
              <a:t>Mohit Tanwani - 201812023</a:t>
            </a:r>
          </a:p>
          <a:p>
            <a:r>
              <a:rPr lang="en-US" dirty="0" smtClean="0"/>
              <a:t>Neeta </a:t>
            </a:r>
            <a:r>
              <a:rPr lang="en-US" dirty="0" err="1" smtClean="0"/>
              <a:t>Kumari</a:t>
            </a:r>
            <a:r>
              <a:rPr lang="en-US" dirty="0" smtClean="0"/>
              <a:t> -  201812024</a:t>
            </a:r>
            <a:endParaRPr lang="ru-RU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=""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076" y="0"/>
            <a:ext cx="7585924" cy="6034457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="" xmlns:a16="http://schemas.microsoft.com/office/drawing/2014/main" id="{74ED1216-A221-4C9B-B39B-71A3E4D9E40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735"/>
            <a:ext cx="12192000" cy="5752066"/>
          </a:xfr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DD1C66-8B88-4FDA-AFA7-4549E310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955912"/>
            <a:ext cx="10515600" cy="782638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3BA5B48-F9FF-45FC-A3F7-5CEF9A0129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VEHICLE MANAGEMENT SYSTEM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536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</a:t>
            </a:fld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Vehicle owners can view their vehicle service and maintenance history. </a:t>
            </a:r>
            <a:endParaRPr lang="en-US" dirty="0" smtClean="0"/>
          </a:p>
          <a:p>
            <a:r>
              <a:rPr lang="en-US" dirty="0" smtClean="0"/>
              <a:t>Service </a:t>
            </a:r>
            <a:r>
              <a:rPr lang="en-US" dirty="0"/>
              <a:t>providers can view their all customer records for their branch. </a:t>
            </a:r>
            <a:endParaRPr lang="en-US" dirty="0" smtClean="0"/>
          </a:p>
          <a:p>
            <a:r>
              <a:rPr lang="en-US" dirty="0" smtClean="0"/>
              <a:t>Service </a:t>
            </a:r>
            <a:r>
              <a:rPr lang="en-US" dirty="0"/>
              <a:t>providers can view their all employee records for their branch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Service </a:t>
            </a:r>
            <a:r>
              <a:rPr lang="en-US" dirty="0"/>
              <a:t>provider can search vehicle based reports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Staff </a:t>
            </a:r>
            <a:r>
              <a:rPr lang="en-US" dirty="0"/>
              <a:t>management for service provider </a:t>
            </a:r>
            <a:endParaRPr lang="en-US" dirty="0" smtClean="0"/>
          </a:p>
          <a:p>
            <a:r>
              <a:rPr lang="en-US" dirty="0" smtClean="0"/>
              <a:t>Which </a:t>
            </a:r>
            <a:r>
              <a:rPr lang="en-US" dirty="0"/>
              <a:t>payment method customers are most likely to use. </a:t>
            </a:r>
            <a:endParaRPr lang="en-US" dirty="0" smtClean="0"/>
          </a:p>
          <a:p>
            <a:r>
              <a:rPr lang="en-US" smtClean="0"/>
              <a:t>Which </a:t>
            </a:r>
            <a:r>
              <a:rPr lang="en-US" dirty="0"/>
              <a:t>vehicle had required maximum time for service.</a:t>
            </a:r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Functional Requirements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13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Database Model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854011" y="3005095"/>
            <a:ext cx="6843278" cy="496223"/>
          </a:xfrm>
        </p:spPr>
        <p:txBody>
          <a:bodyPr>
            <a:normAutofit/>
          </a:bodyPr>
          <a:lstStyle/>
          <a:p>
            <a:r>
              <a:rPr lang="en-IN" sz="2000" dirty="0" smtClean="0">
                <a:hlinkClick r:id="rId2"/>
              </a:rPr>
              <a:t>ER </a:t>
            </a:r>
            <a:r>
              <a:rPr lang="en-IN" sz="2000" dirty="0" smtClean="0">
                <a:hlinkClick r:id="rId2"/>
              </a:rPr>
              <a:t>Model </a:t>
            </a:r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</a:t>
            </a:fld>
            <a:endParaRPr lang="ru-RU" dirty="0"/>
          </a:p>
        </p:txBody>
      </p:sp>
      <p:sp>
        <p:nvSpPr>
          <p:cNvPr id="7" name="Subtitle 3"/>
          <p:cNvSpPr txBox="1">
            <a:spLocks/>
          </p:cNvSpPr>
          <p:nvPr/>
        </p:nvSpPr>
        <p:spPr>
          <a:xfrm>
            <a:off x="1854011" y="3631827"/>
            <a:ext cx="6843278" cy="496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 smtClean="0">
                <a:hlinkClick r:id="rId3"/>
              </a:rPr>
              <a:t>Relational Model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6945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 Functional Requirements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820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5</a:t>
            </a:fld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dirty="0"/>
              <a:t>select vm.model_name,t2.average_cost as </a:t>
            </a:r>
            <a:r>
              <a:rPr lang="en-IN" sz="1400" dirty="0" err="1"/>
              <a:t>maintance_cost</a:t>
            </a:r>
            <a:r>
              <a:rPr lang="en-IN" sz="1400" dirty="0"/>
              <a:t> from </a:t>
            </a:r>
            <a:r>
              <a:rPr lang="en-IN" sz="1400" dirty="0" err="1"/>
              <a:t>vehicle_mgmt.vehicle_models</a:t>
            </a:r>
            <a:r>
              <a:rPr lang="en-IN" sz="1400" dirty="0"/>
              <a:t> as </a:t>
            </a:r>
            <a:r>
              <a:rPr lang="en-IN" sz="1400" dirty="0" err="1"/>
              <a:t>vm</a:t>
            </a:r>
            <a:r>
              <a:rPr lang="en-IN" sz="1400" dirty="0"/>
              <a:t> join (select (t1.smc/t1.nvr)::integer as average_cost,t1.mid as model_id,t1.nvr as </a:t>
            </a:r>
            <a:r>
              <a:rPr lang="en-IN" sz="1400" dirty="0" err="1"/>
              <a:t>no_of_v</a:t>
            </a:r>
            <a:r>
              <a:rPr lang="en-IN" sz="1400" dirty="0"/>
              <a:t> from (select sum(</a:t>
            </a:r>
            <a:r>
              <a:rPr lang="en-IN" sz="1400" dirty="0" err="1"/>
              <a:t>eg.no_of_vehicles_registered</a:t>
            </a:r>
            <a:r>
              <a:rPr lang="en-IN" sz="1400" dirty="0"/>
              <a:t>) as </a:t>
            </a:r>
            <a:r>
              <a:rPr lang="en-IN" sz="1400" dirty="0" err="1"/>
              <a:t>nvr,sum</a:t>
            </a:r>
            <a:r>
              <a:rPr lang="en-IN" sz="1400" dirty="0"/>
              <a:t>(</a:t>
            </a:r>
            <a:r>
              <a:rPr lang="en-IN" sz="1400" dirty="0" err="1"/>
              <a:t>eg.no_of_time_it_requires_service</a:t>
            </a:r>
            <a:r>
              <a:rPr lang="en-IN" sz="1400" dirty="0"/>
              <a:t>) as </a:t>
            </a:r>
            <a:r>
              <a:rPr lang="en-IN" sz="1400" dirty="0" err="1"/>
              <a:t>nrs</a:t>
            </a:r>
            <a:r>
              <a:rPr lang="en-IN" sz="1400" dirty="0"/>
              <a:t> ,sum(</a:t>
            </a:r>
            <a:r>
              <a:rPr lang="en-IN" sz="1400" dirty="0" err="1"/>
              <a:t>eg.sum_of_maintance_cost</a:t>
            </a:r>
            <a:r>
              <a:rPr lang="en-IN" sz="1400" dirty="0"/>
              <a:t>) as </a:t>
            </a:r>
            <a:r>
              <a:rPr lang="en-IN" sz="1400" dirty="0" err="1"/>
              <a:t>smc,eg.model_id</a:t>
            </a:r>
            <a:r>
              <a:rPr lang="en-IN" sz="1400" dirty="0"/>
              <a:t> as mid from (select count(</a:t>
            </a:r>
            <a:r>
              <a:rPr lang="en-IN" sz="1400" dirty="0" err="1"/>
              <a:t>df.vid</a:t>
            </a:r>
            <a:r>
              <a:rPr lang="en-IN" sz="1400" dirty="0"/>
              <a:t>) as no_of_vehicles_registered,df.c2 as no_of_time_it_requires_service,df.c3 as sum_of_maintance_cost,df.mid as </a:t>
            </a:r>
            <a:r>
              <a:rPr lang="en-IN" sz="1400" dirty="0" err="1"/>
              <a:t>model_id</a:t>
            </a:r>
            <a:r>
              <a:rPr lang="en-IN" sz="1400" dirty="0"/>
              <a:t> from (select </a:t>
            </a:r>
            <a:r>
              <a:rPr lang="en-IN" sz="1400" dirty="0" err="1"/>
              <a:t>vv.vehicle_id</a:t>
            </a:r>
            <a:r>
              <a:rPr lang="en-IN" sz="1400" dirty="0"/>
              <a:t> as vid,(select count(*) from </a:t>
            </a:r>
            <a:r>
              <a:rPr lang="en-IN" sz="1400" dirty="0" err="1"/>
              <a:t>vehicle_mgmt.services</a:t>
            </a:r>
            <a:r>
              <a:rPr lang="en-IN" sz="1400" dirty="0"/>
              <a:t> as </a:t>
            </a:r>
            <a:r>
              <a:rPr lang="en-IN" sz="1400" dirty="0" err="1"/>
              <a:t>ss</a:t>
            </a:r>
            <a:r>
              <a:rPr lang="en-IN" sz="1400" dirty="0"/>
              <a:t> where </a:t>
            </a:r>
            <a:r>
              <a:rPr lang="en-IN" sz="1400" dirty="0" err="1"/>
              <a:t>ss.vehicle_id</a:t>
            </a:r>
            <a:r>
              <a:rPr lang="en-IN" sz="1400" dirty="0"/>
              <a:t>=</a:t>
            </a:r>
            <a:r>
              <a:rPr lang="en-IN" sz="1400" dirty="0" err="1"/>
              <a:t>vv.vehicle_id</a:t>
            </a:r>
            <a:r>
              <a:rPr lang="en-IN" sz="1400" dirty="0"/>
              <a:t>)as c2, (select sum(</a:t>
            </a:r>
            <a:r>
              <a:rPr lang="en-IN" sz="1400" dirty="0" err="1"/>
              <a:t>pp.amount</a:t>
            </a:r>
            <a:r>
              <a:rPr lang="en-IN" sz="1400" dirty="0"/>
              <a:t>) from </a:t>
            </a:r>
            <a:r>
              <a:rPr lang="en-IN" sz="1400" dirty="0" err="1"/>
              <a:t>vehicle_mgmt.payments</a:t>
            </a:r>
            <a:r>
              <a:rPr lang="en-IN" sz="1400" dirty="0"/>
              <a:t> as pp join </a:t>
            </a:r>
            <a:r>
              <a:rPr lang="en-IN" sz="1400" dirty="0" err="1"/>
              <a:t>vehicle_mgmt.services</a:t>
            </a:r>
            <a:r>
              <a:rPr lang="en-IN" sz="1400" dirty="0"/>
              <a:t> as </a:t>
            </a:r>
            <a:r>
              <a:rPr lang="en-IN" sz="1400" dirty="0" err="1"/>
              <a:t>ss</a:t>
            </a:r>
            <a:r>
              <a:rPr lang="en-IN" sz="1400" dirty="0"/>
              <a:t> on </a:t>
            </a:r>
            <a:r>
              <a:rPr lang="en-IN" sz="1400" dirty="0" err="1"/>
              <a:t>ss.pay_id</a:t>
            </a:r>
            <a:r>
              <a:rPr lang="en-IN" sz="1400" dirty="0"/>
              <a:t>=</a:t>
            </a:r>
            <a:r>
              <a:rPr lang="en-IN" sz="1400" dirty="0" err="1"/>
              <a:t>pp.pay_id</a:t>
            </a:r>
            <a:r>
              <a:rPr lang="en-IN" sz="1400" dirty="0"/>
              <a:t> where </a:t>
            </a:r>
            <a:r>
              <a:rPr lang="en-IN" sz="1400" dirty="0" err="1"/>
              <a:t>ss.vehicle_id</a:t>
            </a:r>
            <a:r>
              <a:rPr lang="en-IN" sz="1400" dirty="0"/>
              <a:t>=</a:t>
            </a:r>
            <a:r>
              <a:rPr lang="en-IN" sz="1400" dirty="0" err="1"/>
              <a:t>vv.vehicle_id</a:t>
            </a:r>
            <a:r>
              <a:rPr lang="en-IN" sz="1400" dirty="0"/>
              <a:t>) as c3, </a:t>
            </a:r>
            <a:r>
              <a:rPr lang="en-IN" sz="1400" dirty="0" err="1"/>
              <a:t>vm.model_id</a:t>
            </a:r>
            <a:r>
              <a:rPr lang="en-IN" sz="1400" dirty="0"/>
              <a:t> as mid from </a:t>
            </a:r>
            <a:r>
              <a:rPr lang="en-IN" sz="1400" dirty="0" err="1"/>
              <a:t>vehicle_mgmt.vehicles</a:t>
            </a:r>
            <a:r>
              <a:rPr lang="en-IN" sz="1400" dirty="0"/>
              <a:t> as </a:t>
            </a:r>
            <a:r>
              <a:rPr lang="en-IN" sz="1400" dirty="0" err="1"/>
              <a:t>vv</a:t>
            </a:r>
            <a:r>
              <a:rPr lang="en-IN" sz="1400" dirty="0"/>
              <a:t> join </a:t>
            </a:r>
            <a:r>
              <a:rPr lang="en-IN" sz="1400" dirty="0" err="1"/>
              <a:t>vehicle_mgmt.vehicle_models</a:t>
            </a:r>
            <a:r>
              <a:rPr lang="en-IN" sz="1400" dirty="0"/>
              <a:t> as </a:t>
            </a:r>
            <a:r>
              <a:rPr lang="en-IN" sz="1400" dirty="0" err="1"/>
              <a:t>vm</a:t>
            </a:r>
            <a:r>
              <a:rPr lang="en-IN" sz="1400" dirty="0"/>
              <a:t> on </a:t>
            </a:r>
            <a:r>
              <a:rPr lang="en-IN" sz="1400" dirty="0" err="1"/>
              <a:t>vv.model_id</a:t>
            </a:r>
            <a:r>
              <a:rPr lang="en-IN" sz="1400" dirty="0"/>
              <a:t>=</a:t>
            </a:r>
            <a:r>
              <a:rPr lang="en-IN" sz="1400" dirty="0" err="1"/>
              <a:t>vm.model_id</a:t>
            </a:r>
            <a:r>
              <a:rPr lang="en-IN" sz="1400" dirty="0"/>
              <a:t> join </a:t>
            </a:r>
            <a:r>
              <a:rPr lang="en-IN" sz="1400" dirty="0" err="1"/>
              <a:t>vehicle_mgmt.vehicle_types</a:t>
            </a:r>
            <a:r>
              <a:rPr lang="en-IN" sz="1400" dirty="0"/>
              <a:t> as </a:t>
            </a:r>
            <a:r>
              <a:rPr lang="en-IN" sz="1400" dirty="0" err="1"/>
              <a:t>vt</a:t>
            </a:r>
            <a:r>
              <a:rPr lang="en-IN" sz="1400" dirty="0"/>
              <a:t> on </a:t>
            </a:r>
            <a:r>
              <a:rPr lang="en-IN" sz="1400" dirty="0" err="1"/>
              <a:t>vm.type_id</a:t>
            </a:r>
            <a:r>
              <a:rPr lang="en-IN" sz="1400" dirty="0"/>
              <a:t>=</a:t>
            </a:r>
            <a:r>
              <a:rPr lang="en-IN" sz="1400" dirty="0" err="1"/>
              <a:t>vt.type_id</a:t>
            </a:r>
            <a:r>
              <a:rPr lang="en-IN" sz="1400" dirty="0"/>
              <a:t> where </a:t>
            </a:r>
            <a:r>
              <a:rPr lang="en-IN" sz="1400" dirty="0" err="1"/>
              <a:t>vt.type_name</a:t>
            </a:r>
            <a:r>
              <a:rPr lang="en-IN" sz="1400" dirty="0"/>
              <a:t>='Car') as </a:t>
            </a:r>
            <a:r>
              <a:rPr lang="en-IN" sz="1400" dirty="0" err="1"/>
              <a:t>df</a:t>
            </a:r>
            <a:r>
              <a:rPr lang="en-IN" sz="1400" dirty="0"/>
              <a:t> group by mid,df.c2,df.c3) as </a:t>
            </a:r>
            <a:r>
              <a:rPr lang="en-IN" sz="1400" dirty="0" err="1"/>
              <a:t>eg</a:t>
            </a:r>
            <a:r>
              <a:rPr lang="en-IN" sz="1400" dirty="0"/>
              <a:t> group by </a:t>
            </a:r>
            <a:r>
              <a:rPr lang="en-IN" sz="1400" dirty="0" err="1"/>
              <a:t>eg.model_id</a:t>
            </a:r>
            <a:r>
              <a:rPr lang="en-IN" sz="1400" dirty="0"/>
              <a:t>) as t1)as t2 on t2.model_id=</a:t>
            </a:r>
            <a:r>
              <a:rPr lang="en-IN" sz="1400" dirty="0" err="1"/>
              <a:t>vm.model_id</a:t>
            </a:r>
            <a:r>
              <a:rPr lang="en-IN" sz="1400" dirty="0"/>
              <a:t> order by case when t2.average_cost is null then 0 else 0 </a:t>
            </a:r>
            <a:r>
              <a:rPr lang="en-IN" sz="1400" dirty="0" err="1"/>
              <a:t>end,maintance_cost</a:t>
            </a:r>
            <a:r>
              <a:rPr lang="en-IN" sz="1400" dirty="0"/>
              <a:t> </a:t>
            </a:r>
            <a:r>
              <a:rPr lang="en-IN" sz="1400" dirty="0" err="1"/>
              <a:t>desc</a:t>
            </a:r>
            <a:r>
              <a:rPr lang="en-IN" sz="1400" dirty="0"/>
              <a:t> nulls first LIMIT 5</a:t>
            </a:r>
            <a:endParaRPr lang="en-IN" sz="1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Retrieve which vehicle model requires least </a:t>
            </a:r>
            <a:r>
              <a:rPr lang="en-US" sz="2400" dirty="0" err="1"/>
              <a:t>maintainance</a:t>
            </a:r>
            <a:r>
              <a:rPr lang="en-US" sz="2400" dirty="0"/>
              <a:t> than other vehicle models for particular vehicle type.</a:t>
            </a:r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7" t="46195" r="54261" b="31635"/>
          <a:stretch/>
        </p:blipFill>
        <p:spPr>
          <a:xfrm>
            <a:off x="3423481" y="4034413"/>
            <a:ext cx="3383550" cy="17824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594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dirty="0"/>
              <a:t>select v1.cid,v3.cname from </a:t>
            </a:r>
            <a:r>
              <a:rPr lang="en-IN" sz="1400" dirty="0" err="1"/>
              <a:t>vehicle_mgmt.vehicles</a:t>
            </a:r>
            <a:r>
              <a:rPr lang="en-IN" sz="1400" dirty="0"/>
              <a:t> as v1 join (select t1.vid as </a:t>
            </a:r>
            <a:r>
              <a:rPr lang="en-IN" sz="1400" dirty="0" err="1"/>
              <a:t>vehcle_id</a:t>
            </a:r>
            <a:r>
              <a:rPr lang="en-IN" sz="1400" dirty="0"/>
              <a:t> from (select count(j2.feed_id) as cnt1,j1.vehicle_id as vid from </a:t>
            </a:r>
            <a:r>
              <a:rPr lang="en-IN" sz="1400" dirty="0" err="1"/>
              <a:t>vehicle_mgmt.services</a:t>
            </a:r>
            <a:r>
              <a:rPr lang="en-IN" sz="1400" dirty="0"/>
              <a:t> as j1 join </a:t>
            </a:r>
            <a:r>
              <a:rPr lang="en-IN" sz="1400" dirty="0" err="1"/>
              <a:t>vehicle_mgmt.feedbacks</a:t>
            </a:r>
            <a:r>
              <a:rPr lang="en-IN" sz="1400" dirty="0"/>
              <a:t> as j2 on j2.service_id=j1.service_id group by j1.vehicle_id) as t1 join (select count(cnt2.service_id) as cnt2,cnt2.vehicle_id as vid from </a:t>
            </a:r>
            <a:r>
              <a:rPr lang="en-IN" sz="1400" dirty="0" err="1"/>
              <a:t>vehicle_mgmt.services</a:t>
            </a:r>
            <a:r>
              <a:rPr lang="en-IN" sz="1400" dirty="0"/>
              <a:t> as cnt2 group by cnt2.vehicle_id) as t2 on t1.vid=t2.vid where t1.cnt1=t2.cnt2) as v2 on v1.vehicle_id=v2.vehcle_id join </a:t>
            </a:r>
            <a:r>
              <a:rPr lang="en-IN" sz="1400" dirty="0" err="1"/>
              <a:t>vehicle_mgmt.customers</a:t>
            </a:r>
            <a:r>
              <a:rPr lang="en-IN" sz="1400" dirty="0"/>
              <a:t> as v3 on v1.cid=v3.cid</a:t>
            </a:r>
            <a:r>
              <a:rPr lang="en-IN" sz="1400" dirty="0" smtClean="0"/>
              <a:t>;</a:t>
            </a:r>
          </a:p>
          <a:p>
            <a:endParaRPr lang="en-IN" sz="1400" dirty="0"/>
          </a:p>
          <a:p>
            <a:endParaRPr lang="en-IN" sz="1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List all the customers who had given feedback for all services.</a:t>
            </a:r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0" t="46759" r="58591" b="37271"/>
          <a:stretch/>
        </p:blipFill>
        <p:spPr>
          <a:xfrm>
            <a:off x="3428672" y="3709116"/>
            <a:ext cx="3538798" cy="16804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302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dirty="0"/>
              <a:t>select </a:t>
            </a:r>
            <a:r>
              <a:rPr lang="en-IN" sz="1400" dirty="0" err="1"/>
              <a:t>sd.staff_name</a:t>
            </a:r>
            <a:r>
              <a:rPr lang="en-IN" sz="1400" dirty="0"/>
              <a:t> from </a:t>
            </a:r>
            <a:r>
              <a:rPr lang="en-IN" sz="1400" dirty="0" err="1"/>
              <a:t>vehicle_mgmt.staff_details</a:t>
            </a:r>
            <a:r>
              <a:rPr lang="en-IN" sz="1400" dirty="0"/>
              <a:t> as </a:t>
            </a:r>
            <a:r>
              <a:rPr lang="en-IN" sz="1400" dirty="0" err="1"/>
              <a:t>sd</a:t>
            </a:r>
            <a:r>
              <a:rPr lang="en-IN" sz="1400" dirty="0"/>
              <a:t> where </a:t>
            </a:r>
            <a:r>
              <a:rPr lang="en-IN" sz="1400" dirty="0" err="1"/>
              <a:t>sd.staff_id</a:t>
            </a:r>
            <a:r>
              <a:rPr lang="en-IN" sz="1400" dirty="0"/>
              <a:t> in (select distinct(hj.gh) as </a:t>
            </a:r>
            <a:r>
              <a:rPr lang="en-IN" sz="1400" dirty="0" err="1"/>
              <a:t>sids</a:t>
            </a:r>
            <a:r>
              <a:rPr lang="en-IN" sz="1400" dirty="0"/>
              <a:t> from (select </a:t>
            </a:r>
            <a:r>
              <a:rPr lang="en-IN" sz="1400" dirty="0" err="1"/>
              <a:t>ss.staff_id</a:t>
            </a:r>
            <a:r>
              <a:rPr lang="en-IN" sz="1400" dirty="0"/>
              <a:t> as </a:t>
            </a:r>
            <a:r>
              <a:rPr lang="en-IN" sz="1400" dirty="0" err="1"/>
              <a:t>gh,ff.feed_ratings</a:t>
            </a:r>
            <a:r>
              <a:rPr lang="en-IN" sz="1400" dirty="0"/>
              <a:t> from </a:t>
            </a:r>
            <a:r>
              <a:rPr lang="en-IN" sz="1400" dirty="0" err="1"/>
              <a:t>vehicle_mgmt.services</a:t>
            </a:r>
            <a:r>
              <a:rPr lang="en-IN" sz="1400" dirty="0"/>
              <a:t> as </a:t>
            </a:r>
            <a:r>
              <a:rPr lang="en-IN" sz="1400" dirty="0" err="1"/>
              <a:t>ss</a:t>
            </a:r>
            <a:r>
              <a:rPr lang="en-IN" sz="1400" dirty="0"/>
              <a:t> join </a:t>
            </a:r>
            <a:r>
              <a:rPr lang="en-IN" sz="1400" dirty="0" err="1"/>
              <a:t>vehicle_mgmt.feedbacks</a:t>
            </a:r>
            <a:r>
              <a:rPr lang="en-IN" sz="1400" dirty="0"/>
              <a:t> as </a:t>
            </a:r>
            <a:r>
              <a:rPr lang="en-IN" sz="1400" dirty="0" err="1"/>
              <a:t>ff</a:t>
            </a:r>
            <a:r>
              <a:rPr lang="en-IN" sz="1400" dirty="0"/>
              <a:t> on </a:t>
            </a:r>
            <a:r>
              <a:rPr lang="en-IN" sz="1400" dirty="0" err="1"/>
              <a:t>ss.service_id</a:t>
            </a:r>
            <a:r>
              <a:rPr lang="en-IN" sz="1400" dirty="0"/>
              <a:t>=</a:t>
            </a:r>
            <a:r>
              <a:rPr lang="en-IN" sz="1400" dirty="0" err="1"/>
              <a:t>ff.service_id</a:t>
            </a:r>
            <a:r>
              <a:rPr lang="en-IN" sz="1400" dirty="0"/>
              <a:t> where </a:t>
            </a:r>
            <a:r>
              <a:rPr lang="en-IN" sz="1400" dirty="0" err="1"/>
              <a:t>ss.vehicle_id</a:t>
            </a:r>
            <a:r>
              <a:rPr lang="en-IN" sz="1400" dirty="0"/>
              <a:t> IN (select </a:t>
            </a:r>
            <a:r>
              <a:rPr lang="en-IN" sz="1400" dirty="0" err="1"/>
              <a:t>vv.vehicle_id</a:t>
            </a:r>
            <a:r>
              <a:rPr lang="en-IN" sz="1400" dirty="0"/>
              <a:t> from </a:t>
            </a:r>
            <a:r>
              <a:rPr lang="en-IN" sz="1400" dirty="0" err="1"/>
              <a:t>vehicle_mgmt.vehicles</a:t>
            </a:r>
            <a:r>
              <a:rPr lang="en-IN" sz="1400" dirty="0"/>
              <a:t> as </a:t>
            </a:r>
            <a:r>
              <a:rPr lang="en-IN" sz="1400" dirty="0" err="1"/>
              <a:t>vv</a:t>
            </a:r>
            <a:r>
              <a:rPr lang="en-IN" sz="1400" dirty="0"/>
              <a:t> where </a:t>
            </a:r>
            <a:r>
              <a:rPr lang="en-IN" sz="1400" dirty="0" err="1"/>
              <a:t>vv.model_id</a:t>
            </a:r>
            <a:r>
              <a:rPr lang="en-IN" sz="1400" dirty="0"/>
              <a:t> IN (select </a:t>
            </a:r>
            <a:r>
              <a:rPr lang="en-IN" sz="1400" dirty="0" err="1"/>
              <a:t>vm.model_id</a:t>
            </a:r>
            <a:r>
              <a:rPr lang="en-IN" sz="1400" dirty="0"/>
              <a:t> from </a:t>
            </a:r>
            <a:r>
              <a:rPr lang="en-IN" sz="1400" dirty="0" err="1"/>
              <a:t>vehicle_mgmt.vehicle_models</a:t>
            </a:r>
            <a:r>
              <a:rPr lang="en-IN" sz="1400" dirty="0"/>
              <a:t> as </a:t>
            </a:r>
            <a:r>
              <a:rPr lang="en-IN" sz="1400" dirty="0" err="1"/>
              <a:t>vm</a:t>
            </a:r>
            <a:r>
              <a:rPr lang="en-IN" sz="1400" dirty="0"/>
              <a:t> join </a:t>
            </a:r>
            <a:r>
              <a:rPr lang="en-IN" sz="1400" dirty="0" err="1"/>
              <a:t>vehicle_mgmt.vehicle_types</a:t>
            </a:r>
            <a:r>
              <a:rPr lang="en-IN" sz="1400" dirty="0"/>
              <a:t> as </a:t>
            </a:r>
            <a:r>
              <a:rPr lang="en-IN" sz="1400" dirty="0" err="1"/>
              <a:t>vt</a:t>
            </a:r>
            <a:r>
              <a:rPr lang="en-IN" sz="1400" dirty="0"/>
              <a:t> on </a:t>
            </a:r>
            <a:r>
              <a:rPr lang="en-IN" sz="1400" dirty="0" err="1"/>
              <a:t>vm.type_id</a:t>
            </a:r>
            <a:r>
              <a:rPr lang="en-IN" sz="1400" dirty="0"/>
              <a:t>=</a:t>
            </a:r>
            <a:r>
              <a:rPr lang="en-IN" sz="1400" dirty="0" err="1"/>
              <a:t>vt.type_id</a:t>
            </a:r>
            <a:r>
              <a:rPr lang="en-IN" sz="1400" dirty="0"/>
              <a:t> where </a:t>
            </a:r>
            <a:r>
              <a:rPr lang="en-IN" sz="1400" dirty="0" err="1"/>
              <a:t>vt.type_name</a:t>
            </a:r>
            <a:r>
              <a:rPr lang="en-IN" sz="1400" dirty="0"/>
              <a:t>='Car')) order by </a:t>
            </a:r>
            <a:r>
              <a:rPr lang="en-IN" sz="1400" dirty="0" err="1"/>
              <a:t>ff.feed_ratings</a:t>
            </a:r>
            <a:r>
              <a:rPr lang="en-IN" sz="1400" dirty="0"/>
              <a:t> </a:t>
            </a:r>
            <a:r>
              <a:rPr lang="en-IN" sz="1400" dirty="0" err="1"/>
              <a:t>desc</a:t>
            </a:r>
            <a:r>
              <a:rPr lang="en-IN" sz="1400" dirty="0"/>
              <a:t> LIMIT 5) as </a:t>
            </a:r>
            <a:r>
              <a:rPr lang="en-IN" sz="1400" dirty="0" err="1"/>
              <a:t>hj</a:t>
            </a:r>
            <a:r>
              <a:rPr lang="en-IN" sz="1400" dirty="0"/>
              <a:t>);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Retrieve </a:t>
            </a:r>
            <a:r>
              <a:rPr lang="en-US" sz="2400" dirty="0"/>
              <a:t>top 5 staff details who had maximum ratings in their service feedback for particular vehicle type.</a:t>
            </a:r>
            <a:endParaRPr lang="en-IN" sz="2400" dirty="0"/>
          </a:p>
        </p:txBody>
      </p:sp>
      <p:pic>
        <p:nvPicPr>
          <p:cNvPr id="2050" name="Picture 2" descr="complex_query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169" y="3148849"/>
            <a:ext cx="4005330" cy="2483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01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8</a:t>
            </a:fld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</a:t>
            </a:r>
            <a:r>
              <a:rPr lang="en-US" sz="1400" dirty="0" err="1"/>
              <a:t>qq.months</a:t>
            </a:r>
            <a:r>
              <a:rPr lang="en-US" sz="1400" dirty="0"/>
              <a:t> from (select count(extract(month from </a:t>
            </a:r>
            <a:r>
              <a:rPr lang="en-US" sz="1400" dirty="0" err="1"/>
              <a:t>s.entry_time</a:t>
            </a:r>
            <a:r>
              <a:rPr lang="en-US" sz="1400" dirty="0"/>
              <a:t>)) as </a:t>
            </a:r>
            <a:r>
              <a:rPr lang="en-US" sz="1400" dirty="0" err="1"/>
              <a:t>sg,extract</a:t>
            </a:r>
            <a:r>
              <a:rPr lang="en-US" sz="1400" dirty="0"/>
              <a:t>(month from </a:t>
            </a:r>
            <a:r>
              <a:rPr lang="en-US" sz="1400" dirty="0" err="1"/>
              <a:t>s.entry_time</a:t>
            </a:r>
            <a:r>
              <a:rPr lang="en-US" sz="1400" dirty="0"/>
              <a:t>) as months from </a:t>
            </a:r>
            <a:r>
              <a:rPr lang="en-US" sz="1400" dirty="0" err="1"/>
              <a:t>vehicle_mgmt.services</a:t>
            </a:r>
            <a:r>
              <a:rPr lang="en-US" sz="1400" dirty="0"/>
              <a:t> as s group by extract(month from </a:t>
            </a:r>
            <a:r>
              <a:rPr lang="en-US" sz="1400" dirty="0" err="1"/>
              <a:t>s.entry_time</a:t>
            </a:r>
            <a:r>
              <a:rPr lang="en-US" sz="1400" dirty="0"/>
              <a:t>) order by </a:t>
            </a:r>
            <a:r>
              <a:rPr lang="en-US" sz="1400" dirty="0" err="1"/>
              <a:t>sg</a:t>
            </a:r>
            <a:r>
              <a:rPr lang="en-US" sz="1400" dirty="0"/>
              <a:t> </a:t>
            </a:r>
            <a:r>
              <a:rPr lang="en-US" sz="1400" dirty="0" err="1"/>
              <a:t>desc</a:t>
            </a:r>
            <a:r>
              <a:rPr lang="en-US" sz="1400" dirty="0"/>
              <a:t> limit 1) as </a:t>
            </a:r>
            <a:r>
              <a:rPr lang="en-US" sz="1400" dirty="0" err="1"/>
              <a:t>qq</a:t>
            </a:r>
            <a:r>
              <a:rPr lang="en-US" sz="1400" dirty="0"/>
              <a:t>;</a:t>
            </a:r>
            <a:endParaRPr lang="en-IN" sz="1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Which service time customer prefers most?</a:t>
            </a:r>
            <a:endParaRPr lang="en-IN" sz="2400" dirty="0"/>
          </a:p>
        </p:txBody>
      </p:sp>
      <p:pic>
        <p:nvPicPr>
          <p:cNvPr id="3074" name="Picture 2" descr="q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080" y="3287471"/>
            <a:ext cx="4517182" cy="2800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05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</a:t>
            </a:r>
            <a:r>
              <a:rPr lang="en-US" sz="1400" dirty="0" err="1"/>
              <a:t>v.vehicle_id,s.exit_time-s.entry_time</a:t>
            </a:r>
            <a:r>
              <a:rPr lang="en-US" sz="1400" dirty="0"/>
              <a:t> FROM vehicles as v JOIN services as s on (</a:t>
            </a:r>
            <a:r>
              <a:rPr lang="en-US" sz="1400" dirty="0" err="1"/>
              <a:t>s.vehicle_id</a:t>
            </a:r>
            <a:r>
              <a:rPr lang="en-US" sz="1400" dirty="0"/>
              <a:t>=</a:t>
            </a:r>
            <a:r>
              <a:rPr lang="en-US" sz="1400" dirty="0" err="1"/>
              <a:t>v.vehicle_id</a:t>
            </a:r>
            <a:r>
              <a:rPr lang="en-US" sz="1400" dirty="0"/>
              <a:t>) order by </a:t>
            </a:r>
            <a:r>
              <a:rPr lang="en-US" sz="1400" dirty="0" err="1"/>
              <a:t>s.exit_times.entry_time</a:t>
            </a:r>
            <a:r>
              <a:rPr lang="en-US" sz="1400" dirty="0"/>
              <a:t> </a:t>
            </a:r>
            <a:r>
              <a:rPr lang="en-US" sz="1400" dirty="0" err="1"/>
              <a:t>desc</a:t>
            </a:r>
            <a:endParaRPr lang="en-IN" sz="1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Which </a:t>
            </a:r>
            <a:r>
              <a:rPr lang="en-US" sz="2400" dirty="0"/>
              <a:t>vehicle had required maximum time to service.</a:t>
            </a:r>
            <a:endParaRPr lang="en-IN" sz="2400" dirty="0"/>
          </a:p>
        </p:txBody>
      </p:sp>
      <p:pic>
        <p:nvPicPr>
          <p:cNvPr id="4098" name="Picture 2" descr="q2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0" t="5826" r="18416" b="45090"/>
          <a:stretch/>
        </p:blipFill>
        <p:spPr bwMode="auto">
          <a:xfrm>
            <a:off x="3964392" y="2771312"/>
            <a:ext cx="3389443" cy="318825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937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533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Office Theme</vt:lpstr>
      <vt:lpstr>VEHICLE MANAGEMENT SYSTEM</vt:lpstr>
      <vt:lpstr>Functional Requirements</vt:lpstr>
      <vt:lpstr>Database Model</vt:lpstr>
      <vt:lpstr>Top Functional Requirements</vt:lpstr>
      <vt:lpstr>Retrieve which vehicle model requires least maintainance than other vehicle models for particular vehicle type.</vt:lpstr>
      <vt:lpstr>List all the customers who had given feedback for all services.</vt:lpstr>
      <vt:lpstr>Retrieve top 5 staff details who had maximum ratings in their service feedback for particular vehicle type.</vt:lpstr>
      <vt:lpstr>Which service time customer prefers most?</vt:lpstr>
      <vt:lpstr>Which vehicle had required maximum time to service.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2018-11-20T18:00:37Z</dcterms:created>
  <dcterms:modified xsi:type="dcterms:W3CDTF">2018-11-22T10:18:12Z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