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5" r:id="rId3"/>
    <p:sldId id="259" r:id="rId4"/>
    <p:sldId id="260" r:id="rId5"/>
    <p:sldId id="276" r:id="rId6"/>
    <p:sldId id="261" r:id="rId7"/>
    <p:sldId id="268" r:id="rId8"/>
    <p:sldId id="262" r:id="rId9"/>
    <p:sldId id="264" r:id="rId10"/>
    <p:sldId id="266" r:id="rId11"/>
    <p:sldId id="274" r:id="rId12"/>
    <p:sldId id="267" r:id="rId13"/>
    <p:sldId id="269" r:id="rId14"/>
    <p:sldId id="270" r:id="rId15"/>
    <p:sldId id="271" r:id="rId16"/>
    <p:sldId id="277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90FD2-FB17-4A19-9E12-DE54E6B41E5A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1F830-E88A-4AB9-A536-6836C623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4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Linear Regression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1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LINEAR REGRESSION: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2582" y="1215011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Here are the results from PROC REG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454" y="1652547"/>
            <a:ext cx="625792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1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LINEAR REGRESSION: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2582" y="1215011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Here are the results from PROC REG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454" y="1652547"/>
            <a:ext cx="6257925" cy="481965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068455" y="4841979"/>
            <a:ext cx="1119909" cy="16486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640282" y="5600700"/>
            <a:ext cx="1295400" cy="381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36637" y="529699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Beta Values</a:t>
            </a:r>
          </a:p>
        </p:txBody>
      </p:sp>
    </p:spTree>
    <p:extLst>
      <p:ext uri="{BB962C8B-B14F-4D97-AF65-F5344CB8AC3E}">
        <p14:creationId xmlns:p14="http://schemas.microsoft.com/office/powerpoint/2010/main" val="204229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LINEAR REGRESSION: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066800"/>
                <a:ext cx="8229600" cy="5141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Plug the </a:t>
                </a:r>
                <a:r>
                  <a:rPr lang="en-US" b="1" i="1" dirty="0">
                    <a:latin typeface="Symbol" pitchFamily="18" charset="2"/>
                  </a:rPr>
                  <a:t>b  </a:t>
                </a:r>
                <a:r>
                  <a:rPr lang="en-US" dirty="0"/>
                  <a:t>terms </a:t>
                </a:r>
                <a:r>
                  <a:rPr lang="en-US" dirty="0" smtClean="0"/>
                  <a:t>into this formula: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+ …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algn="ctr"/>
                <a:endParaRPr lang="en-US" dirty="0"/>
              </a:p>
              <a:p>
                <a:endParaRPr lang="en-US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… and the Regression formula is: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9.1269 </a:t>
                </a:r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 0.2028∗</m:t>
                        </m:r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 0.0724∗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8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algn="ctr"/>
                <a:endParaRPr lang="en-US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For example, Data Point 1 has 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en-US" dirty="0" smtClean="0"/>
                  <a:t>X6=20 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en-US" dirty="0" smtClean="0"/>
                  <a:t>X8=35.3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en-US" dirty="0" smtClean="0"/>
                  <a:t>Y=10.98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Using the formula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 smtClean="0"/>
                  <a:t> to predict Y:</a:t>
                </a:r>
              </a:p>
              <a:p>
                <a:pPr lvl="5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9.1269 </a:t>
                </a:r>
                <a:r>
                  <a:rPr lang="en-US" dirty="0" smtClean="0"/>
                  <a:t>+ 0.2028*20-0.0724*35.3</a:t>
                </a:r>
              </a:p>
              <a:p>
                <a:pPr lvl="5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10.63 </a:t>
                </a:r>
              </a:p>
              <a:p>
                <a:pPr lvl="5"/>
                <a:r>
                  <a:rPr lang="en-US" dirty="0" smtClean="0"/>
                  <a:t>(compare this to the actual value Y=10.98)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6800"/>
                <a:ext cx="8229600" cy="5141857"/>
              </a:xfrm>
              <a:prstGeom prst="rect">
                <a:avLst/>
              </a:prstGeom>
              <a:blipFill rotWithShape="1">
                <a:blip r:embed="rId3"/>
                <a:stretch>
                  <a:fillRect l="-444" t="-830" b="-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71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LINEAR REGRESSION: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668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All the data points and estimated output are given below. The estimated values are given in “Y-hat” and the errors are in “e”.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723174"/>
              </p:ext>
            </p:extLst>
          </p:nvPr>
        </p:nvGraphicFramePr>
        <p:xfrm>
          <a:off x="2590800" y="1828800"/>
          <a:ext cx="3562744" cy="4525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588"/>
                <a:gridCol w="753713"/>
                <a:gridCol w="556588"/>
                <a:gridCol w="556588"/>
                <a:gridCol w="582679"/>
                <a:gridCol w="556588"/>
              </a:tblGrid>
              <a:tr h="174075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X6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Y-hat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35.3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10.98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10.63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11.13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11.03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30.8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12.51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11.56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58.8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61.4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74.4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6.36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5.97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76.7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70.7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7.82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57.5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46.4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-1.58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28.9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12.19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11.29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28.1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11.88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11.35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10.15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46.8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10.94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10.40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48.5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59.3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10.09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6.83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6.29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74.5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72.1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7.68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7.96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58.1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44.6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-1.09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33.4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10.36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10.76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28.6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11.08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11.52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-0.44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81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LINEAR REGRESSION: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82296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SAS Macro to score data using Linear regression model.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lvl="1"/>
            <a:r>
              <a:rPr lang="en-US" sz="1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%macro SCORE( INFILE, OUTFILE );</a:t>
            </a:r>
          </a:p>
          <a:p>
            <a:pPr lvl="1"/>
            <a:endParaRPr lang="en-US" sz="12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data &amp;OUTFILE.;</a:t>
            </a:r>
          </a:p>
          <a:p>
            <a:pPr lvl="1"/>
            <a:r>
              <a:rPr lang="en-US" sz="1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set &amp;INFILE.;</a:t>
            </a:r>
          </a:p>
          <a:p>
            <a:pPr lvl="1"/>
            <a:r>
              <a:rPr lang="en-US" sz="1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YHAT = 9.12689 + 0.20282*X6 - 0.07239*X8;</a:t>
            </a:r>
          </a:p>
          <a:p>
            <a:pPr lvl="1"/>
            <a:r>
              <a:rPr lang="en-US" sz="1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pPr lvl="1"/>
            <a:endParaRPr lang="en-US" sz="12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%mend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SAS code to create a New Data Set. This data set will be scored using the MACRO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lvl="1"/>
            <a:r>
              <a:rPr lang="en-US" sz="1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data NEWFILE;</a:t>
            </a:r>
          </a:p>
          <a:p>
            <a:pPr lvl="1"/>
            <a:r>
              <a:rPr lang="en-US" sz="1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input X6 X8;</a:t>
            </a:r>
          </a:p>
          <a:p>
            <a:pPr lvl="1"/>
            <a:r>
              <a:rPr lang="en-US" sz="12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datalines</a:t>
            </a:r>
            <a:r>
              <a:rPr lang="en-US" sz="1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sz="1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25  35.0</a:t>
            </a:r>
          </a:p>
          <a:p>
            <a:pPr lvl="1"/>
            <a:r>
              <a:rPr lang="en-US" sz="1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24  30.0</a:t>
            </a:r>
          </a:p>
          <a:p>
            <a:pPr lvl="1"/>
            <a:r>
              <a:rPr lang="en-US" sz="1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23  25.5</a:t>
            </a:r>
          </a:p>
          <a:p>
            <a:pPr lvl="1"/>
            <a:r>
              <a:rPr lang="en-US" sz="1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22  40.0</a:t>
            </a:r>
          </a:p>
          <a:p>
            <a:pPr lvl="1"/>
            <a:r>
              <a:rPr lang="en-US" sz="1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21  15.5</a:t>
            </a:r>
          </a:p>
          <a:p>
            <a:pPr lvl="1"/>
            <a:r>
              <a:rPr lang="en-US" sz="1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sz="1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run; </a:t>
            </a:r>
            <a:endParaRPr lang="en-US" sz="12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28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LINEAR REGRESSION: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SAS Code to invoke the macro and score the original data set and also the new data set. The code will  print out the first 5 observations of each scored data set.</a:t>
            </a:r>
          </a:p>
          <a:p>
            <a:endParaRPr lang="en-US" dirty="0"/>
          </a:p>
          <a:p>
            <a:pPr lvl="2"/>
            <a:r>
              <a:rPr lang="en-US" sz="1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200" b="1" i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sz="1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 TEMPFILE, SCOREFILE );</a:t>
            </a:r>
          </a:p>
          <a:p>
            <a:pPr lvl="2"/>
            <a:r>
              <a:rPr lang="en-US" sz="1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200" b="1" i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sz="1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 NEWFILE, NEWSCORE );</a:t>
            </a:r>
          </a:p>
          <a:p>
            <a:pPr lvl="2"/>
            <a:endParaRPr lang="en-US" sz="12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2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sz="1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print data=SCOREFILE(</a:t>
            </a:r>
            <a:r>
              <a:rPr lang="en-US" sz="12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1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=5);</a:t>
            </a:r>
          </a:p>
          <a:p>
            <a:pPr lvl="2"/>
            <a:r>
              <a:rPr lang="en-US" sz="1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pPr lvl="2"/>
            <a:endParaRPr lang="en-US" sz="12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2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sz="1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print data=NEWSCORE(</a:t>
            </a:r>
            <a:r>
              <a:rPr lang="en-US" sz="12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1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=5);</a:t>
            </a:r>
          </a:p>
          <a:p>
            <a:pPr lvl="2"/>
            <a:r>
              <a:rPr lang="en-US" sz="12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run;</a:t>
            </a:r>
            <a:endParaRPr lang="en-US" sz="12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Output of both print statement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lvl="2"/>
            <a:r>
              <a:rPr lang="en-US" dirty="0" smtClean="0"/>
              <a:t>Scored TEMPFILE			Scored NEWFILE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53000"/>
            <a:ext cx="3124200" cy="1171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5000625"/>
            <a:ext cx="23907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35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Linear Regression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Assumptions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7119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LINEAR REGRESSION</a:t>
            </a:r>
            <a:br>
              <a:rPr lang="en-US" sz="3600" b="1" dirty="0" smtClean="0">
                <a:solidFill>
                  <a:srgbClr val="C00000"/>
                </a:solidFill>
              </a:rPr>
            </a:br>
            <a:r>
              <a:rPr lang="en-US" sz="3600" b="1" dirty="0" smtClean="0">
                <a:solidFill>
                  <a:srgbClr val="C00000"/>
                </a:solidFill>
              </a:rPr>
              <a:t>Assumptions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Linear Regression assumes the following </a:t>
            </a:r>
          </a:p>
          <a:p>
            <a:pPr algn="ctr"/>
            <a:r>
              <a:rPr lang="en-US" sz="2400" b="1" dirty="0" smtClean="0"/>
              <a:t>criteria about the data will be met:</a:t>
            </a:r>
          </a:p>
          <a:p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Independence: All the observations (records) are independent from one another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Linearity: The target (dependent) variable is a linear combination of the input (independent) variables.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Multicollinearity</a:t>
            </a:r>
            <a:r>
              <a:rPr lang="en-US" dirty="0" smtClean="0"/>
              <a:t>: There is no perfect correlation between independent variables.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Error Terms: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The error terms have a mean or average value of zero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The error terms are normally distributed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There is no observable pattern to the error terms (homoscedastic).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461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LINEAR REGRESSION</a:t>
            </a:r>
            <a:br>
              <a:rPr lang="en-US" sz="3600" b="1" dirty="0" smtClean="0">
                <a:solidFill>
                  <a:srgbClr val="C00000"/>
                </a:solidFill>
              </a:rPr>
            </a:br>
            <a:r>
              <a:rPr lang="en-US" sz="3600" b="1" dirty="0" smtClean="0">
                <a:solidFill>
                  <a:srgbClr val="C00000"/>
                </a:solidFill>
              </a:rPr>
              <a:t>Assumptions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What if the Linear Regression model violates any assumption?</a:t>
            </a:r>
          </a:p>
          <a:p>
            <a:endParaRPr lang="en-US" dirty="0" smtClean="0"/>
          </a:p>
          <a:p>
            <a:r>
              <a:rPr lang="en-US" dirty="0" smtClean="0"/>
              <a:t>Linear Regression is robust. Even if the assumptions of linear regression are violated, the regression model can still produce good results.</a:t>
            </a:r>
          </a:p>
          <a:p>
            <a:pPr lvl="1"/>
            <a:r>
              <a:rPr lang="en-US" dirty="0" smtClean="0"/>
              <a:t>- Paraphrasing the work of JOHN TUKEY</a:t>
            </a:r>
          </a:p>
          <a:p>
            <a:endParaRPr lang="en-US" dirty="0" smtClean="0"/>
          </a:p>
          <a:p>
            <a:r>
              <a:rPr lang="en-US" dirty="0" smtClean="0"/>
              <a:t>“All models are wrong, but some are useful”</a:t>
            </a:r>
          </a:p>
          <a:p>
            <a:pPr lvl="1"/>
            <a:r>
              <a:rPr lang="en-US" dirty="0" smtClean="0"/>
              <a:t>- George E. P. Box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Linear regression is simple and powerful. If you can get away with using it as a predictive model, then do so. Even if it means taking a few liberties.</a:t>
            </a:r>
          </a:p>
          <a:p>
            <a:pPr lvl="1"/>
            <a:r>
              <a:rPr lang="en-US" dirty="0" smtClean="0"/>
              <a:t>- Opinion of Donald Wedding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2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Linear Regression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Review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6191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LINEAR REGRESSION</a:t>
            </a:r>
            <a:br>
              <a:rPr lang="en-US" sz="3600" b="1" dirty="0" smtClean="0">
                <a:solidFill>
                  <a:srgbClr val="C00000"/>
                </a:solidFill>
              </a:rPr>
            </a:br>
            <a:r>
              <a:rPr lang="en-US" sz="3600" b="1" dirty="0" smtClean="0">
                <a:solidFill>
                  <a:srgbClr val="C00000"/>
                </a:solidFill>
              </a:rPr>
              <a:t>Review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676400"/>
                <a:ext cx="8229600" cy="4564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Assume that the are “</a:t>
                </a:r>
                <a:r>
                  <a:rPr lang="en-US" b="1" i="1" dirty="0" smtClean="0"/>
                  <a:t>P</a:t>
                </a:r>
                <a:r>
                  <a:rPr lang="en-US" dirty="0" smtClean="0"/>
                  <a:t>” records and each record is labeled </a:t>
                </a:r>
                <a:r>
                  <a:rPr lang="en-US" b="1" i="1" dirty="0" err="1" smtClean="0"/>
                  <a:t>i</a:t>
                </a:r>
                <a:r>
                  <a:rPr lang="en-US" dirty="0" smtClean="0"/>
                  <a:t> where </a:t>
                </a:r>
                <a:r>
                  <a:rPr lang="en-US" b="1" i="1" dirty="0" err="1" smtClean="0"/>
                  <a:t>i</a:t>
                </a:r>
                <a:r>
                  <a:rPr lang="en-US" b="1" i="1" dirty="0" smtClean="0"/>
                  <a:t>=1..P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Assume that each record has a </a:t>
                </a:r>
                <a:r>
                  <a:rPr lang="en-US" b="1" i="1" dirty="0" smtClean="0"/>
                  <a:t>Y</a:t>
                </a:r>
                <a:r>
                  <a:rPr lang="en-US" dirty="0" smtClean="0"/>
                  <a:t> variable that is a target (dependent) variable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Assume that </a:t>
                </a:r>
                <a:r>
                  <a:rPr lang="en-US" b="1" i="1" dirty="0" smtClean="0"/>
                  <a:t>X</a:t>
                </a:r>
                <a:r>
                  <a:rPr lang="en-US" b="1" i="1" baseline="-25000" dirty="0" smtClean="0"/>
                  <a:t>1</a:t>
                </a:r>
                <a:r>
                  <a:rPr lang="en-US" b="1" i="1" dirty="0" smtClean="0"/>
                  <a:t>, X</a:t>
                </a:r>
                <a:r>
                  <a:rPr lang="en-US" b="1" i="1" baseline="-25000" dirty="0" smtClean="0"/>
                  <a:t>2</a:t>
                </a:r>
                <a:r>
                  <a:rPr lang="en-US" b="1" i="1" dirty="0" smtClean="0"/>
                  <a:t>, X</a:t>
                </a:r>
                <a:r>
                  <a:rPr lang="en-US" b="1" i="1" baseline="-25000" dirty="0" smtClean="0"/>
                  <a:t>3</a:t>
                </a:r>
                <a:r>
                  <a:rPr lang="en-US" b="1" i="1" dirty="0" smtClean="0"/>
                  <a:t>, … </a:t>
                </a:r>
                <a:r>
                  <a:rPr lang="en-US" b="1" i="1" dirty="0" err="1" smtClean="0"/>
                  <a:t>X</a:t>
                </a:r>
                <a:r>
                  <a:rPr lang="en-US" b="1" i="1" baseline="-25000" dirty="0" err="1" smtClean="0"/>
                  <a:t>n</a:t>
                </a:r>
                <a:r>
                  <a:rPr lang="en-US" dirty="0" smtClean="0"/>
                  <a:t> are input (independent) variables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Assume that there are some weights or </a:t>
                </a:r>
                <a:r>
                  <a:rPr lang="en-US" b="1" i="1" dirty="0" smtClean="0">
                    <a:latin typeface="Symbol" pitchFamily="18" charset="2"/>
                  </a:rPr>
                  <a:t>b</a:t>
                </a:r>
                <a:r>
                  <a:rPr lang="en-US" dirty="0" smtClean="0"/>
                  <a:t> (beta) values so that:</a:t>
                </a:r>
                <a:endParaRPr lang="en-US" dirty="0"/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+ …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𝑖𝑛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+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algn="ctr"/>
                <a:endParaRPr lang="en-US" b="0" dirty="0" smtClean="0"/>
              </a:p>
              <a:p>
                <a:pPr algn="ctr"/>
                <a:endParaRPr lang="en-US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In the above equation, the </a:t>
                </a:r>
                <a:r>
                  <a:rPr lang="en-US" b="1" i="1" dirty="0" err="1" smtClean="0"/>
                  <a:t>e</a:t>
                </a:r>
                <a:r>
                  <a:rPr lang="en-US" b="1" i="1" baseline="-25000" dirty="0" err="1" smtClean="0"/>
                  <a:t>i</a:t>
                </a:r>
                <a:r>
                  <a:rPr lang="en-US" dirty="0" smtClean="0"/>
                  <a:t> term is an error term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The </a:t>
                </a:r>
                <a:r>
                  <a:rPr lang="en-US" b="1" i="1" dirty="0">
                    <a:latin typeface="Symbol" pitchFamily="18" charset="2"/>
                  </a:rPr>
                  <a:t>b </a:t>
                </a:r>
                <a:r>
                  <a:rPr lang="en-US" b="1" i="1" dirty="0" smtClean="0">
                    <a:latin typeface="Symbol" pitchFamily="18" charset="2"/>
                  </a:rPr>
                  <a:t> </a:t>
                </a:r>
                <a:r>
                  <a:rPr lang="en-US" dirty="0" smtClean="0"/>
                  <a:t>terms are selected so that the sum of all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aseline="30000" dirty="0" smtClean="0"/>
                  <a:t>2</a:t>
                </a:r>
                <a:r>
                  <a:rPr lang="en-US" dirty="0" smtClean="0"/>
                  <a:t> terms is </a:t>
                </a:r>
                <a:r>
                  <a:rPr lang="en-US" b="1" i="1" dirty="0" smtClean="0"/>
                  <a:t>minimized</a:t>
                </a:r>
                <a:r>
                  <a:rPr lang="en-US" dirty="0" smtClean="0"/>
                  <a:t>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baseline="30000" dirty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baseline="30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𝑆𝑆𝐸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aseline="30000" dirty="0" smtClean="0"/>
              </a:p>
              <a:p>
                <a:endParaRPr lang="en-US" baseline="30000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baseline="30000" dirty="0"/>
              </a:p>
              <a:p>
                <a:endParaRPr lang="en-US" baseline="3000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76400"/>
                <a:ext cx="8229600" cy="4564583"/>
              </a:xfrm>
              <a:prstGeom prst="rect">
                <a:avLst/>
              </a:prstGeom>
              <a:blipFill rotWithShape="1">
                <a:blip r:embed="rId3"/>
                <a:stretch>
                  <a:fillRect l="-444" t="-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1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LINEAR REGRESSION</a:t>
            </a:r>
            <a:br>
              <a:rPr lang="en-US" sz="3600" b="1" dirty="0" smtClean="0">
                <a:solidFill>
                  <a:srgbClr val="C00000"/>
                </a:solidFill>
              </a:rPr>
            </a:br>
            <a:r>
              <a:rPr lang="en-US" sz="3600" b="1" dirty="0" smtClean="0">
                <a:solidFill>
                  <a:srgbClr val="C00000"/>
                </a:solidFill>
              </a:rPr>
              <a:t>Review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676400"/>
                <a:ext cx="8229600" cy="4262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Using the </a:t>
                </a:r>
                <a:r>
                  <a:rPr lang="en-US" b="1" i="1" dirty="0">
                    <a:latin typeface="Symbol" pitchFamily="18" charset="2"/>
                  </a:rPr>
                  <a:t>b  </a:t>
                </a:r>
                <a:r>
                  <a:rPr lang="en-US" dirty="0" smtClean="0"/>
                  <a:t>terms, it is possible to generate a reasonable estimate of </a:t>
                </a:r>
                <a:r>
                  <a:rPr lang="en-US" b="1" i="1" dirty="0" smtClean="0"/>
                  <a:t>Y</a:t>
                </a:r>
                <a:r>
                  <a:rPr lang="en-US" dirty="0" smtClean="0"/>
                  <a:t> for some given some </a:t>
                </a:r>
                <a:r>
                  <a:rPr lang="en-US" b="1" i="1" dirty="0" smtClean="0"/>
                  <a:t>X</a:t>
                </a:r>
                <a:r>
                  <a:rPr lang="en-US" dirty="0" smtClean="0"/>
                  <a:t> values.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The estimate of </a:t>
                </a:r>
                <a:r>
                  <a:rPr lang="en-US" b="1" i="1" dirty="0" smtClean="0"/>
                  <a:t>Y</a:t>
                </a:r>
                <a:r>
                  <a:rPr lang="en-US" dirty="0" smtClean="0"/>
                  <a:t> is represented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/>
                          </a:rPr>
                          <m:t>𝒀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+ …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algn="ctr"/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NOTE: The method for determining the </a:t>
                </a:r>
                <a:r>
                  <a:rPr lang="en-US" b="1" i="1" dirty="0">
                    <a:latin typeface="Symbol" pitchFamily="18" charset="2"/>
                  </a:rPr>
                  <a:t>b  </a:t>
                </a:r>
                <a:r>
                  <a:rPr lang="en-US" dirty="0" smtClean="0"/>
                  <a:t>terms requires Matrix algebra. It is beyond the scope of this class. In the opinion of the instructor, the best source of this learning the technique is:</a:t>
                </a:r>
              </a:p>
              <a:p>
                <a:endParaRPr lang="en-US" dirty="0" smtClean="0"/>
              </a:p>
              <a:p>
                <a:pPr lvl="1"/>
                <a:r>
                  <a:rPr lang="en-US" b="1" i="1" dirty="0" smtClean="0"/>
                  <a:t>Applied Regression Analysis, 3</a:t>
                </a:r>
                <a:r>
                  <a:rPr lang="en-US" b="1" i="1" baseline="30000" dirty="0" smtClean="0"/>
                  <a:t>rd</a:t>
                </a:r>
                <a:r>
                  <a:rPr lang="en-US" b="1" i="1" dirty="0" smtClean="0"/>
                  <a:t> Edition (chapters 4-5) </a:t>
                </a:r>
                <a:r>
                  <a:rPr lang="en-US" i="1" dirty="0" smtClean="0"/>
                  <a:t> by Norman R. Draper and Harry Smith. John Wiley and Sons.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76400"/>
                <a:ext cx="8229600" cy="4262192"/>
              </a:xfrm>
              <a:prstGeom prst="rect">
                <a:avLst/>
              </a:prstGeom>
              <a:blipFill rotWithShape="1">
                <a:blip r:embed="rId3"/>
                <a:stretch>
                  <a:fillRect l="-593" t="-1001" r="-667" b="-1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17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Linear Regression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Example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6621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LINEAR REGRESSION: Example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This example is taken from the previously mentioned Draper and Smith reference.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data describes monthly steam usage in a manufacturing plant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Y 		Monthly use of steam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X6	Operating days per month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X8	Average temperature in degrees Fahrenheit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NOTE: Draper and Smith named their variables X6 and X8, don’t worry about that. The names of the variables are not important and don’t affect the formula.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Raw Data is given on the following slide.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SAS Code is provided to read data into SAS</a:t>
            </a:r>
          </a:p>
        </p:txBody>
      </p:sp>
    </p:spTree>
    <p:extLst>
      <p:ext uri="{BB962C8B-B14F-4D97-AF65-F5344CB8AC3E}">
        <p14:creationId xmlns:p14="http://schemas.microsoft.com/office/powerpoint/2010/main" val="109410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LINEAR REGRESSION: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66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Raw Steam Usage Data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856991"/>
              </p:ext>
            </p:extLst>
          </p:nvPr>
        </p:nvGraphicFramePr>
        <p:xfrm>
          <a:off x="2743200" y="1600200"/>
          <a:ext cx="2423477" cy="4525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588"/>
                <a:gridCol w="753713"/>
                <a:gridCol w="556588"/>
                <a:gridCol w="556588"/>
              </a:tblGrid>
              <a:tr h="174075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X6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35.3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10.98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29.7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11.13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30.8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12.51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58.8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61.4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74.4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6.36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76.7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70.7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7.82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57.5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46.4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28.9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12.19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28.1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11.88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39.1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46.8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10.94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48.5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9.58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59.3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10.09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6.83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74.5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72.1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7.68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58.1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44.6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8.86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33.4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10.36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  <a:tr h="1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28.6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11.08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06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LINEAR REGRESSION: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43000"/>
            <a:ext cx="8229600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SAS Data Step to read in raw data</a:t>
            </a:r>
          </a:p>
          <a:p>
            <a:endParaRPr lang="en-US" sz="900" b="1" dirty="0" smtClean="0"/>
          </a:p>
          <a:p>
            <a:pPr lvl="6"/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data TEMPFILE;</a:t>
            </a:r>
            <a:endParaRPr lang="en-US" sz="10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lvl="6"/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input </a:t>
            </a:r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X6 X8 Y;</a:t>
            </a:r>
          </a:p>
          <a:p>
            <a:pPr lvl="6"/>
            <a:r>
              <a:rPr lang="en-US" sz="1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datalines</a:t>
            </a: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0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20  35.3  10.98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20  29.7  11.13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23  30.8  12.51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20  58.8  8.40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21  61.4  9.27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22  71.3  8.73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11  74.4  6.36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23  76.7  8.50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21  70.7  7.82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20  57.5  9.14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20  46.4  8.24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21  28.9  12.19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21  28.1  11.88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19  39.1  9.57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23  46.8  10.94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20  48.5  9.58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22  59.3  10.09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22  70.0  8.11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11  70.0  6.83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23  74.5  8.88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20  72.1  7.68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21  58.1  8.47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20  44.6  8.86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20  33.4  10.36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22  28.6  11.08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6"/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run; </a:t>
            </a:r>
            <a:endParaRPr lang="en-US" sz="10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15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LINEAR REGRESSION: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SAS has many </a:t>
            </a:r>
            <a:r>
              <a:rPr lang="en-US" dirty="0" err="1" smtClean="0"/>
              <a:t>procs</a:t>
            </a:r>
            <a:r>
              <a:rPr lang="en-US" dirty="0" smtClean="0"/>
              <a:t> that can do Linear Regression. Here are three: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lvl="1"/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data=TEMPFILE;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model Y = X6 X8;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quit;</a:t>
            </a:r>
          </a:p>
          <a:p>
            <a:pPr lvl="1"/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data=TEMPFILE;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model Y = X6 X8;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uit;</a:t>
            </a:r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genmod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data=TEMPFILE;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model Y = X6 X8 / link=identity 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=normal;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46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1314</Words>
  <Application>Microsoft Office PowerPoint</Application>
  <PresentationFormat>On-screen Show (4:3)</PresentationFormat>
  <Paragraphs>462</Paragraphs>
  <Slides>18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Linear Regression</vt:lpstr>
      <vt:lpstr>Linear Regression</vt:lpstr>
      <vt:lpstr>LINEAR REGRESSION Review</vt:lpstr>
      <vt:lpstr>LINEAR REGRESSION Review</vt:lpstr>
      <vt:lpstr>Linear Regression</vt:lpstr>
      <vt:lpstr>LINEAR REGRESSION: Example</vt:lpstr>
      <vt:lpstr>LINEAR REGRESSION: Example</vt:lpstr>
      <vt:lpstr>LINEAR REGRESSION: Example</vt:lpstr>
      <vt:lpstr>LINEAR REGRESSION: Example</vt:lpstr>
      <vt:lpstr>LINEAR REGRESSION: Example</vt:lpstr>
      <vt:lpstr>LINEAR REGRESSION: Example</vt:lpstr>
      <vt:lpstr>LINEAR REGRESSION: Example</vt:lpstr>
      <vt:lpstr>LINEAR REGRESSION: Example</vt:lpstr>
      <vt:lpstr>LINEAR REGRESSION: Example</vt:lpstr>
      <vt:lpstr>LINEAR REGRESSION: Example</vt:lpstr>
      <vt:lpstr>Linear Regression</vt:lpstr>
      <vt:lpstr>LINEAR REGRESSION Assumptions</vt:lpstr>
      <vt:lpstr>LINEAR REGRESSION Assumptions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Wedding</dc:creator>
  <cp:lastModifiedBy>Don Wedding</cp:lastModifiedBy>
  <cp:revision>34</cp:revision>
  <dcterms:created xsi:type="dcterms:W3CDTF">2006-08-16T00:00:00Z</dcterms:created>
  <dcterms:modified xsi:type="dcterms:W3CDTF">2014-06-24T03:58:17Z</dcterms:modified>
</cp:coreProperties>
</file>