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261" r:id="rId4"/>
    <p:sldId id="268" r:id="rId5"/>
    <p:sldId id="262" r:id="rId6"/>
    <p:sldId id="264" r:id="rId7"/>
    <p:sldId id="266" r:id="rId8"/>
    <p:sldId id="274" r:id="rId9"/>
    <p:sldId id="267" r:id="rId10"/>
    <p:sldId id="275" r:id="rId11"/>
    <p:sldId id="276" r:id="rId12"/>
    <p:sldId id="269" r:id="rId13"/>
    <p:sldId id="280" r:id="rId14"/>
    <p:sldId id="281" r:id="rId15"/>
    <p:sldId id="284" r:id="rId16"/>
    <p:sldId id="282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Linear Regression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Deploy Score Code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MODEL DEPLOYMENT: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SAS Data Step can score new data using the results from the Regression. Here is what the Data Step might look like.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NEWFILE;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TEMPFILE;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9.12689 + 0.20282*X6 - 0.07239*X8;</a:t>
            </a:r>
          </a:p>
          <a:p>
            <a:pPr lvl="2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use this Data Step, simply replace “TEMPFILE” with the name of your file. The results will be stored in a data set called “NEWFILE”.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is simple enough, but to make this more general purpose, it would be easy to put this Data Step inside of a SAS Macro.</a:t>
            </a:r>
            <a:endParaRPr lang="en-US" dirty="0"/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MODEL DEPLOYMENT: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Step is now contained in a SAS Macro:</a:t>
            </a:r>
          </a:p>
          <a:p>
            <a:pPr lvl="2"/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%macro SCORE( INFILE, OUTFILE );</a:t>
            </a:r>
          </a:p>
          <a:p>
            <a:pPr lvl="2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&amp;OUTFILE.;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&amp;INFILE.;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9.12689 + 0.20282*X6 - 0.07239*X8;</a:t>
            </a:r>
          </a:p>
          <a:p>
            <a:pPr lvl="2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%mend;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you call the SAS Macro, pass it the name of the data set and a name of a new data set where you want to store the results.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lvl="1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%SCORE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TEMPFILE, MY_NEW_FILE );</a:t>
            </a:r>
          </a:p>
        </p:txBody>
      </p:sp>
    </p:spTree>
    <p:extLst>
      <p:ext uri="{BB962C8B-B14F-4D97-AF65-F5344CB8AC3E}">
        <p14:creationId xmlns:p14="http://schemas.microsoft.com/office/powerpoint/2010/main" val="42185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MODEL DEPLOYMENT: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output of the </a:t>
            </a:r>
            <a:r>
              <a:rPr lang="en-US" dirty="0" err="1" smtClean="0"/>
              <a:t>proc</a:t>
            </a:r>
            <a:r>
              <a:rPr lang="en-US" dirty="0" smtClean="0"/>
              <a:t> print would be: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34042"/>
              </p:ext>
            </p:extLst>
          </p:nvPr>
        </p:nvGraphicFramePr>
        <p:xfrm>
          <a:off x="2590800" y="1828800"/>
          <a:ext cx="3006156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88"/>
                <a:gridCol w="753713"/>
                <a:gridCol w="556588"/>
                <a:gridCol w="556588"/>
                <a:gridCol w="582679"/>
              </a:tblGrid>
              <a:tr h="174075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Y_Hat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30.8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61.4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11.52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8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MODEL DEPLOYMENT: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Now it is possible to predict the “Y” value for new </a:t>
            </a:r>
            <a:r>
              <a:rPr lang="en-US" smtClean="0"/>
              <a:t>input </a:t>
            </a:r>
            <a:r>
              <a:rPr lang="en-US" smtClean="0"/>
              <a:t>values</a:t>
            </a:r>
            <a:r>
              <a:rPr lang="en-US" dirty="0" smtClean="0"/>
              <a:t>. For example: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sz="900" b="1" dirty="0" smtClean="0"/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SomeNewData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X6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X8;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datalines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15  25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20 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35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25  45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30  50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35  55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 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%SCORE(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SomeNewData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NowItsScored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4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roc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print data=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NowItsScored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MODEL DEPLOYMENT: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output of the </a:t>
            </a:r>
            <a:r>
              <a:rPr lang="en-US" dirty="0" err="1" smtClean="0"/>
              <a:t>proc</a:t>
            </a:r>
            <a:r>
              <a:rPr lang="en-US" dirty="0" smtClean="0"/>
              <a:t> print would be: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163369"/>
              </p:ext>
            </p:extLst>
          </p:nvPr>
        </p:nvGraphicFramePr>
        <p:xfrm>
          <a:off x="2590800" y="1828800"/>
          <a:ext cx="2449568" cy="104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88"/>
                <a:gridCol w="753713"/>
                <a:gridCol w="556588"/>
                <a:gridCol w="582679"/>
              </a:tblGrid>
              <a:tr h="174075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Y_Hat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10.94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5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Other Considerations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Missing Values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MISSING VALUES: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Any code that handled missing values before the call to PROC REG must be implemented into the score code.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Example: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Assume four input variables A, B, C, D are used to predict 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Assume that some of the values of A, B, C, and D were missing and a company used the following business rules to impute (“fix”) the records: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smtClean="0"/>
              <a:t>If “A” is missing then delete the record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smtClean="0"/>
              <a:t>If “B” is missing then assign a value of 10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smtClean="0"/>
              <a:t>If “C” is missing, then assign 5 or 15 depending on if A &gt; 0 or A &lt;= 0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smtClean="0"/>
              <a:t>If “D” is missing, then assign 25, and set a flag variable to missing.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MISSING VALUES: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Here is the data step code that will follow these rules: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INFILE2;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INFILE1;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missing(A) then delete;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missing(B) then B = 10;</a:t>
            </a: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 missing(C) then do;</a:t>
            </a: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A&gt;0 then C=5; else C=10;</a:t>
            </a: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nd;</a:t>
            </a:r>
          </a:p>
          <a:p>
            <a:pPr lvl="4"/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 missing(D) then do;</a:t>
            </a: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 = 25;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end;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8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MISSING VALUES: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Assume that the following code was run to compute the Beta Values: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pPr lvl="4"/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data=INFILE2;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Model Y = A B C D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4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cs typeface="Courier New" pitchFamily="49" charset="0"/>
              </a:rPr>
              <a:t>Assume that these were the resulting coefficients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 smtClean="0">
                <a:cs typeface="Courier New" pitchFamily="49" charset="0"/>
              </a:rPr>
              <a:t>Intercept	=	5</a:t>
            </a:r>
          </a:p>
          <a:p>
            <a:pPr marL="1200150" lvl="6" indent="-285750">
              <a:buFont typeface="Arial" pitchFamily="34" charset="0"/>
              <a:buChar char="•"/>
            </a:pPr>
            <a:r>
              <a:rPr lang="en-US" sz="1600" dirty="0" smtClean="0">
                <a:cs typeface="Courier New" pitchFamily="49" charset="0"/>
              </a:rPr>
              <a:t>A 		=	4.5</a:t>
            </a:r>
          </a:p>
          <a:p>
            <a:pPr marL="1200150" lvl="6" indent="-285750">
              <a:buFont typeface="Arial" pitchFamily="34" charset="0"/>
              <a:buChar char="•"/>
            </a:pPr>
            <a:r>
              <a:rPr lang="en-US" sz="1600" dirty="0" smtClean="0">
                <a:cs typeface="Courier New" pitchFamily="49" charset="0"/>
              </a:rPr>
              <a:t>B 		=	-3.2</a:t>
            </a:r>
          </a:p>
          <a:p>
            <a:pPr marL="1200150" lvl="6" indent="-285750">
              <a:buFont typeface="Arial" pitchFamily="34" charset="0"/>
              <a:buChar char="•"/>
            </a:pPr>
            <a:r>
              <a:rPr lang="en-US" sz="1600" dirty="0" smtClean="0">
                <a:cs typeface="Courier New" pitchFamily="49" charset="0"/>
              </a:rPr>
              <a:t>C 		=	6.1</a:t>
            </a:r>
          </a:p>
          <a:p>
            <a:pPr marL="1200150" lvl="6" indent="-285750">
              <a:buFont typeface="Arial" pitchFamily="34" charset="0"/>
              <a:buChar char="•"/>
            </a:pPr>
            <a:r>
              <a:rPr lang="en-US" sz="1600" dirty="0" smtClean="0">
                <a:cs typeface="Courier New" pitchFamily="49" charset="0"/>
              </a:rPr>
              <a:t>D 		=	-2.6</a:t>
            </a:r>
          </a:p>
          <a:p>
            <a:pPr marL="1200150" lvl="6" indent="-285750">
              <a:buFont typeface="Arial" pitchFamily="34" charset="0"/>
              <a:buChar char="•"/>
            </a:pPr>
            <a:r>
              <a:rPr lang="en-US" sz="1600" dirty="0" err="1" smtClean="0">
                <a:cs typeface="Courier New" pitchFamily="49" charset="0"/>
              </a:rPr>
              <a:t>D_Missing_Flag</a:t>
            </a:r>
            <a:r>
              <a:rPr lang="en-US" sz="1600" dirty="0" smtClean="0">
                <a:cs typeface="Courier New" pitchFamily="49" charset="0"/>
              </a:rPr>
              <a:t>	=	13</a:t>
            </a:r>
            <a:endParaRPr lang="en-US" sz="16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MISSING VALUES: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Step is now contained in a SAS Macro.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lvl="1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%macro SCORE( INFILE, OUTFILE );</a:t>
            </a:r>
          </a:p>
          <a:p>
            <a:pPr lvl="2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&amp;OUTFILE.;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&amp;INFILE.;</a:t>
            </a:r>
          </a:p>
          <a:p>
            <a:pPr lvl="3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missing(A) then delete;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missing(B) then B = 10;</a:t>
            </a:r>
          </a:p>
          <a:p>
            <a:pPr lvl="3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missing(C) then do;</a:t>
            </a:r>
          </a:p>
          <a:p>
            <a:pPr lvl="3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if A&gt;0 then C=5; else C=10;</a:t>
            </a:r>
          </a:p>
          <a:p>
            <a:pPr lvl="3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lvl="3"/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3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missing(D) then do;</a:t>
            </a:r>
          </a:p>
          <a:p>
            <a:pPr lvl="3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3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D = 25;</a:t>
            </a:r>
          </a:p>
          <a:p>
            <a:pPr lvl="3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lvl="2"/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5 + 4.5*A-3.2*B+6.1*C-2.6*D+13*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%mend;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Simple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MISSING VALUES: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Step is now contained in a SAS Macro. </a:t>
            </a:r>
            <a:r>
              <a:rPr lang="en-US" dirty="0" smtClean="0">
                <a:solidFill>
                  <a:srgbClr val="FF0000"/>
                </a:solidFill>
              </a:rPr>
              <a:t>Notice the missing value code</a:t>
            </a:r>
          </a:p>
          <a:p>
            <a:pPr lvl="2"/>
            <a:endParaRPr lang="en-US" dirty="0"/>
          </a:p>
          <a:p>
            <a:pPr lvl="1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%macro SCORE( INFILE, OUTFILE );</a:t>
            </a:r>
          </a:p>
          <a:p>
            <a:pPr lvl="2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&amp;OUTFILE.;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&amp;INFILE.;</a:t>
            </a:r>
          </a:p>
          <a:p>
            <a:pPr lvl="3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missing(A) then delete;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missing(B) then B = 10;</a:t>
            </a:r>
          </a:p>
          <a:p>
            <a:pPr lvl="3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missing(C) then do;</a:t>
            </a:r>
          </a:p>
          <a:p>
            <a:pPr lvl="3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if A&gt;0 then C=5; else C=10;</a:t>
            </a:r>
          </a:p>
          <a:p>
            <a:pPr lvl="3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lvl="3"/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3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missing(D) then do;</a:t>
            </a:r>
          </a:p>
          <a:p>
            <a:pPr lvl="3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3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D = 25;</a:t>
            </a:r>
          </a:p>
          <a:p>
            <a:pPr lvl="3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lvl="2"/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5 + 4.5*A-3.2*B+6.1*C-2.6*D+13*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%mend;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Other Considerations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Variable Transformation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TRANSFORM VALUES: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Any code that transforms values before the call to PROC REG must be implemented into the score code.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Example: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Assume that in the previous example, the “B” value must be transformed with a natural log (“</a:t>
            </a:r>
            <a:r>
              <a:rPr lang="en-US" dirty="0" err="1" smtClean="0"/>
              <a:t>ln</a:t>
            </a:r>
            <a:r>
              <a:rPr lang="en-US" dirty="0" smtClean="0"/>
              <a:t>”) transform. In SAS, this is represented with “log”. This code will be added to the previous missing value imputation code.</a:t>
            </a:r>
          </a:p>
        </p:txBody>
      </p:sp>
    </p:spTree>
    <p:extLst>
      <p:ext uri="{BB962C8B-B14F-4D97-AF65-F5344CB8AC3E}">
        <p14:creationId xmlns:p14="http://schemas.microsoft.com/office/powerpoint/2010/main" val="15619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TRANSFORM VALUES 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Here is the data step code that will follow these rules: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INFILE2;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INFILE1;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missing(A) then delete;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missing(B) then B = 10;</a:t>
            </a: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 missing(C) then do;</a:t>
            </a: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A&gt;0 then C=5; else C=10;</a:t>
            </a: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nd;</a:t>
            </a:r>
          </a:p>
          <a:p>
            <a:pPr lvl="4"/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 missing(D) then do;</a:t>
            </a: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 = 25;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 = log(B);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78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MISSING VALUES: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Assuming that nothing else changed, the new Data Step score code is presented in the SAS Macro below.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lvl="1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%macro SCORE( INFILE, OUTFILE );</a:t>
            </a:r>
          </a:p>
          <a:p>
            <a:pPr lvl="2"/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&amp;OUTFILE.;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&amp;INFILE.;</a:t>
            </a:r>
          </a:p>
          <a:p>
            <a:pPr lvl="3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missing(A) then delete;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missing(B) then B = 10;</a:t>
            </a: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missing(C) then do;</a:t>
            </a: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if A&gt;0 then C=5; else C=10;</a:t>
            </a: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lvl="3"/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missing(D) then do;</a:t>
            </a: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D = 25;</a:t>
            </a: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 = log(B);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5 + 4.5*A-3.2*B+6.1*C-2.6*D+13*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%mend;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MISSING VALUES: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Assuming that nothing else changed, the new Data Step score code is presented in the SAS Macro below. </a:t>
            </a:r>
            <a:r>
              <a:rPr lang="en-US" dirty="0" smtClean="0">
                <a:solidFill>
                  <a:srgbClr val="FF0000"/>
                </a:solidFill>
              </a:rPr>
              <a:t>Notice the transform of the B variable.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lvl="1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%macro SCORE( INFILE, OUTFILE );</a:t>
            </a:r>
          </a:p>
          <a:p>
            <a:pPr lvl="2"/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&amp;OUTFILE.;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&amp;INFILE.;</a:t>
            </a:r>
          </a:p>
          <a:p>
            <a:pPr lvl="3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missing(A) then delete;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missing(B) then B = 10;</a:t>
            </a: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missing(C) then do;</a:t>
            </a: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if A&gt;0 then C=5; else C=10;</a:t>
            </a: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lvl="3"/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missing(D) then do;</a:t>
            </a: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D = 25;</a:t>
            </a:r>
          </a:p>
          <a:p>
            <a:pPr lvl="3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 = log(B);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5 + 4.5*A-3.2*B+6.1*C-2.6*D+13*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D_Missing_Flag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%mend;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MODEL DEPLOYMENT: Simple Example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example is taken from the previously mentioned Draper and Smith reference.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describes monthly steam usage in a manufacturing plant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Y 		Monthly use of steam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X6	Operating days per month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X8	Average temperature in degrees Fahrenheit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NOTE: Draper and Smith named their variables X6 and X8, don’t worry about that. The names of the variables are not important and don’t affect the formula.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Raw Data is given on the following slide.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Code is provided to read data into SAS</a:t>
            </a:r>
          </a:p>
        </p:txBody>
      </p:sp>
    </p:spTree>
    <p:extLst>
      <p:ext uri="{BB962C8B-B14F-4D97-AF65-F5344CB8AC3E}">
        <p14:creationId xmlns:p14="http://schemas.microsoft.com/office/powerpoint/2010/main" val="10941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MODEL DEPLOYMENT: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Raw Steam Usage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56991"/>
              </p:ext>
            </p:extLst>
          </p:nvPr>
        </p:nvGraphicFramePr>
        <p:xfrm>
          <a:off x="2743200" y="1600200"/>
          <a:ext cx="2423477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88"/>
                <a:gridCol w="753713"/>
                <a:gridCol w="556588"/>
                <a:gridCol w="556588"/>
              </a:tblGrid>
              <a:tr h="174075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MODEL DEPLOYMENT: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Data Step to read in raw data</a:t>
            </a:r>
          </a:p>
          <a:p>
            <a:endParaRPr lang="en-US" sz="900" b="1" dirty="0" smtClean="0"/>
          </a:p>
          <a:p>
            <a:pPr lvl="6"/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 TEMPFILE;</a:t>
            </a:r>
            <a:endParaRPr lang="en-US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6"/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X6 X8 Y;</a:t>
            </a:r>
          </a:p>
          <a:p>
            <a:pPr lvl="6"/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20  35.3  10.98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20  29.7  11.13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23  30.8  12.51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20  58.8  8.40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21  61.4  9.27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22  71.3  8.73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11  74.4  6.36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23  76.7  8.50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21  70.7  7.82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20  57.5  9.14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20  46.4  8.24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21  28.9  12.19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21  28.1  11.88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19  39.1  9.57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23  46.8  10.94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20  48.5  9.58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22  59.3  10.09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22  70.0  8.11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11  70.0  6.83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23  74.5  8.88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20  72.1  7.68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21  58.1  8.47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20  44.6  8.86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20  33.4  10.36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22  28.6  11.08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run; </a:t>
            </a:r>
            <a:endParaRPr lang="en-US" sz="1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MODEL DEPLOYMENT: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has many </a:t>
            </a:r>
            <a:r>
              <a:rPr lang="en-US" dirty="0" err="1" smtClean="0"/>
              <a:t>procs</a:t>
            </a:r>
            <a:r>
              <a:rPr lang="en-US" dirty="0" smtClean="0"/>
              <a:t> that can do Linear Regression. Here in one of them: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data=TEMPFILE;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model Y = X6 X8;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quit;</a:t>
            </a: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MODEL DEPLOYMENT: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582" y="12150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are the results from PROC REG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54" y="1652547"/>
            <a:ext cx="62579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MODEL DEPLOYMENT: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582" y="12150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are the results from PROC REG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54" y="1652547"/>
            <a:ext cx="6257925" cy="48196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68455" y="4841979"/>
            <a:ext cx="1119909" cy="1648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40282" y="5600700"/>
            <a:ext cx="12954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36637" y="52969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Beta Values</a:t>
            </a:r>
          </a:p>
        </p:txBody>
      </p:sp>
    </p:spTree>
    <p:extLst>
      <p:ext uri="{BB962C8B-B14F-4D97-AF65-F5344CB8AC3E}">
        <p14:creationId xmlns:p14="http://schemas.microsoft.com/office/powerpoint/2010/main" val="20422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MODEL DEPLOYMENT: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066800"/>
                <a:ext cx="8229600" cy="5141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Plug the </a:t>
                </a:r>
                <a:r>
                  <a:rPr lang="en-US" b="1" i="1" dirty="0">
                    <a:latin typeface="Symbol" pitchFamily="18" charset="2"/>
                  </a:rPr>
                  <a:t>b  </a:t>
                </a:r>
                <a:r>
                  <a:rPr lang="en-US" dirty="0"/>
                  <a:t>terms </a:t>
                </a:r>
                <a:r>
                  <a:rPr lang="en-US" dirty="0" smtClean="0"/>
                  <a:t>into this formula: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… and the Regression formula is: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9.1269 </a:t>
                </a:r>
                <a:r>
                  <a:rPr lang="en-US" b="1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𝟐𝟎𝟐𝟖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m:rPr>
                        <m:nor/>
                      </m:rP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𝟎𝟕𝟐𝟒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𝟖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algn="ctr"/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For example, Data Point 1 has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X6=20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X8=35.3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Y=10.98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Using the formula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 to predict Y: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9.1269 </a:t>
                </a:r>
                <a:r>
                  <a:rPr lang="en-US" dirty="0" smtClean="0"/>
                  <a:t>+ 0.2028*20-0.0724*35.3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10.63 </a:t>
                </a:r>
              </a:p>
              <a:p>
                <a:pPr lvl="5"/>
                <a:r>
                  <a:rPr lang="en-US" dirty="0" smtClean="0"/>
                  <a:t>(compare this to the actual value Y=10.98)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41857"/>
              </a:xfrm>
              <a:prstGeom prst="rect">
                <a:avLst/>
              </a:prstGeom>
              <a:blipFill rotWithShape="1">
                <a:blip r:embed="rId3"/>
                <a:stretch>
                  <a:fillRect l="-444" t="-830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7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1434</Words>
  <Application>Microsoft Office PowerPoint</Application>
  <PresentationFormat>On-screen Show (4:3)</PresentationFormat>
  <Paragraphs>570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Linear Regression Deploy Score Code</vt:lpstr>
      <vt:lpstr>Simple Example</vt:lpstr>
      <vt:lpstr>MODEL DEPLOYMENT: Simple Example</vt:lpstr>
      <vt:lpstr>MODEL DEPLOYMENT: Simple Example</vt:lpstr>
      <vt:lpstr>MODEL DEPLOYMENT: Simple Example</vt:lpstr>
      <vt:lpstr>MODEL DEPLOYMENT: Simple Example</vt:lpstr>
      <vt:lpstr>MODEL DEPLOYMENT: Simple Example</vt:lpstr>
      <vt:lpstr>MODEL DEPLOYMENT: Simple Example</vt:lpstr>
      <vt:lpstr>MODEL DEPLOYMENT: Simple Example</vt:lpstr>
      <vt:lpstr>MODEL DEPLOYMENT: Simple Example</vt:lpstr>
      <vt:lpstr>MODEL DEPLOYMENT: Simple Example</vt:lpstr>
      <vt:lpstr>MODEL DEPLOYMENT: Simple Example</vt:lpstr>
      <vt:lpstr>MODEL DEPLOYMENT: Simple Example</vt:lpstr>
      <vt:lpstr>MODEL DEPLOYMENT: Simple Example</vt:lpstr>
      <vt:lpstr>Other Considerations Missing Values</vt:lpstr>
      <vt:lpstr>MISSING VALUES: </vt:lpstr>
      <vt:lpstr>MISSING VALUES: </vt:lpstr>
      <vt:lpstr>MISSING VALUES: </vt:lpstr>
      <vt:lpstr>MISSING VALUES: </vt:lpstr>
      <vt:lpstr>MISSING VALUES: </vt:lpstr>
      <vt:lpstr>Other Considerations Variable Transformation</vt:lpstr>
      <vt:lpstr>TRANSFORM VALUES: </vt:lpstr>
      <vt:lpstr>TRANSFORM VALUES : </vt:lpstr>
      <vt:lpstr>MISSING VALUES: </vt:lpstr>
      <vt:lpstr>MISSING VALUES: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Don</cp:lastModifiedBy>
  <cp:revision>50</cp:revision>
  <dcterms:created xsi:type="dcterms:W3CDTF">2006-08-16T00:00:00Z</dcterms:created>
  <dcterms:modified xsi:type="dcterms:W3CDTF">2015-01-08T05:06:22Z</dcterms:modified>
</cp:coreProperties>
</file>