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4" r:id="rId3"/>
    <p:sldId id="259" r:id="rId4"/>
    <p:sldId id="312" r:id="rId5"/>
    <p:sldId id="313" r:id="rId6"/>
    <p:sldId id="314" r:id="rId7"/>
    <p:sldId id="317" r:id="rId8"/>
    <p:sldId id="316" r:id="rId9"/>
    <p:sldId id="315" r:id="rId10"/>
    <p:sldId id="318" r:id="rId11"/>
    <p:sldId id="31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20" r:id="rId20"/>
    <p:sldId id="310" r:id="rId21"/>
    <p:sldId id="311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40" r:id="rId40"/>
    <p:sldId id="341" r:id="rId41"/>
    <p:sldId id="34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Missing 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EXAMPLE: NAMING IMPUTE VARIABLES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036" y="14478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MODEL: 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 = 		IMP_X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Adjusted R2	28.7%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048000" y="4432589"/>
            <a:ext cx="1371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56289"/>
            <a:ext cx="4171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EXAMPLE: NAMING IMPUTE VARIABLES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036" y="14478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MODEL: 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 =		IMP_X + </a:t>
            </a:r>
            <a:r>
              <a:rPr lang="en-US" sz="1600" dirty="0" err="1" smtClean="0"/>
              <a:t>m_X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Adjusted R2	</a:t>
            </a:r>
            <a:r>
              <a:rPr lang="en-US" sz="1600" b="1" dirty="0" smtClean="0">
                <a:solidFill>
                  <a:srgbClr val="FF0000"/>
                </a:solidFill>
              </a:rPr>
              <a:t>55.2%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048000" y="4432589"/>
            <a:ext cx="1371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11" y="3079016"/>
            <a:ext cx="4048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TECHNIQUES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METHODS OF DEALING WITH MISSING VALUES: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records with missing values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Avoid using a variable that has a missing value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business </a:t>
            </a:r>
            <a:r>
              <a:rPr lang="en-US" dirty="0" smtClean="0"/>
              <a:t>rule to fix a missing value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the missing value with an average value (i.e. Mean, Median, Mode)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a decision tree (or similar tool) to build a model to impute the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39488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a marketing company is trying to identify the amount of money a person will pay for a summer vacation. Assume that their data set is called “CUSTOMERS” and contains the following variables.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VACATION	: How much the customer spent (in thousands) on last vacation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AGE 		: Integer value 18 or Older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INCOME	: Income in thousands of dollars per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JOB		: Professional, Manager, Labor, Office, Other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YOJ		: Integer representing number of years on job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EDUCATION	: </a:t>
            </a:r>
            <a:r>
              <a:rPr lang="en-US" sz="1600" dirty="0" err="1" smtClean="0"/>
              <a:t>HighSchool</a:t>
            </a:r>
            <a:r>
              <a:rPr lang="en-US" sz="1600" dirty="0" smtClean="0"/>
              <a:t>, College, </a:t>
            </a:r>
            <a:r>
              <a:rPr lang="en-US" sz="1600" dirty="0" err="1" smtClean="0"/>
              <a:t>GradSchool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CAR_VALUE	: Car value in thousands of dollars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HOME_VALUE	: Home value in thousands of dollars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FLAG_CONTACT	: Flag indicating customer consents to be contacted 1=YES, 0=NO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9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Explore the data, and see what it looks like.</a:t>
            </a:r>
          </a:p>
          <a:p>
            <a:endParaRPr lang="en-US" dirty="0" smtClean="0"/>
          </a:p>
          <a:p>
            <a:pPr lvl="2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contents data=CUSTOMERS;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 data=CUSTOMERS(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Explore the data, and see what it looks like.</a:t>
            </a:r>
          </a:p>
          <a:p>
            <a:endParaRPr lang="en-US" dirty="0" smtClean="0"/>
          </a:p>
          <a:p>
            <a:pPr lvl="2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contents data=CUSTOMERS;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PROC CONTENTS tells us that there are 10207 records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There are 7 Numeric variables and 2 character 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4562475" cy="250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26" y="3810000"/>
            <a:ext cx="3320473" cy="255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Explore the data, and see what it looks like.</a:t>
            </a:r>
          </a:p>
          <a:p>
            <a:endParaRPr lang="en-US" dirty="0" smtClean="0"/>
          </a:p>
          <a:p>
            <a:pPr lvl="2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data=CUSTOMERS(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PROC PRINT gives a good indication of what the data looks like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8" y="3429000"/>
            <a:ext cx="73040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Determine if any of the numeric values are missing. The good way to do this is with a PROC MEANS statement. The code and output are given below. The options in the statement are defined as: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 	: Number of values not missing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nmiss</a:t>
            </a:r>
            <a:r>
              <a:rPr lang="en-US" dirty="0" smtClean="0"/>
              <a:t>	: Number of values missing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mean	: Mean or average of the non-missing values</a:t>
            </a:r>
          </a:p>
          <a:p>
            <a:pPr lvl="2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means data=CUSTOMERS n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nmiss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mean;</a:t>
            </a:r>
          </a:p>
          <a:p>
            <a:pPr lvl="1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AGE CAR_VALUE FLAG_CONTACT HOME_VALUE INCOME VACATION YOJ;</a:t>
            </a:r>
          </a:p>
          <a:p>
            <a:pPr lvl="1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495800"/>
            <a:ext cx="39719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1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The PROC MEANS results are :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AGE		: Average is 44 and there are 7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CAR_VALUE	: Average is $15K and 9171 values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(90%)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FLAG_CONTACT	: Average is 0.95 and 219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HOME_VALUE	: Average is $154K and 568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Income	: Average is $61K and 644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VACATION	: Average is $999 and 518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YOJ		: Average is 10.5 and 541 are missing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495800"/>
            <a:ext cx="39719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The PROC MEANS results are :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AGE		: Average is 44 and there are 7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CAR_VALUE	: Average is $15K and 9171 values (90%)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FLAG_CONTACT	: Average is 0.95 and 219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HOME_VALUE	: Average is $154K and 568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Income	: Average is $61K and 644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VACATION	: Average is $999 and 518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YOJ		: Average is 10.5 and 541 are missing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495800"/>
            <a:ext cx="39719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5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Missing 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75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Determine if any categorical variables are missing. Note that even though FLAG_CONTACT is numeric, it actually is a categorical variable since it is a 1 or 0 value. The code and results are given below.</a:t>
            </a:r>
          </a:p>
          <a:p>
            <a:pPr lvl="2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JOB EDUCATION FLAG_CONTACT /missing;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46170"/>
            <a:ext cx="4114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77" y="3429000"/>
            <a:ext cx="43243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Job		: The most common value is “Professional” and 6.47% are missing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Education	: The most common value is “</a:t>
            </a:r>
            <a:r>
              <a:rPr lang="en-US" sz="1600" dirty="0" err="1" smtClean="0"/>
              <a:t>HighSchool</a:t>
            </a:r>
            <a:r>
              <a:rPr lang="en-US" sz="1600" dirty="0" smtClean="0"/>
              <a:t>” and 3.08% are “???” (missing)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Flag_Content</a:t>
            </a:r>
            <a:r>
              <a:rPr lang="en-US" sz="1600" dirty="0" smtClean="0"/>
              <a:t>	: The most common value is 1 and 2.85% are missing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46170"/>
            <a:ext cx="4114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77" y="3429000"/>
            <a:ext cx="43243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8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Write a DATA STEP that will be used to create a NEW data set where the missing values are “fixed”. This DATA STEP does nothing more than copy the contents from CUSTOMERS to NEW_CUSTOMERS. After the data step, a PROC PRINT will display the first 15 records of NEW_CUSTOMERS.</a:t>
            </a:r>
          </a:p>
          <a:p>
            <a:endParaRPr lang="en-US" dirty="0" smtClean="0"/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 data=NEW_CUSTOMERS(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=15);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dirty="0"/>
          </a:p>
          <a:p>
            <a:r>
              <a:rPr lang="en-US" dirty="0" smtClean="0"/>
              <a:t>The result of the PROC PRINT are given in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71588"/>
            <a:ext cx="7351713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1: Delete Records that have a missing value</a:t>
            </a:r>
          </a:p>
          <a:p>
            <a:endParaRPr lang="en-US" dirty="0"/>
          </a:p>
          <a:p>
            <a:r>
              <a:rPr lang="en-US" dirty="0" smtClean="0"/>
              <a:t>Assume that a business decision was made to delete any record where the target variable (“Vacation”) had a missing value. The code is added to the data step.</a:t>
            </a:r>
          </a:p>
          <a:p>
            <a:endParaRPr lang="en-US" dirty="0" smtClean="0"/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missing(VACATION) then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Notice that when the first 15 records are printed, the third record from before is gone. This is because Vacation had a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13337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81113"/>
            <a:ext cx="732313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8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2: Avoid using variables with missing values</a:t>
            </a:r>
          </a:p>
          <a:p>
            <a:endParaRPr lang="en-US" dirty="0"/>
          </a:p>
          <a:p>
            <a:r>
              <a:rPr lang="en-US" dirty="0" smtClean="0"/>
              <a:t>Notice that 90% of the values in the variable “CAR_VALUE” are missing. Because so many values are missing, it was decided not to use that variable and it was dropped from the data set.</a:t>
            </a:r>
          </a:p>
          <a:p>
            <a:endParaRPr lang="en-US" dirty="0" smtClean="0"/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 missing(VACATION) then delete;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rop CAR_VALUE;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Notice that when the first 15 records are printed, the variable CAR_VALUE is gone.</a:t>
            </a:r>
          </a:p>
        </p:txBody>
      </p:sp>
    </p:spTree>
    <p:extLst>
      <p:ext uri="{BB962C8B-B14F-4D97-AF65-F5344CB8AC3E}">
        <p14:creationId xmlns:p14="http://schemas.microsoft.com/office/powerpoint/2010/main" val="1181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00163"/>
            <a:ext cx="6475413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3: Use a business rule to fix a missing value</a:t>
            </a:r>
          </a:p>
          <a:p>
            <a:endParaRPr lang="en-US" dirty="0"/>
          </a:p>
          <a:p>
            <a:r>
              <a:rPr lang="en-US" dirty="0" smtClean="0"/>
              <a:t>The variable “FLAG_CONTACT” indicates that a customer has consented to be contacted regarding product offerings. Most customers have given permission, but assume that a business rule from management requires that missing values be assumed to be “NO PERMISSION”. The missing FLAG_CONTACTS are set to “0” and all the “0” values are then dropped from the data set. The variable FLAG_CONTACT was then dropped from the data set.</a:t>
            </a:r>
          </a:p>
          <a:p>
            <a:endParaRPr lang="en-US" dirty="0" smtClean="0"/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 missing(VACATION) then delete;</a:t>
            </a:r>
          </a:p>
          <a:p>
            <a:pPr lvl="2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missing(FLAG_CONTACT) then FLAG_CONTACT = 0;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FLAG_CONTACT = 0 then delete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FLAG_CONTACT;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CAR_VALUE;</a:t>
            </a: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6825"/>
            <a:ext cx="54483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OVERVIEW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any data set, it is possible that some of the variables will have missing value.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Some Predictive Modeling techniques can handle missing values. For example: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Decision Trees (CHAID, CART, C4.5)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Gradient Boosting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Random Forests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However, many Predictive Modeling techniques can not handle missing values. For example: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Regression (Linear, Logistic, GLM,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Support Vector Machines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Any record that has missing values </a:t>
            </a:r>
            <a:r>
              <a:rPr lang="en-US" b="1" dirty="0" smtClean="0">
                <a:solidFill>
                  <a:srgbClr val="FF0000"/>
                </a:solidFill>
              </a:rPr>
              <a:t>must be addressed </a:t>
            </a:r>
            <a:r>
              <a:rPr lang="en-US" dirty="0" smtClean="0"/>
              <a:t>prior to utilizing a modeling technique that is unable to handle the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4: Impute missing values with an average value</a:t>
            </a:r>
          </a:p>
          <a:p>
            <a:endParaRPr lang="en-US" dirty="0"/>
          </a:p>
          <a:p>
            <a:r>
              <a:rPr lang="en-US" dirty="0" smtClean="0"/>
              <a:t>The variables AGE, YOJ, and HOME_VALUE will be imputed with their average values. The new variables will be called IMP_AGE, IMP_YOJ, and IMP_HOME_VALUE respectively. Also, two new variables were created: M_YOJ and M_HOME_VALUE. If either value was missing and imputed, then the respective variable would be set to 1, otherwise it would be 0. This was not done for “AGE” because only 7 values were missing, so there did not seem to be a reason to create a variable.</a:t>
            </a:r>
          </a:p>
          <a:p>
            <a:endParaRPr lang="en-US" dirty="0"/>
          </a:p>
          <a:p>
            <a:r>
              <a:rPr lang="en-US" dirty="0" smtClean="0"/>
              <a:t>The original variables will be dropped from the data set for convenience, but this is not required.</a:t>
            </a:r>
          </a:p>
          <a:p>
            <a:endParaRPr lang="en-US" dirty="0" smtClean="0"/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273" y="1143000"/>
            <a:ext cx="82296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missing(VACATION) then delete;</a:t>
            </a:r>
          </a:p>
          <a:p>
            <a:pPr lvl="1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IMP_AGE = AGE;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missing(AGE) then IMP_AGE = 44.9;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AGE;</a:t>
            </a:r>
          </a:p>
          <a:p>
            <a:pPr lvl="1"/>
            <a:endParaRPr lang="en-US" sz="11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IMP_YOJ = YOJ;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M_YOJ = 0;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missing(YOJ) then do;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IMP_YOJ = 10.5;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M_YOJ = 1;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YOJ;</a:t>
            </a:r>
          </a:p>
          <a:p>
            <a:pPr lvl="1"/>
            <a:endParaRPr lang="en-US" sz="11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IMP_HOME_VALUE = HOME_VALUE;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M_HOME_VALUE = 0;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missing(HOME_VALUE) then do;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IMP_HOME_VALUE = 154000;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M_HOME_VALUE = 1;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1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HOME_VALUE;</a:t>
            </a:r>
          </a:p>
          <a:p>
            <a:pPr lvl="1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missing(FLAG_CONTACT) then FLAG_CONTACT = 0;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FLAG_CONTACT = 0 then delete;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FLAG_CONTACT;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CAR_VALUE;</a:t>
            </a:r>
          </a:p>
          <a:p>
            <a:pPr lvl="1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6257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76350"/>
            <a:ext cx="79041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0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4: Impute missing values with an average value</a:t>
            </a:r>
          </a:p>
          <a:p>
            <a:endParaRPr lang="en-US" dirty="0"/>
          </a:p>
          <a:p>
            <a:r>
              <a:rPr lang="en-US" dirty="0" smtClean="0"/>
              <a:t>The variables JOB and EDUCATION will be imputed with their most common values (Mode). As with AGE and YOJ, the imputed variables will be called IMP_JOB and IMP_EDUCATION. Also, flag variables will be created to indicate if a variable has been imputed.</a:t>
            </a:r>
          </a:p>
          <a:p>
            <a:endParaRPr lang="en-US" dirty="0"/>
          </a:p>
          <a:p>
            <a:r>
              <a:rPr lang="en-US" dirty="0" smtClean="0"/>
              <a:t>The original variables will be dropped from the data set for convenience, but this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21457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09" y="106680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missing(VACATION) then delete;</a:t>
            </a:r>
          </a:p>
          <a:p>
            <a:pPr lvl="1"/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IMP_JOB = JOB;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M_JOB = 0;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missing(JOB) then do;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IMP_JOB = "PROFESSIONAL";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M_JOB = 1;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JOB;</a:t>
            </a:r>
          </a:p>
          <a:p>
            <a:pPr lvl="1"/>
            <a:endParaRPr lang="en-US" sz="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IMP_EDUCATION = EDUCATION;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M_EDUCATION = 0;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EDUCATION in ("???") then do;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IMP_EDUCATION = "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HighSchool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M_EDUCATION = 1;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1"/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EDUCATION;</a:t>
            </a:r>
          </a:p>
          <a:p>
            <a:pPr lvl="1"/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IMP_AGE = AGE;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missing(AGE) then IMP_AGE = 44.9;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AGE;</a:t>
            </a:r>
          </a:p>
          <a:p>
            <a:pPr lvl="1"/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IMP_YOJ =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YOJ; M_YOJ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missing(YOJ) then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do; IMP_YOJ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10.5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M_YOJ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1;end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YOJ;</a:t>
            </a:r>
          </a:p>
          <a:p>
            <a:pPr lvl="1"/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IMP_HOME_VALUE =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HOME_VALUE; M_HOME_VALUE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missing(HOME_VALUE) then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do; IMP_HOME_VALUE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154000; M_HOME_VALUE 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1; end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HOME_VALUE;</a:t>
            </a:r>
          </a:p>
          <a:p>
            <a:pPr lvl="1"/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missing(FLAG_CONTACT) then FLAG_CONTACT = 0;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FLAG_CONTACT = 0 then delete;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FLAG_CONTACT;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CAR_VALUE;</a:t>
            </a:r>
          </a:p>
          <a:p>
            <a:pPr lvl="1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7820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0700"/>
            <a:ext cx="8382000" cy="376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1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43865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1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 5: </a:t>
            </a:r>
            <a:r>
              <a:rPr lang="en-US" i="1" dirty="0"/>
              <a:t>Use a decision tree </a:t>
            </a:r>
            <a:r>
              <a:rPr lang="en-US" i="1" dirty="0" smtClean="0"/>
              <a:t>to </a:t>
            </a:r>
            <a:r>
              <a:rPr lang="en-US" i="1" dirty="0"/>
              <a:t>build a model to impute the missing value.</a:t>
            </a:r>
          </a:p>
          <a:p>
            <a:endParaRPr lang="en-US" i="1" dirty="0" smtClean="0"/>
          </a:p>
          <a:p>
            <a:r>
              <a:rPr lang="en-US" dirty="0" smtClean="0"/>
              <a:t>For the INCOME variable, a simple decision tree was used to predict the value of INCOME based upon the other variables in the data set.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decision tree is presented on the following slide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rules from the decision tree are presented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8314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362075"/>
            <a:ext cx="7570787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8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dirty="0"/>
              <a:t>Job Description IS ONE OF: LABOR, MANAGER, PROFESSIONAL or MISSING</a:t>
            </a:r>
          </a:p>
          <a:p>
            <a:r>
              <a:rPr lang="en-US" sz="1400" dirty="0"/>
              <a:t>AND Education Level IS ONE OF: HIGHSCHOOL, COLLEGE or MISSING</a:t>
            </a:r>
          </a:p>
          <a:p>
            <a:r>
              <a:rPr lang="en-US" sz="1400" dirty="0" smtClean="0"/>
              <a:t>	then Predicted</a:t>
            </a:r>
            <a:r>
              <a:rPr lang="en-US" sz="1400" dirty="0"/>
              <a:t>: INCOME = 64691.498949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smtClean="0"/>
              <a:t>if </a:t>
            </a:r>
            <a:r>
              <a:rPr lang="en-US" sz="1400" dirty="0"/>
              <a:t>Job Description IS ONE OF: LABOR, MANAGER, PROFESSIONAL or MISSING</a:t>
            </a:r>
          </a:p>
          <a:p>
            <a:r>
              <a:rPr lang="en-US" sz="1400" dirty="0"/>
              <a:t>AND Education Level IS ONE OF: GRADSCHOOL, ???</a:t>
            </a:r>
          </a:p>
          <a:p>
            <a:r>
              <a:rPr lang="en-US" sz="1400" dirty="0" smtClean="0"/>
              <a:t>	then Predicted</a:t>
            </a:r>
            <a:r>
              <a:rPr lang="en-US" sz="1400" dirty="0"/>
              <a:t>: INCOME = 100370.16575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smtClean="0"/>
              <a:t>if </a:t>
            </a:r>
            <a:r>
              <a:rPr lang="en-US" sz="1400" dirty="0"/>
              <a:t>Years on Job &lt; 1.5</a:t>
            </a:r>
          </a:p>
          <a:p>
            <a:r>
              <a:rPr lang="en-US" sz="1400" dirty="0"/>
              <a:t>AND Job Description IS ONE OF: OFFICE, OTHER</a:t>
            </a:r>
          </a:p>
          <a:p>
            <a:r>
              <a:rPr lang="en-US" sz="1400" dirty="0" smtClean="0"/>
              <a:t>	then Predicted</a:t>
            </a:r>
            <a:r>
              <a:rPr lang="en-US" sz="1400" dirty="0"/>
              <a:t>: INCOME = 96.423017107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smtClean="0"/>
              <a:t>if </a:t>
            </a:r>
            <a:r>
              <a:rPr lang="en-US" sz="1400" dirty="0"/>
              <a:t>Years on Job &gt;= 1.5 or MISSING</a:t>
            </a:r>
          </a:p>
          <a:p>
            <a:r>
              <a:rPr lang="en-US" sz="1400" dirty="0"/>
              <a:t>AND Job Description IS ONE OF: OFFICE, OTHER</a:t>
            </a:r>
          </a:p>
          <a:p>
            <a:r>
              <a:rPr lang="en-US" sz="1400" dirty="0" smtClean="0"/>
              <a:t>	then Predicted</a:t>
            </a:r>
            <a:r>
              <a:rPr lang="en-US" sz="1400" dirty="0"/>
              <a:t>: INCOME = 27214.527845</a:t>
            </a:r>
          </a:p>
          <a:p>
            <a:r>
              <a:rPr lang="en-US" sz="1400" dirty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982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NAMING MISSING VALUES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Usually, when an analyst imputes (fixes) a missing value, then the analyst will actually create a *NEW* variable with an IMP prefix to show that the variable was imputed. That variable will used in the predictive model.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Another convention is to create a FLAG variable to identify  if a variable was imputed or if the value was known.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Sometimes, the fact that a variable was missing can actually be predictive. So the flag might be entered into the predictive model.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example: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Original Variables: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Y	: Target Variable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X	: Input Variable (has missing values)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Imputed Variables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/>
              <a:t>Y	: Target Variable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/>
              <a:t>X	: Input Variable (has missing values)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IMP_X	: New Input Variable with all missing values “fixed”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M_X	: Flag variable M_X=0 means variable is original 1 means variable imputed.</a:t>
            </a:r>
          </a:p>
        </p:txBody>
      </p:sp>
    </p:spTree>
    <p:extLst>
      <p:ext uri="{BB962C8B-B14F-4D97-AF65-F5344CB8AC3E}">
        <p14:creationId xmlns:p14="http://schemas.microsoft.com/office/powerpoint/2010/main" val="6142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891" y="10668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NEW_CUSTOMERS;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CUSTOMERS;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missing(VACATION) then delete;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IMP_INCOME = INCOME;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M_INCOME = 0;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missing(IMP_INCOME) then do;</a:t>
            </a:r>
          </a:p>
          <a:p>
            <a:pPr lvl="1"/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M_INCOME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pPr lvl="1"/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JOB in ("OFFICE","OTHER") then do;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YOJ &gt;= 1.5 or missing(YOJ) then IMP_INCOME = 27215; else IMP_INCOME = 96;</a:t>
            </a:r>
          </a:p>
          <a:p>
            <a:pPr lvl="1"/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EDUCATION in ("GRADSCHOOL","???") then IMP_INCOME = 100370; else IMP_INCOME = 64691;</a:t>
            </a:r>
          </a:p>
          <a:p>
            <a:pPr lvl="1"/>
            <a:r>
              <a:rPr lang="en-US" sz="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INCOME;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IMP_JOB = JOB; M_JOB = 0;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missing(JOB) then do; IMP_JOB = "PROFESSIONAL"; M_JOB = 1; end;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JOB;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IMP_EDUCATION = EDUCATION; M_EDUCATION = 0;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EDUCATION in ("???") then do; IMP_EDUCATION = "</a:t>
            </a:r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HighSchool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"; M_EDUCATION = 1; end;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EDUCATION;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IMP_AGE = AGE; if missing(AGE) then IMP_AGE = 44.9; drop AGE;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IMP_YOJ = YOJ; M_YOJ = 0;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missing(YOJ) then do; IMP_YOJ = 10.5; M_YOJ = 1; end;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YOJ;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IMP_HOME_VALUE = HOME_VALUE; M_HOME_VALUE = 0;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missing(HOME_VALUE) then do; IMP_HOME_VALUE = 154000; M_HOME_VALUE = 1; end;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HOME_VALUE;</a:t>
            </a:r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missing(FLAG_CONTACT) then FLAG_CONTACT = 0;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FLAG_CONTACT = 0 then delete;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FLAG_CONTACT;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CAR_VALUE;</a:t>
            </a:r>
          </a:p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9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34400" cy="34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5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EXAMPLE: NAMING IMPUTE VARIABLES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EXAMPLE</a:t>
            </a:r>
            <a:r>
              <a:rPr lang="en-US" sz="1600" dirty="0" smtClean="0"/>
              <a:t>: Assume two the data set has two variables, X and Y.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“Y” is the target (“dependent”)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“X” is the input (“independent”) variable at that it has missing values.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Results of PROC PRINT  of first 10 values show that “X” has missing values</a:t>
            </a:r>
          </a:p>
          <a:p>
            <a:pPr lvl="1"/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 data=ORIGINAL(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48000"/>
            <a:ext cx="1895475" cy="35242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48000" y="4432589"/>
            <a:ext cx="1371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EXAMPLE: NAMING IMPUTE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Assume that the missing “X” values will be imputed with the MEAN value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Results of PROC MEANS for “X” show that the </a:t>
            </a:r>
            <a:r>
              <a:rPr lang="en-US" sz="1600" b="1" dirty="0" smtClean="0">
                <a:solidFill>
                  <a:srgbClr val="FF0000"/>
                </a:solidFill>
              </a:rPr>
              <a:t>Mean value is approximately 3.4</a:t>
            </a:r>
          </a:p>
          <a:p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data=ORIGINAL;</a:t>
            </a:r>
          </a:p>
          <a:p>
            <a:pPr lvl="1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0" y="4432589"/>
            <a:ext cx="1371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6250"/>
            <a:ext cx="3800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EXAMPLE: NAMING IMPUTE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DATA STEP will create a new data set called NEWFILE. The DATA STEP will create two new variables: IMP_X and </a:t>
            </a:r>
            <a:r>
              <a:rPr lang="en-US" sz="1600" dirty="0" err="1" smtClean="0"/>
              <a:t>m_X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“X” is NOT missing then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IMP_X = 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M_X = 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“X” is missing then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IMP_X = </a:t>
            </a:r>
            <a:r>
              <a:rPr lang="en-US" sz="1600" dirty="0" smtClean="0"/>
              <a:t>3.4 (the average value of “X”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M_X = </a:t>
            </a:r>
            <a:r>
              <a:rPr lang="en-US" sz="1600" dirty="0" smtClean="0"/>
              <a:t>1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NEWFILE;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ORIGINAL;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IMP_X = X;</a:t>
            </a:r>
          </a:p>
          <a:p>
            <a:pPr lvl="3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missing(IMP_X) then do;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IMP_X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3.4;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3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EXAMPLE: NAMING IMPUTE VARIABLES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036" y="1447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the data has been “fixed”, the new data file contains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“Y” is the target (“dependent”)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“X” is the input (“independent”) variable at that it has missing values.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“IMP_X” is the “fixed”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m_X</a:t>
            </a:r>
            <a:r>
              <a:rPr lang="en-US" sz="1400" dirty="0" smtClean="0"/>
              <a:t>” is the flag variable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600" dirty="0" smtClean="0"/>
              <a:t>Results of PROC PRINT  of first 10 values show that “X” has missing values</a:t>
            </a:r>
          </a:p>
          <a:p>
            <a:pPr lvl="1"/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data=NEWFILE(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48000" y="4432589"/>
            <a:ext cx="1371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24199"/>
            <a:ext cx="2867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EXAMPLE: NAMING IMPUTE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imputed “IMP_X” should be used to predict “Y” and “X” should not be used.</a:t>
            </a:r>
          </a:p>
          <a:p>
            <a:endParaRPr lang="en-US" sz="1600" dirty="0"/>
          </a:p>
          <a:p>
            <a:r>
              <a:rPr lang="en-US" sz="1600" dirty="0" smtClean="0"/>
              <a:t>The flag variable “</a:t>
            </a:r>
            <a:r>
              <a:rPr lang="en-US" sz="1600" dirty="0" err="1" smtClean="0"/>
              <a:t>m_X</a:t>
            </a:r>
            <a:r>
              <a:rPr lang="en-US" sz="1600" dirty="0" smtClean="0"/>
              <a:t>” should be included as an input variable into the predictive model because the fact that a variable is missing is often times predictive.</a:t>
            </a:r>
          </a:p>
          <a:p>
            <a:endParaRPr lang="en-US" sz="1600" dirty="0"/>
          </a:p>
          <a:p>
            <a:r>
              <a:rPr lang="en-US" sz="1600" dirty="0" smtClean="0"/>
              <a:t>Two different REGRESSION models are generated to predict “Y”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MODEL A: Y is predicted using IMP_X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MODEL B: Y is predicted using IMP_X and M_X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lvl="2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data=NEWFILE;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A: Model Y = IMP_X;</a:t>
            </a:r>
          </a:p>
          <a:p>
            <a:pPr lvl="2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Y = IMP_X M_X;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1788</Words>
  <Application>Microsoft Office PowerPoint</Application>
  <PresentationFormat>On-screen Show (4:3)</PresentationFormat>
  <Paragraphs>435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Missing Values</vt:lpstr>
      <vt:lpstr>Missing Values</vt:lpstr>
      <vt:lpstr>OVERVIEW</vt:lpstr>
      <vt:lpstr>NAMING MISSING VALUES</vt:lpstr>
      <vt:lpstr>EXAMPLE: NAMING IMPUTE VARIABLES</vt:lpstr>
      <vt:lpstr>EXAMPLE: NAMING IMPUTE VARIABLES</vt:lpstr>
      <vt:lpstr>EXAMPLE: NAMING IMPUTE VARIABLES</vt:lpstr>
      <vt:lpstr>EXAMPLE: NAMING IMPUTE VARIABLES</vt:lpstr>
      <vt:lpstr>EXAMPLE: NAMING IMPUTE VARIABLES</vt:lpstr>
      <vt:lpstr>EXAMPLE: NAMING IMPUTE VARIABLES</vt:lpstr>
      <vt:lpstr>EXAMPLE: NAMING IMPUTE VARIABLES</vt:lpstr>
      <vt:lpstr>TECHNIQUES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</cp:lastModifiedBy>
  <cp:revision>129</cp:revision>
  <dcterms:created xsi:type="dcterms:W3CDTF">2006-08-16T00:00:00Z</dcterms:created>
  <dcterms:modified xsi:type="dcterms:W3CDTF">2015-03-08T21:47:38Z</dcterms:modified>
</cp:coreProperties>
</file>