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9" r:id="rId3"/>
    <p:sldId id="382" r:id="rId4"/>
    <p:sldId id="343" r:id="rId5"/>
    <p:sldId id="377" r:id="rId6"/>
    <p:sldId id="365" r:id="rId7"/>
    <p:sldId id="378" r:id="rId8"/>
    <p:sldId id="371" r:id="rId9"/>
    <p:sldId id="313" r:id="rId10"/>
    <p:sldId id="372" r:id="rId11"/>
    <p:sldId id="373" r:id="rId12"/>
    <p:sldId id="369" r:id="rId13"/>
    <p:sldId id="374" r:id="rId14"/>
    <p:sldId id="375" r:id="rId15"/>
    <p:sldId id="376" r:id="rId16"/>
    <p:sldId id="347" r:id="rId17"/>
    <p:sldId id="379" r:id="rId18"/>
    <p:sldId id="418" r:id="rId19"/>
    <p:sldId id="381" r:id="rId20"/>
    <p:sldId id="383" r:id="rId21"/>
    <p:sldId id="390" r:id="rId22"/>
    <p:sldId id="384" r:id="rId23"/>
    <p:sldId id="385" r:id="rId24"/>
    <p:sldId id="386" r:id="rId25"/>
    <p:sldId id="387" r:id="rId26"/>
    <p:sldId id="362" r:id="rId27"/>
    <p:sldId id="361" r:id="rId28"/>
    <p:sldId id="391" r:id="rId29"/>
    <p:sldId id="388" r:id="rId30"/>
    <p:sldId id="389" r:id="rId31"/>
    <p:sldId id="392" r:id="rId32"/>
    <p:sldId id="360" r:id="rId33"/>
    <p:sldId id="359" r:id="rId34"/>
    <p:sldId id="397" r:id="rId35"/>
    <p:sldId id="398" r:id="rId36"/>
    <p:sldId id="399" r:id="rId37"/>
    <p:sldId id="358" r:id="rId38"/>
    <p:sldId id="357" r:id="rId39"/>
    <p:sldId id="400" r:id="rId40"/>
    <p:sldId id="401" r:id="rId41"/>
    <p:sldId id="403" r:id="rId42"/>
    <p:sldId id="408" r:id="rId43"/>
    <p:sldId id="404" r:id="rId44"/>
    <p:sldId id="405" r:id="rId45"/>
    <p:sldId id="407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 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 to transforming the data, it needs to be explored to determine what type of transformations might be appropriate. </a:t>
            </a:r>
          </a:p>
          <a:p>
            <a:endParaRPr lang="en-US" dirty="0"/>
          </a:p>
          <a:p>
            <a:r>
              <a:rPr lang="en-US" dirty="0" smtClean="0"/>
              <a:t>Note that in SAS, there are many different ways to accomplish the exploration tasks. The methods presented here are not necessarily the best methods. These techniques are more of a reflection of the habits and preferences of the author. </a:t>
            </a:r>
          </a:p>
          <a:p>
            <a:endParaRPr lang="en-US" dirty="0"/>
          </a:p>
          <a:p>
            <a:r>
              <a:rPr lang="en-US" dirty="0" smtClean="0"/>
              <a:t>Feel free to use different techniques in SAS or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11589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PROC CONTENTS </a:t>
            </a:r>
            <a:r>
              <a:rPr lang="en-US" dirty="0" smtClean="0"/>
              <a:t>displays the number of records in the file, the number of variables in the file, and names and types of each </a:t>
            </a:r>
            <a:r>
              <a:rPr lang="en-US" dirty="0" err="1" smtClean="0"/>
              <a:t>varible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PROC </a:t>
            </a:r>
            <a:r>
              <a:rPr lang="en-US" b="1" dirty="0" smtClean="0">
                <a:solidFill>
                  <a:srgbClr val="C00000"/>
                </a:solidFill>
              </a:rPr>
              <a:t>PRINT </a:t>
            </a:r>
            <a:r>
              <a:rPr lang="en-US" dirty="0" smtClean="0"/>
              <a:t>displays the first 10 observations in the file (change </a:t>
            </a:r>
            <a:r>
              <a:rPr lang="en-US" dirty="0" err="1" smtClean="0"/>
              <a:t>obs</a:t>
            </a:r>
            <a:r>
              <a:rPr lang="en-US" dirty="0" smtClean="0"/>
              <a:t>=10) to a larger or smaller number if desired.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PROC MEANS </a:t>
            </a:r>
            <a:r>
              <a:rPr lang="en-US" dirty="0"/>
              <a:t>gives the number of observations, the mean, standard deviation, min, max of the X variable.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PROC UNIVARIATE </a:t>
            </a:r>
            <a:r>
              <a:rPr lang="en-US" dirty="0" smtClean="0"/>
              <a:t>gives a histogram of the X variable (it can also give similar information as PROC MEANS, but the author prefers the abbreviated output of PROC MEANS)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PROC FREQ </a:t>
            </a:r>
            <a:r>
              <a:rPr lang="en-US" dirty="0" smtClean="0"/>
              <a:t>gives the distribution and histogram of the COLOR variable.</a:t>
            </a:r>
          </a:p>
        </p:txBody>
      </p:sp>
    </p:spTree>
    <p:extLst>
      <p:ext uri="{BB962C8B-B14F-4D97-AF65-F5344CB8AC3E}">
        <p14:creationId xmlns:p14="http://schemas.microsoft.com/office/powerpoint/2010/main" val="20209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contents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data=TEMPFILE(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data=TEMPFILE n mean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min max;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univariate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noprint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histogram X;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COLOR 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5098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contents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dirty="0" smtClean="0">
                <a:cs typeface="Courier New" pitchFamily="49" charset="0"/>
              </a:rPr>
              <a:t>There are 1000 records and two variables. X is a numeric variable and COLOR is a character (categorical) variable.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49625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62400"/>
            <a:ext cx="2847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81600" y="2937164"/>
            <a:ext cx="69532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6925" y="4054764"/>
            <a:ext cx="2133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data=TEMPFILE(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=10);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dirty="0" smtClean="0">
                <a:cs typeface="Courier New" pitchFamily="49" charset="0"/>
              </a:rPr>
              <a:t>The first 10 records are displayed. In order to display more records or fewer records, then alter the  “</a:t>
            </a:r>
            <a:r>
              <a:rPr lang="en-US" sz="1400" dirty="0" err="1" smtClean="0">
                <a:cs typeface="Courier New" pitchFamily="49" charset="0"/>
              </a:rPr>
              <a:t>obs</a:t>
            </a:r>
            <a:r>
              <a:rPr lang="en-US" sz="1400" dirty="0" smtClean="0">
                <a:cs typeface="Courier New" pitchFamily="49" charset="0"/>
              </a:rPr>
              <a:t>=10” to reflect the desired number or records.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1752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data=TEMPFILE n mean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p1 p5 p95 p99 min max;</a:t>
            </a: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univariate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noprint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histogram X;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MEANS </a:t>
            </a:r>
            <a:r>
              <a:rPr lang="en-US" sz="1400" dirty="0" smtClean="0">
                <a:cs typeface="Courier New" pitchFamily="49" charset="0"/>
              </a:rPr>
              <a:t>output is given below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>
                <a:cs typeface="Courier New" pitchFamily="49" charset="0"/>
              </a:rPr>
              <a:t>n: The number of records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>
                <a:cs typeface="Courier New" pitchFamily="49" charset="0"/>
              </a:rPr>
              <a:t>mean: The average of X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err="1" smtClean="0">
                <a:cs typeface="Courier New" pitchFamily="49" charset="0"/>
              </a:rPr>
              <a:t>stddev</a:t>
            </a:r>
            <a:r>
              <a:rPr lang="en-US" sz="1400" dirty="0" smtClean="0">
                <a:cs typeface="Courier New" pitchFamily="49" charset="0"/>
              </a:rPr>
              <a:t>: The Standard Deviation of X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>
                <a:cs typeface="Courier New" pitchFamily="49" charset="0"/>
              </a:rPr>
              <a:t>p1,p5,p95,p99:  Value of X at a given percentile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>
                <a:cs typeface="Courier New" pitchFamily="49" charset="0"/>
              </a:rPr>
              <a:t>m</a:t>
            </a:r>
            <a:r>
              <a:rPr lang="en-US" sz="1400" dirty="0" smtClean="0">
                <a:cs typeface="Courier New" pitchFamily="49" charset="0"/>
              </a:rPr>
              <a:t>in / max: The minimum / maximum value of X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 smtClean="0">
              <a:cs typeface="Courier New" pitchFamily="49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UNIVARIATE </a:t>
            </a:r>
            <a:r>
              <a:rPr lang="en-US" sz="1400" dirty="0" smtClean="0">
                <a:cs typeface="Courier New" pitchFamily="49" charset="0"/>
              </a:rPr>
              <a:t>output is given in the following slide. It shows that the data has large outliers. Outlier variables can adversely affect some analytic techniques, so they need to be transformed.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8" y="5338181"/>
            <a:ext cx="67611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0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Examine the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5920"/>
            <a:ext cx="6248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2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Examine the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COLOR 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FREQ </a:t>
            </a:r>
            <a:r>
              <a:rPr lang="en-US" sz="1400" dirty="0" smtClean="0">
                <a:cs typeface="Courier New" pitchFamily="49" charset="0"/>
              </a:rPr>
              <a:t>output is given below. It shows 6 categories, three of which are well populated.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2" y="3168073"/>
            <a:ext cx="3766718" cy="285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37052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Numeric Transforms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VARIABLE “X”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Referring to the bar chart from PROC UNIVARIATE </a:t>
            </a:r>
            <a:r>
              <a:rPr lang="en-US" dirty="0" smtClean="0">
                <a:solidFill>
                  <a:srgbClr val="FF0000"/>
                </a:solidFill>
              </a:rPr>
              <a:t>(See following slide) </a:t>
            </a:r>
            <a:r>
              <a:rPr lang="en-US" dirty="0" smtClean="0"/>
              <a:t>it is obvious that “X” contains outliers.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It is possible that the outliers in “X” might exert undue influence on a predictive model, so it may be desirable to transform “X” to eliminate the outlier variables.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Some methods considered will be: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Trimming the Data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Standardizing the Data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Log Transform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Binning: (</a:t>
            </a:r>
            <a:r>
              <a:rPr lang="en-US" dirty="0" err="1" smtClean="0"/>
              <a:t>Quantile</a:t>
            </a:r>
            <a:r>
              <a:rPr lang="en-US" dirty="0" smtClean="0"/>
              <a:t> and Buckets)</a:t>
            </a:r>
          </a:p>
        </p:txBody>
      </p:sp>
    </p:spTree>
    <p:extLst>
      <p:ext uri="{BB962C8B-B14F-4D97-AF65-F5344CB8AC3E}">
        <p14:creationId xmlns:p14="http://schemas.microsoft.com/office/powerpoint/2010/main" val="42592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OVERVIEW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a variable’s initial (“Raw”) state, it might not be suitable for use in a predictive model. When this occurs, a variable might need to be transformed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two most likely situations where numeric data needs to be transformed are: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Missing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Outliers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two most likely situations where categorical or “Class” data needs to be transformed are: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Missing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Converting categories to flag variables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Missing data transformation is covered separately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Numeric Transforms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5920"/>
            <a:ext cx="6248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7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Trimming Data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Trimming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When a variable exceeds a certain limit, it is simply truncated so that it cannot exceed the limit.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Limit X to a range of -5 to +10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53801"/>
              </p:ext>
            </p:extLst>
          </p:nvPr>
        </p:nvGraphicFramePr>
        <p:xfrm>
          <a:off x="3048000" y="2895600"/>
          <a:ext cx="3352800" cy="326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3"/>
                <a:gridCol w="2566987"/>
              </a:tblGrid>
              <a:tr h="673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X</a:t>
                      </a:r>
                      <a:r>
                        <a:rPr lang="en-US" baseline="0" dirty="0" smtClean="0"/>
                        <a:t> &gt; 10 then X=10; </a:t>
                      </a:r>
                    </a:p>
                    <a:p>
                      <a:pPr algn="ctr"/>
                      <a:r>
                        <a:rPr lang="en-US" baseline="0" dirty="0" smtClean="0"/>
                        <a:t>else if X &lt; -5 then X=-5;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Trimming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Referring to the output of PROC MEANS (below) it is seen that: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95% of the data points are in the range of X &lt; 373 (rounded)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99% of the data points are in the range of X &lt; 1061 (rounded)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27" y="2895600"/>
            <a:ext cx="67611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4419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opposed to manually hard coding the limits (which would be perfectly fine), the following code will: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a PROC MEANS and store the output into a SAS Data Set named “MEANFILE”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variables inside of MEANFILE will be stored in Macro Variables (“call </a:t>
            </a:r>
            <a:r>
              <a:rPr lang="en-US" dirty="0" err="1" smtClean="0"/>
              <a:t>symput</a:t>
            </a:r>
            <a:r>
              <a:rPr lang="en-US" dirty="0" smtClean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will then be “Trimmed” using a SAS Data Step</a:t>
            </a:r>
          </a:p>
        </p:txBody>
      </p:sp>
    </p:spTree>
    <p:extLst>
      <p:ext uri="{BB962C8B-B14F-4D97-AF65-F5344CB8AC3E}">
        <p14:creationId xmlns:p14="http://schemas.microsoft.com/office/powerpoint/2010/main" val="38524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Trimming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data=TEMPFILE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noprint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out	= MEANFILE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1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P1(X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P01x 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P5(X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P05x 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P95(X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P95x 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P99(X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P99x;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data=MEANFILE;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MEANFILE;</a:t>
            </a: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("P01x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P01x);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("P05x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P05x);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("P95x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P95x);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("P99x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P99x);</a:t>
            </a: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T95_X 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max(min(X,&amp;P95x.),&amp;P05x.);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T99_X 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max(min(X,&amp;P99x.),&amp;P01x.);</a:t>
            </a: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69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Trimming </a:t>
            </a:r>
            <a:r>
              <a:rPr lang="en-US" sz="3600" b="1" dirty="0" smtClean="0">
                <a:solidFill>
                  <a:srgbClr val="C00000"/>
                </a:solidFill>
              </a:rPr>
              <a:t>Data (BEFORE)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5920"/>
            <a:ext cx="6248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6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Trimming Data </a:t>
            </a:r>
            <a:r>
              <a:rPr lang="en-US" sz="3600" b="1" dirty="0" smtClean="0">
                <a:solidFill>
                  <a:srgbClr val="C00000"/>
                </a:solidFill>
              </a:rPr>
              <a:t>(95% LEVEL)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45920"/>
            <a:ext cx="62769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Trimming Data </a:t>
            </a:r>
            <a:r>
              <a:rPr lang="en-US" sz="3600" b="1" dirty="0" smtClean="0">
                <a:solidFill>
                  <a:srgbClr val="C00000"/>
                </a:solidFill>
              </a:rPr>
              <a:t>(99% </a:t>
            </a:r>
            <a:r>
              <a:rPr lang="en-US" sz="3600" b="1" dirty="0">
                <a:solidFill>
                  <a:srgbClr val="C00000"/>
                </a:solidFill>
              </a:rPr>
              <a:t>LEVEL)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45920"/>
            <a:ext cx="63055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8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Standardizing (Z-Transform)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Standardizing (Z-Transform)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Subtract the Mean and Divide by the Standard Deviation. Usually results in a value +/- 3 (unless there are some serious outliers)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Example: Assume that </a:t>
            </a:r>
            <a:r>
              <a:rPr lang="en-US" dirty="0" smtClean="0">
                <a:solidFill>
                  <a:srgbClr val="FF0000"/>
                </a:solidFill>
              </a:rPr>
              <a:t>Mean=50 Standard Deviation=30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83862"/>
              </p:ext>
            </p:extLst>
          </p:nvPr>
        </p:nvGraphicFramePr>
        <p:xfrm>
          <a:off x="2362200" y="3048000"/>
          <a:ext cx="381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(X-50) / 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Useful Functions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Standardizing (Z-Transform)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Referring to the output of PROC MEANS (below) it is seen that: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Mean is 83 (rounded)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Standard Deviation is 271 (rounded)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27" y="2895600"/>
            <a:ext cx="67611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44196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opposed to manually hard coding the Mean and Standard Deviation, the following code will: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a PROC MEANS and store the output into a SAS Data Set named “MEANFILE”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variables inside of MEANFILE will be stored in Macro Variables (“call </a:t>
            </a:r>
            <a:r>
              <a:rPr lang="en-US" dirty="0" err="1" smtClean="0"/>
              <a:t>symput</a:t>
            </a:r>
            <a:r>
              <a:rPr lang="en-US" dirty="0" smtClean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will then be “Standardized” using a SAS Data Step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second variable is also created that TRIMS the Standardized variable to +/-3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Standardizing (Z-Transform)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data=TEMPFILE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noprint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out	= MEANFILE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mean(X)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U 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S;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data=MEANFILE;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MEANFILE;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("U",U);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("S",S);</a:t>
            </a: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1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STD_X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(X-&amp;U.)/&amp;S.;</a:t>
            </a:r>
          </a:p>
          <a:p>
            <a:pPr lvl="2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T_STD_X	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max(min(STD_X,3),-3);</a:t>
            </a:r>
          </a:p>
          <a:p>
            <a:pPr lvl="2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62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Standardizing (Z-Transform)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71600"/>
            <a:ext cx="62865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0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Standardizing (Z-Transform</a:t>
            </a:r>
            <a:r>
              <a:rPr lang="en-US" sz="3600" b="1" dirty="0" smtClean="0">
                <a:solidFill>
                  <a:srgbClr val="C00000"/>
                </a:solidFill>
              </a:rPr>
              <a:t>) 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Trimmed to +/- 3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95400"/>
            <a:ext cx="63246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 Transform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Log Transform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Logarithms require X &gt; 0, so this transform will do the following: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Take the Absolute Value of X and Add 1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Perform Log Function (Log10, LN, or any Log of any other Base)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Multiply by the original Sign of “X”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61392"/>
              </p:ext>
            </p:extLst>
          </p:nvPr>
        </p:nvGraphicFramePr>
        <p:xfrm>
          <a:off x="1371600" y="2971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2098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Sign(X)*</a:t>
                      </a:r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(abs(x)+1)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Sign(X)*log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(abs(x)+1)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- 0.04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- 0.30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- 2.40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- 1.04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Log Transform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Properties of this transformation: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 Transform (0) = 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 Transform (-X) = -1*Log Transform(X)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higher logarithm base will give a more tightly grouped set of data points.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following code with perform the LOG TRANSFORM for: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Natural Log (LN) which is LOG Base 2.71828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Log Base 10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pPr lvl="2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LN_X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sign(X) * log(abs(X)+1);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LOG10_X 	= sign(X) * log10(abs(X)+1);</a:t>
            </a:r>
          </a:p>
          <a:p>
            <a:pPr lvl="2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Log </a:t>
            </a:r>
            <a:r>
              <a:rPr lang="en-US" sz="3600" b="1" dirty="0" smtClean="0">
                <a:solidFill>
                  <a:srgbClr val="C00000"/>
                </a:solidFill>
              </a:rPr>
              <a:t>Transform (Base 2.71828)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45920"/>
            <a:ext cx="63055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6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Log Transform (Base </a:t>
            </a:r>
            <a:r>
              <a:rPr lang="en-US" sz="3600" b="1" dirty="0" smtClean="0">
                <a:solidFill>
                  <a:srgbClr val="C00000"/>
                </a:solidFill>
              </a:rPr>
              <a:t>10)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45920"/>
            <a:ext cx="63246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7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Binning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Useful Functions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ABSOLUTE VALUE: </a:t>
            </a:r>
            <a:r>
              <a:rPr lang="en-US" dirty="0" smtClean="0">
                <a:cs typeface="Courier New" pitchFamily="49" charset="0"/>
              </a:rPr>
              <a:t>(Positive Value of a number)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SAS SYNTAX: Y=abs(X);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Useful when a mathematical operation requires only positive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15828"/>
              </p:ext>
            </p:extLst>
          </p:nvPr>
        </p:nvGraphicFramePr>
        <p:xfrm>
          <a:off x="2895600" y="342900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</a:t>
                      </a:r>
                      <a:r>
                        <a:rPr lang="en-US" baseline="0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7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Binning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Binning is the process of placing the X values into a predefined number of groups. The grouping can be done in any way desired. Some common approaches include: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BUCKETS:</a:t>
            </a:r>
            <a:r>
              <a:rPr lang="en-US" sz="1600" dirty="0" smtClean="0"/>
              <a:t> The bins are equally spaced, membership in each bin might not be equal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QUANTILES:</a:t>
            </a:r>
            <a:r>
              <a:rPr lang="en-US" sz="1600" dirty="0" smtClean="0"/>
              <a:t> Grouping done so that nearly equal membership in each bin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AD HOC: </a:t>
            </a:r>
            <a:r>
              <a:rPr lang="en-US" sz="1600" dirty="0" smtClean="0"/>
              <a:t>Grouping done based on a business rule or some other reasoning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EXAMPLE: Assume that 12 students took a placement exam which had scores from 0 to 100. Here are 3 possible way of binning the scores into 4 distinct buckets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BUCKETS: 4 equally spaced bins: 0-25, 26-50, 51-75, 76-100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QUANTILES: 4 bins with 3 members in each group: 0-45,46-73,74-90,91-100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AD HOC: 4 bins based on business rules: 0-69, 70-79, 80-89, 90-100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632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Transform: Binning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53719"/>
              </p:ext>
            </p:extLst>
          </p:nvPr>
        </p:nvGraphicFramePr>
        <p:xfrm>
          <a:off x="2133600" y="1447800"/>
          <a:ext cx="5486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</a:t>
                      </a:r>
                      <a:r>
                        <a:rPr lang="en-US" baseline="0" dirty="0" smtClean="0"/>
                        <a:t> HOC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Binning : Buckets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</a:t>
            </a:r>
            <a:r>
              <a:rPr lang="en-US" sz="3600" b="1" dirty="0" smtClean="0">
                <a:solidFill>
                  <a:srgbClr val="C00000"/>
                </a:solidFill>
              </a:rPr>
              <a:t>Binning (Buckets)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following SAS code will place the X values into 4 equally space buckets.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</a:t>
            </a:r>
            <a:r>
              <a:rPr lang="en-US" dirty="0"/>
              <a:t>a PROC MEANS and store the output into a SAS Data Set named “MEANFILE</a:t>
            </a:r>
            <a:r>
              <a:rPr lang="en-US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variables inside of MEANFILE will be stored in Macro Variables (“call </a:t>
            </a:r>
            <a:r>
              <a:rPr lang="en-US" dirty="0" err="1"/>
              <a:t>symput</a:t>
            </a:r>
            <a:r>
              <a:rPr lang="en-US" dirty="0" smtClean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data will </a:t>
            </a:r>
            <a:r>
              <a:rPr lang="en-US" dirty="0" smtClean="0"/>
              <a:t>then do the following: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Using the MIN and MAX values from PROC MEANS, Normalize the X values to a range of 0.0 to 1.0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Multiply the normalized value by the number of desired buckets and take the integer value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The result will be an integer ranging from 0 to N-1 (where N is the number of buckets).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Example: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If there are 4 desired buckets and the normalized value is 0.7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4 * 0.7 = 2.8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Integer value of 2.8 = 2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400" dirty="0" smtClean="0"/>
              <a:t>BUCKET = 2</a:t>
            </a:r>
            <a:endParaRPr lang="en-US" sz="1400" dirty="0"/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(Buckets)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data=TEMPFILE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noprint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out	= MEANFILE 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min(X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MINx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max(X)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MEANFILE;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MINx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symput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%let BIN = 4;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pPr lvl="1"/>
            <a:r>
              <a:rPr lang="nl-NL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NORM_X  	= ( X - &amp;MINX. ) / (&amp;MAXX.-&amp;MINX.);</a:t>
            </a:r>
          </a:p>
          <a:p>
            <a:pPr lvl="1"/>
            <a:r>
              <a:rPr lang="de-DE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BUCKET_X	= min(int(&amp;BIN.*NORM_X),&amp;BIN</a:t>
            </a:r>
            <a:r>
              <a:rPr lang="de-DE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.-1);</a:t>
            </a:r>
            <a:endParaRPr lang="de-DE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0752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(Buckets)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BUCKET_X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FREQ </a:t>
            </a:r>
            <a:r>
              <a:rPr lang="en-US" sz="1400" dirty="0" smtClean="0">
                <a:cs typeface="Courier New" pitchFamily="49" charset="0"/>
              </a:rPr>
              <a:t>output is given below. It shows 4 categories,  Only one of which is well populated.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5" y="3048000"/>
            <a:ext cx="3825105" cy="289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1" y="3505200"/>
            <a:ext cx="38100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0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Binning : </a:t>
            </a:r>
            <a:r>
              <a:rPr lang="en-US" b="1" dirty="0" err="1" smtClean="0">
                <a:solidFill>
                  <a:srgbClr val="C00000"/>
                </a:solidFill>
              </a:rPr>
              <a:t>Quantiles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</a:t>
            </a:r>
            <a:r>
              <a:rPr lang="en-US" sz="3600" b="1" dirty="0" smtClean="0">
                <a:solidFill>
                  <a:srgbClr val="C00000"/>
                </a:solidFill>
              </a:rPr>
              <a:t>Binning (</a:t>
            </a:r>
            <a:r>
              <a:rPr lang="en-US" sz="3600" b="1" dirty="0" err="1" smtClean="0">
                <a:solidFill>
                  <a:srgbClr val="C00000"/>
                </a:solidFill>
              </a:rPr>
              <a:t>Quantiles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following SAS code will place the X values into 4 </a:t>
            </a:r>
            <a:r>
              <a:rPr lang="en-US" dirty="0" err="1" smtClean="0"/>
              <a:t>quantiles</a:t>
            </a:r>
            <a:r>
              <a:rPr lang="en-US" dirty="0"/>
              <a:t> </a:t>
            </a:r>
            <a:r>
              <a:rPr lang="en-US" dirty="0" smtClean="0"/>
              <a:t>that will all have approximately the same membership.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</a:t>
            </a:r>
            <a:r>
              <a:rPr lang="en-US" dirty="0"/>
              <a:t>a PROC </a:t>
            </a:r>
            <a:r>
              <a:rPr lang="en-US" dirty="0" smtClean="0"/>
              <a:t>RANK </a:t>
            </a:r>
            <a:r>
              <a:rPr lang="en-US" dirty="0"/>
              <a:t>and store the output into </a:t>
            </a:r>
            <a:r>
              <a:rPr lang="en-US" dirty="0" smtClean="0"/>
              <a:t>a SAS Data Set </a:t>
            </a:r>
            <a:r>
              <a:rPr lang="en-US" dirty="0"/>
              <a:t>named </a:t>
            </a:r>
            <a:r>
              <a:rPr lang="en-US" dirty="0" smtClean="0"/>
              <a:t>“RANKFILE”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a PROC MEANS and determine the maximum value of each </a:t>
            </a:r>
            <a:r>
              <a:rPr lang="en-US" dirty="0" err="1" smtClean="0"/>
              <a:t>Quantile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Write a Data Step with “IF-THEN-ELSE” Logic to put X into a </a:t>
            </a:r>
            <a:r>
              <a:rPr lang="en-US" dirty="0" err="1" smtClean="0"/>
              <a:t>Quantile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NOTE: After the PROC RANK has been executed, the data has been placed into the appropriate </a:t>
            </a:r>
            <a:r>
              <a:rPr lang="en-US" dirty="0" err="1" smtClean="0"/>
              <a:t>quantiles</a:t>
            </a:r>
            <a:r>
              <a:rPr lang="en-US" dirty="0" smtClean="0"/>
              <a:t>. The data step is therefore unnecessary. The purpose of writing the DATA STEP is to be able to put new data into </a:t>
            </a:r>
            <a:r>
              <a:rPr lang="en-US" dirty="0" err="1" smtClean="0"/>
              <a:t>quantiles</a:t>
            </a:r>
            <a:r>
              <a:rPr lang="en-US" dirty="0" smtClean="0"/>
              <a:t> when the model has been placed into production.</a:t>
            </a:r>
          </a:p>
        </p:txBody>
      </p:sp>
    </p:spTree>
    <p:extLst>
      <p:ext uri="{BB962C8B-B14F-4D97-AF65-F5344CB8AC3E}">
        <p14:creationId xmlns:p14="http://schemas.microsoft.com/office/powerpoint/2010/main" val="2617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</a:t>
            </a:r>
            <a:r>
              <a:rPr lang="en-US" sz="3600" b="1" dirty="0" smtClean="0">
                <a:solidFill>
                  <a:srgbClr val="C00000"/>
                </a:solidFill>
              </a:rPr>
              <a:t>(</a:t>
            </a:r>
            <a:r>
              <a:rPr lang="en-US" sz="3600" b="1" dirty="0" err="1" smtClean="0">
                <a:solidFill>
                  <a:srgbClr val="C00000"/>
                </a:solidFill>
              </a:rPr>
              <a:t>Quantiles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(Part 1)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%let BIN = 4;</a:t>
            </a:r>
          </a:p>
          <a:p>
            <a:pPr lvl="2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rank data=TEMPFILE out=RANKFILE  groups=&amp;BIN.;</a:t>
            </a:r>
          </a:p>
          <a:p>
            <a:pPr lvl="2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ranks QUANT_X;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data=RANKFILE(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means data=RANKFILE MAX;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 QUANT_X;</a:t>
            </a:r>
          </a:p>
          <a:p>
            <a:pPr lvl="2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X ;</a:t>
            </a:r>
          </a:p>
          <a:p>
            <a:pPr lvl="2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54056"/>
            <a:ext cx="26955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0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</a:t>
            </a:r>
            <a:r>
              <a:rPr lang="en-US" sz="3600" b="1" dirty="0" smtClean="0">
                <a:solidFill>
                  <a:srgbClr val="C00000"/>
                </a:solidFill>
              </a:rPr>
              <a:t>(</a:t>
            </a:r>
            <a:r>
              <a:rPr lang="en-US" sz="3600" b="1" dirty="0" err="1" smtClean="0">
                <a:solidFill>
                  <a:srgbClr val="C00000"/>
                </a:solidFill>
              </a:rPr>
              <a:t>Quantiles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(Part 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&lt;= -2.6412568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QUANT_X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&lt;= 20.9473816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QUANT_X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1;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&lt;= 84.8102529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QUANT_X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2;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QUANT_X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3;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Useful Functions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SIGN VALUE: </a:t>
            </a:r>
            <a:r>
              <a:rPr lang="en-US" dirty="0" smtClean="0">
                <a:cs typeface="Courier New" pitchFamily="49" charset="0"/>
              </a:rPr>
              <a:t>Determines if a value is positive, negative, or zero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cs typeface="Courier New" pitchFamily="49" charset="0"/>
              </a:rPr>
              <a:t>SAS SYNTAX: </a:t>
            </a:r>
            <a:r>
              <a:rPr lang="en-US" dirty="0" smtClean="0">
                <a:cs typeface="Courier New" pitchFamily="49" charset="0"/>
              </a:rPr>
              <a:t>Y=sign(X</a:t>
            </a:r>
            <a:r>
              <a:rPr lang="en-US" dirty="0">
                <a:cs typeface="Courier New" pitchFamily="49" charset="0"/>
              </a:rPr>
              <a:t>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Returns a +1, 0, -1 depending upon if a value is positive, zero, or negative.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Usually applied with ABS function to return a value back to its original sign after an operation is complete.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75258"/>
              </p:ext>
            </p:extLst>
          </p:nvPr>
        </p:nvGraphicFramePr>
        <p:xfrm>
          <a:off x="2895600" y="342900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7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</a:t>
            </a:r>
            <a:r>
              <a:rPr lang="en-US" sz="3600" b="1" dirty="0" smtClean="0">
                <a:solidFill>
                  <a:srgbClr val="C00000"/>
                </a:solidFill>
              </a:rPr>
              <a:t>(</a:t>
            </a:r>
            <a:r>
              <a:rPr lang="en-US" sz="3600" b="1" dirty="0" err="1" smtClean="0">
                <a:solidFill>
                  <a:srgbClr val="C00000"/>
                </a:solidFill>
              </a:rPr>
              <a:t>Quantiles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QUANT_X 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FREQ </a:t>
            </a:r>
            <a:r>
              <a:rPr lang="en-US" sz="1400" dirty="0" smtClean="0">
                <a:cs typeface="Courier New" pitchFamily="49" charset="0"/>
              </a:rPr>
              <a:t>output is given below. It shows 4 categories all of which are equally populated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124200"/>
            <a:ext cx="371596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29037"/>
            <a:ext cx="37719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Numeric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Binning : Ad Hoc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</a:t>
            </a:r>
            <a:r>
              <a:rPr lang="en-US" sz="3600" b="1" dirty="0" smtClean="0">
                <a:solidFill>
                  <a:srgbClr val="C00000"/>
                </a:solidFill>
              </a:rPr>
              <a:t>Binning (Ad Hoc)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 Hoc Binning is done based on a business rule or to achieve some business goal such as: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Bin variables related to customers based upon profitability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Bin variables to maximize predictive power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Bin variables based on any other decision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Bins are usually assigned with “IF-THEN-ELSE” Logic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6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</a:t>
            </a:r>
            <a:r>
              <a:rPr lang="en-US" sz="3600" b="1" dirty="0" smtClean="0">
                <a:solidFill>
                  <a:srgbClr val="C00000"/>
                </a:solidFill>
              </a:rPr>
              <a:t>(Ad Hoc)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0 then ADHOC_X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100 then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ADHOC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1;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200 then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ADHOC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2;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ADHOC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_X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3;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Binning </a:t>
            </a:r>
            <a:r>
              <a:rPr lang="en-US" sz="3600" b="1" dirty="0" smtClean="0">
                <a:solidFill>
                  <a:srgbClr val="C00000"/>
                </a:solidFill>
              </a:rPr>
              <a:t>(Ad Hoc)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ADHOC_X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FREQ </a:t>
            </a:r>
            <a:r>
              <a:rPr lang="en-US" sz="1400" dirty="0" smtClean="0">
                <a:cs typeface="Courier New" pitchFamily="49" charset="0"/>
              </a:rPr>
              <a:t>output is given below. It shows 4 categories, all of which are well populated.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971800"/>
            <a:ext cx="3545724" cy="268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16165"/>
            <a:ext cx="3743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Categorical Transforms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Categorical Transforms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Convert to Boolean (Flag) Variables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</a:t>
            </a:r>
            <a:r>
              <a:rPr lang="en-US" sz="3600" b="1" dirty="0" smtClean="0">
                <a:solidFill>
                  <a:srgbClr val="C00000"/>
                </a:solidFill>
              </a:rPr>
              <a:t>Flag Variables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Many times a category needs to be converted into a series of Flag variables for analytic purposes. Things to consider: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desired, every category may have its own flag variable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desired, some categories may be ignored (no flag)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desired, several categories can be combined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Marital Status of (Married, Single, Divorced, Widow, Unknown) might be grouped 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Married_YES</a:t>
            </a:r>
            <a:r>
              <a:rPr lang="en-US" dirty="0" smtClean="0"/>
              <a:t> 	= </a:t>
            </a:r>
            <a:r>
              <a:rPr lang="en-US" dirty="0" err="1" smtClean="0"/>
              <a:t>Marital_Status</a:t>
            </a:r>
            <a:r>
              <a:rPr lang="en-US" dirty="0" smtClean="0"/>
              <a:t> 	in (“Married”);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Married_NO</a:t>
            </a:r>
            <a:r>
              <a:rPr lang="en-US" dirty="0" smtClean="0"/>
              <a:t> 	= </a:t>
            </a:r>
            <a:r>
              <a:rPr lang="en-US" dirty="0" err="1" smtClean="0"/>
              <a:t>Marital_Status</a:t>
            </a:r>
            <a:r>
              <a:rPr lang="en-US" dirty="0" smtClean="0"/>
              <a:t> 	in (“Single”);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Married_OTHER</a:t>
            </a:r>
            <a:r>
              <a:rPr lang="en-US" dirty="0" smtClean="0"/>
              <a:t> 	= </a:t>
            </a:r>
            <a:r>
              <a:rPr lang="en-US" dirty="0" err="1" smtClean="0"/>
              <a:t>Marital_Status</a:t>
            </a:r>
            <a:r>
              <a:rPr lang="en-US" dirty="0" smtClean="0"/>
              <a:t> 	in (“</a:t>
            </a:r>
            <a:r>
              <a:rPr lang="en-US" dirty="0" err="1" smtClean="0"/>
              <a:t>Divorced</a:t>
            </a:r>
            <a:r>
              <a:rPr lang="en-US" err="1" smtClean="0"/>
              <a:t>”,”</a:t>
            </a:r>
            <a:r>
              <a:rPr lang="en-US" smtClean="0"/>
              <a:t>Widow</a:t>
            </a:r>
            <a:r>
              <a:rPr lang="en-US" dirty="0" smtClean="0"/>
              <a:t>”);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the above example, Married and Single were kept as independent categories. Divorced and Widow were combined, and Unknown was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Flag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COLOR 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cs typeface="Courier New" pitchFamily="49" charset="0"/>
              </a:rPr>
              <a:t>PROC FREQ </a:t>
            </a:r>
            <a:r>
              <a:rPr lang="en-US" sz="1400" dirty="0" smtClean="0">
                <a:cs typeface="Courier New" pitchFamily="49" charset="0"/>
              </a:rPr>
              <a:t>output is given below. It shows 6 categories, three of which are well populated.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2" y="3168073"/>
            <a:ext cx="3766718" cy="285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37052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4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Flag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1: Group RED/ORANGE, YELLOW/GREEN, and BLUE/VIOLET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COLOR_RO 	= COLOR in ("RED","ORANGE");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COLOR_YG	=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 in ("YELLOW","GREEN");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COLOR_BV 	= COLOR in ("BLUE","VIOLET");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data=XFORM;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COLOR_RO COLOR_YG COLOR_BV 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1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Useful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LOGARITHM: </a:t>
            </a:r>
            <a:r>
              <a:rPr lang="en-US" dirty="0" smtClean="0">
                <a:cs typeface="Courier New" pitchFamily="49" charset="0"/>
              </a:rPr>
              <a:t>“What exponent will return this value?”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Base can be any positive value, but usually it is 10 or “e”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“e” is the natural exponent is approximately 2.71828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Notation: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LOG10: Logarithm Base 10 (sometimes “LOG”)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LOG: Logarithm Base “e” (sometimes “LN” … also called natural log)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Logarithms require that X &gt; 0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Example: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LOG10(100) = 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 	because 	10</a:t>
            </a:r>
            <a:r>
              <a:rPr lang="en-US" b="1" baseline="30000" dirty="0" smtClean="0">
                <a:solidFill>
                  <a:srgbClr val="C00000"/>
                </a:solidFill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=100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LOG(100</a:t>
            </a:r>
            <a:r>
              <a:rPr lang="en-US" dirty="0">
                <a:cs typeface="Courier New" pitchFamily="49" charset="0"/>
              </a:rPr>
              <a:t>) = </a:t>
            </a:r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4.6052</a:t>
            </a:r>
            <a:r>
              <a:rPr lang="en-US" dirty="0" smtClean="0">
                <a:cs typeface="Courier New" pitchFamily="49" charset="0"/>
              </a:rPr>
              <a:t> 	because 	e</a:t>
            </a:r>
            <a:r>
              <a:rPr lang="en-US" b="1" baseline="30000" dirty="0" smtClean="0">
                <a:solidFill>
                  <a:srgbClr val="C00000"/>
                </a:solidFill>
                <a:cs typeface="Courier New" pitchFamily="49" charset="0"/>
              </a:rPr>
              <a:t>4.6052</a:t>
            </a:r>
            <a:r>
              <a:rPr lang="en-US" dirty="0" smtClean="0">
                <a:cs typeface="Courier New" pitchFamily="49" charset="0"/>
              </a:rPr>
              <a:t>=100</a:t>
            </a:r>
            <a:endParaRPr lang="en-US" dirty="0"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Logarithms are used when data sets have outlier values that need to be constrained.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Flag Variables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65" y="1295399"/>
            <a:ext cx="2699498" cy="25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63" y="1306945"/>
            <a:ext cx="2691500" cy="250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74" y="4038600"/>
            <a:ext cx="2722589" cy="251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8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Flag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2: Put large categories into independent groups. Merge small categories into a single group</a:t>
            </a:r>
          </a:p>
          <a:p>
            <a:endParaRPr lang="en-US" dirty="0"/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XFORM;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 TEMPFILE;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COLOR_ORANGE 	= COLOR in ("ORANGE");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COLOR_YELLOW 	= COLOR in ("YELLOW");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COLOR_GREEN 	= COLOR in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GREEN");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COLOR_OTHER 	= COLOR in ("RED","BLUE","VIOLET");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data=XFORM;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table COLOR_ORANGE COLOR_YELLOW COLOR_GREEN COLOR_OTHER / plots=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freqplot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4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Transform: Flag Variables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38382"/>
            <a:ext cx="2600325" cy="241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03" y="1126837"/>
            <a:ext cx="2620072" cy="242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03" y="3667908"/>
            <a:ext cx="2595563" cy="241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86" y="3671677"/>
            <a:ext cx="2590939" cy="241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Useful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Courier New" pitchFamily="49" charset="0"/>
              </a:rPr>
              <a:t>LOGARITHMS of “X”: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SAS SYNTAX for LOG10	: Y=LOG10(X</a:t>
            </a:r>
            <a:r>
              <a:rPr lang="en-US" dirty="0">
                <a:cs typeface="Courier New" pitchFamily="49" charset="0"/>
              </a:rPr>
              <a:t>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cs typeface="Courier New" pitchFamily="49" charset="0"/>
              </a:rPr>
              <a:t>SAS SYNTAX for </a:t>
            </a:r>
            <a:r>
              <a:rPr lang="en-US" dirty="0" smtClean="0">
                <a:cs typeface="Courier New" pitchFamily="49" charset="0"/>
              </a:rPr>
              <a:t>LN	: Y=LOG(X</a:t>
            </a:r>
            <a:r>
              <a:rPr lang="en-US" dirty="0">
                <a:cs typeface="Courier New" pitchFamily="49" charset="0"/>
              </a:rPr>
              <a:t>);</a:t>
            </a:r>
          </a:p>
          <a:p>
            <a:endParaRPr lang="en-US" b="1" dirty="0" smtClean="0">
              <a:solidFill>
                <a:srgbClr val="C00000"/>
              </a:solidFill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15303"/>
              </p:ext>
            </p:extLst>
          </p:nvPr>
        </p:nvGraphicFramePr>
        <p:xfrm>
          <a:off x="1447800" y="2743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30000" dirty="0" smtClean="0"/>
                        <a:t>(</a:t>
                      </a:r>
                      <a:r>
                        <a:rPr lang="en-US" baseline="30000" dirty="0" err="1" smtClean="0"/>
                        <a:t>ln</a:t>
                      </a:r>
                      <a:r>
                        <a:rPr lang="en-US" baseline="30000" dirty="0" smtClean="0"/>
                        <a:t>(x))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(log(x))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-2.3026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2.7183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Create Data Set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SAS code will create a data that will be used for this analysis. The DATA STEP code will generate a SAS Data Set called “TEMPFILE” that will contain two random variables:</a:t>
            </a:r>
          </a:p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 is a numeric variable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COLOR is a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26899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Create Data Set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 HOWMANY = 10000;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%let SEED = 1;</a:t>
            </a:r>
          </a:p>
          <a:p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TEMPFILE;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streaminit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(&amp;SEED.);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 i = 1 to &amp;HOWMANY.;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10*rand("normal") + 10*rand("lognormal") - 10*rand("uniform");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sign(X)*abs(X)**(1.5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 $6;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"???";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 -100 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then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COLOR = "RED";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X &lt; 0		then 	COLOR = "ORANGE";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X &lt; 100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COLOR = "YELLOW";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X &lt; 500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COLOR = "GREEN";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X &lt; 1000	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COLOR = "BLUE";</a:t>
            </a: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COLOR = "VIOLET";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i;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6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2594</Words>
  <Application>Microsoft Office PowerPoint</Application>
  <PresentationFormat>On-screen Show (4:3)</PresentationFormat>
  <Paragraphs>653</Paragraphs>
  <Slides>62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TRANSFORM VARIABLES</vt:lpstr>
      <vt:lpstr>OVERVIEW</vt:lpstr>
      <vt:lpstr>Useful Functions</vt:lpstr>
      <vt:lpstr>Useful Functions</vt:lpstr>
      <vt:lpstr>Useful Functions</vt:lpstr>
      <vt:lpstr>Useful Functions</vt:lpstr>
      <vt:lpstr>Useful Functions</vt:lpstr>
      <vt:lpstr>Create Data Set</vt:lpstr>
      <vt:lpstr>Create Data Set</vt:lpstr>
      <vt:lpstr>Examine the Data</vt:lpstr>
      <vt:lpstr>Examine the Data</vt:lpstr>
      <vt:lpstr>Examine the Data</vt:lpstr>
      <vt:lpstr>Examine the Data</vt:lpstr>
      <vt:lpstr>Examine the Data</vt:lpstr>
      <vt:lpstr>Examine the Data</vt:lpstr>
      <vt:lpstr>Examine the Data</vt:lpstr>
      <vt:lpstr>Examine the Data</vt:lpstr>
      <vt:lpstr>Numeric Transforms</vt:lpstr>
      <vt:lpstr>Numeric Transforms</vt:lpstr>
      <vt:lpstr>Numeric Transforms</vt:lpstr>
      <vt:lpstr>Numeric Transforms</vt:lpstr>
      <vt:lpstr>Transform: Trimming Data</vt:lpstr>
      <vt:lpstr>Transform: Trimming Data</vt:lpstr>
      <vt:lpstr>Transform: Trimming Data</vt:lpstr>
      <vt:lpstr>Transform: Trimming Data (BEFORE)</vt:lpstr>
      <vt:lpstr>Transform: Trimming Data (95% LEVEL)</vt:lpstr>
      <vt:lpstr>Transform: Trimming Data (99% LEVEL)</vt:lpstr>
      <vt:lpstr>Numeric Transforms</vt:lpstr>
      <vt:lpstr>Transform: Standardizing (Z-Transform)</vt:lpstr>
      <vt:lpstr>Standardizing (Z-Transform)</vt:lpstr>
      <vt:lpstr>Standardizing (Z-Transform)</vt:lpstr>
      <vt:lpstr>Standardizing (Z-Transform)</vt:lpstr>
      <vt:lpstr>Standardizing (Z-Transform)  Trimmed to +/- 3</vt:lpstr>
      <vt:lpstr>Numeric Transforms</vt:lpstr>
      <vt:lpstr>Transform: Log Transform</vt:lpstr>
      <vt:lpstr>Transform: Log Transform</vt:lpstr>
      <vt:lpstr>Transform: Log Transform (Base 2.71828)</vt:lpstr>
      <vt:lpstr>Transform: Log Transform (Base 10)</vt:lpstr>
      <vt:lpstr>Numeric Transforms</vt:lpstr>
      <vt:lpstr>Transform: Binning</vt:lpstr>
      <vt:lpstr>Transform: Binning</vt:lpstr>
      <vt:lpstr>Numeric Transforms</vt:lpstr>
      <vt:lpstr>Transform: Binning (Buckets)</vt:lpstr>
      <vt:lpstr>Transform: Binning (Buckets)</vt:lpstr>
      <vt:lpstr>Transform: Binning (Buckets)</vt:lpstr>
      <vt:lpstr>Numeric Transforms</vt:lpstr>
      <vt:lpstr>Transform: Binning (Quantiles)</vt:lpstr>
      <vt:lpstr>Transform: Binning (Quantiles) (Part 1)</vt:lpstr>
      <vt:lpstr>Transform: Binning (Quantiles) (Part 2)</vt:lpstr>
      <vt:lpstr>Transform: Binning (Quantiles)</vt:lpstr>
      <vt:lpstr>Numeric Transforms</vt:lpstr>
      <vt:lpstr>Transform: Binning (Ad Hoc)</vt:lpstr>
      <vt:lpstr>Transform: Binning (Ad Hoc)</vt:lpstr>
      <vt:lpstr>Transform: Binning (Ad Hoc)</vt:lpstr>
      <vt:lpstr>Categorical Transforms</vt:lpstr>
      <vt:lpstr>Categorical Transforms</vt:lpstr>
      <vt:lpstr>Transform: Flag Variables</vt:lpstr>
      <vt:lpstr>Transform: Flag Variables</vt:lpstr>
      <vt:lpstr>Transform: Flag Variables</vt:lpstr>
      <vt:lpstr>Transform: Flag Variables</vt:lpstr>
      <vt:lpstr>Transform: Flag Variables</vt:lpstr>
      <vt:lpstr>Transform: Flag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</cp:lastModifiedBy>
  <cp:revision>208</cp:revision>
  <dcterms:created xsi:type="dcterms:W3CDTF">2006-08-16T00:00:00Z</dcterms:created>
  <dcterms:modified xsi:type="dcterms:W3CDTF">2015-03-08T21:48:46Z</dcterms:modified>
</cp:coreProperties>
</file>