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9" r:id="rId4"/>
    <p:sldId id="277" r:id="rId5"/>
    <p:sldId id="285" r:id="rId6"/>
    <p:sldId id="260" r:id="rId7"/>
    <p:sldId id="276" r:id="rId8"/>
    <p:sldId id="286" r:id="rId9"/>
    <p:sldId id="278" r:id="rId10"/>
    <p:sldId id="279" r:id="rId11"/>
    <p:sldId id="275" r:id="rId12"/>
    <p:sldId id="287" r:id="rId13"/>
    <p:sldId id="280" r:id="rId14"/>
    <p:sldId id="281" r:id="rId15"/>
    <p:sldId id="282" r:id="rId16"/>
    <p:sldId id="283" r:id="rId17"/>
    <p:sldId id="293" r:id="rId18"/>
    <p:sldId id="292" r:id="rId19"/>
    <p:sldId id="294" r:id="rId20"/>
    <p:sldId id="295" r:id="rId21"/>
    <p:sldId id="296" r:id="rId22"/>
    <p:sldId id="300" r:id="rId23"/>
    <p:sldId id="297" r:id="rId24"/>
    <p:sldId id="298" r:id="rId25"/>
    <p:sldId id="299" r:id="rId26"/>
    <p:sldId id="301" r:id="rId27"/>
    <p:sldId id="30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 Validation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Error Calculations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31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Difference:</a:t>
                </a:r>
              </a:p>
              <a:p>
                <a:pPr algn="ctr"/>
                <a:r>
                  <a:rPr lang="en-US" dirty="0" smtClean="0"/>
                  <a:t>E = Y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b="1" dirty="0" smtClean="0"/>
                  <a:t>Overview</a:t>
                </a: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The most basic and widely used error calculation.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Many commercial software applications use this error calculation.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Sensitive to an outlier, particularly when the Error term is squared.</a:t>
                </a:r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Example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315762"/>
              </a:xfrm>
              <a:prstGeom prst="rect">
                <a:avLst/>
              </a:prstGeom>
              <a:blipFill rotWithShape="1">
                <a:blip r:embed="rId3"/>
                <a:stretch>
                  <a:fillRect l="-593" t="-1316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98916"/>
              </p:ext>
            </p:extLst>
          </p:nvPr>
        </p:nvGraphicFramePr>
        <p:xfrm>
          <a:off x="1524000" y="3733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Y-Hat (Predicted)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Error Calculations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869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Custom Error Calculation (this is one of many possible examples)</a:t>
                </a:r>
              </a:p>
              <a:p>
                <a:pPr algn="ctr"/>
                <a:r>
                  <a:rPr lang="en-US" dirty="0" smtClean="0"/>
                  <a:t>E = sign(Y-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)ln(abs(Y-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)+1)</a:t>
                </a:r>
              </a:p>
              <a:p>
                <a:r>
                  <a:rPr lang="en-US" b="1" dirty="0" smtClean="0"/>
                  <a:t>Overview</a:t>
                </a: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Custom designed error calculation can address issues such as outliers.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In above example, outliers are less pronounced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LN( ABS(X)+1 ) will return a value of 0 for </a:t>
                </a:r>
                <a:r>
                  <a:rPr lang="en-US" dirty="0" smtClean="0"/>
                  <a:t>X=0 </a:t>
                </a:r>
                <a:r>
                  <a:rPr lang="en-US" dirty="0" smtClean="0"/>
                  <a:t>and logarithmic value for error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dirty="0" smtClean="0"/>
                  <a:t>Sign(X) returns a -1 for negative X and +1 for positive X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Not necessarily possible to incorporate in commercial software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dirty="0"/>
              </a:p>
              <a:p>
                <a:r>
                  <a:rPr lang="en-US" b="1" dirty="0" smtClean="0"/>
                  <a:t>Example</a:t>
                </a:r>
                <a:endParaRPr lang="en-US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869760"/>
              </a:xfrm>
              <a:prstGeom prst="rect">
                <a:avLst/>
              </a:prstGeom>
              <a:blipFill rotWithShape="1">
                <a:blip r:embed="rId3"/>
                <a:stretch>
                  <a:fillRect l="-593" t="-1062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26245"/>
              </p:ext>
            </p:extLst>
          </p:nvPr>
        </p:nvGraphicFramePr>
        <p:xfrm>
          <a:off x="1447800" y="4191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28800"/>
                <a:gridCol w="12192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Y-Hat (Predicted)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7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 Validation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Deviation </a:t>
            </a:r>
            <a:r>
              <a:rPr lang="en-US" sz="4000" b="1" dirty="0">
                <a:solidFill>
                  <a:srgbClr val="C00000"/>
                </a:solidFill>
              </a:rPr>
              <a:t>Calculations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6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Deviation Calculations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PROPERTIES OF DEVIATION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Deviation = 0 implies perfect agreement between Actual and Predicted Value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Deviation can only be Positive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larger the magnitude of the deviation, the greater the disagreement between Predicted and Target.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04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Deviation Calculations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1761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Absolute Value of Error</a:t>
                </a:r>
              </a:p>
              <a:p>
                <a:pPr algn="ctr"/>
                <a:r>
                  <a:rPr lang="en-US" dirty="0"/>
                  <a:t>D</a:t>
                </a:r>
                <a:r>
                  <a:rPr lang="en-US" dirty="0" smtClean="0"/>
                  <a:t> = abs(Y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Overview</a:t>
                </a: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Any error can be turned into deviation by taking absolute value of error</a:t>
                </a:r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Example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1761764"/>
              </a:xfrm>
              <a:prstGeom prst="rect">
                <a:avLst/>
              </a:prstGeom>
              <a:blipFill rotWithShape="1">
                <a:blip r:embed="rId3"/>
                <a:stretch>
                  <a:fillRect l="-593" t="-1730" b="-4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86890"/>
              </p:ext>
            </p:extLst>
          </p:nvPr>
        </p:nvGraphicFramePr>
        <p:xfrm>
          <a:off x="1524000" y="3733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905000"/>
                <a:gridCol w="1143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Y-Hat (Predicted)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8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Deviation Calculations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592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Squared Error</a:t>
                </a:r>
              </a:p>
              <a:p>
                <a:pPr algn="ctr"/>
                <a:r>
                  <a:rPr lang="en-US" dirty="0"/>
                  <a:t>D</a:t>
                </a:r>
                <a:r>
                  <a:rPr lang="en-US" dirty="0" smtClean="0"/>
                  <a:t> = (Y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  <a:r>
                  <a:rPr lang="en-US" baseline="30000" dirty="0" smtClean="0"/>
                  <a:t>2</a:t>
                </a:r>
              </a:p>
              <a:p>
                <a:r>
                  <a:rPr lang="en-US" b="1" dirty="0" smtClean="0"/>
                  <a:t>Overview</a:t>
                </a: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Used in statistics when determining regression coefficients (minimize Sum of Squared Error)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Sensitive to outliers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Example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592761"/>
              </a:xfrm>
              <a:prstGeom prst="rect">
                <a:avLst/>
              </a:prstGeom>
              <a:blipFill rotWithShape="1">
                <a:blip r:embed="rId3"/>
                <a:stretch>
                  <a:fillRect l="-59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75737"/>
              </p:ext>
            </p:extLst>
          </p:nvPr>
        </p:nvGraphicFramePr>
        <p:xfrm>
          <a:off x="1524000" y="4038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905000"/>
                <a:gridCol w="1143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Y-Hat (Predicted)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Squared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Deviation Calculations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592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Custom Deviation Calculation </a:t>
                </a:r>
                <a:r>
                  <a:rPr lang="en-US" b="1" dirty="0">
                    <a:solidFill>
                      <a:srgbClr val="FF0000"/>
                    </a:solidFill>
                  </a:rPr>
                  <a:t>(this is one of many possible examples)</a:t>
                </a:r>
                <a:endParaRPr lang="en-US" b="1" dirty="0" smtClean="0"/>
              </a:p>
              <a:p>
                <a:pPr algn="ctr"/>
                <a:r>
                  <a:rPr lang="en-US" dirty="0"/>
                  <a:t>D</a:t>
                </a:r>
                <a:r>
                  <a:rPr lang="en-US" dirty="0" smtClean="0"/>
                  <a:t> = (abs(Y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baseline="30000" dirty="0" smtClean="0"/>
                  <a:t>1.5</a:t>
                </a:r>
              </a:p>
              <a:p>
                <a:r>
                  <a:rPr lang="en-US" b="1" dirty="0" smtClean="0"/>
                  <a:t>Overview</a:t>
                </a: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Possible to come up with develop custom Deviation metric to meet specialized needs (for example, minimize effects of outliers).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May not be possible to use with commercial applications.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dirty="0" smtClean="0"/>
                  <a:t>Example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592761"/>
              </a:xfrm>
              <a:prstGeom prst="rect">
                <a:avLst/>
              </a:prstGeom>
              <a:blipFill rotWithShape="1">
                <a:blip r:embed="rId3"/>
                <a:stretch>
                  <a:fillRect l="-593" t="-1176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97638"/>
              </p:ext>
            </p:extLst>
          </p:nvPr>
        </p:nvGraphicFramePr>
        <p:xfrm>
          <a:off x="1524000" y="4038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905000"/>
                <a:gridCol w="1143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 (Actual)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Y-Hat (Predicted)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Squared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11.18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89.44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353.55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 Validation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Metrics Using Training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12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Training Data Performance To Test Models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Usually best to compare models based upon performance on TEST (“Holdout”)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Not always possible because of small data set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Therefore, it is necessary to compare models on the TRAINING data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Cannot compare models based on lowest average Deviation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More complicated model tends to do better on </a:t>
            </a:r>
            <a:r>
              <a:rPr lang="en-US" dirty="0" smtClean="0">
                <a:solidFill>
                  <a:srgbClr val="FF0000"/>
                </a:solidFill>
              </a:rPr>
              <a:t>TRAINING</a:t>
            </a:r>
            <a:r>
              <a:rPr lang="en-US" dirty="0" smtClean="0"/>
              <a:t>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Metric is needed to reward accuracy but penalize complexity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Many metrics are used, most common metrics are: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AIC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SBC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AICC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189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AIC, SBC, AICC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Commonly used metrics, available in most commercial software.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Allow comparing models with different numbers of parameters.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Algorithm: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Decide on a metric for Deviation (i.e. Sum of Square Error, Log Likelihood, etc.)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Make a prediction for each record using each competing model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Calculate each model’s Deviation for each of the records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Determine the average deviation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Calculate </a:t>
            </a:r>
            <a:r>
              <a:rPr lang="en-US" sz="1400" dirty="0" smtClean="0">
                <a:solidFill>
                  <a:srgbClr val="FF0000"/>
                </a:solidFill>
              </a:rPr>
              <a:t>AIC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FF0000"/>
                </a:solidFill>
              </a:rPr>
              <a:t>SBC</a:t>
            </a:r>
            <a:r>
              <a:rPr lang="en-US" sz="1400" dirty="0" smtClean="0"/>
              <a:t>, or </a:t>
            </a:r>
            <a:r>
              <a:rPr lang="en-US" sz="1400" dirty="0" smtClean="0">
                <a:solidFill>
                  <a:srgbClr val="FF0000"/>
                </a:solidFill>
              </a:rPr>
              <a:t>AICC</a:t>
            </a:r>
            <a:r>
              <a:rPr lang="en-US" sz="1400" dirty="0" smtClean="0"/>
              <a:t> for all competing models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Model with smallest value is the preferred model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Over time, </a:t>
            </a:r>
            <a:r>
              <a:rPr lang="en-US" dirty="0">
                <a:solidFill>
                  <a:srgbClr val="FF0000"/>
                </a:solidFill>
              </a:rPr>
              <a:t>AIC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SBC</a:t>
            </a:r>
            <a:r>
              <a:rPr lang="en-US" dirty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AICC</a:t>
            </a:r>
            <a:r>
              <a:rPr lang="en-US" dirty="0" smtClean="0"/>
              <a:t> metrics have been adjusted by analysts for convenience.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/>
              <a:t>I</a:t>
            </a:r>
            <a:r>
              <a:rPr lang="en-US" sz="1400" dirty="0" smtClean="0"/>
              <a:t>t is possible (likely) to encounter different variations of these formulas.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Hand calculations of </a:t>
            </a:r>
            <a:r>
              <a:rPr lang="en-US" sz="1400" dirty="0">
                <a:solidFill>
                  <a:srgbClr val="FF0000"/>
                </a:solidFill>
              </a:rPr>
              <a:t>AIC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, or </a:t>
            </a:r>
            <a:r>
              <a:rPr lang="en-US" sz="1400" dirty="0">
                <a:solidFill>
                  <a:srgbClr val="FF0000"/>
                </a:solidFill>
              </a:rPr>
              <a:t>AICC</a:t>
            </a:r>
            <a:r>
              <a:rPr lang="en-US" sz="1400" dirty="0"/>
              <a:t> </a:t>
            </a:r>
            <a:r>
              <a:rPr lang="en-US" sz="1400" dirty="0" smtClean="0"/>
              <a:t>might differ from software output.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The differences are not important!</a:t>
            </a:r>
          </a:p>
          <a:p>
            <a:pPr lvl="3"/>
            <a:r>
              <a:rPr lang="en-US" sz="1400" b="1" dirty="0" smtClean="0">
                <a:solidFill>
                  <a:srgbClr val="FF0000"/>
                </a:solidFill>
              </a:rPr>
              <a:t>The importance is that the smallest value is the preferred model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8660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 Validation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Training Data vs. Test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75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Instructor Opinion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Just because a model has a smaller </a:t>
            </a:r>
            <a:r>
              <a:rPr lang="en-US" dirty="0">
                <a:solidFill>
                  <a:srgbClr val="FF0000"/>
                </a:solidFill>
              </a:rPr>
              <a:t>AIC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SBC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</a:rPr>
              <a:t>AICC</a:t>
            </a:r>
            <a:r>
              <a:rPr lang="en-US" dirty="0"/>
              <a:t> </a:t>
            </a:r>
            <a:r>
              <a:rPr lang="en-US" dirty="0" smtClean="0"/>
              <a:t>value, does NOT mean it is the best model.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another model has a value close to the most preferred model and it also has other desirable properties such as “easy to implement”, “will be more explainable to a regulator”, or “makes the boss happy” then the analyst should exercise their judgment and select the model with the less optimal score.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Never blindly follow a metric at the expense of common sense and experience 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sz="2800" b="1" dirty="0"/>
              <a:t>“A tool in the hands of an idiot is a weapon”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AIC 	(“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Criterion”)</a:t>
            </a:r>
          </a:p>
          <a:p>
            <a:r>
              <a:rPr lang="en-US" b="1" dirty="0" smtClean="0"/>
              <a:t>SBC	(“</a:t>
            </a:r>
            <a:r>
              <a:rPr lang="en-US" b="1" dirty="0"/>
              <a:t>Schwarz Bayesian Information Criterion</a:t>
            </a:r>
            <a:r>
              <a:rPr lang="en-US" b="1" dirty="0" smtClean="0"/>
              <a:t>”)</a:t>
            </a:r>
          </a:p>
          <a:p>
            <a:r>
              <a:rPr lang="en-US" b="1" dirty="0" err="1"/>
              <a:t>AICc</a:t>
            </a:r>
            <a:r>
              <a:rPr lang="en-US" b="1" dirty="0"/>
              <a:t> </a:t>
            </a:r>
            <a:r>
              <a:rPr lang="en-US" b="1" dirty="0" smtClean="0"/>
              <a:t>	(“</a:t>
            </a:r>
            <a:r>
              <a:rPr lang="en-US" b="1" dirty="0"/>
              <a:t>Adjusted </a:t>
            </a:r>
            <a:r>
              <a:rPr lang="en-US" b="1" dirty="0" err="1"/>
              <a:t>Akaike</a:t>
            </a:r>
            <a:r>
              <a:rPr lang="en-US" b="1" dirty="0"/>
              <a:t> Information Criterion</a:t>
            </a:r>
            <a:r>
              <a:rPr lang="en-US" b="1" dirty="0" smtClean="0"/>
              <a:t>”)</a:t>
            </a:r>
          </a:p>
          <a:p>
            <a:r>
              <a:rPr lang="en-US" b="1" dirty="0"/>
              <a:t>DKWIC </a:t>
            </a:r>
            <a:r>
              <a:rPr lang="en-US" b="1" dirty="0" smtClean="0"/>
              <a:t>	(“</a:t>
            </a:r>
            <a:r>
              <a:rPr lang="en-US" b="1" dirty="0"/>
              <a:t>Donald  K Wedding Information Criteria”) … You can make up your </a:t>
            </a:r>
            <a:r>
              <a:rPr lang="en-US" b="1" dirty="0" smtClean="0"/>
              <a:t>own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Variables: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	Number of data points in the data 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	Number of terms in the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	</a:t>
            </a:r>
            <a:r>
              <a:rPr lang="en-US" dirty="0" smtClean="0"/>
              <a:t>Deviation </a:t>
            </a: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Means Square Error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/>
              <a:t>Misclassification </a:t>
            </a:r>
            <a:r>
              <a:rPr lang="en-US" dirty="0" smtClean="0"/>
              <a:t>Rate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Total Log Likelihood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7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AIC (“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Criterion”)</a:t>
            </a:r>
          </a:p>
          <a:p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AIC = 2K + N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 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AIC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AIC)</a:t>
            </a:r>
          </a:p>
          <a:p>
            <a:pPr lvl="2"/>
            <a:endParaRPr lang="en-US" sz="1400" dirty="0"/>
          </a:p>
          <a:p>
            <a:endParaRPr lang="en-US" sz="1400" dirty="0" smtClean="0"/>
          </a:p>
          <a:p>
            <a:pPr lvl="1"/>
            <a:r>
              <a:rPr lang="en-US" sz="1400" dirty="0" smtClean="0">
                <a:solidFill>
                  <a:srgbClr val="C00000"/>
                </a:solidFill>
              </a:rPr>
              <a:t>Note: For LOGISTIC REGRESSION, the Total Deviation “D” is typically used for the “N </a:t>
            </a:r>
            <a:r>
              <a:rPr lang="en-US" sz="1400" dirty="0" err="1" smtClean="0">
                <a:solidFill>
                  <a:srgbClr val="C00000"/>
                </a:solidFill>
              </a:rPr>
              <a:t>ln</a:t>
            </a:r>
            <a:r>
              <a:rPr lang="en-US" sz="1400" dirty="0" smtClean="0">
                <a:solidFill>
                  <a:srgbClr val="C00000"/>
                </a:solidFill>
              </a:rPr>
              <a:t>(D)” term. Therefore, The Logistic AIC value will be: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2K +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67430"/>
              </p:ext>
            </p:extLst>
          </p:nvPr>
        </p:nvGraphicFramePr>
        <p:xfrm>
          <a:off x="685800" y="4876800"/>
          <a:ext cx="784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914400"/>
                <a:gridCol w="685800"/>
                <a:gridCol w="762000"/>
                <a:gridCol w="858414"/>
                <a:gridCol w="1122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AIC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Linear Regression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 of Square 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88.47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-148.94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SBC (“Schwarz Bayesian Information Criterion”)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Greater penalty for complicated 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SBC = K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(N) + N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 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SBC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SBC)</a:t>
            </a:r>
          </a:p>
          <a:p>
            <a:pPr lvl="2"/>
            <a:endParaRPr lang="en-US" sz="1400" dirty="0"/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Note: For LOGISTIC REGRESSION, the Total Deviation “D” is typically used for the “N </a:t>
            </a:r>
            <a:r>
              <a:rPr lang="en-US" sz="1400" dirty="0" err="1">
                <a:solidFill>
                  <a:srgbClr val="C00000"/>
                </a:solidFill>
              </a:rPr>
              <a:t>ln</a:t>
            </a:r>
            <a:r>
              <a:rPr lang="en-US" sz="1400" dirty="0">
                <a:solidFill>
                  <a:srgbClr val="C00000"/>
                </a:solidFill>
              </a:rPr>
              <a:t>(D)” term. Therefore, The Logistic </a:t>
            </a:r>
            <a:r>
              <a:rPr lang="en-US" sz="1400" dirty="0" smtClean="0">
                <a:solidFill>
                  <a:srgbClr val="C00000"/>
                </a:solidFill>
              </a:rPr>
              <a:t>SBC </a:t>
            </a:r>
            <a:r>
              <a:rPr lang="en-US" sz="1400" dirty="0">
                <a:solidFill>
                  <a:srgbClr val="C00000"/>
                </a:solidFill>
              </a:rPr>
              <a:t>value will be:</a:t>
            </a:r>
            <a:r>
              <a:rPr lang="en-US" sz="1400" dirty="0"/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K ln(N) </a:t>
            </a:r>
            <a:r>
              <a:rPr lang="en-US" sz="1400" b="1" dirty="0">
                <a:solidFill>
                  <a:srgbClr val="0070C0"/>
                </a:solidFill>
              </a:rPr>
              <a:t>+ D</a:t>
            </a:r>
          </a:p>
          <a:p>
            <a:pPr lvl="2"/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0890"/>
              </p:ext>
            </p:extLst>
          </p:nvPr>
        </p:nvGraphicFramePr>
        <p:xfrm>
          <a:off x="685800" y="4876800"/>
          <a:ext cx="784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914400"/>
                <a:gridCol w="685800"/>
                <a:gridCol w="762000"/>
                <a:gridCol w="858414"/>
                <a:gridCol w="1122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SBC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Linear Regression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 of Square 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96.12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-133.31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98.44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AICc</a:t>
            </a:r>
            <a:r>
              <a:rPr lang="en-US" b="1" dirty="0" smtClean="0"/>
              <a:t> (“Adjusted </a:t>
            </a:r>
            <a:r>
              <a:rPr lang="en-US" b="1" dirty="0" err="1" smtClean="0"/>
              <a:t>Akaike</a:t>
            </a:r>
            <a:r>
              <a:rPr lang="en-US" b="1" dirty="0" smtClean="0"/>
              <a:t> Information Criterion”)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Penalty for small sample sizes, avoids over fitting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AICc</a:t>
            </a:r>
            <a:r>
              <a:rPr lang="en-US" b="1" dirty="0" smtClean="0">
                <a:solidFill>
                  <a:srgbClr val="FF0000"/>
                </a:solidFill>
              </a:rPr>
              <a:t> = 2K + N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 ) + 2K( K+1 )/(N-K-1)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</a:t>
            </a:r>
            <a:r>
              <a:rPr lang="en-US" dirty="0" err="1" smtClean="0"/>
              <a:t>AICc</a:t>
            </a:r>
            <a:r>
              <a:rPr lang="en-US" dirty="0" smtClean="0"/>
              <a:t>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</a:t>
            </a:r>
            <a:r>
              <a:rPr lang="en-US" sz="1400" dirty="0" err="1" smtClean="0"/>
              <a:t>AICc</a:t>
            </a:r>
            <a:r>
              <a:rPr lang="en-US" sz="1400" dirty="0" smtClean="0"/>
              <a:t>)</a:t>
            </a:r>
          </a:p>
          <a:p>
            <a:pPr lvl="2"/>
            <a:endParaRPr lang="en-US" sz="1400" dirty="0"/>
          </a:p>
          <a:p>
            <a:pPr lvl="1"/>
            <a:r>
              <a:rPr lang="en-US" sz="1400" dirty="0">
                <a:solidFill>
                  <a:srgbClr val="C00000"/>
                </a:solidFill>
              </a:rPr>
              <a:t>Note: For LOGISTIC REGRESSION, the Total Deviation “D” is typically used for the “N </a:t>
            </a:r>
            <a:r>
              <a:rPr lang="en-US" sz="1400" dirty="0" err="1">
                <a:solidFill>
                  <a:srgbClr val="C00000"/>
                </a:solidFill>
              </a:rPr>
              <a:t>ln</a:t>
            </a:r>
            <a:r>
              <a:rPr lang="en-US" sz="1400" dirty="0">
                <a:solidFill>
                  <a:srgbClr val="C00000"/>
                </a:solidFill>
              </a:rPr>
              <a:t>(D)” term. Therefore, The Logistic </a:t>
            </a:r>
            <a:r>
              <a:rPr lang="en-US" sz="1400" dirty="0" err="1" smtClean="0">
                <a:solidFill>
                  <a:srgbClr val="C00000"/>
                </a:solidFill>
              </a:rPr>
              <a:t>AICc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value will be: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70C0"/>
                </a:solidFill>
              </a:rPr>
              <a:t>2K </a:t>
            </a:r>
            <a:r>
              <a:rPr lang="en-US" sz="1400" b="1">
                <a:solidFill>
                  <a:srgbClr val="0070C0"/>
                </a:solidFill>
              </a:rPr>
              <a:t>+ </a:t>
            </a:r>
            <a:r>
              <a:rPr lang="en-US" sz="1400" b="1" smtClean="0">
                <a:solidFill>
                  <a:srgbClr val="0070C0"/>
                </a:solidFill>
              </a:rPr>
              <a:t>D + 2K(K+1)/(N-K-1)</a:t>
            </a:r>
            <a:endParaRPr lang="en-US" sz="1400" b="1" dirty="0">
              <a:solidFill>
                <a:srgbClr val="0070C0"/>
              </a:solidFill>
            </a:endParaRPr>
          </a:p>
          <a:p>
            <a:pPr lvl="2"/>
            <a:endParaRPr lang="en-US" sz="1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37920"/>
              </p:ext>
            </p:extLst>
          </p:nvPr>
        </p:nvGraphicFramePr>
        <p:xfrm>
          <a:off x="685800" y="4876800"/>
          <a:ext cx="784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914400"/>
                <a:gridCol w="685800"/>
                <a:gridCol w="762000"/>
                <a:gridCol w="858414"/>
                <a:gridCol w="1122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AICC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Linear Regression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 of Square 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89.36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-148.04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91.76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6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DKWIC (“Donald  K Wedding Information Criteria”)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customize your own information criteria to meet your needs … for example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+1 in LN() function prevents a negative value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K penalty increases logarithmically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Division by “N” allows for comparing of different sample sizes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DKWIC = (K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(K) +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 D+1 ) ) / </a:t>
            </a:r>
            <a:r>
              <a:rPr lang="en-US" b="1" dirty="0" err="1" smtClean="0">
                <a:solidFill>
                  <a:srgbClr val="FF0000"/>
                </a:solidFill>
              </a:rPr>
              <a:t>ln</a:t>
            </a:r>
            <a:r>
              <a:rPr lang="en-US" b="1" dirty="0" smtClean="0">
                <a:solidFill>
                  <a:srgbClr val="FF0000"/>
                </a:solidFill>
              </a:rPr>
              <a:t>(N)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dirty="0" smtClean="0"/>
              <a:t>EXAMPLE: Calculate DKWIC for several different types of models </a:t>
            </a:r>
          </a:p>
          <a:p>
            <a:pPr lvl="2"/>
            <a:r>
              <a:rPr lang="en-US" sz="1400" dirty="0" smtClean="0"/>
              <a:t>(not comparing them against each other, just calculating DKWIC)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31749"/>
              </p:ext>
            </p:extLst>
          </p:nvPr>
        </p:nvGraphicFramePr>
        <p:xfrm>
          <a:off x="685800" y="4876800"/>
          <a:ext cx="7848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914400"/>
                <a:gridCol w="685800"/>
                <a:gridCol w="762000"/>
                <a:gridCol w="858414"/>
                <a:gridCol w="11227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Deviation</a:t>
                      </a:r>
                      <a:r>
                        <a:rPr lang="en-US" sz="1600" baseline="0" dirty="0" smtClean="0"/>
                        <a:t> 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DKWIC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Linear Regression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Sum of Square Error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1.88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 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Misclassification</a:t>
                      </a:r>
                      <a:r>
                        <a:rPr lang="en-US" sz="1400" baseline="0" dirty="0" smtClean="0"/>
                        <a:t>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2.37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Logistic Regression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Maximum Likelihood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80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 Validation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Metrics Using Testing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4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Testing Data Metrics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Testing Data Performance To Test Models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Usually best to compare models based upon performance on TEST (“Holdout”)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Hold out sample validates that model can perform on new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possible, test on data that comes from a future time (“out of time sample”)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Example: Develop model on January Data, test of February Data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METRICS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Use of metrics such as AIC, SBC, AICC are not necessary because primary concern is accuracy of model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However, it is OK to use AIC, SBC, AICC on Test data if desired to penalize complexity. But it is not usually done.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DEVIATION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Deviation metrics alone are sufficient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Advisable to test on several metrics such as Sum of Square Error, Mean Absolute Error, etc. because different metrics reward different qualities.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684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vs. Test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 DATA</a:t>
            </a:r>
          </a:p>
          <a:p>
            <a:endParaRPr lang="en-US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Data used to develop the Predictive Model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For this class, the predictive model will be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Linear Regression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Logistic Regression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Generalized Linear Model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Could also be any number of other modeling techniques such as: Decision Tree, Neural Network, Support Vector Machine,  Etc.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Model Validation Using Training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Metric that rewards for accuracy and penalizes for complexity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Examples: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AIC, SBC, AICC, etc.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6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Training Data vs. Test Data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DATA</a:t>
            </a:r>
          </a:p>
          <a:p>
            <a:endParaRPr lang="en-US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Data that was NOT used to develop the Predictive Model.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Target value is known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Predictive Model “predicts” Target.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Predicted value compared to Actual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For a good model, there should be small error in Predicted versus actual Target.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Metric usually rewards accuracy without regard to complexity</a:t>
            </a:r>
          </a:p>
        </p:txBody>
      </p:sp>
    </p:spTree>
    <p:extLst>
      <p:ext uri="{BB962C8B-B14F-4D97-AF65-F5344CB8AC3E}">
        <p14:creationId xmlns:p14="http://schemas.microsoft.com/office/powerpoint/2010/main" val="26034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 Validation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Error and </a:t>
            </a:r>
            <a:r>
              <a:rPr lang="en-US" sz="4000" b="1" dirty="0" smtClean="0">
                <a:solidFill>
                  <a:srgbClr val="C00000"/>
                </a:solidFill>
              </a:rPr>
              <a:t>Deviation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31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Error and Deviation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370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PREDICTED vs. ACTUAL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Predictive Model is built. For example, a linear regression model predicts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using: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 …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Predicted value is compared to the true or actual data.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u="sng" dirty="0" smtClean="0">
                    <a:solidFill>
                      <a:srgbClr val="FF0000"/>
                    </a:solidFill>
                  </a:rPr>
                  <a:t>Error</a:t>
                </a:r>
                <a:r>
                  <a:rPr lang="en-US" dirty="0" smtClean="0"/>
                  <a:t>: Difference between PREDICTED and ACTUAL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u="sng" dirty="0" smtClean="0">
                    <a:solidFill>
                      <a:srgbClr val="FF0000"/>
                    </a:solidFill>
                  </a:rPr>
                  <a:t>Deviance</a:t>
                </a:r>
                <a:r>
                  <a:rPr lang="en-US" dirty="0" smtClean="0"/>
                  <a:t>: Difference </a:t>
                </a:r>
                <a:r>
                  <a:rPr lang="en-US" dirty="0"/>
                  <a:t>between PREDICTED and </a:t>
                </a:r>
                <a:r>
                  <a:rPr lang="en-US" dirty="0" smtClean="0"/>
                  <a:t>ACTUAL (only has Positive values)</a:t>
                </a: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Variety of different ways to calculate error and deviance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3708195"/>
              </a:xfrm>
              <a:prstGeom prst="rect">
                <a:avLst/>
              </a:prstGeom>
              <a:blipFill rotWithShape="1">
                <a:blip r:embed="rId3"/>
                <a:stretch>
                  <a:fillRect l="-593" t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Error and Deviation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676400"/>
                <a:ext cx="8229600" cy="2038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ASSUME: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Y		Actual Value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/>
              </a:p>
              <a:p>
                <a:r>
                  <a:rPr lang="en-US" b="1" dirty="0" smtClean="0"/>
                  <a:t>When </a:t>
                </a:r>
                <a:r>
                  <a:rPr lang="en-US" b="1" dirty="0"/>
                  <a:t>Target is </a:t>
                </a:r>
                <a:r>
                  <a:rPr lang="en-US" b="1" dirty="0" smtClean="0"/>
                  <a:t>an interval or number value</a:t>
                </a:r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		Predicted value of Continuous target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6400"/>
                <a:ext cx="8229600" cy="2038763"/>
              </a:xfrm>
              <a:prstGeom prst="rect">
                <a:avLst/>
              </a:prstGeom>
              <a:blipFill rotWithShape="1">
                <a:blip r:embed="rId3"/>
                <a:stretch>
                  <a:fillRect l="-59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1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 Validation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Error Calculations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006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Error Calculations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PROPERTIES OF ERRORS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Error = 0 implies perfect agreement between Actual and Predicted Value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Error can be Positive or Negative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larger the magnitude of the error, the greater the disagreement between Predicted and Target.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132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1791</Words>
  <Application>Microsoft Office PowerPoint</Application>
  <PresentationFormat>On-screen Show (4:3)</PresentationFormat>
  <Paragraphs>483</Paragraphs>
  <Slides>27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Model Validation</vt:lpstr>
      <vt:lpstr>Model Validation</vt:lpstr>
      <vt:lpstr>Training Data vs. Test Data</vt:lpstr>
      <vt:lpstr>Training Data vs. Test Data</vt:lpstr>
      <vt:lpstr>Model Validation</vt:lpstr>
      <vt:lpstr>Error and Deviation</vt:lpstr>
      <vt:lpstr>Error and Deviation</vt:lpstr>
      <vt:lpstr>Model Validation</vt:lpstr>
      <vt:lpstr>Error Calculations</vt:lpstr>
      <vt:lpstr>Error Calculations</vt:lpstr>
      <vt:lpstr>Error Calculations</vt:lpstr>
      <vt:lpstr>Model Validation</vt:lpstr>
      <vt:lpstr>Deviation Calculations</vt:lpstr>
      <vt:lpstr>Deviation Calculations</vt:lpstr>
      <vt:lpstr>Deviation Calculations</vt:lpstr>
      <vt:lpstr>Deviation Calculations</vt:lpstr>
      <vt:lpstr>Model Validation</vt:lpstr>
      <vt:lpstr>Training Data Metrics</vt:lpstr>
      <vt:lpstr>Training Data Metrics</vt:lpstr>
      <vt:lpstr>Training Data Metrics</vt:lpstr>
      <vt:lpstr>Training Data Metrics</vt:lpstr>
      <vt:lpstr>Training Data Metrics</vt:lpstr>
      <vt:lpstr>Training Data Metrics</vt:lpstr>
      <vt:lpstr>Training Data Metrics</vt:lpstr>
      <vt:lpstr>Training Data Metrics</vt:lpstr>
      <vt:lpstr>Model Validation</vt:lpstr>
      <vt:lpstr>Testing Data Metrics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</cp:lastModifiedBy>
  <cp:revision>87</cp:revision>
  <dcterms:created xsi:type="dcterms:W3CDTF">2006-08-16T00:00:00Z</dcterms:created>
  <dcterms:modified xsi:type="dcterms:W3CDTF">2016-01-16T22:55:04Z</dcterms:modified>
</cp:coreProperties>
</file>