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6" r:id="rId3"/>
    <p:sldId id="276" r:id="rId4"/>
    <p:sldId id="288" r:id="rId5"/>
    <p:sldId id="290" r:id="rId6"/>
    <p:sldId id="311" r:id="rId7"/>
    <p:sldId id="303" r:id="rId8"/>
    <p:sldId id="312" r:id="rId9"/>
    <p:sldId id="313" r:id="rId10"/>
    <p:sldId id="314" r:id="rId11"/>
    <p:sldId id="315" r:id="rId12"/>
    <p:sldId id="304" r:id="rId13"/>
    <p:sldId id="305" r:id="rId14"/>
    <p:sldId id="307" r:id="rId15"/>
    <p:sldId id="308" r:id="rId16"/>
    <p:sldId id="309" r:id="rId17"/>
    <p:sldId id="31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90FD2-FB17-4A19-9E12-DE54E6B41E5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1F830-E88A-4AB9-A536-6836C623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Model Validation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Training Data Metrics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AICc</a:t>
            </a:r>
            <a:r>
              <a:rPr lang="en-US" b="1" dirty="0" smtClean="0"/>
              <a:t> (“Adjusted </a:t>
            </a:r>
            <a:r>
              <a:rPr lang="en-US" b="1" dirty="0" err="1" smtClean="0"/>
              <a:t>Akaike</a:t>
            </a:r>
            <a:r>
              <a:rPr lang="en-US" b="1" dirty="0" smtClean="0"/>
              <a:t> Information Criterion”)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Penalty for small sample sizes, avoids over fitting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AICc</a:t>
            </a:r>
            <a:r>
              <a:rPr lang="en-US" b="1" dirty="0" smtClean="0">
                <a:solidFill>
                  <a:srgbClr val="FF0000"/>
                </a:solidFill>
              </a:rPr>
              <a:t> = 2K + N </a:t>
            </a:r>
            <a:r>
              <a:rPr lang="en-US" b="1" dirty="0" err="1" smtClean="0">
                <a:solidFill>
                  <a:srgbClr val="FF0000"/>
                </a:solidFill>
              </a:rPr>
              <a:t>ln</a:t>
            </a:r>
            <a:r>
              <a:rPr lang="en-US" b="1" dirty="0" smtClean="0">
                <a:solidFill>
                  <a:srgbClr val="FF0000"/>
                </a:solidFill>
              </a:rPr>
              <a:t>( D ) + 2K( K+1 )/(N-K-1)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dirty="0" smtClean="0"/>
              <a:t>EXAMPLE: Calculate </a:t>
            </a:r>
            <a:r>
              <a:rPr lang="en-US" dirty="0" err="1" smtClean="0"/>
              <a:t>AICc</a:t>
            </a:r>
            <a:r>
              <a:rPr lang="en-US" dirty="0" smtClean="0"/>
              <a:t> for several different types of models </a:t>
            </a:r>
          </a:p>
          <a:p>
            <a:pPr lvl="2"/>
            <a:r>
              <a:rPr lang="en-US" sz="1400" dirty="0" smtClean="0"/>
              <a:t>(not comparing them against each other, just calculating </a:t>
            </a:r>
            <a:r>
              <a:rPr lang="en-US" sz="1400" dirty="0" err="1" smtClean="0"/>
              <a:t>AICc</a:t>
            </a:r>
            <a:r>
              <a:rPr lang="en-US" sz="1400" dirty="0" smtClean="0"/>
              <a:t>)</a:t>
            </a:r>
          </a:p>
          <a:p>
            <a:pPr lvl="2"/>
            <a:endParaRPr lang="en-US" sz="1400" dirty="0"/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Note: For LOGISTIC REGRESSION, the Total Deviation “D” is typically used for the “N </a:t>
            </a:r>
            <a:r>
              <a:rPr lang="en-US" sz="1400" dirty="0" err="1">
                <a:solidFill>
                  <a:srgbClr val="C00000"/>
                </a:solidFill>
              </a:rPr>
              <a:t>ln</a:t>
            </a:r>
            <a:r>
              <a:rPr lang="en-US" sz="1400" dirty="0">
                <a:solidFill>
                  <a:srgbClr val="C00000"/>
                </a:solidFill>
              </a:rPr>
              <a:t>(D)” term. Therefore, The Logistic </a:t>
            </a:r>
            <a:r>
              <a:rPr lang="en-US" sz="1400" dirty="0" err="1" smtClean="0">
                <a:solidFill>
                  <a:srgbClr val="C00000"/>
                </a:solidFill>
              </a:rPr>
              <a:t>AICc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>
                <a:solidFill>
                  <a:srgbClr val="C00000"/>
                </a:solidFill>
              </a:rPr>
              <a:t>value will be: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70C0"/>
                </a:solidFill>
              </a:rPr>
              <a:t>2K </a:t>
            </a:r>
            <a:r>
              <a:rPr lang="en-US" sz="1400" b="1">
                <a:solidFill>
                  <a:srgbClr val="0070C0"/>
                </a:solidFill>
              </a:rPr>
              <a:t>+ </a:t>
            </a:r>
            <a:r>
              <a:rPr lang="en-US" sz="1400" b="1" smtClean="0">
                <a:solidFill>
                  <a:srgbClr val="0070C0"/>
                </a:solidFill>
              </a:rPr>
              <a:t>D + 2K(K+1)/(N-K-1)</a:t>
            </a:r>
            <a:endParaRPr lang="en-US" sz="1400" b="1" dirty="0">
              <a:solidFill>
                <a:srgbClr val="0070C0"/>
              </a:solidFill>
            </a:endParaRPr>
          </a:p>
          <a:p>
            <a:pPr lvl="2"/>
            <a:endParaRPr 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07606"/>
              </p:ext>
            </p:extLst>
          </p:nvPr>
        </p:nvGraphicFramePr>
        <p:xfrm>
          <a:off x="685800" y="4876800"/>
          <a:ext cx="7848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28800"/>
                <a:gridCol w="914400"/>
                <a:gridCol w="685800"/>
                <a:gridCol w="838200"/>
                <a:gridCol w="782214"/>
                <a:gridCol w="11227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Deviation</a:t>
                      </a:r>
                      <a:r>
                        <a:rPr lang="en-US" sz="1600" baseline="0" dirty="0" smtClean="0"/>
                        <a:t> Metric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 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AICC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Classification 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Misclassification</a:t>
                      </a:r>
                      <a:r>
                        <a:rPr lang="en-US" sz="1400" baseline="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-130.58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Logistic Regression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Maximum Likelihood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107.353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107.353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111.48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2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Training Data Metrics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DKWIC (“Donald  K Wedding Information Criteria”)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can customize your own information criteria to meet your needs … for example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+1 in LN() function prevents a negative value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K penalty increases logarithmically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Division by “N” allows for comparing of different sample sizes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DKWIC = (K </a:t>
            </a:r>
            <a:r>
              <a:rPr lang="en-US" b="1" dirty="0" err="1" smtClean="0">
                <a:solidFill>
                  <a:srgbClr val="FF0000"/>
                </a:solidFill>
              </a:rPr>
              <a:t>ln</a:t>
            </a:r>
            <a:r>
              <a:rPr lang="en-US" b="1" dirty="0" smtClean="0">
                <a:solidFill>
                  <a:srgbClr val="FF0000"/>
                </a:solidFill>
              </a:rPr>
              <a:t>(K) + </a:t>
            </a:r>
            <a:r>
              <a:rPr lang="en-US" b="1" dirty="0" err="1" smtClean="0">
                <a:solidFill>
                  <a:srgbClr val="FF0000"/>
                </a:solidFill>
              </a:rPr>
              <a:t>ln</a:t>
            </a:r>
            <a:r>
              <a:rPr lang="en-US" b="1" dirty="0" smtClean="0">
                <a:solidFill>
                  <a:srgbClr val="FF0000"/>
                </a:solidFill>
              </a:rPr>
              <a:t>( D+1 ) ) / </a:t>
            </a:r>
            <a:r>
              <a:rPr lang="en-US" b="1" dirty="0" err="1" smtClean="0">
                <a:solidFill>
                  <a:srgbClr val="FF0000"/>
                </a:solidFill>
              </a:rPr>
              <a:t>ln</a:t>
            </a:r>
            <a:r>
              <a:rPr lang="en-US" b="1" dirty="0" smtClean="0">
                <a:solidFill>
                  <a:srgbClr val="FF0000"/>
                </a:solidFill>
              </a:rPr>
              <a:t>(N)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dirty="0" smtClean="0"/>
              <a:t>EXAMPLE: Calculate DKWIC for several different types of models </a:t>
            </a:r>
          </a:p>
          <a:p>
            <a:pPr lvl="2"/>
            <a:r>
              <a:rPr lang="en-US" sz="1400" dirty="0" smtClean="0"/>
              <a:t>(not comparing them against each other, just calculating DKWIC)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423112"/>
              </p:ext>
            </p:extLst>
          </p:nvPr>
        </p:nvGraphicFramePr>
        <p:xfrm>
          <a:off x="685800" y="4876800"/>
          <a:ext cx="7848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28800"/>
                <a:gridCol w="914400"/>
                <a:gridCol w="685800"/>
                <a:gridCol w="838200"/>
                <a:gridCol w="782214"/>
                <a:gridCol w="11227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Deviation</a:t>
                      </a:r>
                      <a:r>
                        <a:rPr lang="en-US" sz="1600" baseline="0" dirty="0" smtClean="0"/>
                        <a:t> Metric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 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DKWIC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Classification 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Misclassification</a:t>
                      </a:r>
                      <a:r>
                        <a:rPr lang="en-US" sz="1400" baseline="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0.35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Logistic Regression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Maximum Likelihood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107.353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107.353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4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Concordant / Discordant Pairs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Concordant / Discordant Pairs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456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ASSUME: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Y		Actual Value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Symbol" pitchFamily="18" charset="2"/>
                  </a:rPr>
                  <a:t>p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aseline="-25000" dirty="0" smtClean="0"/>
                  <a:t>1</a:t>
                </a:r>
                <a:r>
                  <a:rPr lang="en-US" dirty="0" smtClean="0"/>
                  <a:t>)		For binary, probability that Y=1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r>
                  <a:rPr lang="en-US" dirty="0" smtClean="0"/>
                  <a:t>If a model is accurate, then it is expected that, given two records (one with Y=1 and one with Y=0), that the record with the higher </a:t>
                </a:r>
                <a:r>
                  <a:rPr lang="en-US" dirty="0">
                    <a:latin typeface="Symbol" pitchFamily="18" charset="2"/>
                  </a:rPr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) </a:t>
                </a:r>
                <a:r>
                  <a:rPr lang="en-US" dirty="0" smtClean="0"/>
                  <a:t>value will be more likely to be the Y=1.</a:t>
                </a:r>
              </a:p>
              <a:p>
                <a:endParaRPr lang="en-US" dirty="0"/>
              </a:p>
              <a:p>
                <a:r>
                  <a:rPr lang="en-US" dirty="0" smtClean="0"/>
                  <a:t>Concordant Pair: 	The record with Y=1 has a HIGHER </a:t>
                </a:r>
                <a:r>
                  <a:rPr lang="en-US" dirty="0">
                    <a:latin typeface="Symbol" pitchFamily="18" charset="2"/>
                  </a:rPr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) value </a:t>
                </a:r>
                <a:r>
                  <a:rPr lang="en-US" dirty="0" smtClean="0"/>
                  <a:t>than the Y=0 record</a:t>
                </a:r>
              </a:p>
              <a:p>
                <a:r>
                  <a:rPr lang="en-US" dirty="0"/>
                  <a:t>Discordant Pair</a:t>
                </a:r>
                <a:r>
                  <a:rPr lang="en-US" dirty="0" smtClean="0"/>
                  <a:t>:	The </a:t>
                </a:r>
                <a:r>
                  <a:rPr lang="en-US" dirty="0"/>
                  <a:t>record with Y=1 has a </a:t>
                </a:r>
                <a:r>
                  <a:rPr lang="en-US" dirty="0" smtClean="0"/>
                  <a:t>LOWER </a:t>
                </a:r>
                <a:r>
                  <a:rPr lang="en-US" dirty="0">
                    <a:latin typeface="Symbol" pitchFamily="18" charset="2"/>
                  </a:rPr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) value than the Y=0 record</a:t>
                </a:r>
              </a:p>
              <a:p>
                <a:r>
                  <a:rPr lang="en-US" dirty="0" smtClean="0"/>
                  <a:t>Tie:</a:t>
                </a:r>
                <a:r>
                  <a:rPr lang="en-US" dirty="0"/>
                  <a:t>	</a:t>
                </a:r>
                <a:r>
                  <a:rPr lang="en-US" dirty="0" smtClean="0"/>
                  <a:t>	The </a:t>
                </a:r>
                <a:r>
                  <a:rPr lang="en-US" dirty="0"/>
                  <a:t>record with Y=1 has </a:t>
                </a:r>
                <a:r>
                  <a:rPr lang="en-US" dirty="0" smtClean="0"/>
                  <a:t>the SAME </a:t>
                </a:r>
                <a:r>
                  <a:rPr lang="en-US" dirty="0" smtClean="0">
                    <a:latin typeface="Symbol" pitchFamily="18" charset="2"/>
                  </a:rPr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) value than the Y=0 record</a:t>
                </a:r>
              </a:p>
              <a:p>
                <a:endParaRPr lang="en-US" dirty="0"/>
              </a:p>
              <a:p>
                <a:r>
                  <a:rPr lang="en-US" dirty="0"/>
                  <a:t>For Concordant/Discordant analysis, EVERY POSSIBLE combination of Y=1/Y=0 is analyzed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4561505"/>
              </a:xfrm>
              <a:prstGeom prst="rect">
                <a:avLst/>
              </a:prstGeom>
              <a:blipFill rotWithShape="1">
                <a:blip r:embed="rId3"/>
                <a:stretch>
                  <a:fillRect l="-593" t="-668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1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Concordant / Discordant Pairs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4321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EXAMPLE:</a:t>
                </a:r>
                <a:r>
                  <a:rPr lang="en-US" dirty="0" smtClean="0"/>
                  <a:t> Assume that are 10 records, 4 with a target of Y=1 and 6 with a target of Y=0. A models scores that records and calculates the following probabilities that Y=1.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Record A	Y=1	</a:t>
                </a:r>
                <a:r>
                  <a:rPr lang="en-US" b="1" dirty="0" err="1" smtClean="0">
                    <a:solidFill>
                      <a:schemeClr val="accent3">
                        <a:lumMod val="50000"/>
                      </a:schemeClr>
                    </a:solidFill>
                  </a:rPr>
                  <a:t>Prob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 Y=1 or 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  <a:latin typeface="Symbol" pitchFamily="18" charset="2"/>
                  </a:rPr>
                  <a:t>p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) = 0.95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Record 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B	Y=1	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Prob Y=1 or 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Symbol" pitchFamily="18" charset="2"/>
                  </a:rPr>
                  <a:t>p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) = 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0.80</a:t>
                </a:r>
                <a:endParaRPr lang="en-US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Record 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C	Y=1	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Prob Y=1 or 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Symbol" pitchFamily="18" charset="2"/>
                  </a:rPr>
                  <a:t>p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) = 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0.75</a:t>
                </a:r>
                <a:endParaRPr lang="en-US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Record 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D	Y=1	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Prob Y=1 or 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Symbol" pitchFamily="18" charset="2"/>
                  </a:rPr>
                  <a:t>p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1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) = </a:t>
                </a:r>
                <a:r>
                  <a:rPr lang="en-US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0.60</a:t>
                </a:r>
                <a:endParaRPr lang="en-US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Record E	Y=0	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Prob Y=1 or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Symbol" pitchFamily="18" charset="2"/>
                  </a:rPr>
                  <a:t>p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) =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0.90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Record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F	Y=0	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Prob Y=1 or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Symbol" pitchFamily="18" charset="2"/>
                  </a:rPr>
                  <a:t>p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) =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0.80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Record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G	Y=0	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Prob Y=1 or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Symbol" pitchFamily="18" charset="2"/>
                  </a:rPr>
                  <a:t>p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) =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0.70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Record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H	Y=0	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Prob Y=1 or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Symbol" pitchFamily="18" charset="2"/>
                  </a:rPr>
                  <a:t>p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) =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0.60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Record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I	Y=0	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Prob Y=1 or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Symbol" pitchFamily="18" charset="2"/>
                  </a:rPr>
                  <a:t>p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) =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0.50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Record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J	Y=0	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Prob Y=1 or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Symbol" pitchFamily="18" charset="2"/>
                  </a:rPr>
                  <a:t>p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) =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0.40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Calculate the Number of Concordant Pairs, Discordant Pairs, and Ties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4321696"/>
              </a:xfrm>
              <a:prstGeom prst="rect">
                <a:avLst/>
              </a:prstGeom>
              <a:blipFill rotWithShape="1">
                <a:blip r:embed="rId3"/>
                <a:stretch>
                  <a:fillRect l="-593" t="-705" b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4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Concordant / Discordant Pairs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“A” = 0.95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“E”= 0.90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“A” = 0.95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“F”= 0.80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“A” = 0.95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“G”= 0.70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“A” = 0.95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“H”= 0.60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“A” = 0.95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“I”= 0.50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“A” = 0.95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“J”= 0.40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0.80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“E”= 0.90	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DISCORDANT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“B”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0.80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“F”= 0.80	</a:t>
            </a:r>
            <a:r>
              <a:rPr lang="en-US" sz="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TIE</a:t>
            </a:r>
            <a:endParaRPr lang="en-US" sz="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0.80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“G”= 0.70	</a:t>
            </a:r>
            <a:r>
              <a:rPr lang="en-US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0.80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“H”= 0.60	</a:t>
            </a:r>
            <a:r>
              <a:rPr lang="en-US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0.80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“I”= 0.50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0.80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“J”= 0.40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0.75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“E”= 0.90	</a:t>
            </a:r>
            <a:r>
              <a:rPr lang="en-US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DISCORDANT</a:t>
            </a:r>
            <a:endParaRPr lang="en-US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0.75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“F”= 0.80	</a:t>
            </a:r>
            <a:r>
              <a:rPr lang="en-US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DISCORDANT</a:t>
            </a:r>
            <a:endParaRPr lang="en-US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0.75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“G”= 0.70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0.75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“H”= 0.60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0.75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“I”= 0.50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0.75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“J”= 0.40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0.60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“E”= 0.90	</a:t>
            </a:r>
            <a:r>
              <a:rPr lang="en-US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DISCORDANT</a:t>
            </a:r>
            <a:endParaRPr lang="en-US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0.60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“F”= 0.80	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</a:t>
            </a:r>
            <a:r>
              <a:rPr lang="en-US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CORDANT</a:t>
            </a:r>
            <a:endParaRPr lang="en-US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0.60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“G”= 0.70	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</a:t>
            </a:r>
            <a:r>
              <a:rPr lang="en-US" sz="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CORDANT</a:t>
            </a:r>
            <a:endParaRPr lang="en-US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0.60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“H”= 0.60	</a:t>
            </a:r>
            <a:r>
              <a:rPr lang="en-US" sz="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TIE</a:t>
            </a:r>
            <a:endParaRPr lang="en-US" sz="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“D” </a:t>
            </a:r>
            <a:r>
              <a:rPr lang="en-US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0.60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“I”= 0.50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“D” = 0.60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 “J”= 0.40	</a:t>
            </a:r>
            <a:r>
              <a:rPr lang="en-US" sz="9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</a:t>
            </a:r>
            <a:endParaRPr lang="en-US" sz="9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	C=16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DISCORDANT	D=6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TIE		T=2</a:t>
            </a: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3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Concordant / Discordant Pairs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	C=16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DISCORDANT	D=6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TIE		T=2</a:t>
            </a:r>
            <a:endParaRPr lang="en-US" sz="1200" b="1" dirty="0" smtClean="0">
              <a:solidFill>
                <a:srgbClr val="0070C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sz="1200" b="1" dirty="0" smtClean="0">
              <a:latin typeface="+mj-lt"/>
              <a:cs typeface="Courier New" panose="02070309020205020404" pitchFamily="49" charset="0"/>
            </a:endParaRPr>
          </a:p>
          <a:p>
            <a:r>
              <a:rPr lang="en-US" b="1" u="sng" dirty="0" smtClean="0">
                <a:latin typeface="+mj-lt"/>
                <a:cs typeface="Courier New" panose="02070309020205020404" pitchFamily="49" charset="0"/>
              </a:rPr>
              <a:t>Concordant %: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Ranges from 0 to 1 and indicates the percent of pairs which are concordant.</a:t>
            </a:r>
          </a:p>
          <a:p>
            <a:endParaRPr lang="en-US" sz="1400" b="1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sz="1200" b="1" dirty="0" smtClean="0">
                <a:latin typeface="+mj-lt"/>
                <a:cs typeface="Courier New" panose="02070309020205020404" pitchFamily="49" charset="0"/>
              </a:rPr>
              <a:t>= C / ( C+D+T )</a:t>
            </a:r>
          </a:p>
          <a:p>
            <a:pPr lvl="1"/>
            <a:r>
              <a:rPr lang="en-US" sz="1200" b="1" dirty="0" smtClean="0">
                <a:latin typeface="+mj-lt"/>
                <a:cs typeface="Courier New" panose="02070309020205020404" pitchFamily="49" charset="0"/>
              </a:rPr>
              <a:t>= 16/(16+6+2 )</a:t>
            </a:r>
          </a:p>
          <a:p>
            <a:pPr lvl="1"/>
            <a:r>
              <a:rPr lang="en-US" sz="1200" b="1" dirty="0" smtClean="0">
                <a:latin typeface="+mj-lt"/>
                <a:cs typeface="Courier New" panose="02070309020205020404" pitchFamily="49" charset="0"/>
              </a:rPr>
              <a:t>= 16/24</a:t>
            </a:r>
          </a:p>
          <a:p>
            <a:pPr lvl="1"/>
            <a:r>
              <a:rPr lang="en-US" sz="1200" b="1" dirty="0" smtClean="0">
                <a:latin typeface="+mj-lt"/>
                <a:cs typeface="Courier New" panose="02070309020205020404" pitchFamily="49" charset="0"/>
              </a:rPr>
              <a:t>= 66.7%</a:t>
            </a:r>
          </a:p>
          <a:p>
            <a:pPr lvl="1"/>
            <a:endParaRPr lang="en-US" sz="1400" b="1" dirty="0" smtClean="0">
              <a:cs typeface="Courier New" panose="02070309020205020404" pitchFamily="49" charset="0"/>
            </a:endParaRPr>
          </a:p>
          <a:p>
            <a:pPr lvl="1"/>
            <a:endParaRPr lang="en-US" sz="1400" b="1" dirty="0">
              <a:cs typeface="Courier New" panose="02070309020205020404" pitchFamily="49" charset="0"/>
            </a:endParaRPr>
          </a:p>
          <a:p>
            <a:r>
              <a:rPr lang="en-US" b="1" u="sng" dirty="0" smtClean="0">
                <a:cs typeface="Courier New" panose="02070309020205020404" pitchFamily="49" charset="0"/>
              </a:rPr>
              <a:t>C Statistic:</a:t>
            </a:r>
            <a:r>
              <a:rPr lang="en-US" sz="1400" b="1" dirty="0" smtClean="0">
                <a:cs typeface="Courier New" panose="02070309020205020404" pitchFamily="49" charset="0"/>
              </a:rPr>
              <a:t> Ranges </a:t>
            </a:r>
            <a:r>
              <a:rPr lang="en-US" sz="1400" b="1" dirty="0">
                <a:cs typeface="Courier New" panose="02070309020205020404" pitchFamily="49" charset="0"/>
              </a:rPr>
              <a:t>from 0 to 1 and indicates the percent of pairs which are concordant</a:t>
            </a:r>
            <a:r>
              <a:rPr lang="en-US" sz="1400" b="1" dirty="0" smtClean="0">
                <a:cs typeface="Courier New" panose="02070309020205020404" pitchFamily="49" charset="0"/>
              </a:rPr>
              <a:t>. This is basically the same statistic as the concordant percent given above. The only difference is that this metric gives “half credit for “Tie Values”.</a:t>
            </a:r>
            <a:endParaRPr lang="en-US" sz="1400" b="1" dirty="0">
              <a:cs typeface="Courier New" panose="02070309020205020404" pitchFamily="49" charset="0"/>
            </a:endParaRPr>
          </a:p>
          <a:p>
            <a:endParaRPr lang="en-US" b="1" u="sng" dirty="0">
              <a:cs typeface="Courier New" panose="02070309020205020404" pitchFamily="49" charset="0"/>
            </a:endParaRP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( C + 0.5*T ) </a:t>
            </a:r>
            <a:r>
              <a:rPr lang="en-US" sz="1200" b="1" dirty="0">
                <a:cs typeface="Courier New" panose="02070309020205020404" pitchFamily="49" charset="0"/>
              </a:rPr>
              <a:t>/ ( </a:t>
            </a:r>
            <a:r>
              <a:rPr lang="en-US" sz="1200" b="1" dirty="0" smtClean="0">
                <a:cs typeface="Courier New" panose="02070309020205020404" pitchFamily="49" charset="0"/>
              </a:rPr>
              <a:t>C+D+T )</a:t>
            </a:r>
            <a:endParaRPr lang="en-US" sz="1200" b="1" dirty="0">
              <a:cs typeface="Courier New" panose="02070309020205020404" pitchFamily="49" charset="0"/>
            </a:endParaRP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(16 +0.5*2 ) /(</a:t>
            </a:r>
            <a:r>
              <a:rPr lang="en-US" sz="1200" b="1" dirty="0">
                <a:cs typeface="Courier New" panose="02070309020205020404" pitchFamily="49" charset="0"/>
              </a:rPr>
              <a:t>16+6+2)</a:t>
            </a: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17/24</a:t>
            </a:r>
            <a:endParaRPr lang="en-US" sz="1200" b="1" dirty="0">
              <a:cs typeface="Courier New" panose="02070309020205020404" pitchFamily="49" charset="0"/>
            </a:endParaRP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0.708</a:t>
            </a:r>
            <a:endParaRPr lang="en-US" sz="1200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Concordant / Discordant Pairs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CONCORDANT	C=16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DISCORDANT	D=6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TIE		T=2</a:t>
            </a:r>
            <a:endParaRPr lang="en-US" sz="1200" b="1" dirty="0" smtClean="0">
              <a:solidFill>
                <a:srgbClr val="0070C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sz="1200" b="1" dirty="0" smtClean="0">
              <a:latin typeface="+mj-lt"/>
              <a:cs typeface="Courier New" panose="02070309020205020404" pitchFamily="49" charset="0"/>
            </a:endParaRPr>
          </a:p>
          <a:p>
            <a:r>
              <a:rPr lang="en-US" b="1" u="sng" dirty="0" err="1" smtClean="0">
                <a:cs typeface="Courier New" panose="02070309020205020404" pitchFamily="49" charset="0"/>
              </a:rPr>
              <a:t>Sommers</a:t>
            </a:r>
            <a:r>
              <a:rPr lang="en-US" b="1" u="sng" dirty="0" smtClean="0">
                <a:cs typeface="Courier New" panose="02070309020205020404" pitchFamily="49" charset="0"/>
              </a:rPr>
              <a:t> D:</a:t>
            </a:r>
            <a:r>
              <a:rPr lang="en-US" b="1" dirty="0" smtClean="0"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cs typeface="Courier New" panose="02070309020205020404" pitchFamily="49" charset="0"/>
              </a:rPr>
              <a:t>Ranges from -1 to +1. A value of +1 indicates perfect accuracy while a value of -1 indicates perfect failure. This is the same as Concordant %, but it adds a penalty term for each incorrect value.</a:t>
            </a:r>
          </a:p>
          <a:p>
            <a:endParaRPr lang="en-US" b="1" u="sng" dirty="0">
              <a:cs typeface="Courier New" panose="02070309020205020404" pitchFamily="49" charset="0"/>
            </a:endParaRP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(C-D) </a:t>
            </a:r>
            <a:r>
              <a:rPr lang="en-US" sz="1200" b="1" dirty="0">
                <a:cs typeface="Courier New" panose="02070309020205020404" pitchFamily="49" charset="0"/>
              </a:rPr>
              <a:t>/ ( </a:t>
            </a:r>
            <a:r>
              <a:rPr lang="en-US" sz="1200" b="1" dirty="0" smtClean="0">
                <a:cs typeface="Courier New" panose="02070309020205020404" pitchFamily="49" charset="0"/>
              </a:rPr>
              <a:t>C+D+T )</a:t>
            </a:r>
            <a:endParaRPr lang="en-US" sz="1200" b="1" dirty="0">
              <a:cs typeface="Courier New" panose="02070309020205020404" pitchFamily="49" charset="0"/>
            </a:endParaRP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(16-6)/( 16+6+2 )</a:t>
            </a:r>
            <a:endParaRPr lang="en-US" sz="1200" b="1" dirty="0">
              <a:cs typeface="Courier New" panose="02070309020205020404" pitchFamily="49" charset="0"/>
            </a:endParaRP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10/24</a:t>
            </a:r>
            <a:endParaRPr lang="en-US" sz="1200" b="1" dirty="0">
              <a:cs typeface="Courier New" panose="02070309020205020404" pitchFamily="49" charset="0"/>
            </a:endParaRP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0.417</a:t>
            </a:r>
          </a:p>
          <a:p>
            <a:pPr lvl="1"/>
            <a:endParaRPr lang="en-US" sz="1400" b="1" dirty="0" smtClean="0">
              <a:cs typeface="Courier New" panose="02070309020205020404" pitchFamily="49" charset="0"/>
            </a:endParaRPr>
          </a:p>
          <a:p>
            <a:pPr lvl="1"/>
            <a:endParaRPr lang="en-US" sz="1400" b="1" dirty="0">
              <a:cs typeface="Courier New" panose="02070309020205020404" pitchFamily="49" charset="0"/>
            </a:endParaRPr>
          </a:p>
          <a:p>
            <a:r>
              <a:rPr lang="en-US" b="1" u="sng" dirty="0" smtClean="0">
                <a:cs typeface="Courier New" panose="02070309020205020404" pitchFamily="49" charset="0"/>
              </a:rPr>
              <a:t>Gamma: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sz="1400" b="1" dirty="0">
                <a:cs typeface="Courier New" panose="02070309020205020404" pitchFamily="49" charset="0"/>
              </a:rPr>
              <a:t>Ranges from -1 to +1. A value of +1 indicates perfect accuracy while a value of -1 indicates perfect failure. This is the same as </a:t>
            </a:r>
            <a:r>
              <a:rPr lang="en-US" sz="1400" b="1" dirty="0" err="1" smtClean="0">
                <a:cs typeface="Courier New" panose="02070309020205020404" pitchFamily="49" charset="0"/>
              </a:rPr>
              <a:t>Sommer’s</a:t>
            </a:r>
            <a:r>
              <a:rPr lang="en-US" sz="1400" b="1" dirty="0" smtClean="0">
                <a:cs typeface="Courier New" panose="02070309020205020404" pitchFamily="49" charset="0"/>
              </a:rPr>
              <a:t> D, except that the “Tie Values” </a:t>
            </a:r>
            <a:r>
              <a:rPr lang="en-US" sz="1400" b="1" smtClean="0">
                <a:cs typeface="Courier New" panose="02070309020205020404" pitchFamily="49" charset="0"/>
              </a:rPr>
              <a:t>are ignored.</a:t>
            </a:r>
            <a:endParaRPr lang="en-US" sz="1400" b="1" dirty="0" smtClean="0">
              <a:cs typeface="Courier New" panose="02070309020205020404" pitchFamily="49" charset="0"/>
            </a:endParaRPr>
          </a:p>
          <a:p>
            <a:endParaRPr lang="en-US" sz="1400" b="1" u="sng" dirty="0">
              <a:cs typeface="Courier New" panose="02070309020205020404" pitchFamily="49" charset="0"/>
            </a:endParaRP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(C-D) </a:t>
            </a:r>
            <a:r>
              <a:rPr lang="en-US" sz="1200" b="1" dirty="0">
                <a:cs typeface="Courier New" panose="02070309020205020404" pitchFamily="49" charset="0"/>
              </a:rPr>
              <a:t>/ ( </a:t>
            </a:r>
            <a:r>
              <a:rPr lang="en-US" sz="1200" b="1" dirty="0" smtClean="0">
                <a:cs typeface="Courier New" panose="02070309020205020404" pitchFamily="49" charset="0"/>
              </a:rPr>
              <a:t>C+D )</a:t>
            </a:r>
            <a:endParaRPr lang="en-US" sz="1200" b="1" dirty="0">
              <a:cs typeface="Courier New" panose="02070309020205020404" pitchFamily="49" charset="0"/>
            </a:endParaRP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(16-6)/(16+6 )</a:t>
            </a:r>
            <a:endParaRPr lang="en-US" sz="1200" b="1" dirty="0">
              <a:cs typeface="Courier New" panose="02070309020205020404" pitchFamily="49" charset="0"/>
            </a:endParaRP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10/22</a:t>
            </a:r>
            <a:endParaRPr lang="en-US" sz="1200" b="1" dirty="0">
              <a:cs typeface="Courier New" panose="02070309020205020404" pitchFamily="49" charset="0"/>
            </a:endParaRPr>
          </a:p>
          <a:p>
            <a:pPr lvl="1"/>
            <a:r>
              <a:rPr lang="en-US" sz="1200" b="1" dirty="0">
                <a:cs typeface="Courier New" panose="02070309020205020404" pitchFamily="49" charset="0"/>
              </a:rPr>
              <a:t>= </a:t>
            </a:r>
            <a:r>
              <a:rPr lang="en-US" sz="1200" b="1" dirty="0" smtClean="0">
                <a:cs typeface="Courier New" panose="02070309020205020404" pitchFamily="49" charset="0"/>
              </a:rPr>
              <a:t>0.455</a:t>
            </a:r>
          </a:p>
        </p:txBody>
      </p:sp>
    </p:spTree>
    <p:extLst>
      <p:ext uri="{BB962C8B-B14F-4D97-AF65-F5344CB8AC3E}">
        <p14:creationId xmlns:p14="http://schemas.microsoft.com/office/powerpoint/2010/main" val="43725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AIC / SBC/ AICC / “Hybrid” 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“IC” = Information Criteria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Information Criteria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4007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ASSUME: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Y		Actual Value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1" dirty="0" smtClean="0"/>
              </a:p>
              <a:p>
                <a:r>
                  <a:rPr lang="en-US" b="1" dirty="0" smtClean="0"/>
                  <a:t>When </a:t>
                </a:r>
                <a:r>
                  <a:rPr lang="en-US" b="1" dirty="0"/>
                  <a:t>Target is categorical such as binary (1 or 0) the predicted values can be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		Predicted value of Continuous target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1" dirty="0" smtClean="0"/>
              </a:p>
              <a:p>
                <a:r>
                  <a:rPr lang="en-US" b="1" dirty="0" smtClean="0"/>
                  <a:t>When Target is categorical such as binary (1 or 0) the predicted values can be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err="1" smtClean="0"/>
                  <a:t>i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 smtClean="0"/>
                  <a:t>		Predicted value of category (i.e. Binary target  would be 1 or 0)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Symbol" pitchFamily="18" charset="2"/>
                  </a:rPr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aseline="-25000" dirty="0" smtClean="0"/>
                  <a:t>i</a:t>
                </a:r>
                <a:r>
                  <a:rPr lang="en-US" dirty="0" smtClean="0"/>
                  <a:t>)</a:t>
                </a:r>
                <a:r>
                  <a:rPr lang="en-US" dirty="0"/>
                  <a:t>		Probability that </a:t>
                </a:r>
                <a:r>
                  <a:rPr lang="en-US" dirty="0" smtClean="0"/>
                  <a:t>Target is in category “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”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Symbol" pitchFamily="18" charset="2"/>
                  </a:rPr>
                  <a:t>p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aseline="-25000" dirty="0" smtClean="0"/>
                  <a:t>1</a:t>
                </a:r>
                <a:r>
                  <a:rPr lang="en-US" dirty="0" smtClean="0"/>
                  <a:t>)		For binary, probability that Y=1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>
                    <a:latin typeface="Symbol" pitchFamily="18" charset="2"/>
                  </a:rPr>
                  <a:t>p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aseline="-25000" dirty="0" smtClean="0"/>
                  <a:t>0</a:t>
                </a:r>
                <a:r>
                  <a:rPr lang="en-US" dirty="0" smtClean="0"/>
                  <a:t>)</a:t>
                </a:r>
                <a:r>
                  <a:rPr lang="en-US" baseline="-25000" dirty="0" smtClean="0"/>
                  <a:t>		</a:t>
                </a:r>
                <a:r>
                  <a:rPr lang="en-US" dirty="0" smtClean="0"/>
                  <a:t>For binary, probability </a:t>
                </a:r>
                <a:r>
                  <a:rPr lang="en-US" dirty="0"/>
                  <a:t>that </a:t>
                </a:r>
                <a:r>
                  <a:rPr lang="en-US" dirty="0" smtClean="0"/>
                  <a:t>Y=0 </a:t>
                </a:r>
                <a:r>
                  <a:rPr lang="en-US" dirty="0"/>
                  <a:t>(when Target is a 1 or a 0</a:t>
                </a:r>
                <a:r>
                  <a:rPr lang="en-US" dirty="0" smtClean="0"/>
                  <a:t>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e		Error Term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4007507"/>
              </a:xfrm>
              <a:prstGeom prst="rect">
                <a:avLst/>
              </a:prstGeom>
              <a:blipFill rotWithShape="1">
                <a:blip r:embed="rId3"/>
                <a:stretch>
                  <a:fillRect l="-593" t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15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Information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2038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Misclassification</a:t>
                </a:r>
              </a:p>
              <a:p>
                <a:pPr algn="ctr"/>
                <a:r>
                  <a:rPr lang="en-US" dirty="0" smtClean="0"/>
                  <a:t>if (Y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) then D=0 else D=1</a:t>
                </a:r>
              </a:p>
              <a:p>
                <a:r>
                  <a:rPr lang="en-US" b="1" dirty="0" smtClean="0"/>
                  <a:t>Overview</a:t>
                </a:r>
                <a:endParaRPr lang="en-US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When Predictive Model gives a category such as (1,0) or (RED, GREEN, BLUE) then simply count up the number of incorrect answers</a:t>
                </a:r>
              </a:p>
              <a:p>
                <a:pPr lvl="1"/>
                <a:endParaRPr lang="en-US" dirty="0"/>
              </a:p>
              <a:p>
                <a:r>
                  <a:rPr lang="en-US" b="1" dirty="0" smtClean="0"/>
                  <a:t>Example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2038763"/>
              </a:xfrm>
              <a:prstGeom prst="rect">
                <a:avLst/>
              </a:prstGeom>
              <a:blipFill rotWithShape="1">
                <a:blip r:embed="rId3"/>
                <a:stretch>
                  <a:fillRect l="-593" t="-1497" b="-3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30748"/>
              </p:ext>
            </p:extLst>
          </p:nvPr>
        </p:nvGraphicFramePr>
        <p:xfrm>
          <a:off x="1524000" y="4038600"/>
          <a:ext cx="5867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354"/>
                <a:gridCol w="2256692"/>
                <a:gridCol w="18053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 (Actual)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Y-Hat (Predicted)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Misclassification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6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Information 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Log Likelihood Deviance</a:t>
            </a:r>
          </a:p>
          <a:p>
            <a:pPr algn="ctr"/>
            <a:r>
              <a:rPr lang="en-US" dirty="0" smtClean="0"/>
              <a:t>D = -2*(Y </a:t>
            </a:r>
            <a:r>
              <a:rPr lang="en-US" dirty="0" err="1" smtClean="0"/>
              <a:t>ln</a:t>
            </a:r>
            <a:r>
              <a:rPr lang="en-US" dirty="0" smtClean="0"/>
              <a:t>(</a:t>
            </a:r>
            <a:r>
              <a:rPr lang="en-US" dirty="0">
                <a:latin typeface="Symbol" pitchFamily="18" charset="2"/>
              </a:rPr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) + (1-Y)(</a:t>
            </a:r>
            <a:r>
              <a:rPr lang="en-US" dirty="0" err="1" smtClean="0"/>
              <a:t>ln</a:t>
            </a:r>
            <a:r>
              <a:rPr lang="en-US" dirty="0" smtClean="0"/>
              <a:t>(</a:t>
            </a:r>
            <a:r>
              <a:rPr lang="en-US" dirty="0">
                <a:latin typeface="Symbol" pitchFamily="18" charset="2"/>
              </a:rPr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)))</a:t>
            </a:r>
          </a:p>
          <a:p>
            <a:r>
              <a:rPr lang="en-US" b="1" dirty="0" smtClean="0"/>
              <a:t>Overview</a:t>
            </a: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when Predictive Model gives a probability (</a:t>
            </a:r>
            <a:r>
              <a:rPr lang="en-US" dirty="0" smtClean="0">
                <a:latin typeface="Symbol" pitchFamily="18" charset="2"/>
              </a:rPr>
              <a:t>p) </a:t>
            </a:r>
            <a:r>
              <a:rPr lang="en-US" dirty="0" smtClean="0"/>
              <a:t>that the result is a 1 or 0.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extensively with Logistic Regression</a:t>
            </a:r>
          </a:p>
          <a:p>
            <a:pPr lvl="1"/>
            <a:endParaRPr lang="en-US" dirty="0"/>
          </a:p>
          <a:p>
            <a:r>
              <a:rPr lang="en-US" b="1" dirty="0" smtClean="0"/>
              <a:t>Example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345255"/>
              </p:ext>
            </p:extLst>
          </p:nvPr>
        </p:nvGraphicFramePr>
        <p:xfrm>
          <a:off x="1447800" y="371465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540933"/>
                <a:gridCol w="15240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 (Actual)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Prob</a:t>
                      </a:r>
                      <a:r>
                        <a:rPr lang="en-US" baseline="0" dirty="0" smtClean="0">
                          <a:latin typeface="+mn-lt"/>
                        </a:rPr>
                        <a:t> of 1</a:t>
                      </a:r>
                      <a:r>
                        <a:rPr lang="en-US" dirty="0" smtClean="0">
                          <a:latin typeface="+mn-lt"/>
                        </a:rPr>
                        <a:t> (</a:t>
                      </a:r>
                      <a:r>
                        <a:rPr lang="en-US" dirty="0" smtClean="0">
                          <a:latin typeface="Symbol" pitchFamily="18" charset="2"/>
                        </a:rPr>
                        <a:t>p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)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Prob</a:t>
                      </a:r>
                      <a:r>
                        <a:rPr lang="en-US" baseline="0" dirty="0" smtClean="0">
                          <a:latin typeface="+mn-lt"/>
                        </a:rPr>
                        <a:t> of 0</a:t>
                      </a:r>
                      <a:r>
                        <a:rPr lang="en-US" dirty="0" smtClean="0">
                          <a:latin typeface="+mn-lt"/>
                        </a:rPr>
                        <a:t> (</a:t>
                      </a:r>
                      <a:r>
                        <a:rPr lang="en-US" dirty="0" smtClean="0">
                          <a:latin typeface="Symbol" pitchFamily="18" charset="2"/>
                        </a:rPr>
                        <a:t>p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)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r>
                        <a:rPr lang="en-US" baseline="0" dirty="0" smtClean="0"/>
                        <a:t> Likelihood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9.21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9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Information 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AIC 	(“</a:t>
            </a:r>
            <a:r>
              <a:rPr lang="en-US" b="1" dirty="0" err="1" smtClean="0"/>
              <a:t>Akaike</a:t>
            </a:r>
            <a:r>
              <a:rPr lang="en-US" b="1" dirty="0" smtClean="0"/>
              <a:t> Information Criterion”)</a:t>
            </a:r>
          </a:p>
          <a:p>
            <a:r>
              <a:rPr lang="en-US" b="1" dirty="0" smtClean="0"/>
              <a:t>SBC	(“</a:t>
            </a:r>
            <a:r>
              <a:rPr lang="en-US" b="1" dirty="0"/>
              <a:t>Schwarz Bayesian Information Criterion</a:t>
            </a:r>
            <a:r>
              <a:rPr lang="en-US" b="1" dirty="0" smtClean="0"/>
              <a:t>”)</a:t>
            </a:r>
          </a:p>
          <a:p>
            <a:r>
              <a:rPr lang="en-US" b="1" dirty="0" err="1"/>
              <a:t>AICc</a:t>
            </a:r>
            <a:r>
              <a:rPr lang="en-US" b="1" dirty="0"/>
              <a:t> </a:t>
            </a:r>
            <a:r>
              <a:rPr lang="en-US" b="1" dirty="0" smtClean="0"/>
              <a:t>	(“</a:t>
            </a:r>
            <a:r>
              <a:rPr lang="en-US" b="1" dirty="0"/>
              <a:t>Adjusted </a:t>
            </a:r>
            <a:r>
              <a:rPr lang="en-US" b="1" dirty="0" err="1"/>
              <a:t>Akaike</a:t>
            </a:r>
            <a:r>
              <a:rPr lang="en-US" b="1" dirty="0"/>
              <a:t> Information Criterion</a:t>
            </a:r>
            <a:r>
              <a:rPr lang="en-US" b="1" dirty="0" smtClean="0"/>
              <a:t>”)</a:t>
            </a:r>
          </a:p>
          <a:p>
            <a:r>
              <a:rPr lang="en-US" b="1" dirty="0"/>
              <a:t>DKWIC </a:t>
            </a:r>
            <a:r>
              <a:rPr lang="en-US" b="1" dirty="0" smtClean="0"/>
              <a:t>	(“</a:t>
            </a:r>
            <a:r>
              <a:rPr lang="en-US" b="1" dirty="0"/>
              <a:t>Donald  K Wedding Information Criteria”) … You can make up your </a:t>
            </a:r>
            <a:r>
              <a:rPr lang="en-US" b="1" dirty="0" smtClean="0"/>
              <a:t>own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Variables: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	Number of data points in the data set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K	Number of terms in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	</a:t>
            </a:r>
            <a:r>
              <a:rPr lang="en-US" dirty="0" smtClean="0"/>
              <a:t>Deviation </a:t>
            </a:r>
            <a:endParaRPr lang="en-U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/>
              <a:t>Means Square Error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/>
              <a:t>Misclassification </a:t>
            </a:r>
            <a:r>
              <a:rPr lang="en-US" dirty="0" smtClean="0"/>
              <a:t>Rate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Total Log Likelihood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08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Information 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the following metrics, assume that SAS reported the following for a LOGISTIC REGRESSION model</a:t>
            </a:r>
          </a:p>
          <a:p>
            <a:endParaRPr lang="en-US" b="1" dirty="0" smtClean="0"/>
          </a:p>
          <a:p>
            <a:r>
              <a:rPr lang="en-US" b="1" dirty="0" smtClean="0"/>
              <a:t>Variables: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	Number of data points in the data </a:t>
            </a:r>
            <a:r>
              <a:rPr lang="en-US" dirty="0" smtClean="0"/>
              <a:t>set			= 100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K	Number of terms in the </a:t>
            </a:r>
            <a:r>
              <a:rPr lang="en-US" dirty="0" smtClean="0"/>
              <a:t>model (including intercept)	= 2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	The average deviation </a:t>
            </a:r>
            <a:endParaRPr lang="en-U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Log Likelihood					= </a:t>
            </a:r>
            <a:r>
              <a:rPr lang="en-US" dirty="0"/>
              <a:t>-</a:t>
            </a:r>
            <a:r>
              <a:rPr lang="en-US" dirty="0" smtClean="0"/>
              <a:t>53.7494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-2*Log Likelihood				= </a:t>
            </a:r>
            <a:r>
              <a:rPr lang="en-US" dirty="0"/>
              <a:t>107.353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Misclassifications				= 26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32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Training Data Metrics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AIC (“</a:t>
            </a:r>
            <a:r>
              <a:rPr lang="en-US" b="1" dirty="0" err="1" smtClean="0"/>
              <a:t>Akaike</a:t>
            </a:r>
            <a:r>
              <a:rPr lang="en-US" b="1" dirty="0" smtClean="0"/>
              <a:t> Information Criterion”)</a:t>
            </a:r>
          </a:p>
          <a:p>
            <a:endParaRPr lang="en-US" dirty="0" smtClean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AIC = 2K + N </a:t>
            </a:r>
            <a:r>
              <a:rPr lang="en-US" b="1" dirty="0" err="1" smtClean="0">
                <a:solidFill>
                  <a:srgbClr val="FF0000"/>
                </a:solidFill>
              </a:rPr>
              <a:t>ln</a:t>
            </a:r>
            <a:r>
              <a:rPr lang="en-US" b="1" dirty="0" smtClean="0">
                <a:solidFill>
                  <a:srgbClr val="FF0000"/>
                </a:solidFill>
              </a:rPr>
              <a:t>( D 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dirty="0" smtClean="0"/>
              <a:t>EXAMPLE: Calculate AIC for several different types of models </a:t>
            </a:r>
          </a:p>
          <a:p>
            <a:pPr lvl="2"/>
            <a:r>
              <a:rPr lang="en-US" sz="1400" dirty="0" smtClean="0"/>
              <a:t>(not comparing them against each other, just calculating AIC)</a:t>
            </a:r>
          </a:p>
          <a:p>
            <a:pPr lvl="2"/>
            <a:endParaRPr lang="en-US" sz="1400" dirty="0"/>
          </a:p>
          <a:p>
            <a:endParaRPr lang="en-US" sz="1400" dirty="0" smtClean="0"/>
          </a:p>
          <a:p>
            <a:pPr lvl="1"/>
            <a:r>
              <a:rPr lang="en-US" sz="1400" dirty="0" smtClean="0">
                <a:solidFill>
                  <a:srgbClr val="C00000"/>
                </a:solidFill>
              </a:rPr>
              <a:t>Note: For LOGISTIC REGRESSION, the Total Deviation “D” is typically used for the “N </a:t>
            </a:r>
            <a:r>
              <a:rPr lang="en-US" sz="1400" dirty="0" err="1" smtClean="0">
                <a:solidFill>
                  <a:srgbClr val="C00000"/>
                </a:solidFill>
              </a:rPr>
              <a:t>ln</a:t>
            </a:r>
            <a:r>
              <a:rPr lang="en-US" sz="1400" dirty="0" smtClean="0">
                <a:solidFill>
                  <a:srgbClr val="C00000"/>
                </a:solidFill>
              </a:rPr>
              <a:t>(D)” term. Therefore, The Logistic AIC value will be: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0070C0"/>
                </a:solidFill>
              </a:rPr>
              <a:t>2K + 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02677"/>
              </p:ext>
            </p:extLst>
          </p:nvPr>
        </p:nvGraphicFramePr>
        <p:xfrm>
          <a:off x="685800" y="4876800"/>
          <a:ext cx="7848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28800"/>
                <a:gridCol w="914400"/>
                <a:gridCol w="685800"/>
                <a:gridCol w="838200"/>
                <a:gridCol w="782214"/>
                <a:gridCol w="11227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Deviation</a:t>
                      </a:r>
                      <a:r>
                        <a:rPr lang="en-US" sz="1600" baseline="0" dirty="0" smtClean="0"/>
                        <a:t> Metric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 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AIC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Classification 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Misclassification</a:t>
                      </a:r>
                      <a:r>
                        <a:rPr lang="en-US" sz="1400" baseline="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-130.71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Logistic Regression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Maximum Likelihood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107.353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107.353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111.35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5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Training Data Metrics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SBC (“Schwarz Bayesian Information Criterion”)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Greater penalty for complicated models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SBC = K </a:t>
            </a:r>
            <a:r>
              <a:rPr lang="en-US" b="1" dirty="0" err="1" smtClean="0">
                <a:solidFill>
                  <a:srgbClr val="FF0000"/>
                </a:solidFill>
              </a:rPr>
              <a:t>ln</a:t>
            </a:r>
            <a:r>
              <a:rPr lang="en-US" b="1" dirty="0" smtClean="0">
                <a:solidFill>
                  <a:srgbClr val="FF0000"/>
                </a:solidFill>
              </a:rPr>
              <a:t>(N) + N </a:t>
            </a:r>
            <a:r>
              <a:rPr lang="en-US" b="1" dirty="0" err="1" smtClean="0">
                <a:solidFill>
                  <a:srgbClr val="FF0000"/>
                </a:solidFill>
              </a:rPr>
              <a:t>ln</a:t>
            </a:r>
            <a:r>
              <a:rPr lang="en-US" b="1" dirty="0" smtClean="0">
                <a:solidFill>
                  <a:srgbClr val="FF0000"/>
                </a:solidFill>
              </a:rPr>
              <a:t>( D 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dirty="0" smtClean="0"/>
              <a:t>EXAMPLE: Calculate SBC for several different types of models </a:t>
            </a:r>
          </a:p>
          <a:p>
            <a:pPr lvl="2"/>
            <a:r>
              <a:rPr lang="en-US" sz="1400" dirty="0" smtClean="0"/>
              <a:t>(not comparing them against each other, just calculating SBC)</a:t>
            </a:r>
          </a:p>
          <a:p>
            <a:pPr lvl="2"/>
            <a:endParaRPr lang="en-US" sz="1400" dirty="0"/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Note: For LOGISTIC REGRESSION, the Total Deviation “D” is typically used for the “N </a:t>
            </a:r>
            <a:r>
              <a:rPr lang="en-US" sz="1400" dirty="0" err="1">
                <a:solidFill>
                  <a:srgbClr val="C00000"/>
                </a:solidFill>
              </a:rPr>
              <a:t>ln</a:t>
            </a:r>
            <a:r>
              <a:rPr lang="en-US" sz="1400" dirty="0">
                <a:solidFill>
                  <a:srgbClr val="C00000"/>
                </a:solidFill>
              </a:rPr>
              <a:t>(D)” term. Therefore, The Logistic </a:t>
            </a:r>
            <a:r>
              <a:rPr lang="en-US" sz="1400" dirty="0" smtClean="0">
                <a:solidFill>
                  <a:srgbClr val="C00000"/>
                </a:solidFill>
              </a:rPr>
              <a:t>SBC </a:t>
            </a:r>
            <a:r>
              <a:rPr lang="en-US" sz="1400" dirty="0">
                <a:solidFill>
                  <a:srgbClr val="C00000"/>
                </a:solidFill>
              </a:rPr>
              <a:t>value will be:</a:t>
            </a:r>
            <a:r>
              <a:rPr lang="en-US" sz="1400" dirty="0"/>
              <a:t> </a:t>
            </a:r>
            <a:r>
              <a:rPr lang="en-US" sz="1400" b="1" dirty="0" smtClean="0">
                <a:solidFill>
                  <a:srgbClr val="0070C0"/>
                </a:solidFill>
              </a:rPr>
              <a:t>K ln(N) + </a:t>
            </a:r>
            <a:r>
              <a:rPr lang="en-US" sz="1400" b="1" dirty="0">
                <a:solidFill>
                  <a:srgbClr val="0070C0"/>
                </a:solidFill>
              </a:rPr>
              <a:t>D</a:t>
            </a:r>
          </a:p>
          <a:p>
            <a:pPr lvl="2"/>
            <a:endParaRPr 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60981"/>
              </p:ext>
            </p:extLst>
          </p:nvPr>
        </p:nvGraphicFramePr>
        <p:xfrm>
          <a:off x="685800" y="4876800"/>
          <a:ext cx="7848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28800"/>
                <a:gridCol w="914400"/>
                <a:gridCol w="685800"/>
                <a:gridCol w="838200"/>
                <a:gridCol w="782214"/>
                <a:gridCol w="11227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Deviation</a:t>
                      </a:r>
                      <a:r>
                        <a:rPr lang="en-US" sz="1600" baseline="0" dirty="0" smtClean="0"/>
                        <a:t> Metric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 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SBC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Classification 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Misclassification</a:t>
                      </a:r>
                      <a:r>
                        <a:rPr lang="en-US" sz="1400" baseline="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-125.50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Logistic Regression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Maximum Likelihood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107.353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107.353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116.56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9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737</Words>
  <Application>Microsoft Office PowerPoint</Application>
  <PresentationFormat>On-screen Show (4:3)</PresentationFormat>
  <Paragraphs>338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Model Validation</vt:lpstr>
      <vt:lpstr>AIC / SBC/ AICC / “Hybrid” IC</vt:lpstr>
      <vt:lpstr>Information Criteria</vt:lpstr>
      <vt:lpstr>Information Criteria</vt:lpstr>
      <vt:lpstr>Information Criteria</vt:lpstr>
      <vt:lpstr>Information Criteria</vt:lpstr>
      <vt:lpstr>Information Criteria</vt:lpstr>
      <vt:lpstr>Training Data Metrics</vt:lpstr>
      <vt:lpstr>Training Data Metrics</vt:lpstr>
      <vt:lpstr>Training Data Metrics</vt:lpstr>
      <vt:lpstr>Training Data Metrics</vt:lpstr>
      <vt:lpstr>Concordant / Discordant Pairs</vt:lpstr>
      <vt:lpstr>Concordant / Discordant Pairs</vt:lpstr>
      <vt:lpstr>Concordant / Discordant Pairs</vt:lpstr>
      <vt:lpstr>Concordant / Discordant Pairs</vt:lpstr>
      <vt:lpstr>Concordant / Discordant Pairs</vt:lpstr>
      <vt:lpstr>Concordant / Discordant Pairs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Wedding</dc:creator>
  <cp:lastModifiedBy>Don</cp:lastModifiedBy>
  <cp:revision>95</cp:revision>
  <dcterms:created xsi:type="dcterms:W3CDTF">2006-08-16T00:00:00Z</dcterms:created>
  <dcterms:modified xsi:type="dcterms:W3CDTF">2015-02-12T14:28:14Z</dcterms:modified>
</cp:coreProperties>
</file>