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4"/>
  </p:notesMasterIdLst>
  <p:sldIdLst>
    <p:sldId id="256" r:id="rId2"/>
    <p:sldId id="279" r:id="rId3"/>
    <p:sldId id="280" r:id="rId4"/>
    <p:sldId id="300" r:id="rId5"/>
    <p:sldId id="283" r:id="rId6"/>
    <p:sldId id="301" r:id="rId7"/>
    <p:sldId id="302" r:id="rId8"/>
    <p:sldId id="281" r:id="rId9"/>
    <p:sldId id="278" r:id="rId10"/>
    <p:sldId id="291" r:id="rId11"/>
    <p:sldId id="292" r:id="rId12"/>
    <p:sldId id="293" r:id="rId13"/>
    <p:sldId id="294" r:id="rId14"/>
    <p:sldId id="295" r:id="rId15"/>
    <p:sldId id="296" r:id="rId16"/>
    <p:sldId id="297" r:id="rId17"/>
    <p:sldId id="298" r:id="rId18"/>
    <p:sldId id="276" r:id="rId19"/>
    <p:sldId id="261" r:id="rId20"/>
    <p:sldId id="268" r:id="rId21"/>
    <p:sldId id="262" r:id="rId22"/>
    <p:sldId id="319" r:id="rId23"/>
    <p:sldId id="320" r:id="rId24"/>
    <p:sldId id="264" r:id="rId25"/>
    <p:sldId id="284" r:id="rId26"/>
    <p:sldId id="285" r:id="rId27"/>
    <p:sldId id="286" r:id="rId28"/>
    <p:sldId id="287" r:id="rId29"/>
    <p:sldId id="288" r:id="rId30"/>
    <p:sldId id="289" r:id="rId31"/>
    <p:sldId id="299" r:id="rId32"/>
    <p:sldId id="303" r:id="rId33"/>
    <p:sldId id="304" r:id="rId34"/>
    <p:sldId id="305" r:id="rId35"/>
    <p:sldId id="306" r:id="rId36"/>
    <p:sldId id="312" r:id="rId37"/>
    <p:sldId id="313" r:id="rId38"/>
    <p:sldId id="314" r:id="rId39"/>
    <p:sldId id="315" r:id="rId40"/>
    <p:sldId id="316" r:id="rId41"/>
    <p:sldId id="317" r:id="rId42"/>
    <p:sldId id="318" r:id="rId4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1" d="100"/>
          <a:sy n="111" d="100"/>
        </p:scale>
        <p:origin x="-1614" y="-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DA90FD2-FB17-4A19-9E12-DE54E6B41E5A}" type="datetimeFigureOut">
              <a:rPr lang="en-US" smtClean="0"/>
              <a:t>3/15/2015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011F830-E88A-4AB9-A536-6836C6236973}" type="slidenum">
              <a:rPr lang="en-US" smtClean="0"/>
              <a:t>‹#›</a:t>
            </a:fld>
            <a:endParaRPr lang="en-US"/>
          </a:p>
        </p:txBody>
      </p:sp>
    </p:spTree>
    <p:extLst>
      <p:ext uri="{BB962C8B-B14F-4D97-AF65-F5344CB8AC3E}">
        <p14:creationId xmlns:p14="http://schemas.microsoft.com/office/powerpoint/2010/main" val="12698427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11F830-E88A-4AB9-A536-6836C6236973}" type="slidenum">
              <a:rPr lang="en-US" smtClean="0"/>
              <a:t>3</a:t>
            </a:fld>
            <a:endParaRPr lang="en-US"/>
          </a:p>
        </p:txBody>
      </p:sp>
    </p:spTree>
    <p:extLst>
      <p:ext uri="{BB962C8B-B14F-4D97-AF65-F5344CB8AC3E}">
        <p14:creationId xmlns:p14="http://schemas.microsoft.com/office/powerpoint/2010/main" val="42455048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11F830-E88A-4AB9-A536-6836C6236973}" type="slidenum">
              <a:rPr lang="en-US" smtClean="0"/>
              <a:t>13</a:t>
            </a:fld>
            <a:endParaRPr lang="en-US"/>
          </a:p>
        </p:txBody>
      </p:sp>
    </p:spTree>
    <p:extLst>
      <p:ext uri="{BB962C8B-B14F-4D97-AF65-F5344CB8AC3E}">
        <p14:creationId xmlns:p14="http://schemas.microsoft.com/office/powerpoint/2010/main" val="42455048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11F830-E88A-4AB9-A536-6836C6236973}" type="slidenum">
              <a:rPr lang="en-US" smtClean="0"/>
              <a:t>14</a:t>
            </a:fld>
            <a:endParaRPr lang="en-US"/>
          </a:p>
        </p:txBody>
      </p:sp>
    </p:spTree>
    <p:extLst>
      <p:ext uri="{BB962C8B-B14F-4D97-AF65-F5344CB8AC3E}">
        <p14:creationId xmlns:p14="http://schemas.microsoft.com/office/powerpoint/2010/main" val="42455048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11F830-E88A-4AB9-A536-6836C6236973}" type="slidenum">
              <a:rPr lang="en-US" smtClean="0"/>
              <a:t>15</a:t>
            </a:fld>
            <a:endParaRPr lang="en-US"/>
          </a:p>
        </p:txBody>
      </p:sp>
    </p:spTree>
    <p:extLst>
      <p:ext uri="{BB962C8B-B14F-4D97-AF65-F5344CB8AC3E}">
        <p14:creationId xmlns:p14="http://schemas.microsoft.com/office/powerpoint/2010/main" val="42455048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11F830-E88A-4AB9-A536-6836C6236973}" type="slidenum">
              <a:rPr lang="en-US" smtClean="0"/>
              <a:t>16</a:t>
            </a:fld>
            <a:endParaRPr lang="en-US"/>
          </a:p>
        </p:txBody>
      </p:sp>
    </p:spTree>
    <p:extLst>
      <p:ext uri="{BB962C8B-B14F-4D97-AF65-F5344CB8AC3E}">
        <p14:creationId xmlns:p14="http://schemas.microsoft.com/office/powerpoint/2010/main" val="42455048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11F830-E88A-4AB9-A536-6836C6236973}" type="slidenum">
              <a:rPr lang="en-US" smtClean="0"/>
              <a:t>17</a:t>
            </a:fld>
            <a:endParaRPr lang="en-US"/>
          </a:p>
        </p:txBody>
      </p:sp>
    </p:spTree>
    <p:extLst>
      <p:ext uri="{BB962C8B-B14F-4D97-AF65-F5344CB8AC3E}">
        <p14:creationId xmlns:p14="http://schemas.microsoft.com/office/powerpoint/2010/main" val="42455048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11F830-E88A-4AB9-A536-6836C6236973}" type="slidenum">
              <a:rPr lang="en-US" smtClean="0"/>
              <a:t>19</a:t>
            </a:fld>
            <a:endParaRPr lang="en-US"/>
          </a:p>
        </p:txBody>
      </p:sp>
    </p:spTree>
    <p:extLst>
      <p:ext uri="{BB962C8B-B14F-4D97-AF65-F5344CB8AC3E}">
        <p14:creationId xmlns:p14="http://schemas.microsoft.com/office/powerpoint/2010/main" val="42455048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11F830-E88A-4AB9-A536-6836C6236973}" type="slidenum">
              <a:rPr lang="en-US" smtClean="0"/>
              <a:t>20</a:t>
            </a:fld>
            <a:endParaRPr lang="en-US"/>
          </a:p>
        </p:txBody>
      </p:sp>
    </p:spTree>
    <p:extLst>
      <p:ext uri="{BB962C8B-B14F-4D97-AF65-F5344CB8AC3E}">
        <p14:creationId xmlns:p14="http://schemas.microsoft.com/office/powerpoint/2010/main" val="42455048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11F830-E88A-4AB9-A536-6836C6236973}" type="slidenum">
              <a:rPr lang="en-US" smtClean="0"/>
              <a:t>21</a:t>
            </a:fld>
            <a:endParaRPr lang="en-US"/>
          </a:p>
        </p:txBody>
      </p:sp>
    </p:spTree>
    <p:extLst>
      <p:ext uri="{BB962C8B-B14F-4D97-AF65-F5344CB8AC3E}">
        <p14:creationId xmlns:p14="http://schemas.microsoft.com/office/powerpoint/2010/main" val="42455048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11F830-E88A-4AB9-A536-6836C6236973}" type="slidenum">
              <a:rPr lang="en-US" smtClean="0"/>
              <a:t>22</a:t>
            </a:fld>
            <a:endParaRPr lang="en-US"/>
          </a:p>
        </p:txBody>
      </p:sp>
    </p:spTree>
    <p:extLst>
      <p:ext uri="{BB962C8B-B14F-4D97-AF65-F5344CB8AC3E}">
        <p14:creationId xmlns:p14="http://schemas.microsoft.com/office/powerpoint/2010/main" val="424550487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11F830-E88A-4AB9-A536-6836C6236973}" type="slidenum">
              <a:rPr lang="en-US" smtClean="0"/>
              <a:t>23</a:t>
            </a:fld>
            <a:endParaRPr lang="en-US"/>
          </a:p>
        </p:txBody>
      </p:sp>
    </p:spTree>
    <p:extLst>
      <p:ext uri="{BB962C8B-B14F-4D97-AF65-F5344CB8AC3E}">
        <p14:creationId xmlns:p14="http://schemas.microsoft.com/office/powerpoint/2010/main" val="42455048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11F830-E88A-4AB9-A536-6836C6236973}" type="slidenum">
              <a:rPr lang="en-US" smtClean="0"/>
              <a:t>4</a:t>
            </a:fld>
            <a:endParaRPr lang="en-US"/>
          </a:p>
        </p:txBody>
      </p:sp>
    </p:spTree>
    <p:extLst>
      <p:ext uri="{BB962C8B-B14F-4D97-AF65-F5344CB8AC3E}">
        <p14:creationId xmlns:p14="http://schemas.microsoft.com/office/powerpoint/2010/main" val="424550487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11F830-E88A-4AB9-A536-6836C6236973}" type="slidenum">
              <a:rPr lang="en-US" smtClean="0"/>
              <a:t>24</a:t>
            </a:fld>
            <a:endParaRPr lang="en-US"/>
          </a:p>
        </p:txBody>
      </p:sp>
    </p:spTree>
    <p:extLst>
      <p:ext uri="{BB962C8B-B14F-4D97-AF65-F5344CB8AC3E}">
        <p14:creationId xmlns:p14="http://schemas.microsoft.com/office/powerpoint/2010/main" val="424550487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11F830-E88A-4AB9-A536-6836C6236973}" type="slidenum">
              <a:rPr lang="en-US" smtClean="0"/>
              <a:t>25</a:t>
            </a:fld>
            <a:endParaRPr lang="en-US"/>
          </a:p>
        </p:txBody>
      </p:sp>
    </p:spTree>
    <p:extLst>
      <p:ext uri="{BB962C8B-B14F-4D97-AF65-F5344CB8AC3E}">
        <p14:creationId xmlns:p14="http://schemas.microsoft.com/office/powerpoint/2010/main" val="424550487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11F830-E88A-4AB9-A536-6836C6236973}" type="slidenum">
              <a:rPr lang="en-US" smtClean="0"/>
              <a:t>26</a:t>
            </a:fld>
            <a:endParaRPr lang="en-US"/>
          </a:p>
        </p:txBody>
      </p:sp>
    </p:spTree>
    <p:extLst>
      <p:ext uri="{BB962C8B-B14F-4D97-AF65-F5344CB8AC3E}">
        <p14:creationId xmlns:p14="http://schemas.microsoft.com/office/powerpoint/2010/main" val="424550487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11F830-E88A-4AB9-A536-6836C6236973}" type="slidenum">
              <a:rPr lang="en-US" smtClean="0"/>
              <a:t>27</a:t>
            </a:fld>
            <a:endParaRPr lang="en-US"/>
          </a:p>
        </p:txBody>
      </p:sp>
    </p:spTree>
    <p:extLst>
      <p:ext uri="{BB962C8B-B14F-4D97-AF65-F5344CB8AC3E}">
        <p14:creationId xmlns:p14="http://schemas.microsoft.com/office/powerpoint/2010/main" val="424550487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11F830-E88A-4AB9-A536-6836C6236973}" type="slidenum">
              <a:rPr lang="en-US" smtClean="0"/>
              <a:t>28</a:t>
            </a:fld>
            <a:endParaRPr lang="en-US"/>
          </a:p>
        </p:txBody>
      </p:sp>
    </p:spTree>
    <p:extLst>
      <p:ext uri="{BB962C8B-B14F-4D97-AF65-F5344CB8AC3E}">
        <p14:creationId xmlns:p14="http://schemas.microsoft.com/office/powerpoint/2010/main" val="424550487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11F830-E88A-4AB9-A536-6836C6236973}" type="slidenum">
              <a:rPr lang="en-US" smtClean="0"/>
              <a:t>29</a:t>
            </a:fld>
            <a:endParaRPr lang="en-US"/>
          </a:p>
        </p:txBody>
      </p:sp>
    </p:spTree>
    <p:extLst>
      <p:ext uri="{BB962C8B-B14F-4D97-AF65-F5344CB8AC3E}">
        <p14:creationId xmlns:p14="http://schemas.microsoft.com/office/powerpoint/2010/main" val="424550487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11F830-E88A-4AB9-A536-6836C6236973}" type="slidenum">
              <a:rPr lang="en-US" smtClean="0"/>
              <a:t>30</a:t>
            </a:fld>
            <a:endParaRPr lang="en-US"/>
          </a:p>
        </p:txBody>
      </p:sp>
    </p:spTree>
    <p:extLst>
      <p:ext uri="{BB962C8B-B14F-4D97-AF65-F5344CB8AC3E}">
        <p14:creationId xmlns:p14="http://schemas.microsoft.com/office/powerpoint/2010/main" val="424550487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11F830-E88A-4AB9-A536-6836C6236973}" type="slidenum">
              <a:rPr lang="en-US" smtClean="0"/>
              <a:t>32</a:t>
            </a:fld>
            <a:endParaRPr lang="en-US"/>
          </a:p>
        </p:txBody>
      </p:sp>
    </p:spTree>
    <p:extLst>
      <p:ext uri="{BB962C8B-B14F-4D97-AF65-F5344CB8AC3E}">
        <p14:creationId xmlns:p14="http://schemas.microsoft.com/office/powerpoint/2010/main" val="424550487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11F830-E88A-4AB9-A536-6836C6236973}" type="slidenum">
              <a:rPr lang="en-US" smtClean="0"/>
              <a:t>33</a:t>
            </a:fld>
            <a:endParaRPr lang="en-US"/>
          </a:p>
        </p:txBody>
      </p:sp>
    </p:spTree>
    <p:extLst>
      <p:ext uri="{BB962C8B-B14F-4D97-AF65-F5344CB8AC3E}">
        <p14:creationId xmlns:p14="http://schemas.microsoft.com/office/powerpoint/2010/main" val="424550487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11F830-E88A-4AB9-A536-6836C6236973}" type="slidenum">
              <a:rPr lang="en-US" smtClean="0"/>
              <a:t>34</a:t>
            </a:fld>
            <a:endParaRPr lang="en-US"/>
          </a:p>
        </p:txBody>
      </p:sp>
    </p:spTree>
    <p:extLst>
      <p:ext uri="{BB962C8B-B14F-4D97-AF65-F5344CB8AC3E}">
        <p14:creationId xmlns:p14="http://schemas.microsoft.com/office/powerpoint/2010/main" val="42455048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11F830-E88A-4AB9-A536-6836C6236973}" type="slidenum">
              <a:rPr lang="en-US" smtClean="0"/>
              <a:t>5</a:t>
            </a:fld>
            <a:endParaRPr lang="en-US"/>
          </a:p>
        </p:txBody>
      </p:sp>
    </p:spTree>
    <p:extLst>
      <p:ext uri="{BB962C8B-B14F-4D97-AF65-F5344CB8AC3E}">
        <p14:creationId xmlns:p14="http://schemas.microsoft.com/office/powerpoint/2010/main" val="424550487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11F830-E88A-4AB9-A536-6836C6236973}" type="slidenum">
              <a:rPr lang="en-US" smtClean="0"/>
              <a:t>35</a:t>
            </a:fld>
            <a:endParaRPr lang="en-US"/>
          </a:p>
        </p:txBody>
      </p:sp>
    </p:spTree>
    <p:extLst>
      <p:ext uri="{BB962C8B-B14F-4D97-AF65-F5344CB8AC3E}">
        <p14:creationId xmlns:p14="http://schemas.microsoft.com/office/powerpoint/2010/main" val="424550487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11F830-E88A-4AB9-A536-6836C6236973}" type="slidenum">
              <a:rPr lang="en-US" smtClean="0"/>
              <a:t>36</a:t>
            </a:fld>
            <a:endParaRPr lang="en-US"/>
          </a:p>
        </p:txBody>
      </p:sp>
    </p:spTree>
    <p:extLst>
      <p:ext uri="{BB962C8B-B14F-4D97-AF65-F5344CB8AC3E}">
        <p14:creationId xmlns:p14="http://schemas.microsoft.com/office/powerpoint/2010/main" val="424550487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11F830-E88A-4AB9-A536-6836C6236973}" type="slidenum">
              <a:rPr lang="en-US" smtClean="0"/>
              <a:t>37</a:t>
            </a:fld>
            <a:endParaRPr lang="en-US"/>
          </a:p>
        </p:txBody>
      </p:sp>
    </p:spTree>
    <p:extLst>
      <p:ext uri="{BB962C8B-B14F-4D97-AF65-F5344CB8AC3E}">
        <p14:creationId xmlns:p14="http://schemas.microsoft.com/office/powerpoint/2010/main" val="424550487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11F830-E88A-4AB9-A536-6836C6236973}" type="slidenum">
              <a:rPr lang="en-US" smtClean="0"/>
              <a:t>38</a:t>
            </a:fld>
            <a:endParaRPr lang="en-US"/>
          </a:p>
        </p:txBody>
      </p:sp>
    </p:spTree>
    <p:extLst>
      <p:ext uri="{BB962C8B-B14F-4D97-AF65-F5344CB8AC3E}">
        <p14:creationId xmlns:p14="http://schemas.microsoft.com/office/powerpoint/2010/main" val="424550487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11F830-E88A-4AB9-A536-6836C6236973}" type="slidenum">
              <a:rPr lang="en-US" smtClean="0"/>
              <a:t>39</a:t>
            </a:fld>
            <a:endParaRPr lang="en-US"/>
          </a:p>
        </p:txBody>
      </p:sp>
    </p:spTree>
    <p:extLst>
      <p:ext uri="{BB962C8B-B14F-4D97-AF65-F5344CB8AC3E}">
        <p14:creationId xmlns:p14="http://schemas.microsoft.com/office/powerpoint/2010/main" val="424550487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11F830-E88A-4AB9-A536-6836C6236973}" type="slidenum">
              <a:rPr lang="en-US" smtClean="0"/>
              <a:t>40</a:t>
            </a:fld>
            <a:endParaRPr lang="en-US"/>
          </a:p>
        </p:txBody>
      </p:sp>
    </p:spTree>
    <p:extLst>
      <p:ext uri="{BB962C8B-B14F-4D97-AF65-F5344CB8AC3E}">
        <p14:creationId xmlns:p14="http://schemas.microsoft.com/office/powerpoint/2010/main" val="424550487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11F830-E88A-4AB9-A536-6836C6236973}" type="slidenum">
              <a:rPr lang="en-US" smtClean="0"/>
              <a:t>41</a:t>
            </a:fld>
            <a:endParaRPr lang="en-US"/>
          </a:p>
        </p:txBody>
      </p:sp>
    </p:spTree>
    <p:extLst>
      <p:ext uri="{BB962C8B-B14F-4D97-AF65-F5344CB8AC3E}">
        <p14:creationId xmlns:p14="http://schemas.microsoft.com/office/powerpoint/2010/main" val="424550487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11F830-E88A-4AB9-A536-6836C6236973}" type="slidenum">
              <a:rPr lang="en-US" smtClean="0"/>
              <a:t>42</a:t>
            </a:fld>
            <a:endParaRPr lang="en-US"/>
          </a:p>
        </p:txBody>
      </p:sp>
    </p:spTree>
    <p:extLst>
      <p:ext uri="{BB962C8B-B14F-4D97-AF65-F5344CB8AC3E}">
        <p14:creationId xmlns:p14="http://schemas.microsoft.com/office/powerpoint/2010/main" val="42455048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11F830-E88A-4AB9-A536-6836C6236973}" type="slidenum">
              <a:rPr lang="en-US" smtClean="0"/>
              <a:t>6</a:t>
            </a:fld>
            <a:endParaRPr lang="en-US"/>
          </a:p>
        </p:txBody>
      </p:sp>
    </p:spTree>
    <p:extLst>
      <p:ext uri="{BB962C8B-B14F-4D97-AF65-F5344CB8AC3E}">
        <p14:creationId xmlns:p14="http://schemas.microsoft.com/office/powerpoint/2010/main" val="42455048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11F830-E88A-4AB9-A536-6836C6236973}" type="slidenum">
              <a:rPr lang="en-US" smtClean="0"/>
              <a:t>7</a:t>
            </a:fld>
            <a:endParaRPr lang="en-US"/>
          </a:p>
        </p:txBody>
      </p:sp>
    </p:spTree>
    <p:extLst>
      <p:ext uri="{BB962C8B-B14F-4D97-AF65-F5344CB8AC3E}">
        <p14:creationId xmlns:p14="http://schemas.microsoft.com/office/powerpoint/2010/main" val="42455048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11F830-E88A-4AB9-A536-6836C6236973}" type="slidenum">
              <a:rPr lang="en-US" smtClean="0"/>
              <a:t>9</a:t>
            </a:fld>
            <a:endParaRPr lang="en-US"/>
          </a:p>
        </p:txBody>
      </p:sp>
    </p:spTree>
    <p:extLst>
      <p:ext uri="{BB962C8B-B14F-4D97-AF65-F5344CB8AC3E}">
        <p14:creationId xmlns:p14="http://schemas.microsoft.com/office/powerpoint/2010/main" val="42455048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11F830-E88A-4AB9-A536-6836C6236973}" type="slidenum">
              <a:rPr lang="en-US" smtClean="0"/>
              <a:t>10</a:t>
            </a:fld>
            <a:endParaRPr lang="en-US"/>
          </a:p>
        </p:txBody>
      </p:sp>
    </p:spTree>
    <p:extLst>
      <p:ext uri="{BB962C8B-B14F-4D97-AF65-F5344CB8AC3E}">
        <p14:creationId xmlns:p14="http://schemas.microsoft.com/office/powerpoint/2010/main" val="42455048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11F830-E88A-4AB9-A536-6836C6236973}" type="slidenum">
              <a:rPr lang="en-US" smtClean="0"/>
              <a:t>11</a:t>
            </a:fld>
            <a:endParaRPr lang="en-US"/>
          </a:p>
        </p:txBody>
      </p:sp>
    </p:spTree>
    <p:extLst>
      <p:ext uri="{BB962C8B-B14F-4D97-AF65-F5344CB8AC3E}">
        <p14:creationId xmlns:p14="http://schemas.microsoft.com/office/powerpoint/2010/main" val="42455048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11F830-E88A-4AB9-A536-6836C6236973}" type="slidenum">
              <a:rPr lang="en-US" smtClean="0"/>
              <a:t>12</a:t>
            </a:fld>
            <a:endParaRPr lang="en-US"/>
          </a:p>
        </p:txBody>
      </p:sp>
    </p:spTree>
    <p:extLst>
      <p:ext uri="{BB962C8B-B14F-4D97-AF65-F5344CB8AC3E}">
        <p14:creationId xmlns:p14="http://schemas.microsoft.com/office/powerpoint/2010/main" val="42455048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3/15/2015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3/15/2015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3/15/2015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3/15/2015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3/15/2015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2.xml"/><Relationship Id="rId1" Type="http://schemas.openxmlformats.org/officeDocument/2006/relationships/slideLayout" Target="../slideLayouts/slideLayout6.xml"/><Relationship Id="rId4" Type="http://schemas.openxmlformats.org/officeDocument/2006/relationships/image" Target="../media/image12.png"/></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4.xml"/><Relationship Id="rId1" Type="http://schemas.openxmlformats.org/officeDocument/2006/relationships/slideLayout" Target="../slideLayouts/slideLayout6.xml"/><Relationship Id="rId4" Type="http://schemas.openxmlformats.org/officeDocument/2006/relationships/image" Target="../media/image16.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solidFill>
                  <a:srgbClr val="C00000"/>
                </a:solidFill>
              </a:rPr>
              <a:t>Logistic Regression</a:t>
            </a:r>
            <a:endParaRPr lang="en-US" b="1" dirty="0">
              <a:solidFill>
                <a:srgbClr val="C00000"/>
              </a:solidFill>
            </a:endParaRPr>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87581478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smtClean="0">
                <a:solidFill>
                  <a:srgbClr val="C00000"/>
                </a:solidFill>
              </a:rPr>
              <a:t>Logistic Regression</a:t>
            </a:r>
            <a:br>
              <a:rPr lang="en-US" sz="3600" b="1" dirty="0" smtClean="0">
                <a:solidFill>
                  <a:srgbClr val="C00000"/>
                </a:solidFill>
              </a:rPr>
            </a:br>
            <a:r>
              <a:rPr lang="en-US" sz="3600" b="1" dirty="0" smtClean="0">
                <a:solidFill>
                  <a:srgbClr val="C00000"/>
                </a:solidFill>
              </a:rPr>
              <a:t>Review</a:t>
            </a:r>
            <a:endParaRPr lang="en-US" sz="3600" b="1" dirty="0">
              <a:solidFill>
                <a:srgbClr val="C00000"/>
              </a:solidFill>
            </a:endParaRPr>
          </a:p>
        </p:txBody>
      </p:sp>
      <mc:AlternateContent xmlns:mc="http://schemas.openxmlformats.org/markup-compatibility/2006" xmlns:a14="http://schemas.microsoft.com/office/drawing/2010/main">
        <mc:Choice Requires="a14">
          <p:sp>
            <p:nvSpPr>
              <p:cNvPr id="3" name="TextBox 2"/>
              <p:cNvSpPr txBox="1"/>
              <p:nvPr/>
            </p:nvSpPr>
            <p:spPr>
              <a:xfrm>
                <a:off x="457200" y="1676400"/>
                <a:ext cx="8229600" cy="3450112"/>
              </a:xfrm>
              <a:prstGeom prst="rect">
                <a:avLst/>
              </a:prstGeom>
              <a:noFill/>
            </p:spPr>
            <p:txBody>
              <a:bodyPr wrap="square" rtlCol="0">
                <a:spAutoFit/>
              </a:bodyPr>
              <a:lstStyle/>
              <a:p>
                <a:pPr marL="285750" indent="-285750">
                  <a:buFont typeface="Arial" pitchFamily="34" charset="0"/>
                  <a:buChar char="•"/>
                </a:pPr>
                <a:r>
                  <a:rPr lang="en-US" dirty="0" smtClean="0"/>
                  <a:t>EXAMPLE:</a:t>
                </a:r>
                <a:endParaRPr lang="en-US" b="1" i="1" dirty="0" smtClean="0"/>
              </a:p>
              <a:p>
                <a:r>
                  <a:rPr lang="en-US" dirty="0" smtClean="0"/>
                  <a:t>	Assume:</a:t>
                </a:r>
              </a:p>
              <a:p>
                <a:r>
                  <a:rPr lang="en-US" dirty="0"/>
                  <a:t>	</a:t>
                </a:r>
                <a:r>
                  <a:rPr lang="en-US" dirty="0" smtClean="0"/>
                  <a:t>	</a:t>
                </a:r>
                <a:r>
                  <a:rPr lang="en-US" b="1" dirty="0" smtClean="0">
                    <a:solidFill>
                      <a:schemeClr val="accent2">
                        <a:lumMod val="75000"/>
                      </a:schemeClr>
                    </a:solidFill>
                  </a:rPr>
                  <a:t>X6</a:t>
                </a:r>
                <a:r>
                  <a:rPr lang="en-US" dirty="0" smtClean="0"/>
                  <a:t>	= 20	</a:t>
                </a:r>
              </a:p>
              <a:p>
                <a:r>
                  <a:rPr lang="en-US" dirty="0"/>
                  <a:t>	</a:t>
                </a:r>
                <a:r>
                  <a:rPr lang="en-US" dirty="0" smtClean="0"/>
                  <a:t>	</a:t>
                </a:r>
                <a:r>
                  <a:rPr lang="en-US" b="1" dirty="0" smtClean="0">
                    <a:solidFill>
                      <a:schemeClr val="accent2">
                        <a:lumMod val="75000"/>
                      </a:schemeClr>
                    </a:solidFill>
                  </a:rPr>
                  <a:t>X8</a:t>
                </a:r>
                <a:r>
                  <a:rPr lang="en-US" dirty="0" smtClean="0"/>
                  <a:t>	= 35.3</a:t>
                </a:r>
              </a:p>
              <a:p>
                <a:endParaRPr lang="en-US" dirty="0"/>
              </a:p>
              <a:p>
                <a:pPr lvl="2"/>
                <a:r>
                  <a:rPr lang="en-US" dirty="0" err="1" smtClean="0">
                    <a:solidFill>
                      <a:srgbClr val="FF0000"/>
                    </a:solidFill>
                  </a:rPr>
                  <a:t>Logit</a:t>
                </a:r>
                <a:r>
                  <a:rPr lang="en-US" dirty="0" err="1">
                    <a:solidFill>
                      <a:srgbClr val="FF0000"/>
                    </a:solidFill>
                  </a:rPr>
                  <a:t>_</a:t>
                </a:r>
                <a:r>
                  <a:rPr lang="en-US" dirty="0" err="1" smtClean="0">
                    <a:solidFill>
                      <a:srgbClr val="FF0000"/>
                    </a:solidFill>
                  </a:rPr>
                  <a:t>Y</a:t>
                </a:r>
                <a:r>
                  <a:rPr lang="en-US" baseline="-25000" dirty="0" err="1" smtClean="0">
                    <a:solidFill>
                      <a:srgbClr val="FF0000"/>
                    </a:solidFill>
                  </a:rPr>
                  <a:t>i</a:t>
                </a:r>
                <a:r>
                  <a:rPr lang="en-US" dirty="0" smtClean="0"/>
                  <a:t> = </a:t>
                </a:r>
                <a14:m>
                  <m:oMath xmlns:m="http://schemas.openxmlformats.org/officeDocument/2006/math">
                    <m:r>
                      <m:rPr>
                        <m:nor/>
                      </m:rPr>
                      <a:rPr lang="en-US" dirty="0">
                        <a:solidFill>
                          <a:schemeClr val="tx1"/>
                        </a:solidFill>
                        <a:cs typeface="Courier New" pitchFamily="49" charset="0"/>
                      </a:rPr>
                      <m:t>−327.0 + 20.5993∗</m:t>
                    </m:r>
                    <m:r>
                      <m:rPr>
                        <m:nor/>
                      </m:rPr>
                      <a:rPr lang="en-US" dirty="0" smtClean="0">
                        <a:solidFill>
                          <a:schemeClr val="accent2">
                            <a:lumMod val="75000"/>
                          </a:schemeClr>
                        </a:solidFill>
                        <a:cs typeface="Courier New" pitchFamily="49" charset="0"/>
                      </a:rPr>
                      <m:t>X</m:t>
                    </m:r>
                    <m:r>
                      <m:rPr>
                        <m:nor/>
                      </m:rPr>
                      <a:rPr lang="en-US" dirty="0" smtClean="0">
                        <a:solidFill>
                          <a:schemeClr val="accent2">
                            <a:lumMod val="75000"/>
                          </a:schemeClr>
                        </a:solidFill>
                        <a:cs typeface="Courier New" pitchFamily="49" charset="0"/>
                      </a:rPr>
                      <m:t>6 − 2.04</m:t>
                    </m:r>
                    <m:r>
                      <m:rPr>
                        <m:nor/>
                      </m:rPr>
                      <a:rPr lang="en-US" dirty="0" smtClean="0">
                        <a:solidFill>
                          <a:schemeClr val="tx1"/>
                        </a:solidFill>
                        <a:cs typeface="Courier New" pitchFamily="49" charset="0"/>
                      </a:rPr>
                      <m:t>14∗</m:t>
                    </m:r>
                    <m:r>
                      <m:rPr>
                        <m:nor/>
                      </m:rPr>
                      <a:rPr lang="en-US" dirty="0" smtClean="0">
                        <a:solidFill>
                          <a:schemeClr val="accent2">
                            <a:lumMod val="75000"/>
                          </a:schemeClr>
                        </a:solidFill>
                        <a:cs typeface="Courier New" pitchFamily="49" charset="0"/>
                      </a:rPr>
                      <m:t>X</m:t>
                    </m:r>
                    <m:r>
                      <m:rPr>
                        <m:nor/>
                      </m:rPr>
                      <a:rPr lang="en-US" dirty="0" smtClean="0">
                        <a:solidFill>
                          <a:schemeClr val="accent2">
                            <a:lumMod val="75000"/>
                          </a:schemeClr>
                        </a:solidFill>
                        <a:cs typeface="Courier New" pitchFamily="49" charset="0"/>
                      </a:rPr>
                      <m:t>8</m:t>
                    </m:r>
                  </m:oMath>
                </a14:m>
                <a:endParaRPr lang="en-US" dirty="0" smtClean="0">
                  <a:solidFill>
                    <a:schemeClr val="accent2">
                      <a:lumMod val="75000"/>
                    </a:schemeClr>
                  </a:solidFill>
                  <a:cs typeface="Courier New" pitchFamily="49" charset="0"/>
                </a:endParaRPr>
              </a:p>
              <a:p>
                <a:pPr lvl="2"/>
                <a:endParaRPr lang="en-US" dirty="0" smtClean="0">
                  <a:solidFill>
                    <a:schemeClr val="tx1"/>
                  </a:solidFill>
                </a:endParaRPr>
              </a:p>
              <a:p>
                <a:pPr lvl="2"/>
                <a:r>
                  <a:rPr lang="en-US" dirty="0" smtClean="0">
                    <a:solidFill>
                      <a:srgbClr val="00B050"/>
                    </a:solidFill>
                  </a:rPr>
                  <a:t>Odds</a:t>
                </a:r>
                <a:r>
                  <a:rPr lang="en-US" dirty="0">
                    <a:solidFill>
                      <a:srgbClr val="00B050"/>
                    </a:solidFill>
                  </a:rPr>
                  <a:t>_</a:t>
                </a:r>
                <a14:m>
                  <m:oMath xmlns:m="http://schemas.openxmlformats.org/officeDocument/2006/math">
                    <m:sSub>
                      <m:sSubPr>
                        <m:ctrlPr>
                          <a:rPr lang="en-US" i="1">
                            <a:solidFill>
                              <a:srgbClr val="00B050"/>
                            </a:solidFill>
                            <a:latin typeface="Cambria Math"/>
                          </a:rPr>
                        </m:ctrlPr>
                      </m:sSubPr>
                      <m:e>
                        <m:r>
                          <a:rPr lang="en-US" i="1">
                            <a:solidFill>
                              <a:srgbClr val="00B050"/>
                            </a:solidFill>
                            <a:latin typeface="Cambria Math"/>
                          </a:rPr>
                          <m:t>𝑌</m:t>
                        </m:r>
                      </m:e>
                      <m:sub>
                        <m:r>
                          <a:rPr lang="en-US" i="1">
                            <a:solidFill>
                              <a:srgbClr val="00B050"/>
                            </a:solidFill>
                            <a:latin typeface="Cambria Math"/>
                          </a:rPr>
                          <m:t>𝑖</m:t>
                        </m:r>
                      </m:sub>
                    </m:sSub>
                    <m:r>
                      <a:rPr lang="en-US">
                        <a:latin typeface="Cambria Math"/>
                      </a:rPr>
                      <m:t> </m:t>
                    </m:r>
                  </m:oMath>
                </a14:m>
                <a:r>
                  <a:rPr lang="en-US" dirty="0"/>
                  <a:t>= </a:t>
                </a:r>
                <a:r>
                  <a:rPr lang="en-US" dirty="0" err="1"/>
                  <a:t>exp</a:t>
                </a:r>
                <a:r>
                  <a:rPr lang="en-US" dirty="0"/>
                  <a:t>(</a:t>
                </a:r>
                <a:r>
                  <a:rPr lang="en-US" dirty="0" err="1">
                    <a:solidFill>
                      <a:srgbClr val="FF0000"/>
                    </a:solidFill>
                  </a:rPr>
                  <a:t>Logit_Y</a:t>
                </a:r>
                <a:r>
                  <a:rPr lang="en-US" baseline="-25000" dirty="0" err="1">
                    <a:solidFill>
                      <a:srgbClr val="FF0000"/>
                    </a:solidFill>
                  </a:rPr>
                  <a:t>i</a:t>
                </a:r>
                <a:r>
                  <a:rPr lang="en-US" dirty="0" smtClean="0"/>
                  <a:t>)</a:t>
                </a:r>
              </a:p>
              <a:p>
                <a:pPr lvl="2"/>
                <a:endParaRPr lang="en-US" dirty="0"/>
              </a:p>
              <a:p>
                <a:pPr lvl="2"/>
                <a:r>
                  <a:rPr lang="en-US" dirty="0" err="1" smtClean="0">
                    <a:solidFill>
                      <a:srgbClr val="0070C0"/>
                    </a:solidFill>
                  </a:rPr>
                  <a:t>Prob</a:t>
                </a:r>
                <a:r>
                  <a:rPr lang="en-US" dirty="0">
                    <a:solidFill>
                      <a:srgbClr val="0070C0"/>
                    </a:solidFill>
                  </a:rPr>
                  <a:t>_</a:t>
                </a:r>
                <a14:m>
                  <m:oMath xmlns:m="http://schemas.openxmlformats.org/officeDocument/2006/math">
                    <m:sSub>
                      <m:sSubPr>
                        <m:ctrlPr>
                          <a:rPr lang="en-US" i="1">
                            <a:solidFill>
                              <a:srgbClr val="0070C0"/>
                            </a:solidFill>
                            <a:latin typeface="Cambria Math"/>
                          </a:rPr>
                        </m:ctrlPr>
                      </m:sSubPr>
                      <m:e>
                        <m:r>
                          <a:rPr lang="en-US" i="1">
                            <a:solidFill>
                              <a:srgbClr val="0070C0"/>
                            </a:solidFill>
                            <a:latin typeface="Cambria Math"/>
                          </a:rPr>
                          <m:t>𝑌</m:t>
                        </m:r>
                      </m:e>
                      <m:sub>
                        <m:r>
                          <a:rPr lang="en-US" i="1">
                            <a:solidFill>
                              <a:srgbClr val="0070C0"/>
                            </a:solidFill>
                            <a:latin typeface="Cambria Math"/>
                          </a:rPr>
                          <m:t>𝑖</m:t>
                        </m:r>
                      </m:sub>
                    </m:sSub>
                    <m:r>
                      <a:rPr lang="en-US">
                        <a:latin typeface="Cambria Math"/>
                      </a:rPr>
                      <m:t> </m:t>
                    </m:r>
                  </m:oMath>
                </a14:m>
                <a:r>
                  <a:rPr lang="en-US" dirty="0"/>
                  <a:t>= </a:t>
                </a:r>
                <a14:m>
                  <m:oMath xmlns:m="http://schemas.openxmlformats.org/officeDocument/2006/math">
                    <m:r>
                      <m:rPr>
                        <m:sty m:val="p"/>
                      </m:rPr>
                      <a:rPr lang="en-US">
                        <a:solidFill>
                          <a:srgbClr val="00B050"/>
                        </a:solidFill>
                        <a:latin typeface="Cambria Math"/>
                      </a:rPr>
                      <m:t>Odds</m:t>
                    </m:r>
                    <m:r>
                      <a:rPr lang="en-US">
                        <a:solidFill>
                          <a:srgbClr val="00B050"/>
                        </a:solidFill>
                        <a:latin typeface="Cambria Math"/>
                      </a:rPr>
                      <m:t>_</m:t>
                    </m:r>
                    <m:sSub>
                      <m:sSubPr>
                        <m:ctrlPr>
                          <a:rPr lang="en-US" i="1">
                            <a:solidFill>
                              <a:srgbClr val="00B050"/>
                            </a:solidFill>
                            <a:latin typeface="Cambria Math"/>
                          </a:rPr>
                        </m:ctrlPr>
                      </m:sSubPr>
                      <m:e>
                        <m:r>
                          <a:rPr lang="en-US" i="1">
                            <a:solidFill>
                              <a:srgbClr val="00B050"/>
                            </a:solidFill>
                            <a:latin typeface="Cambria Math"/>
                          </a:rPr>
                          <m:t>𝑌</m:t>
                        </m:r>
                      </m:e>
                      <m:sub>
                        <m:r>
                          <a:rPr lang="en-US" i="1">
                            <a:solidFill>
                              <a:srgbClr val="00B050"/>
                            </a:solidFill>
                            <a:latin typeface="Cambria Math"/>
                          </a:rPr>
                          <m:t>𝑖</m:t>
                        </m:r>
                      </m:sub>
                    </m:sSub>
                  </m:oMath>
                </a14:m>
                <a:r>
                  <a:rPr lang="en-US" dirty="0"/>
                  <a:t> / (1+ </a:t>
                </a:r>
                <a14:m>
                  <m:oMath xmlns:m="http://schemas.openxmlformats.org/officeDocument/2006/math">
                    <m:r>
                      <m:rPr>
                        <m:sty m:val="p"/>
                      </m:rPr>
                      <a:rPr lang="en-US">
                        <a:solidFill>
                          <a:srgbClr val="00B050"/>
                        </a:solidFill>
                        <a:latin typeface="Cambria Math"/>
                      </a:rPr>
                      <m:t>Odds</m:t>
                    </m:r>
                    <m:r>
                      <a:rPr lang="en-US">
                        <a:solidFill>
                          <a:srgbClr val="00B050"/>
                        </a:solidFill>
                        <a:latin typeface="Cambria Math"/>
                      </a:rPr>
                      <m:t>_</m:t>
                    </m:r>
                    <m:sSub>
                      <m:sSubPr>
                        <m:ctrlPr>
                          <a:rPr lang="en-US" i="1">
                            <a:solidFill>
                              <a:srgbClr val="00B050"/>
                            </a:solidFill>
                            <a:latin typeface="Cambria Math"/>
                          </a:rPr>
                        </m:ctrlPr>
                      </m:sSubPr>
                      <m:e>
                        <m:r>
                          <a:rPr lang="en-US" i="1">
                            <a:solidFill>
                              <a:srgbClr val="00B050"/>
                            </a:solidFill>
                            <a:latin typeface="Cambria Math"/>
                          </a:rPr>
                          <m:t>𝑌</m:t>
                        </m:r>
                      </m:e>
                      <m:sub>
                        <m:r>
                          <a:rPr lang="en-US" i="1">
                            <a:solidFill>
                              <a:srgbClr val="00B050"/>
                            </a:solidFill>
                            <a:latin typeface="Cambria Math"/>
                          </a:rPr>
                          <m:t>𝑖</m:t>
                        </m:r>
                      </m:sub>
                    </m:sSub>
                  </m:oMath>
                </a14:m>
                <a:r>
                  <a:rPr lang="en-US" dirty="0"/>
                  <a:t>)</a:t>
                </a:r>
              </a:p>
              <a:p>
                <a:pPr algn="ctr"/>
                <a:endParaRPr lang="en-US" dirty="0" smtClean="0"/>
              </a:p>
              <a:p>
                <a:pPr algn="ctr"/>
                <a:endParaRPr lang="en-US" dirty="0"/>
              </a:p>
            </p:txBody>
          </p:sp>
        </mc:Choice>
        <mc:Fallback xmlns="">
          <p:sp>
            <p:nvSpPr>
              <p:cNvPr id="3" name="TextBox 2"/>
              <p:cNvSpPr txBox="1">
                <a:spLocks noRot="1" noChangeAspect="1" noMove="1" noResize="1" noEditPoints="1" noAdjustHandles="1" noChangeArrowheads="1" noChangeShapeType="1" noTextEdit="1"/>
              </p:cNvSpPr>
              <p:nvPr/>
            </p:nvSpPr>
            <p:spPr>
              <a:xfrm>
                <a:off x="457200" y="1676400"/>
                <a:ext cx="8229600" cy="3450112"/>
              </a:xfrm>
              <a:prstGeom prst="rect">
                <a:avLst/>
              </a:prstGeom>
              <a:blipFill rotWithShape="1">
                <a:blip r:embed="rId3"/>
                <a:stretch>
                  <a:fillRect l="-444" t="-883"/>
                </a:stretch>
              </a:blipFill>
            </p:spPr>
            <p:txBody>
              <a:bodyPr/>
              <a:lstStyle/>
              <a:p>
                <a:r>
                  <a:rPr lang="en-US">
                    <a:noFill/>
                  </a:rPr>
                  <a:t> </a:t>
                </a:r>
              </a:p>
            </p:txBody>
          </p:sp>
        </mc:Fallback>
      </mc:AlternateContent>
    </p:spTree>
    <p:extLst>
      <p:ext uri="{BB962C8B-B14F-4D97-AF65-F5344CB8AC3E}">
        <p14:creationId xmlns:p14="http://schemas.microsoft.com/office/powerpoint/2010/main" val="184322825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smtClean="0">
                <a:solidFill>
                  <a:srgbClr val="C00000"/>
                </a:solidFill>
              </a:rPr>
              <a:t>Logistic Regression</a:t>
            </a:r>
            <a:br>
              <a:rPr lang="en-US" sz="3600" b="1" dirty="0" smtClean="0">
                <a:solidFill>
                  <a:srgbClr val="C00000"/>
                </a:solidFill>
              </a:rPr>
            </a:br>
            <a:r>
              <a:rPr lang="en-US" sz="3600" b="1" dirty="0" smtClean="0">
                <a:solidFill>
                  <a:srgbClr val="C00000"/>
                </a:solidFill>
              </a:rPr>
              <a:t>Review</a:t>
            </a:r>
            <a:endParaRPr lang="en-US" sz="3600" b="1" dirty="0">
              <a:solidFill>
                <a:srgbClr val="C00000"/>
              </a:solidFill>
            </a:endParaRPr>
          </a:p>
        </p:txBody>
      </p:sp>
      <mc:AlternateContent xmlns:mc="http://schemas.openxmlformats.org/markup-compatibility/2006" xmlns:a14="http://schemas.microsoft.com/office/drawing/2010/main">
        <mc:Choice Requires="a14">
          <p:sp>
            <p:nvSpPr>
              <p:cNvPr id="3" name="TextBox 2"/>
              <p:cNvSpPr txBox="1"/>
              <p:nvPr/>
            </p:nvSpPr>
            <p:spPr>
              <a:xfrm>
                <a:off x="457200" y="1676400"/>
                <a:ext cx="8229600" cy="3450112"/>
              </a:xfrm>
              <a:prstGeom prst="rect">
                <a:avLst/>
              </a:prstGeom>
              <a:noFill/>
            </p:spPr>
            <p:txBody>
              <a:bodyPr wrap="square" rtlCol="0">
                <a:spAutoFit/>
              </a:bodyPr>
              <a:lstStyle/>
              <a:p>
                <a:pPr marL="285750" indent="-285750">
                  <a:buFont typeface="Arial" pitchFamily="34" charset="0"/>
                  <a:buChar char="•"/>
                </a:pPr>
                <a:r>
                  <a:rPr lang="en-US" dirty="0" smtClean="0"/>
                  <a:t>EXAMPLE:</a:t>
                </a:r>
                <a:endParaRPr lang="en-US" b="1" i="1" dirty="0" smtClean="0"/>
              </a:p>
              <a:p>
                <a:r>
                  <a:rPr lang="en-US" dirty="0" smtClean="0"/>
                  <a:t>	Assume:</a:t>
                </a:r>
              </a:p>
              <a:p>
                <a:r>
                  <a:rPr lang="en-US" dirty="0"/>
                  <a:t>	</a:t>
                </a:r>
                <a:r>
                  <a:rPr lang="en-US" dirty="0" smtClean="0"/>
                  <a:t>	</a:t>
                </a:r>
                <a:r>
                  <a:rPr lang="en-US" b="1" dirty="0" smtClean="0">
                    <a:solidFill>
                      <a:schemeClr val="accent2">
                        <a:lumMod val="75000"/>
                      </a:schemeClr>
                    </a:solidFill>
                  </a:rPr>
                  <a:t>X6</a:t>
                </a:r>
                <a:r>
                  <a:rPr lang="en-US" dirty="0" smtClean="0"/>
                  <a:t>	= 20	</a:t>
                </a:r>
              </a:p>
              <a:p>
                <a:r>
                  <a:rPr lang="en-US" dirty="0"/>
                  <a:t>	</a:t>
                </a:r>
                <a:r>
                  <a:rPr lang="en-US" dirty="0" smtClean="0"/>
                  <a:t>	</a:t>
                </a:r>
                <a:r>
                  <a:rPr lang="en-US" b="1" dirty="0" smtClean="0">
                    <a:solidFill>
                      <a:schemeClr val="accent2">
                        <a:lumMod val="75000"/>
                      </a:schemeClr>
                    </a:solidFill>
                  </a:rPr>
                  <a:t>X8</a:t>
                </a:r>
                <a:r>
                  <a:rPr lang="en-US" dirty="0" smtClean="0"/>
                  <a:t>	= 35.3</a:t>
                </a:r>
              </a:p>
              <a:p>
                <a:endParaRPr lang="en-US" dirty="0"/>
              </a:p>
              <a:p>
                <a:pPr lvl="2"/>
                <a:r>
                  <a:rPr lang="en-US" dirty="0" err="1" smtClean="0">
                    <a:solidFill>
                      <a:srgbClr val="FF0000"/>
                    </a:solidFill>
                  </a:rPr>
                  <a:t>Logit</a:t>
                </a:r>
                <a:r>
                  <a:rPr lang="en-US" dirty="0" err="1">
                    <a:solidFill>
                      <a:srgbClr val="FF0000"/>
                    </a:solidFill>
                  </a:rPr>
                  <a:t>_</a:t>
                </a:r>
                <a:r>
                  <a:rPr lang="en-US" dirty="0" err="1" smtClean="0">
                    <a:solidFill>
                      <a:srgbClr val="FF0000"/>
                    </a:solidFill>
                  </a:rPr>
                  <a:t>Y</a:t>
                </a:r>
                <a:r>
                  <a:rPr lang="en-US" baseline="-25000" dirty="0" err="1" smtClean="0">
                    <a:solidFill>
                      <a:srgbClr val="FF0000"/>
                    </a:solidFill>
                  </a:rPr>
                  <a:t>i</a:t>
                </a:r>
                <a:r>
                  <a:rPr lang="en-US" dirty="0" smtClean="0"/>
                  <a:t> = </a:t>
                </a:r>
                <a14:m>
                  <m:oMath xmlns:m="http://schemas.openxmlformats.org/officeDocument/2006/math">
                    <m:r>
                      <m:rPr>
                        <m:nor/>
                      </m:rPr>
                      <a:rPr lang="en-US" dirty="0">
                        <a:solidFill>
                          <a:schemeClr val="tx1"/>
                        </a:solidFill>
                        <a:cs typeface="Courier New" pitchFamily="49" charset="0"/>
                      </a:rPr>
                      <m:t>−327.0 + 20.5993∗</m:t>
                    </m:r>
                    <m:r>
                      <m:rPr>
                        <m:nor/>
                      </m:rPr>
                      <a:rPr lang="en-US" b="1" i="0" dirty="0" smtClean="0">
                        <a:solidFill>
                          <a:schemeClr val="accent2">
                            <a:lumMod val="75000"/>
                          </a:schemeClr>
                        </a:solidFill>
                        <a:cs typeface="Courier New" pitchFamily="49" charset="0"/>
                      </a:rPr>
                      <m:t>20</m:t>
                    </m:r>
                    <m:r>
                      <m:rPr>
                        <m:nor/>
                      </m:rPr>
                      <a:rPr lang="en-US" dirty="0">
                        <a:solidFill>
                          <a:schemeClr val="tx1"/>
                        </a:solidFill>
                        <a:cs typeface="Courier New" pitchFamily="49" charset="0"/>
                      </a:rPr>
                      <m:t> − 2.0414∗</m:t>
                    </m:r>
                  </m:oMath>
                </a14:m>
                <a:r>
                  <a:rPr lang="en-US" b="1" dirty="0" smtClean="0">
                    <a:solidFill>
                      <a:schemeClr val="accent2">
                        <a:lumMod val="75000"/>
                      </a:schemeClr>
                    </a:solidFill>
                    <a:cs typeface="Courier New" pitchFamily="49" charset="0"/>
                  </a:rPr>
                  <a:t>35.3</a:t>
                </a:r>
              </a:p>
              <a:p>
                <a:pPr lvl="2"/>
                <a:endParaRPr lang="en-US" dirty="0" smtClean="0">
                  <a:solidFill>
                    <a:schemeClr val="tx1"/>
                  </a:solidFill>
                </a:endParaRPr>
              </a:p>
              <a:p>
                <a:pPr lvl="2"/>
                <a:r>
                  <a:rPr lang="en-US" dirty="0" smtClean="0">
                    <a:solidFill>
                      <a:srgbClr val="00B050"/>
                    </a:solidFill>
                  </a:rPr>
                  <a:t>Odds</a:t>
                </a:r>
                <a:r>
                  <a:rPr lang="en-US" dirty="0">
                    <a:solidFill>
                      <a:srgbClr val="00B050"/>
                    </a:solidFill>
                  </a:rPr>
                  <a:t>_</a:t>
                </a:r>
                <a14:m>
                  <m:oMath xmlns:m="http://schemas.openxmlformats.org/officeDocument/2006/math">
                    <m:sSub>
                      <m:sSubPr>
                        <m:ctrlPr>
                          <a:rPr lang="en-US" i="1">
                            <a:solidFill>
                              <a:srgbClr val="00B050"/>
                            </a:solidFill>
                            <a:latin typeface="Cambria Math"/>
                          </a:rPr>
                        </m:ctrlPr>
                      </m:sSubPr>
                      <m:e>
                        <m:r>
                          <a:rPr lang="en-US" i="1">
                            <a:solidFill>
                              <a:srgbClr val="00B050"/>
                            </a:solidFill>
                            <a:latin typeface="Cambria Math"/>
                          </a:rPr>
                          <m:t>𝑌</m:t>
                        </m:r>
                      </m:e>
                      <m:sub>
                        <m:r>
                          <a:rPr lang="en-US" i="1">
                            <a:solidFill>
                              <a:srgbClr val="00B050"/>
                            </a:solidFill>
                            <a:latin typeface="Cambria Math"/>
                          </a:rPr>
                          <m:t>𝑖</m:t>
                        </m:r>
                      </m:sub>
                    </m:sSub>
                    <m:r>
                      <a:rPr lang="en-US">
                        <a:latin typeface="Cambria Math"/>
                      </a:rPr>
                      <m:t> </m:t>
                    </m:r>
                  </m:oMath>
                </a14:m>
                <a:r>
                  <a:rPr lang="en-US" dirty="0"/>
                  <a:t>= </a:t>
                </a:r>
                <a:r>
                  <a:rPr lang="en-US" dirty="0" err="1"/>
                  <a:t>exp</a:t>
                </a:r>
                <a:r>
                  <a:rPr lang="en-US" dirty="0"/>
                  <a:t>(</a:t>
                </a:r>
                <a:r>
                  <a:rPr lang="en-US" dirty="0" err="1">
                    <a:solidFill>
                      <a:srgbClr val="FF0000"/>
                    </a:solidFill>
                  </a:rPr>
                  <a:t>Logit_Y</a:t>
                </a:r>
                <a:r>
                  <a:rPr lang="en-US" baseline="-25000" dirty="0" err="1">
                    <a:solidFill>
                      <a:srgbClr val="FF0000"/>
                    </a:solidFill>
                  </a:rPr>
                  <a:t>i</a:t>
                </a:r>
                <a:r>
                  <a:rPr lang="en-US" dirty="0" smtClean="0"/>
                  <a:t>)</a:t>
                </a:r>
              </a:p>
              <a:p>
                <a:pPr lvl="2"/>
                <a:endParaRPr lang="en-US" dirty="0"/>
              </a:p>
              <a:p>
                <a:pPr lvl="2"/>
                <a:r>
                  <a:rPr lang="en-US" dirty="0" err="1" smtClean="0">
                    <a:solidFill>
                      <a:srgbClr val="0070C0"/>
                    </a:solidFill>
                  </a:rPr>
                  <a:t>Prob</a:t>
                </a:r>
                <a:r>
                  <a:rPr lang="en-US" dirty="0">
                    <a:solidFill>
                      <a:srgbClr val="0070C0"/>
                    </a:solidFill>
                  </a:rPr>
                  <a:t>_</a:t>
                </a:r>
                <a14:m>
                  <m:oMath xmlns:m="http://schemas.openxmlformats.org/officeDocument/2006/math">
                    <m:sSub>
                      <m:sSubPr>
                        <m:ctrlPr>
                          <a:rPr lang="en-US" i="1">
                            <a:solidFill>
                              <a:srgbClr val="0070C0"/>
                            </a:solidFill>
                            <a:latin typeface="Cambria Math"/>
                          </a:rPr>
                        </m:ctrlPr>
                      </m:sSubPr>
                      <m:e>
                        <m:r>
                          <a:rPr lang="en-US" i="1">
                            <a:solidFill>
                              <a:srgbClr val="0070C0"/>
                            </a:solidFill>
                            <a:latin typeface="Cambria Math"/>
                          </a:rPr>
                          <m:t>𝑌</m:t>
                        </m:r>
                      </m:e>
                      <m:sub>
                        <m:r>
                          <a:rPr lang="en-US" i="1">
                            <a:solidFill>
                              <a:srgbClr val="0070C0"/>
                            </a:solidFill>
                            <a:latin typeface="Cambria Math"/>
                          </a:rPr>
                          <m:t>𝑖</m:t>
                        </m:r>
                      </m:sub>
                    </m:sSub>
                    <m:r>
                      <a:rPr lang="en-US">
                        <a:latin typeface="Cambria Math"/>
                      </a:rPr>
                      <m:t> </m:t>
                    </m:r>
                  </m:oMath>
                </a14:m>
                <a:r>
                  <a:rPr lang="en-US" dirty="0"/>
                  <a:t>= </a:t>
                </a:r>
                <a14:m>
                  <m:oMath xmlns:m="http://schemas.openxmlformats.org/officeDocument/2006/math">
                    <m:r>
                      <m:rPr>
                        <m:sty m:val="p"/>
                      </m:rPr>
                      <a:rPr lang="en-US">
                        <a:solidFill>
                          <a:srgbClr val="00B050"/>
                        </a:solidFill>
                        <a:latin typeface="Cambria Math"/>
                      </a:rPr>
                      <m:t>Odds</m:t>
                    </m:r>
                    <m:r>
                      <a:rPr lang="en-US">
                        <a:solidFill>
                          <a:srgbClr val="00B050"/>
                        </a:solidFill>
                        <a:latin typeface="Cambria Math"/>
                      </a:rPr>
                      <m:t>_</m:t>
                    </m:r>
                    <m:sSub>
                      <m:sSubPr>
                        <m:ctrlPr>
                          <a:rPr lang="en-US" i="1">
                            <a:solidFill>
                              <a:srgbClr val="00B050"/>
                            </a:solidFill>
                            <a:latin typeface="Cambria Math"/>
                          </a:rPr>
                        </m:ctrlPr>
                      </m:sSubPr>
                      <m:e>
                        <m:r>
                          <a:rPr lang="en-US" i="1">
                            <a:solidFill>
                              <a:srgbClr val="00B050"/>
                            </a:solidFill>
                            <a:latin typeface="Cambria Math"/>
                          </a:rPr>
                          <m:t>𝑌</m:t>
                        </m:r>
                      </m:e>
                      <m:sub>
                        <m:r>
                          <a:rPr lang="en-US" i="1">
                            <a:solidFill>
                              <a:srgbClr val="00B050"/>
                            </a:solidFill>
                            <a:latin typeface="Cambria Math"/>
                          </a:rPr>
                          <m:t>𝑖</m:t>
                        </m:r>
                      </m:sub>
                    </m:sSub>
                  </m:oMath>
                </a14:m>
                <a:r>
                  <a:rPr lang="en-US" dirty="0"/>
                  <a:t> / (1+ </a:t>
                </a:r>
                <a14:m>
                  <m:oMath xmlns:m="http://schemas.openxmlformats.org/officeDocument/2006/math">
                    <m:r>
                      <m:rPr>
                        <m:sty m:val="p"/>
                      </m:rPr>
                      <a:rPr lang="en-US">
                        <a:solidFill>
                          <a:srgbClr val="00B050"/>
                        </a:solidFill>
                        <a:latin typeface="Cambria Math"/>
                      </a:rPr>
                      <m:t>Odds</m:t>
                    </m:r>
                    <m:r>
                      <a:rPr lang="en-US">
                        <a:solidFill>
                          <a:srgbClr val="00B050"/>
                        </a:solidFill>
                        <a:latin typeface="Cambria Math"/>
                      </a:rPr>
                      <m:t>_</m:t>
                    </m:r>
                    <m:sSub>
                      <m:sSubPr>
                        <m:ctrlPr>
                          <a:rPr lang="en-US" i="1">
                            <a:solidFill>
                              <a:srgbClr val="00B050"/>
                            </a:solidFill>
                            <a:latin typeface="Cambria Math"/>
                          </a:rPr>
                        </m:ctrlPr>
                      </m:sSubPr>
                      <m:e>
                        <m:r>
                          <a:rPr lang="en-US" i="1">
                            <a:solidFill>
                              <a:srgbClr val="00B050"/>
                            </a:solidFill>
                            <a:latin typeface="Cambria Math"/>
                          </a:rPr>
                          <m:t>𝑌</m:t>
                        </m:r>
                      </m:e>
                      <m:sub>
                        <m:r>
                          <a:rPr lang="en-US" i="1">
                            <a:solidFill>
                              <a:srgbClr val="00B050"/>
                            </a:solidFill>
                            <a:latin typeface="Cambria Math"/>
                          </a:rPr>
                          <m:t>𝑖</m:t>
                        </m:r>
                      </m:sub>
                    </m:sSub>
                  </m:oMath>
                </a14:m>
                <a:r>
                  <a:rPr lang="en-US" dirty="0"/>
                  <a:t>)</a:t>
                </a:r>
              </a:p>
              <a:p>
                <a:pPr algn="ctr"/>
                <a:endParaRPr lang="en-US" dirty="0" smtClean="0"/>
              </a:p>
              <a:p>
                <a:pPr algn="ctr"/>
                <a:endParaRPr lang="en-US" dirty="0"/>
              </a:p>
            </p:txBody>
          </p:sp>
        </mc:Choice>
        <mc:Fallback xmlns="">
          <p:sp>
            <p:nvSpPr>
              <p:cNvPr id="3" name="TextBox 2"/>
              <p:cNvSpPr txBox="1">
                <a:spLocks noRot="1" noChangeAspect="1" noMove="1" noResize="1" noEditPoints="1" noAdjustHandles="1" noChangeArrowheads="1" noChangeShapeType="1" noTextEdit="1"/>
              </p:cNvSpPr>
              <p:nvPr/>
            </p:nvSpPr>
            <p:spPr>
              <a:xfrm>
                <a:off x="457200" y="1676400"/>
                <a:ext cx="8229600" cy="3450112"/>
              </a:xfrm>
              <a:prstGeom prst="rect">
                <a:avLst/>
              </a:prstGeom>
              <a:blipFill rotWithShape="1">
                <a:blip r:embed="rId3"/>
                <a:stretch>
                  <a:fillRect l="-444" t="-883"/>
                </a:stretch>
              </a:blipFill>
            </p:spPr>
            <p:txBody>
              <a:bodyPr/>
              <a:lstStyle/>
              <a:p>
                <a:r>
                  <a:rPr lang="en-US">
                    <a:noFill/>
                  </a:rPr>
                  <a:t> </a:t>
                </a:r>
              </a:p>
            </p:txBody>
          </p:sp>
        </mc:Fallback>
      </mc:AlternateContent>
    </p:spTree>
    <p:extLst>
      <p:ext uri="{BB962C8B-B14F-4D97-AF65-F5344CB8AC3E}">
        <p14:creationId xmlns:p14="http://schemas.microsoft.com/office/powerpoint/2010/main" val="32438727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smtClean="0">
                <a:solidFill>
                  <a:srgbClr val="C00000"/>
                </a:solidFill>
              </a:rPr>
              <a:t>Logistic Regression</a:t>
            </a:r>
            <a:br>
              <a:rPr lang="en-US" sz="3600" b="1" dirty="0" smtClean="0">
                <a:solidFill>
                  <a:srgbClr val="C00000"/>
                </a:solidFill>
              </a:rPr>
            </a:br>
            <a:r>
              <a:rPr lang="en-US" sz="3600" b="1" dirty="0" smtClean="0">
                <a:solidFill>
                  <a:srgbClr val="C00000"/>
                </a:solidFill>
              </a:rPr>
              <a:t>Review</a:t>
            </a:r>
            <a:endParaRPr lang="en-US" sz="3600" b="1" dirty="0">
              <a:solidFill>
                <a:srgbClr val="C00000"/>
              </a:solidFill>
            </a:endParaRPr>
          </a:p>
        </p:txBody>
      </p:sp>
      <mc:AlternateContent xmlns:mc="http://schemas.openxmlformats.org/markup-compatibility/2006" xmlns:a14="http://schemas.microsoft.com/office/drawing/2010/main">
        <mc:Choice Requires="a14">
          <p:sp>
            <p:nvSpPr>
              <p:cNvPr id="3" name="TextBox 2"/>
              <p:cNvSpPr txBox="1"/>
              <p:nvPr/>
            </p:nvSpPr>
            <p:spPr>
              <a:xfrm>
                <a:off x="457200" y="1676400"/>
                <a:ext cx="8229600" cy="3450112"/>
              </a:xfrm>
              <a:prstGeom prst="rect">
                <a:avLst/>
              </a:prstGeom>
              <a:noFill/>
            </p:spPr>
            <p:txBody>
              <a:bodyPr wrap="square" rtlCol="0">
                <a:spAutoFit/>
              </a:bodyPr>
              <a:lstStyle/>
              <a:p>
                <a:pPr marL="285750" indent="-285750">
                  <a:buFont typeface="Arial" pitchFamily="34" charset="0"/>
                  <a:buChar char="•"/>
                </a:pPr>
                <a:r>
                  <a:rPr lang="en-US" dirty="0" smtClean="0"/>
                  <a:t>EXAMPLE:</a:t>
                </a:r>
                <a:endParaRPr lang="en-US" b="1" i="1" dirty="0" smtClean="0"/>
              </a:p>
              <a:p>
                <a:r>
                  <a:rPr lang="en-US" dirty="0" smtClean="0"/>
                  <a:t>	Assume:</a:t>
                </a:r>
              </a:p>
              <a:p>
                <a:r>
                  <a:rPr lang="en-US" dirty="0"/>
                  <a:t>	</a:t>
                </a:r>
                <a:r>
                  <a:rPr lang="en-US" dirty="0" smtClean="0"/>
                  <a:t>	</a:t>
                </a:r>
                <a:r>
                  <a:rPr lang="en-US" b="1" dirty="0" smtClean="0">
                    <a:solidFill>
                      <a:schemeClr val="accent2">
                        <a:lumMod val="75000"/>
                      </a:schemeClr>
                    </a:solidFill>
                  </a:rPr>
                  <a:t>X6</a:t>
                </a:r>
                <a:r>
                  <a:rPr lang="en-US" dirty="0" smtClean="0"/>
                  <a:t>	= 20	</a:t>
                </a:r>
              </a:p>
              <a:p>
                <a:r>
                  <a:rPr lang="en-US" dirty="0"/>
                  <a:t>	</a:t>
                </a:r>
                <a:r>
                  <a:rPr lang="en-US" dirty="0" smtClean="0"/>
                  <a:t>	</a:t>
                </a:r>
                <a:r>
                  <a:rPr lang="en-US" b="1" dirty="0" smtClean="0">
                    <a:solidFill>
                      <a:schemeClr val="accent2">
                        <a:lumMod val="75000"/>
                      </a:schemeClr>
                    </a:solidFill>
                  </a:rPr>
                  <a:t>X8</a:t>
                </a:r>
                <a:r>
                  <a:rPr lang="en-US" dirty="0" smtClean="0"/>
                  <a:t>	= 35.3</a:t>
                </a:r>
              </a:p>
              <a:p>
                <a:endParaRPr lang="en-US" dirty="0"/>
              </a:p>
              <a:p>
                <a:pPr lvl="2"/>
                <a:r>
                  <a:rPr lang="en-US" b="1" dirty="0" smtClean="0">
                    <a:solidFill>
                      <a:srgbClr val="FF0000"/>
                    </a:solidFill>
                  </a:rPr>
                  <a:t>12.925</a:t>
                </a:r>
                <a:r>
                  <a:rPr lang="en-US" dirty="0" smtClean="0"/>
                  <a:t> = </a:t>
                </a:r>
                <a14:m>
                  <m:oMath xmlns:m="http://schemas.openxmlformats.org/officeDocument/2006/math">
                    <m:r>
                      <m:rPr>
                        <m:nor/>
                      </m:rPr>
                      <a:rPr lang="en-US" dirty="0">
                        <a:solidFill>
                          <a:schemeClr val="tx1"/>
                        </a:solidFill>
                        <a:cs typeface="Courier New" pitchFamily="49" charset="0"/>
                      </a:rPr>
                      <m:t>−327.0 + 20.5993∗</m:t>
                    </m:r>
                    <m:r>
                      <m:rPr>
                        <m:nor/>
                      </m:rPr>
                      <a:rPr lang="en-US" i="0" dirty="0" smtClean="0">
                        <a:solidFill>
                          <a:schemeClr val="accent2">
                            <a:lumMod val="75000"/>
                          </a:schemeClr>
                        </a:solidFill>
                        <a:cs typeface="Courier New" pitchFamily="49" charset="0"/>
                      </a:rPr>
                      <m:t>20</m:t>
                    </m:r>
                    <m:r>
                      <m:rPr>
                        <m:nor/>
                      </m:rPr>
                      <a:rPr lang="en-US" dirty="0">
                        <a:solidFill>
                          <a:schemeClr val="tx1"/>
                        </a:solidFill>
                        <a:cs typeface="Courier New" pitchFamily="49" charset="0"/>
                      </a:rPr>
                      <m:t> − 2.0414∗</m:t>
                    </m:r>
                  </m:oMath>
                </a14:m>
                <a:r>
                  <a:rPr lang="en-US" dirty="0" smtClean="0">
                    <a:solidFill>
                      <a:schemeClr val="accent2">
                        <a:lumMod val="75000"/>
                      </a:schemeClr>
                    </a:solidFill>
                    <a:cs typeface="Courier New" pitchFamily="49" charset="0"/>
                  </a:rPr>
                  <a:t>35.3</a:t>
                </a:r>
              </a:p>
              <a:p>
                <a:pPr lvl="2"/>
                <a:endParaRPr lang="en-US" dirty="0" smtClean="0">
                  <a:solidFill>
                    <a:schemeClr val="tx1"/>
                  </a:solidFill>
                </a:endParaRPr>
              </a:p>
              <a:p>
                <a:pPr lvl="2"/>
                <a:r>
                  <a:rPr lang="en-US" dirty="0" smtClean="0">
                    <a:solidFill>
                      <a:srgbClr val="00B050"/>
                    </a:solidFill>
                  </a:rPr>
                  <a:t>Odds</a:t>
                </a:r>
                <a:r>
                  <a:rPr lang="en-US" dirty="0">
                    <a:solidFill>
                      <a:srgbClr val="00B050"/>
                    </a:solidFill>
                  </a:rPr>
                  <a:t>_</a:t>
                </a:r>
                <a14:m>
                  <m:oMath xmlns:m="http://schemas.openxmlformats.org/officeDocument/2006/math">
                    <m:sSub>
                      <m:sSubPr>
                        <m:ctrlPr>
                          <a:rPr lang="en-US" i="1">
                            <a:solidFill>
                              <a:srgbClr val="00B050"/>
                            </a:solidFill>
                            <a:latin typeface="Cambria Math"/>
                          </a:rPr>
                        </m:ctrlPr>
                      </m:sSubPr>
                      <m:e>
                        <m:r>
                          <a:rPr lang="en-US" i="1">
                            <a:solidFill>
                              <a:srgbClr val="00B050"/>
                            </a:solidFill>
                            <a:latin typeface="Cambria Math"/>
                          </a:rPr>
                          <m:t>𝑌</m:t>
                        </m:r>
                      </m:e>
                      <m:sub>
                        <m:r>
                          <a:rPr lang="en-US" i="1">
                            <a:solidFill>
                              <a:srgbClr val="00B050"/>
                            </a:solidFill>
                            <a:latin typeface="Cambria Math"/>
                          </a:rPr>
                          <m:t>𝑖</m:t>
                        </m:r>
                      </m:sub>
                    </m:sSub>
                    <m:r>
                      <a:rPr lang="en-US">
                        <a:latin typeface="Cambria Math"/>
                      </a:rPr>
                      <m:t> </m:t>
                    </m:r>
                  </m:oMath>
                </a14:m>
                <a:r>
                  <a:rPr lang="en-US" dirty="0"/>
                  <a:t>= </a:t>
                </a:r>
                <a:r>
                  <a:rPr lang="en-US" dirty="0" err="1"/>
                  <a:t>exp</a:t>
                </a:r>
                <a:r>
                  <a:rPr lang="en-US" dirty="0"/>
                  <a:t>(</a:t>
                </a:r>
                <a:r>
                  <a:rPr lang="en-US" dirty="0" err="1">
                    <a:solidFill>
                      <a:srgbClr val="FF0000"/>
                    </a:solidFill>
                  </a:rPr>
                  <a:t>Logit_Y</a:t>
                </a:r>
                <a:r>
                  <a:rPr lang="en-US" baseline="-25000" dirty="0" err="1">
                    <a:solidFill>
                      <a:srgbClr val="FF0000"/>
                    </a:solidFill>
                  </a:rPr>
                  <a:t>i</a:t>
                </a:r>
                <a:r>
                  <a:rPr lang="en-US" dirty="0" smtClean="0"/>
                  <a:t>)</a:t>
                </a:r>
              </a:p>
              <a:p>
                <a:pPr lvl="2"/>
                <a:endParaRPr lang="en-US" dirty="0"/>
              </a:p>
              <a:p>
                <a:pPr lvl="2"/>
                <a:r>
                  <a:rPr lang="en-US" dirty="0" err="1" smtClean="0">
                    <a:solidFill>
                      <a:srgbClr val="0070C0"/>
                    </a:solidFill>
                  </a:rPr>
                  <a:t>Prob</a:t>
                </a:r>
                <a:r>
                  <a:rPr lang="en-US" dirty="0">
                    <a:solidFill>
                      <a:srgbClr val="0070C0"/>
                    </a:solidFill>
                  </a:rPr>
                  <a:t>_</a:t>
                </a:r>
                <a14:m>
                  <m:oMath xmlns:m="http://schemas.openxmlformats.org/officeDocument/2006/math">
                    <m:sSub>
                      <m:sSubPr>
                        <m:ctrlPr>
                          <a:rPr lang="en-US" i="1">
                            <a:solidFill>
                              <a:srgbClr val="0070C0"/>
                            </a:solidFill>
                            <a:latin typeface="Cambria Math"/>
                          </a:rPr>
                        </m:ctrlPr>
                      </m:sSubPr>
                      <m:e>
                        <m:r>
                          <a:rPr lang="en-US" i="1">
                            <a:solidFill>
                              <a:srgbClr val="0070C0"/>
                            </a:solidFill>
                            <a:latin typeface="Cambria Math"/>
                          </a:rPr>
                          <m:t>𝑌</m:t>
                        </m:r>
                      </m:e>
                      <m:sub>
                        <m:r>
                          <a:rPr lang="en-US" i="1">
                            <a:solidFill>
                              <a:srgbClr val="0070C0"/>
                            </a:solidFill>
                            <a:latin typeface="Cambria Math"/>
                          </a:rPr>
                          <m:t>𝑖</m:t>
                        </m:r>
                      </m:sub>
                    </m:sSub>
                    <m:r>
                      <a:rPr lang="en-US">
                        <a:latin typeface="Cambria Math"/>
                      </a:rPr>
                      <m:t> </m:t>
                    </m:r>
                  </m:oMath>
                </a14:m>
                <a:r>
                  <a:rPr lang="en-US" dirty="0"/>
                  <a:t>= </a:t>
                </a:r>
                <a14:m>
                  <m:oMath xmlns:m="http://schemas.openxmlformats.org/officeDocument/2006/math">
                    <m:r>
                      <m:rPr>
                        <m:sty m:val="p"/>
                      </m:rPr>
                      <a:rPr lang="en-US">
                        <a:solidFill>
                          <a:srgbClr val="00B050"/>
                        </a:solidFill>
                        <a:latin typeface="Cambria Math"/>
                      </a:rPr>
                      <m:t>Odds</m:t>
                    </m:r>
                    <m:r>
                      <a:rPr lang="en-US">
                        <a:solidFill>
                          <a:srgbClr val="00B050"/>
                        </a:solidFill>
                        <a:latin typeface="Cambria Math"/>
                      </a:rPr>
                      <m:t>_</m:t>
                    </m:r>
                    <m:sSub>
                      <m:sSubPr>
                        <m:ctrlPr>
                          <a:rPr lang="en-US" i="1">
                            <a:solidFill>
                              <a:srgbClr val="00B050"/>
                            </a:solidFill>
                            <a:latin typeface="Cambria Math"/>
                          </a:rPr>
                        </m:ctrlPr>
                      </m:sSubPr>
                      <m:e>
                        <m:r>
                          <a:rPr lang="en-US" i="1">
                            <a:solidFill>
                              <a:srgbClr val="00B050"/>
                            </a:solidFill>
                            <a:latin typeface="Cambria Math"/>
                          </a:rPr>
                          <m:t>𝑌</m:t>
                        </m:r>
                      </m:e>
                      <m:sub>
                        <m:r>
                          <a:rPr lang="en-US" i="1">
                            <a:solidFill>
                              <a:srgbClr val="00B050"/>
                            </a:solidFill>
                            <a:latin typeface="Cambria Math"/>
                          </a:rPr>
                          <m:t>𝑖</m:t>
                        </m:r>
                      </m:sub>
                    </m:sSub>
                  </m:oMath>
                </a14:m>
                <a:r>
                  <a:rPr lang="en-US" dirty="0"/>
                  <a:t> / (1+ </a:t>
                </a:r>
                <a14:m>
                  <m:oMath xmlns:m="http://schemas.openxmlformats.org/officeDocument/2006/math">
                    <m:r>
                      <m:rPr>
                        <m:sty m:val="p"/>
                      </m:rPr>
                      <a:rPr lang="en-US">
                        <a:solidFill>
                          <a:srgbClr val="00B050"/>
                        </a:solidFill>
                        <a:latin typeface="Cambria Math"/>
                      </a:rPr>
                      <m:t>Odds</m:t>
                    </m:r>
                    <m:r>
                      <a:rPr lang="en-US">
                        <a:solidFill>
                          <a:srgbClr val="00B050"/>
                        </a:solidFill>
                        <a:latin typeface="Cambria Math"/>
                      </a:rPr>
                      <m:t>_</m:t>
                    </m:r>
                    <m:sSub>
                      <m:sSubPr>
                        <m:ctrlPr>
                          <a:rPr lang="en-US" i="1">
                            <a:solidFill>
                              <a:srgbClr val="00B050"/>
                            </a:solidFill>
                            <a:latin typeface="Cambria Math"/>
                          </a:rPr>
                        </m:ctrlPr>
                      </m:sSubPr>
                      <m:e>
                        <m:r>
                          <a:rPr lang="en-US" i="1">
                            <a:solidFill>
                              <a:srgbClr val="00B050"/>
                            </a:solidFill>
                            <a:latin typeface="Cambria Math"/>
                          </a:rPr>
                          <m:t>𝑌</m:t>
                        </m:r>
                      </m:e>
                      <m:sub>
                        <m:r>
                          <a:rPr lang="en-US" i="1">
                            <a:solidFill>
                              <a:srgbClr val="00B050"/>
                            </a:solidFill>
                            <a:latin typeface="Cambria Math"/>
                          </a:rPr>
                          <m:t>𝑖</m:t>
                        </m:r>
                      </m:sub>
                    </m:sSub>
                  </m:oMath>
                </a14:m>
                <a:r>
                  <a:rPr lang="en-US" dirty="0"/>
                  <a:t>)</a:t>
                </a:r>
              </a:p>
              <a:p>
                <a:pPr algn="ctr"/>
                <a:endParaRPr lang="en-US" dirty="0" smtClean="0"/>
              </a:p>
              <a:p>
                <a:pPr algn="ctr"/>
                <a:endParaRPr lang="en-US" dirty="0"/>
              </a:p>
            </p:txBody>
          </p:sp>
        </mc:Choice>
        <mc:Fallback xmlns="">
          <p:sp>
            <p:nvSpPr>
              <p:cNvPr id="3" name="TextBox 2"/>
              <p:cNvSpPr txBox="1">
                <a:spLocks noRot="1" noChangeAspect="1" noMove="1" noResize="1" noEditPoints="1" noAdjustHandles="1" noChangeArrowheads="1" noChangeShapeType="1" noTextEdit="1"/>
              </p:cNvSpPr>
              <p:nvPr/>
            </p:nvSpPr>
            <p:spPr>
              <a:xfrm>
                <a:off x="457200" y="1676400"/>
                <a:ext cx="8229600" cy="3450112"/>
              </a:xfrm>
              <a:prstGeom prst="rect">
                <a:avLst/>
              </a:prstGeom>
              <a:blipFill rotWithShape="1">
                <a:blip r:embed="rId3"/>
                <a:stretch>
                  <a:fillRect l="-444" t="-883"/>
                </a:stretch>
              </a:blipFill>
            </p:spPr>
            <p:txBody>
              <a:bodyPr/>
              <a:lstStyle/>
              <a:p>
                <a:r>
                  <a:rPr lang="en-US">
                    <a:noFill/>
                  </a:rPr>
                  <a:t> </a:t>
                </a:r>
              </a:p>
            </p:txBody>
          </p:sp>
        </mc:Fallback>
      </mc:AlternateContent>
    </p:spTree>
    <p:extLst>
      <p:ext uri="{BB962C8B-B14F-4D97-AF65-F5344CB8AC3E}">
        <p14:creationId xmlns:p14="http://schemas.microsoft.com/office/powerpoint/2010/main" val="126695598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smtClean="0">
                <a:solidFill>
                  <a:srgbClr val="C00000"/>
                </a:solidFill>
              </a:rPr>
              <a:t>Logistic Regression</a:t>
            </a:r>
            <a:br>
              <a:rPr lang="en-US" sz="3600" b="1" dirty="0" smtClean="0">
                <a:solidFill>
                  <a:srgbClr val="C00000"/>
                </a:solidFill>
              </a:rPr>
            </a:br>
            <a:r>
              <a:rPr lang="en-US" sz="3600" b="1" dirty="0" smtClean="0">
                <a:solidFill>
                  <a:srgbClr val="C00000"/>
                </a:solidFill>
              </a:rPr>
              <a:t>Review</a:t>
            </a:r>
            <a:endParaRPr lang="en-US" sz="3600" b="1" dirty="0">
              <a:solidFill>
                <a:srgbClr val="C00000"/>
              </a:solidFill>
            </a:endParaRPr>
          </a:p>
        </p:txBody>
      </p:sp>
      <mc:AlternateContent xmlns:mc="http://schemas.openxmlformats.org/markup-compatibility/2006" xmlns:a14="http://schemas.microsoft.com/office/drawing/2010/main">
        <mc:Choice Requires="a14">
          <p:sp>
            <p:nvSpPr>
              <p:cNvPr id="3" name="TextBox 2"/>
              <p:cNvSpPr txBox="1"/>
              <p:nvPr/>
            </p:nvSpPr>
            <p:spPr>
              <a:xfrm>
                <a:off x="457200" y="1676400"/>
                <a:ext cx="8229600" cy="3450112"/>
              </a:xfrm>
              <a:prstGeom prst="rect">
                <a:avLst/>
              </a:prstGeom>
              <a:noFill/>
            </p:spPr>
            <p:txBody>
              <a:bodyPr wrap="square" rtlCol="0">
                <a:spAutoFit/>
              </a:bodyPr>
              <a:lstStyle/>
              <a:p>
                <a:pPr marL="285750" indent="-285750">
                  <a:buFont typeface="Arial" pitchFamily="34" charset="0"/>
                  <a:buChar char="•"/>
                </a:pPr>
                <a:r>
                  <a:rPr lang="en-US" dirty="0" smtClean="0"/>
                  <a:t>EXAMPLE:</a:t>
                </a:r>
                <a:endParaRPr lang="en-US" b="1" i="1" dirty="0" smtClean="0"/>
              </a:p>
              <a:p>
                <a:r>
                  <a:rPr lang="en-US" dirty="0" smtClean="0"/>
                  <a:t>	Assume:</a:t>
                </a:r>
              </a:p>
              <a:p>
                <a:r>
                  <a:rPr lang="en-US" dirty="0"/>
                  <a:t>	</a:t>
                </a:r>
                <a:r>
                  <a:rPr lang="en-US" dirty="0" smtClean="0"/>
                  <a:t>	</a:t>
                </a:r>
                <a:r>
                  <a:rPr lang="en-US" b="1" dirty="0" smtClean="0">
                    <a:solidFill>
                      <a:schemeClr val="accent2">
                        <a:lumMod val="75000"/>
                      </a:schemeClr>
                    </a:solidFill>
                  </a:rPr>
                  <a:t>X6</a:t>
                </a:r>
                <a:r>
                  <a:rPr lang="en-US" dirty="0" smtClean="0"/>
                  <a:t>	= 20	</a:t>
                </a:r>
              </a:p>
              <a:p>
                <a:r>
                  <a:rPr lang="en-US" dirty="0"/>
                  <a:t>	</a:t>
                </a:r>
                <a:r>
                  <a:rPr lang="en-US" dirty="0" smtClean="0"/>
                  <a:t>	</a:t>
                </a:r>
                <a:r>
                  <a:rPr lang="en-US" b="1" dirty="0" smtClean="0">
                    <a:solidFill>
                      <a:schemeClr val="accent2">
                        <a:lumMod val="75000"/>
                      </a:schemeClr>
                    </a:solidFill>
                  </a:rPr>
                  <a:t>X8</a:t>
                </a:r>
                <a:r>
                  <a:rPr lang="en-US" dirty="0" smtClean="0"/>
                  <a:t>	= 35.3</a:t>
                </a:r>
              </a:p>
              <a:p>
                <a:endParaRPr lang="en-US" dirty="0"/>
              </a:p>
              <a:p>
                <a:pPr lvl="2"/>
                <a:r>
                  <a:rPr lang="en-US" dirty="0" smtClean="0">
                    <a:solidFill>
                      <a:srgbClr val="FF0000"/>
                    </a:solidFill>
                  </a:rPr>
                  <a:t>12.925</a:t>
                </a:r>
                <a:r>
                  <a:rPr lang="en-US" dirty="0" smtClean="0"/>
                  <a:t> = </a:t>
                </a:r>
                <a14:m>
                  <m:oMath xmlns:m="http://schemas.openxmlformats.org/officeDocument/2006/math">
                    <m:r>
                      <m:rPr>
                        <m:nor/>
                      </m:rPr>
                      <a:rPr lang="en-US" dirty="0">
                        <a:solidFill>
                          <a:schemeClr val="tx1"/>
                        </a:solidFill>
                        <a:cs typeface="Courier New" pitchFamily="49" charset="0"/>
                      </a:rPr>
                      <m:t>−327.0 + 20.5993∗</m:t>
                    </m:r>
                    <m:r>
                      <m:rPr>
                        <m:nor/>
                      </m:rPr>
                      <a:rPr lang="en-US" b="1" i="0" dirty="0" smtClean="0">
                        <a:solidFill>
                          <a:schemeClr val="accent2">
                            <a:lumMod val="75000"/>
                          </a:schemeClr>
                        </a:solidFill>
                        <a:cs typeface="Courier New" pitchFamily="49" charset="0"/>
                      </a:rPr>
                      <m:t>20</m:t>
                    </m:r>
                    <m:r>
                      <m:rPr>
                        <m:nor/>
                      </m:rPr>
                      <a:rPr lang="en-US" dirty="0">
                        <a:solidFill>
                          <a:schemeClr val="tx1"/>
                        </a:solidFill>
                        <a:cs typeface="Courier New" pitchFamily="49" charset="0"/>
                      </a:rPr>
                      <m:t> − 2.0414∗</m:t>
                    </m:r>
                  </m:oMath>
                </a14:m>
                <a:r>
                  <a:rPr lang="en-US" b="1" dirty="0" smtClean="0">
                    <a:solidFill>
                      <a:schemeClr val="accent2">
                        <a:lumMod val="75000"/>
                      </a:schemeClr>
                    </a:solidFill>
                    <a:cs typeface="Courier New" pitchFamily="49" charset="0"/>
                  </a:rPr>
                  <a:t>35.3</a:t>
                </a:r>
              </a:p>
              <a:p>
                <a:pPr lvl="2"/>
                <a:endParaRPr lang="en-US" dirty="0" smtClean="0">
                  <a:solidFill>
                    <a:schemeClr val="tx1"/>
                  </a:solidFill>
                </a:endParaRPr>
              </a:p>
              <a:p>
                <a:pPr lvl="2"/>
                <a:r>
                  <a:rPr lang="en-US" dirty="0" smtClean="0">
                    <a:solidFill>
                      <a:srgbClr val="00B050"/>
                    </a:solidFill>
                  </a:rPr>
                  <a:t>Odds</a:t>
                </a:r>
                <a:r>
                  <a:rPr lang="en-US" dirty="0">
                    <a:solidFill>
                      <a:srgbClr val="00B050"/>
                    </a:solidFill>
                  </a:rPr>
                  <a:t>_</a:t>
                </a:r>
                <a14:m>
                  <m:oMath xmlns:m="http://schemas.openxmlformats.org/officeDocument/2006/math">
                    <m:sSub>
                      <m:sSubPr>
                        <m:ctrlPr>
                          <a:rPr lang="en-US" i="1">
                            <a:solidFill>
                              <a:srgbClr val="00B050"/>
                            </a:solidFill>
                            <a:latin typeface="Cambria Math"/>
                          </a:rPr>
                        </m:ctrlPr>
                      </m:sSubPr>
                      <m:e>
                        <m:r>
                          <a:rPr lang="en-US" i="1">
                            <a:solidFill>
                              <a:srgbClr val="00B050"/>
                            </a:solidFill>
                            <a:latin typeface="Cambria Math"/>
                          </a:rPr>
                          <m:t>𝑌</m:t>
                        </m:r>
                      </m:e>
                      <m:sub>
                        <m:r>
                          <a:rPr lang="en-US" i="1">
                            <a:solidFill>
                              <a:srgbClr val="00B050"/>
                            </a:solidFill>
                            <a:latin typeface="Cambria Math"/>
                          </a:rPr>
                          <m:t>𝑖</m:t>
                        </m:r>
                      </m:sub>
                    </m:sSub>
                    <m:r>
                      <a:rPr lang="en-US">
                        <a:latin typeface="Cambria Math"/>
                      </a:rPr>
                      <m:t> </m:t>
                    </m:r>
                  </m:oMath>
                </a14:m>
                <a:r>
                  <a:rPr lang="en-US" dirty="0"/>
                  <a:t>= </a:t>
                </a:r>
                <a:r>
                  <a:rPr lang="en-US" dirty="0" err="1" smtClean="0"/>
                  <a:t>exp</a:t>
                </a:r>
                <a:r>
                  <a:rPr lang="en-US" dirty="0" smtClean="0"/>
                  <a:t>(</a:t>
                </a:r>
                <a:r>
                  <a:rPr lang="en-US" b="1" dirty="0">
                    <a:solidFill>
                      <a:srgbClr val="FF0000"/>
                    </a:solidFill>
                  </a:rPr>
                  <a:t>12.925</a:t>
                </a:r>
                <a:r>
                  <a:rPr lang="en-US" dirty="0" smtClean="0"/>
                  <a:t>)</a:t>
                </a:r>
              </a:p>
              <a:p>
                <a:pPr lvl="2"/>
                <a:endParaRPr lang="en-US" dirty="0"/>
              </a:p>
              <a:p>
                <a:pPr lvl="2"/>
                <a:r>
                  <a:rPr lang="en-US" dirty="0" err="1" smtClean="0">
                    <a:solidFill>
                      <a:srgbClr val="0070C0"/>
                    </a:solidFill>
                  </a:rPr>
                  <a:t>Prob</a:t>
                </a:r>
                <a:r>
                  <a:rPr lang="en-US" dirty="0">
                    <a:solidFill>
                      <a:srgbClr val="0070C0"/>
                    </a:solidFill>
                  </a:rPr>
                  <a:t>_</a:t>
                </a:r>
                <a14:m>
                  <m:oMath xmlns:m="http://schemas.openxmlformats.org/officeDocument/2006/math">
                    <m:sSub>
                      <m:sSubPr>
                        <m:ctrlPr>
                          <a:rPr lang="en-US" i="1">
                            <a:solidFill>
                              <a:srgbClr val="0070C0"/>
                            </a:solidFill>
                            <a:latin typeface="Cambria Math"/>
                          </a:rPr>
                        </m:ctrlPr>
                      </m:sSubPr>
                      <m:e>
                        <m:r>
                          <a:rPr lang="en-US" i="1">
                            <a:solidFill>
                              <a:srgbClr val="0070C0"/>
                            </a:solidFill>
                            <a:latin typeface="Cambria Math"/>
                          </a:rPr>
                          <m:t>𝑌</m:t>
                        </m:r>
                      </m:e>
                      <m:sub>
                        <m:r>
                          <a:rPr lang="en-US" i="1">
                            <a:solidFill>
                              <a:srgbClr val="0070C0"/>
                            </a:solidFill>
                            <a:latin typeface="Cambria Math"/>
                          </a:rPr>
                          <m:t>𝑖</m:t>
                        </m:r>
                      </m:sub>
                    </m:sSub>
                    <m:r>
                      <a:rPr lang="en-US">
                        <a:latin typeface="Cambria Math"/>
                      </a:rPr>
                      <m:t> </m:t>
                    </m:r>
                  </m:oMath>
                </a14:m>
                <a:r>
                  <a:rPr lang="en-US" dirty="0"/>
                  <a:t>= </a:t>
                </a:r>
                <a14:m>
                  <m:oMath xmlns:m="http://schemas.openxmlformats.org/officeDocument/2006/math">
                    <m:r>
                      <m:rPr>
                        <m:sty m:val="p"/>
                      </m:rPr>
                      <a:rPr lang="en-US">
                        <a:solidFill>
                          <a:srgbClr val="00B050"/>
                        </a:solidFill>
                        <a:latin typeface="Cambria Math"/>
                      </a:rPr>
                      <m:t>Odds</m:t>
                    </m:r>
                    <m:r>
                      <a:rPr lang="en-US">
                        <a:solidFill>
                          <a:srgbClr val="00B050"/>
                        </a:solidFill>
                        <a:latin typeface="Cambria Math"/>
                      </a:rPr>
                      <m:t>_</m:t>
                    </m:r>
                    <m:sSub>
                      <m:sSubPr>
                        <m:ctrlPr>
                          <a:rPr lang="en-US" i="1">
                            <a:solidFill>
                              <a:srgbClr val="00B050"/>
                            </a:solidFill>
                            <a:latin typeface="Cambria Math"/>
                          </a:rPr>
                        </m:ctrlPr>
                      </m:sSubPr>
                      <m:e>
                        <m:r>
                          <a:rPr lang="en-US" i="1">
                            <a:solidFill>
                              <a:srgbClr val="00B050"/>
                            </a:solidFill>
                            <a:latin typeface="Cambria Math"/>
                          </a:rPr>
                          <m:t>𝑌</m:t>
                        </m:r>
                      </m:e>
                      <m:sub>
                        <m:r>
                          <a:rPr lang="en-US" i="1">
                            <a:solidFill>
                              <a:srgbClr val="00B050"/>
                            </a:solidFill>
                            <a:latin typeface="Cambria Math"/>
                          </a:rPr>
                          <m:t>𝑖</m:t>
                        </m:r>
                      </m:sub>
                    </m:sSub>
                  </m:oMath>
                </a14:m>
                <a:r>
                  <a:rPr lang="en-US" dirty="0"/>
                  <a:t> / (1+ </a:t>
                </a:r>
                <a14:m>
                  <m:oMath xmlns:m="http://schemas.openxmlformats.org/officeDocument/2006/math">
                    <m:r>
                      <m:rPr>
                        <m:sty m:val="p"/>
                      </m:rPr>
                      <a:rPr lang="en-US">
                        <a:solidFill>
                          <a:srgbClr val="00B050"/>
                        </a:solidFill>
                        <a:latin typeface="Cambria Math"/>
                      </a:rPr>
                      <m:t>Odds</m:t>
                    </m:r>
                    <m:r>
                      <a:rPr lang="en-US">
                        <a:solidFill>
                          <a:srgbClr val="00B050"/>
                        </a:solidFill>
                        <a:latin typeface="Cambria Math"/>
                      </a:rPr>
                      <m:t>_</m:t>
                    </m:r>
                    <m:sSub>
                      <m:sSubPr>
                        <m:ctrlPr>
                          <a:rPr lang="en-US" i="1">
                            <a:solidFill>
                              <a:srgbClr val="00B050"/>
                            </a:solidFill>
                            <a:latin typeface="Cambria Math"/>
                          </a:rPr>
                        </m:ctrlPr>
                      </m:sSubPr>
                      <m:e>
                        <m:r>
                          <a:rPr lang="en-US" i="1">
                            <a:solidFill>
                              <a:srgbClr val="00B050"/>
                            </a:solidFill>
                            <a:latin typeface="Cambria Math"/>
                          </a:rPr>
                          <m:t>𝑌</m:t>
                        </m:r>
                      </m:e>
                      <m:sub>
                        <m:r>
                          <a:rPr lang="en-US" i="1">
                            <a:solidFill>
                              <a:srgbClr val="00B050"/>
                            </a:solidFill>
                            <a:latin typeface="Cambria Math"/>
                          </a:rPr>
                          <m:t>𝑖</m:t>
                        </m:r>
                      </m:sub>
                    </m:sSub>
                  </m:oMath>
                </a14:m>
                <a:r>
                  <a:rPr lang="en-US" dirty="0"/>
                  <a:t>)</a:t>
                </a:r>
              </a:p>
              <a:p>
                <a:pPr algn="ctr"/>
                <a:endParaRPr lang="en-US" dirty="0" smtClean="0"/>
              </a:p>
              <a:p>
                <a:pPr algn="ctr"/>
                <a:endParaRPr lang="en-US" dirty="0"/>
              </a:p>
            </p:txBody>
          </p:sp>
        </mc:Choice>
        <mc:Fallback xmlns="">
          <p:sp>
            <p:nvSpPr>
              <p:cNvPr id="3" name="TextBox 2"/>
              <p:cNvSpPr txBox="1">
                <a:spLocks noRot="1" noChangeAspect="1" noMove="1" noResize="1" noEditPoints="1" noAdjustHandles="1" noChangeArrowheads="1" noChangeShapeType="1" noTextEdit="1"/>
              </p:cNvSpPr>
              <p:nvPr/>
            </p:nvSpPr>
            <p:spPr>
              <a:xfrm>
                <a:off x="457200" y="1676400"/>
                <a:ext cx="8229600" cy="3450112"/>
              </a:xfrm>
              <a:prstGeom prst="rect">
                <a:avLst/>
              </a:prstGeom>
              <a:blipFill rotWithShape="1">
                <a:blip r:embed="rId3"/>
                <a:stretch>
                  <a:fillRect l="-444" t="-883"/>
                </a:stretch>
              </a:blipFill>
            </p:spPr>
            <p:txBody>
              <a:bodyPr/>
              <a:lstStyle/>
              <a:p>
                <a:r>
                  <a:rPr lang="en-US">
                    <a:noFill/>
                  </a:rPr>
                  <a:t> </a:t>
                </a:r>
              </a:p>
            </p:txBody>
          </p:sp>
        </mc:Fallback>
      </mc:AlternateContent>
    </p:spTree>
    <p:extLst>
      <p:ext uri="{BB962C8B-B14F-4D97-AF65-F5344CB8AC3E}">
        <p14:creationId xmlns:p14="http://schemas.microsoft.com/office/powerpoint/2010/main" val="199624867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smtClean="0">
                <a:solidFill>
                  <a:srgbClr val="C00000"/>
                </a:solidFill>
              </a:rPr>
              <a:t>Logistic Regression</a:t>
            </a:r>
            <a:br>
              <a:rPr lang="en-US" sz="3600" b="1" dirty="0" smtClean="0">
                <a:solidFill>
                  <a:srgbClr val="C00000"/>
                </a:solidFill>
              </a:rPr>
            </a:br>
            <a:r>
              <a:rPr lang="en-US" sz="3600" b="1" dirty="0" smtClean="0">
                <a:solidFill>
                  <a:srgbClr val="C00000"/>
                </a:solidFill>
              </a:rPr>
              <a:t>Review</a:t>
            </a:r>
            <a:endParaRPr lang="en-US" sz="3600" b="1" dirty="0">
              <a:solidFill>
                <a:srgbClr val="C00000"/>
              </a:solidFill>
            </a:endParaRPr>
          </a:p>
        </p:txBody>
      </p:sp>
      <mc:AlternateContent xmlns:mc="http://schemas.openxmlformats.org/markup-compatibility/2006" xmlns:a14="http://schemas.microsoft.com/office/drawing/2010/main">
        <mc:Choice Requires="a14">
          <p:sp>
            <p:nvSpPr>
              <p:cNvPr id="3" name="TextBox 2"/>
              <p:cNvSpPr txBox="1"/>
              <p:nvPr/>
            </p:nvSpPr>
            <p:spPr>
              <a:xfrm>
                <a:off x="457200" y="1676400"/>
                <a:ext cx="8229600" cy="3450112"/>
              </a:xfrm>
              <a:prstGeom prst="rect">
                <a:avLst/>
              </a:prstGeom>
              <a:noFill/>
            </p:spPr>
            <p:txBody>
              <a:bodyPr wrap="square" rtlCol="0">
                <a:spAutoFit/>
              </a:bodyPr>
              <a:lstStyle/>
              <a:p>
                <a:pPr marL="285750" indent="-285750">
                  <a:buFont typeface="Arial" pitchFamily="34" charset="0"/>
                  <a:buChar char="•"/>
                </a:pPr>
                <a:r>
                  <a:rPr lang="en-US" dirty="0" smtClean="0"/>
                  <a:t>EXAMPLE:</a:t>
                </a:r>
                <a:endParaRPr lang="en-US" b="1" i="1" dirty="0" smtClean="0"/>
              </a:p>
              <a:p>
                <a:r>
                  <a:rPr lang="en-US" dirty="0" smtClean="0"/>
                  <a:t>	Assume:</a:t>
                </a:r>
              </a:p>
              <a:p>
                <a:r>
                  <a:rPr lang="en-US" dirty="0"/>
                  <a:t>	</a:t>
                </a:r>
                <a:r>
                  <a:rPr lang="en-US" dirty="0" smtClean="0"/>
                  <a:t>	</a:t>
                </a:r>
                <a:r>
                  <a:rPr lang="en-US" b="1" dirty="0" smtClean="0">
                    <a:solidFill>
                      <a:schemeClr val="accent2">
                        <a:lumMod val="75000"/>
                      </a:schemeClr>
                    </a:solidFill>
                  </a:rPr>
                  <a:t>X6</a:t>
                </a:r>
                <a:r>
                  <a:rPr lang="en-US" dirty="0" smtClean="0"/>
                  <a:t>	= 20	</a:t>
                </a:r>
              </a:p>
              <a:p>
                <a:r>
                  <a:rPr lang="en-US" dirty="0"/>
                  <a:t>	</a:t>
                </a:r>
                <a:r>
                  <a:rPr lang="en-US" dirty="0" smtClean="0"/>
                  <a:t>	</a:t>
                </a:r>
                <a:r>
                  <a:rPr lang="en-US" b="1" dirty="0" smtClean="0">
                    <a:solidFill>
                      <a:schemeClr val="accent2">
                        <a:lumMod val="75000"/>
                      </a:schemeClr>
                    </a:solidFill>
                  </a:rPr>
                  <a:t>X8</a:t>
                </a:r>
                <a:r>
                  <a:rPr lang="en-US" dirty="0" smtClean="0"/>
                  <a:t>	= 35.3</a:t>
                </a:r>
              </a:p>
              <a:p>
                <a:endParaRPr lang="en-US" dirty="0"/>
              </a:p>
              <a:p>
                <a:pPr lvl="2"/>
                <a:r>
                  <a:rPr lang="en-US" dirty="0" smtClean="0">
                    <a:solidFill>
                      <a:srgbClr val="FF0000"/>
                    </a:solidFill>
                  </a:rPr>
                  <a:t>12.925</a:t>
                </a:r>
                <a:r>
                  <a:rPr lang="en-US" dirty="0" smtClean="0"/>
                  <a:t> = </a:t>
                </a:r>
                <a14:m>
                  <m:oMath xmlns:m="http://schemas.openxmlformats.org/officeDocument/2006/math">
                    <m:r>
                      <m:rPr>
                        <m:nor/>
                      </m:rPr>
                      <a:rPr lang="en-US" dirty="0">
                        <a:solidFill>
                          <a:schemeClr val="tx1"/>
                        </a:solidFill>
                        <a:cs typeface="Courier New" pitchFamily="49" charset="0"/>
                      </a:rPr>
                      <m:t>−327.0 + 20.5993∗</m:t>
                    </m:r>
                    <m:r>
                      <m:rPr>
                        <m:nor/>
                      </m:rPr>
                      <a:rPr lang="en-US" b="1" i="0" dirty="0" smtClean="0">
                        <a:solidFill>
                          <a:schemeClr val="accent2">
                            <a:lumMod val="75000"/>
                          </a:schemeClr>
                        </a:solidFill>
                        <a:cs typeface="Courier New" pitchFamily="49" charset="0"/>
                      </a:rPr>
                      <m:t>20</m:t>
                    </m:r>
                    <m:r>
                      <m:rPr>
                        <m:nor/>
                      </m:rPr>
                      <a:rPr lang="en-US" dirty="0">
                        <a:solidFill>
                          <a:schemeClr val="tx1"/>
                        </a:solidFill>
                        <a:cs typeface="Courier New" pitchFamily="49" charset="0"/>
                      </a:rPr>
                      <m:t> − 2.0414∗</m:t>
                    </m:r>
                  </m:oMath>
                </a14:m>
                <a:r>
                  <a:rPr lang="en-US" b="1" dirty="0" smtClean="0">
                    <a:solidFill>
                      <a:schemeClr val="accent2">
                        <a:lumMod val="75000"/>
                      </a:schemeClr>
                    </a:solidFill>
                    <a:cs typeface="Courier New" pitchFamily="49" charset="0"/>
                  </a:rPr>
                  <a:t>35.3</a:t>
                </a:r>
              </a:p>
              <a:p>
                <a:pPr lvl="2"/>
                <a:endParaRPr lang="en-US" dirty="0" smtClean="0">
                  <a:solidFill>
                    <a:schemeClr val="tx1"/>
                  </a:solidFill>
                </a:endParaRPr>
              </a:p>
              <a:p>
                <a:pPr lvl="2"/>
                <a:r>
                  <a:rPr lang="en-US" b="1" dirty="0" smtClean="0">
                    <a:solidFill>
                      <a:srgbClr val="00B050"/>
                    </a:solidFill>
                  </a:rPr>
                  <a:t>410273.8</a:t>
                </a:r>
                <a:r>
                  <a:rPr lang="en-US" dirty="0" smtClean="0">
                    <a:solidFill>
                      <a:srgbClr val="00B050"/>
                    </a:solidFill>
                  </a:rPr>
                  <a:t> </a:t>
                </a:r>
                <a:r>
                  <a:rPr lang="en-US" dirty="0" smtClean="0"/>
                  <a:t>= </a:t>
                </a:r>
                <a:r>
                  <a:rPr lang="en-US" dirty="0" err="1" smtClean="0"/>
                  <a:t>exp</a:t>
                </a:r>
                <a:r>
                  <a:rPr lang="en-US" dirty="0" smtClean="0"/>
                  <a:t>(</a:t>
                </a:r>
                <a:r>
                  <a:rPr lang="en-US" dirty="0">
                    <a:solidFill>
                      <a:srgbClr val="FF0000"/>
                    </a:solidFill>
                  </a:rPr>
                  <a:t>12.925</a:t>
                </a:r>
                <a:r>
                  <a:rPr lang="en-US" dirty="0" smtClean="0"/>
                  <a:t>)</a:t>
                </a:r>
              </a:p>
              <a:p>
                <a:pPr lvl="2"/>
                <a:endParaRPr lang="en-US" dirty="0"/>
              </a:p>
              <a:p>
                <a:pPr lvl="2"/>
                <a:r>
                  <a:rPr lang="en-US" dirty="0" err="1" smtClean="0">
                    <a:solidFill>
                      <a:srgbClr val="0070C0"/>
                    </a:solidFill>
                  </a:rPr>
                  <a:t>Prob</a:t>
                </a:r>
                <a:r>
                  <a:rPr lang="en-US" dirty="0">
                    <a:solidFill>
                      <a:srgbClr val="0070C0"/>
                    </a:solidFill>
                  </a:rPr>
                  <a:t>_</a:t>
                </a:r>
                <a14:m>
                  <m:oMath xmlns:m="http://schemas.openxmlformats.org/officeDocument/2006/math">
                    <m:sSub>
                      <m:sSubPr>
                        <m:ctrlPr>
                          <a:rPr lang="en-US" i="1">
                            <a:solidFill>
                              <a:srgbClr val="0070C0"/>
                            </a:solidFill>
                            <a:latin typeface="Cambria Math"/>
                          </a:rPr>
                        </m:ctrlPr>
                      </m:sSubPr>
                      <m:e>
                        <m:r>
                          <a:rPr lang="en-US" i="1">
                            <a:solidFill>
                              <a:srgbClr val="0070C0"/>
                            </a:solidFill>
                            <a:latin typeface="Cambria Math"/>
                          </a:rPr>
                          <m:t>𝑌</m:t>
                        </m:r>
                      </m:e>
                      <m:sub>
                        <m:r>
                          <a:rPr lang="en-US" i="1">
                            <a:solidFill>
                              <a:srgbClr val="0070C0"/>
                            </a:solidFill>
                            <a:latin typeface="Cambria Math"/>
                          </a:rPr>
                          <m:t>𝑖</m:t>
                        </m:r>
                      </m:sub>
                    </m:sSub>
                    <m:r>
                      <a:rPr lang="en-US">
                        <a:latin typeface="Cambria Math"/>
                      </a:rPr>
                      <m:t> </m:t>
                    </m:r>
                  </m:oMath>
                </a14:m>
                <a:r>
                  <a:rPr lang="en-US" dirty="0"/>
                  <a:t>= </a:t>
                </a:r>
                <a14:m>
                  <m:oMath xmlns:m="http://schemas.openxmlformats.org/officeDocument/2006/math">
                    <m:r>
                      <m:rPr>
                        <m:sty m:val="p"/>
                      </m:rPr>
                      <a:rPr lang="en-US">
                        <a:solidFill>
                          <a:srgbClr val="00B050"/>
                        </a:solidFill>
                        <a:latin typeface="Cambria Math"/>
                      </a:rPr>
                      <m:t>Odds</m:t>
                    </m:r>
                    <m:r>
                      <a:rPr lang="en-US">
                        <a:solidFill>
                          <a:srgbClr val="00B050"/>
                        </a:solidFill>
                        <a:latin typeface="Cambria Math"/>
                      </a:rPr>
                      <m:t>_</m:t>
                    </m:r>
                    <m:sSub>
                      <m:sSubPr>
                        <m:ctrlPr>
                          <a:rPr lang="en-US" i="1">
                            <a:solidFill>
                              <a:srgbClr val="00B050"/>
                            </a:solidFill>
                            <a:latin typeface="Cambria Math"/>
                          </a:rPr>
                        </m:ctrlPr>
                      </m:sSubPr>
                      <m:e>
                        <m:r>
                          <a:rPr lang="en-US" i="1">
                            <a:solidFill>
                              <a:srgbClr val="00B050"/>
                            </a:solidFill>
                            <a:latin typeface="Cambria Math"/>
                          </a:rPr>
                          <m:t>𝑌</m:t>
                        </m:r>
                      </m:e>
                      <m:sub>
                        <m:r>
                          <a:rPr lang="en-US" i="1">
                            <a:solidFill>
                              <a:srgbClr val="00B050"/>
                            </a:solidFill>
                            <a:latin typeface="Cambria Math"/>
                          </a:rPr>
                          <m:t>𝑖</m:t>
                        </m:r>
                      </m:sub>
                    </m:sSub>
                  </m:oMath>
                </a14:m>
                <a:r>
                  <a:rPr lang="en-US" dirty="0"/>
                  <a:t> / (1+ </a:t>
                </a:r>
                <a14:m>
                  <m:oMath xmlns:m="http://schemas.openxmlformats.org/officeDocument/2006/math">
                    <m:r>
                      <m:rPr>
                        <m:sty m:val="p"/>
                      </m:rPr>
                      <a:rPr lang="en-US">
                        <a:solidFill>
                          <a:srgbClr val="00B050"/>
                        </a:solidFill>
                        <a:latin typeface="Cambria Math"/>
                      </a:rPr>
                      <m:t>Odds</m:t>
                    </m:r>
                    <m:r>
                      <a:rPr lang="en-US">
                        <a:solidFill>
                          <a:srgbClr val="00B050"/>
                        </a:solidFill>
                        <a:latin typeface="Cambria Math"/>
                      </a:rPr>
                      <m:t>_</m:t>
                    </m:r>
                    <m:sSub>
                      <m:sSubPr>
                        <m:ctrlPr>
                          <a:rPr lang="en-US" i="1">
                            <a:solidFill>
                              <a:srgbClr val="00B050"/>
                            </a:solidFill>
                            <a:latin typeface="Cambria Math"/>
                          </a:rPr>
                        </m:ctrlPr>
                      </m:sSubPr>
                      <m:e>
                        <m:r>
                          <a:rPr lang="en-US" i="1">
                            <a:solidFill>
                              <a:srgbClr val="00B050"/>
                            </a:solidFill>
                            <a:latin typeface="Cambria Math"/>
                          </a:rPr>
                          <m:t>𝑌</m:t>
                        </m:r>
                      </m:e>
                      <m:sub>
                        <m:r>
                          <a:rPr lang="en-US" i="1">
                            <a:solidFill>
                              <a:srgbClr val="00B050"/>
                            </a:solidFill>
                            <a:latin typeface="Cambria Math"/>
                          </a:rPr>
                          <m:t>𝑖</m:t>
                        </m:r>
                      </m:sub>
                    </m:sSub>
                  </m:oMath>
                </a14:m>
                <a:r>
                  <a:rPr lang="en-US" dirty="0"/>
                  <a:t>)</a:t>
                </a:r>
              </a:p>
              <a:p>
                <a:pPr algn="ctr"/>
                <a:endParaRPr lang="en-US" dirty="0" smtClean="0"/>
              </a:p>
              <a:p>
                <a:pPr algn="ctr"/>
                <a:endParaRPr lang="en-US" dirty="0"/>
              </a:p>
            </p:txBody>
          </p:sp>
        </mc:Choice>
        <mc:Fallback xmlns="">
          <p:sp>
            <p:nvSpPr>
              <p:cNvPr id="3" name="TextBox 2"/>
              <p:cNvSpPr txBox="1">
                <a:spLocks noRot="1" noChangeAspect="1" noMove="1" noResize="1" noEditPoints="1" noAdjustHandles="1" noChangeArrowheads="1" noChangeShapeType="1" noTextEdit="1"/>
              </p:cNvSpPr>
              <p:nvPr/>
            </p:nvSpPr>
            <p:spPr>
              <a:xfrm>
                <a:off x="457200" y="1676400"/>
                <a:ext cx="8229600" cy="3450112"/>
              </a:xfrm>
              <a:prstGeom prst="rect">
                <a:avLst/>
              </a:prstGeom>
              <a:blipFill rotWithShape="1">
                <a:blip r:embed="rId3"/>
                <a:stretch>
                  <a:fillRect l="-444" t="-883"/>
                </a:stretch>
              </a:blipFill>
            </p:spPr>
            <p:txBody>
              <a:bodyPr/>
              <a:lstStyle/>
              <a:p>
                <a:r>
                  <a:rPr lang="en-US">
                    <a:noFill/>
                  </a:rPr>
                  <a:t> </a:t>
                </a:r>
              </a:p>
            </p:txBody>
          </p:sp>
        </mc:Fallback>
      </mc:AlternateContent>
    </p:spTree>
    <p:extLst>
      <p:ext uri="{BB962C8B-B14F-4D97-AF65-F5344CB8AC3E}">
        <p14:creationId xmlns:p14="http://schemas.microsoft.com/office/powerpoint/2010/main" val="308606754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smtClean="0">
                <a:solidFill>
                  <a:srgbClr val="C00000"/>
                </a:solidFill>
              </a:rPr>
              <a:t>Logistic Regression</a:t>
            </a:r>
            <a:br>
              <a:rPr lang="en-US" sz="3600" b="1" dirty="0" smtClean="0">
                <a:solidFill>
                  <a:srgbClr val="C00000"/>
                </a:solidFill>
              </a:rPr>
            </a:br>
            <a:r>
              <a:rPr lang="en-US" sz="3600" b="1" dirty="0" smtClean="0">
                <a:solidFill>
                  <a:srgbClr val="C00000"/>
                </a:solidFill>
              </a:rPr>
              <a:t>Review</a:t>
            </a:r>
            <a:endParaRPr lang="en-US" sz="3600" b="1" dirty="0">
              <a:solidFill>
                <a:srgbClr val="C00000"/>
              </a:solidFill>
            </a:endParaRPr>
          </a:p>
        </p:txBody>
      </p:sp>
      <mc:AlternateContent xmlns:mc="http://schemas.openxmlformats.org/markup-compatibility/2006" xmlns:a14="http://schemas.microsoft.com/office/drawing/2010/main">
        <mc:Choice Requires="a14">
          <p:sp>
            <p:nvSpPr>
              <p:cNvPr id="3" name="TextBox 2"/>
              <p:cNvSpPr txBox="1"/>
              <p:nvPr/>
            </p:nvSpPr>
            <p:spPr>
              <a:xfrm>
                <a:off x="457200" y="1676400"/>
                <a:ext cx="8229600" cy="3450112"/>
              </a:xfrm>
              <a:prstGeom prst="rect">
                <a:avLst/>
              </a:prstGeom>
              <a:noFill/>
            </p:spPr>
            <p:txBody>
              <a:bodyPr wrap="square" rtlCol="0">
                <a:spAutoFit/>
              </a:bodyPr>
              <a:lstStyle/>
              <a:p>
                <a:pPr marL="285750" indent="-285750">
                  <a:buFont typeface="Arial" pitchFamily="34" charset="0"/>
                  <a:buChar char="•"/>
                </a:pPr>
                <a:r>
                  <a:rPr lang="en-US" dirty="0" smtClean="0"/>
                  <a:t>EXAMPLE:</a:t>
                </a:r>
                <a:endParaRPr lang="en-US" b="1" i="1" dirty="0" smtClean="0"/>
              </a:p>
              <a:p>
                <a:r>
                  <a:rPr lang="en-US" dirty="0" smtClean="0"/>
                  <a:t>	Assume:</a:t>
                </a:r>
              </a:p>
              <a:p>
                <a:r>
                  <a:rPr lang="en-US" dirty="0"/>
                  <a:t>	</a:t>
                </a:r>
                <a:r>
                  <a:rPr lang="en-US" dirty="0" smtClean="0"/>
                  <a:t>	</a:t>
                </a:r>
                <a:r>
                  <a:rPr lang="en-US" b="1" dirty="0" smtClean="0">
                    <a:solidFill>
                      <a:schemeClr val="accent2">
                        <a:lumMod val="75000"/>
                      </a:schemeClr>
                    </a:solidFill>
                  </a:rPr>
                  <a:t>X6</a:t>
                </a:r>
                <a:r>
                  <a:rPr lang="en-US" dirty="0" smtClean="0"/>
                  <a:t>	= 20	</a:t>
                </a:r>
              </a:p>
              <a:p>
                <a:r>
                  <a:rPr lang="en-US" dirty="0"/>
                  <a:t>	</a:t>
                </a:r>
                <a:r>
                  <a:rPr lang="en-US" dirty="0" smtClean="0"/>
                  <a:t>	</a:t>
                </a:r>
                <a:r>
                  <a:rPr lang="en-US" b="1" dirty="0" smtClean="0">
                    <a:solidFill>
                      <a:schemeClr val="accent2">
                        <a:lumMod val="75000"/>
                      </a:schemeClr>
                    </a:solidFill>
                  </a:rPr>
                  <a:t>X8</a:t>
                </a:r>
                <a:r>
                  <a:rPr lang="en-US" dirty="0" smtClean="0"/>
                  <a:t>	= 35.3</a:t>
                </a:r>
              </a:p>
              <a:p>
                <a:endParaRPr lang="en-US" dirty="0"/>
              </a:p>
              <a:p>
                <a:pPr lvl="2"/>
                <a:r>
                  <a:rPr lang="en-US" dirty="0" smtClean="0">
                    <a:solidFill>
                      <a:srgbClr val="FF0000"/>
                    </a:solidFill>
                  </a:rPr>
                  <a:t>12.925</a:t>
                </a:r>
                <a:r>
                  <a:rPr lang="en-US" dirty="0" smtClean="0"/>
                  <a:t> = </a:t>
                </a:r>
                <a14:m>
                  <m:oMath xmlns:m="http://schemas.openxmlformats.org/officeDocument/2006/math">
                    <m:r>
                      <m:rPr>
                        <m:nor/>
                      </m:rPr>
                      <a:rPr lang="en-US" dirty="0">
                        <a:solidFill>
                          <a:schemeClr val="tx1"/>
                        </a:solidFill>
                        <a:cs typeface="Courier New" pitchFamily="49" charset="0"/>
                      </a:rPr>
                      <m:t>−327.0 + 20.5993∗</m:t>
                    </m:r>
                    <m:r>
                      <m:rPr>
                        <m:nor/>
                      </m:rPr>
                      <a:rPr lang="en-US" b="1" i="0" dirty="0" smtClean="0">
                        <a:solidFill>
                          <a:schemeClr val="accent2">
                            <a:lumMod val="75000"/>
                          </a:schemeClr>
                        </a:solidFill>
                        <a:cs typeface="Courier New" pitchFamily="49" charset="0"/>
                      </a:rPr>
                      <m:t>20</m:t>
                    </m:r>
                    <m:r>
                      <m:rPr>
                        <m:nor/>
                      </m:rPr>
                      <a:rPr lang="en-US" dirty="0">
                        <a:solidFill>
                          <a:schemeClr val="tx1"/>
                        </a:solidFill>
                        <a:cs typeface="Courier New" pitchFamily="49" charset="0"/>
                      </a:rPr>
                      <m:t> − 2.0414∗</m:t>
                    </m:r>
                  </m:oMath>
                </a14:m>
                <a:r>
                  <a:rPr lang="en-US" b="1" dirty="0" smtClean="0">
                    <a:solidFill>
                      <a:schemeClr val="accent2">
                        <a:lumMod val="75000"/>
                      </a:schemeClr>
                    </a:solidFill>
                    <a:cs typeface="Courier New" pitchFamily="49" charset="0"/>
                  </a:rPr>
                  <a:t>35.3</a:t>
                </a:r>
              </a:p>
              <a:p>
                <a:pPr lvl="2"/>
                <a:endParaRPr lang="en-US" dirty="0" smtClean="0">
                  <a:solidFill>
                    <a:schemeClr val="tx1"/>
                  </a:solidFill>
                </a:endParaRPr>
              </a:p>
              <a:p>
                <a:pPr lvl="2"/>
                <a:r>
                  <a:rPr lang="en-US" dirty="0" smtClean="0">
                    <a:solidFill>
                      <a:srgbClr val="00B050"/>
                    </a:solidFill>
                  </a:rPr>
                  <a:t>410273.8 </a:t>
                </a:r>
                <a:r>
                  <a:rPr lang="en-US" dirty="0" smtClean="0"/>
                  <a:t>= </a:t>
                </a:r>
                <a:r>
                  <a:rPr lang="en-US" dirty="0" err="1" smtClean="0"/>
                  <a:t>exp</a:t>
                </a:r>
                <a:r>
                  <a:rPr lang="en-US" dirty="0" smtClean="0"/>
                  <a:t>(</a:t>
                </a:r>
                <a:r>
                  <a:rPr lang="en-US" dirty="0">
                    <a:solidFill>
                      <a:srgbClr val="FF0000"/>
                    </a:solidFill>
                  </a:rPr>
                  <a:t>12.925</a:t>
                </a:r>
                <a:r>
                  <a:rPr lang="en-US" dirty="0" smtClean="0"/>
                  <a:t>)</a:t>
                </a:r>
              </a:p>
              <a:p>
                <a:pPr lvl="2"/>
                <a:endParaRPr lang="en-US" dirty="0"/>
              </a:p>
              <a:p>
                <a:pPr lvl="2"/>
                <a:r>
                  <a:rPr lang="en-US" dirty="0" err="1" smtClean="0">
                    <a:solidFill>
                      <a:srgbClr val="0070C0"/>
                    </a:solidFill>
                  </a:rPr>
                  <a:t>Prob</a:t>
                </a:r>
                <a:r>
                  <a:rPr lang="en-US" dirty="0">
                    <a:solidFill>
                      <a:srgbClr val="0070C0"/>
                    </a:solidFill>
                  </a:rPr>
                  <a:t>_</a:t>
                </a:r>
                <a14:m>
                  <m:oMath xmlns:m="http://schemas.openxmlformats.org/officeDocument/2006/math">
                    <m:sSub>
                      <m:sSubPr>
                        <m:ctrlPr>
                          <a:rPr lang="en-US" i="1">
                            <a:solidFill>
                              <a:srgbClr val="0070C0"/>
                            </a:solidFill>
                            <a:latin typeface="Cambria Math"/>
                          </a:rPr>
                        </m:ctrlPr>
                      </m:sSubPr>
                      <m:e>
                        <m:r>
                          <a:rPr lang="en-US" i="1">
                            <a:solidFill>
                              <a:srgbClr val="0070C0"/>
                            </a:solidFill>
                            <a:latin typeface="Cambria Math"/>
                          </a:rPr>
                          <m:t>𝑌</m:t>
                        </m:r>
                      </m:e>
                      <m:sub>
                        <m:r>
                          <a:rPr lang="en-US" i="1">
                            <a:solidFill>
                              <a:srgbClr val="0070C0"/>
                            </a:solidFill>
                            <a:latin typeface="Cambria Math"/>
                          </a:rPr>
                          <m:t>𝑖</m:t>
                        </m:r>
                      </m:sub>
                    </m:sSub>
                    <m:r>
                      <a:rPr lang="en-US">
                        <a:latin typeface="Cambria Math"/>
                      </a:rPr>
                      <m:t> </m:t>
                    </m:r>
                  </m:oMath>
                </a14:m>
                <a:r>
                  <a:rPr lang="en-US" dirty="0" smtClean="0"/>
                  <a:t>=</a:t>
                </a:r>
                <a:r>
                  <a:rPr lang="en-US" b="1" dirty="0">
                    <a:solidFill>
                      <a:srgbClr val="00B050"/>
                    </a:solidFill>
                  </a:rPr>
                  <a:t>410273.8</a:t>
                </a:r>
                <a:r>
                  <a:rPr lang="en-US" dirty="0" smtClean="0"/>
                  <a:t>/ </a:t>
                </a:r>
                <a:r>
                  <a:rPr lang="en-US" dirty="0"/>
                  <a:t>(</a:t>
                </a:r>
                <a:r>
                  <a:rPr lang="en-US" dirty="0" smtClean="0"/>
                  <a:t>1+</a:t>
                </a:r>
                <a:r>
                  <a:rPr lang="en-US" b="1" dirty="0">
                    <a:solidFill>
                      <a:srgbClr val="00B050"/>
                    </a:solidFill>
                  </a:rPr>
                  <a:t>410273.8</a:t>
                </a:r>
                <a:r>
                  <a:rPr lang="en-US" dirty="0" smtClean="0"/>
                  <a:t>)</a:t>
                </a:r>
                <a:endParaRPr lang="en-US" dirty="0"/>
              </a:p>
              <a:p>
                <a:pPr algn="ctr"/>
                <a:endParaRPr lang="en-US" dirty="0" smtClean="0"/>
              </a:p>
              <a:p>
                <a:pPr algn="ctr"/>
                <a:endParaRPr lang="en-US" dirty="0"/>
              </a:p>
            </p:txBody>
          </p:sp>
        </mc:Choice>
        <mc:Fallback xmlns="">
          <p:sp>
            <p:nvSpPr>
              <p:cNvPr id="3" name="TextBox 2"/>
              <p:cNvSpPr txBox="1">
                <a:spLocks noRot="1" noChangeAspect="1" noMove="1" noResize="1" noEditPoints="1" noAdjustHandles="1" noChangeArrowheads="1" noChangeShapeType="1" noTextEdit="1"/>
              </p:cNvSpPr>
              <p:nvPr/>
            </p:nvSpPr>
            <p:spPr>
              <a:xfrm>
                <a:off x="457200" y="1676400"/>
                <a:ext cx="8229600" cy="3450112"/>
              </a:xfrm>
              <a:prstGeom prst="rect">
                <a:avLst/>
              </a:prstGeom>
              <a:blipFill rotWithShape="1">
                <a:blip r:embed="rId3"/>
                <a:stretch>
                  <a:fillRect l="-444" t="-883"/>
                </a:stretch>
              </a:blipFill>
            </p:spPr>
            <p:txBody>
              <a:bodyPr/>
              <a:lstStyle/>
              <a:p>
                <a:r>
                  <a:rPr lang="en-US">
                    <a:noFill/>
                  </a:rPr>
                  <a:t> </a:t>
                </a:r>
              </a:p>
            </p:txBody>
          </p:sp>
        </mc:Fallback>
      </mc:AlternateContent>
    </p:spTree>
    <p:extLst>
      <p:ext uri="{BB962C8B-B14F-4D97-AF65-F5344CB8AC3E}">
        <p14:creationId xmlns:p14="http://schemas.microsoft.com/office/powerpoint/2010/main" val="393462195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smtClean="0">
                <a:solidFill>
                  <a:srgbClr val="C00000"/>
                </a:solidFill>
              </a:rPr>
              <a:t>Logistic Regression</a:t>
            </a:r>
            <a:br>
              <a:rPr lang="en-US" sz="3600" b="1" dirty="0" smtClean="0">
                <a:solidFill>
                  <a:srgbClr val="C00000"/>
                </a:solidFill>
              </a:rPr>
            </a:br>
            <a:r>
              <a:rPr lang="en-US" sz="3600" b="1" dirty="0" smtClean="0">
                <a:solidFill>
                  <a:srgbClr val="C00000"/>
                </a:solidFill>
              </a:rPr>
              <a:t>Review</a:t>
            </a:r>
            <a:endParaRPr lang="en-US" sz="3600" b="1" dirty="0">
              <a:solidFill>
                <a:srgbClr val="C00000"/>
              </a:solidFill>
            </a:endParaRPr>
          </a:p>
        </p:txBody>
      </p:sp>
      <mc:AlternateContent xmlns:mc="http://schemas.openxmlformats.org/markup-compatibility/2006" xmlns:a14="http://schemas.microsoft.com/office/drawing/2010/main">
        <mc:Choice Requires="a14">
          <p:sp>
            <p:nvSpPr>
              <p:cNvPr id="3" name="TextBox 2"/>
              <p:cNvSpPr txBox="1"/>
              <p:nvPr/>
            </p:nvSpPr>
            <p:spPr>
              <a:xfrm>
                <a:off x="457200" y="1676400"/>
                <a:ext cx="8229600" cy="3450112"/>
              </a:xfrm>
              <a:prstGeom prst="rect">
                <a:avLst/>
              </a:prstGeom>
              <a:noFill/>
            </p:spPr>
            <p:txBody>
              <a:bodyPr wrap="square" rtlCol="0">
                <a:spAutoFit/>
              </a:bodyPr>
              <a:lstStyle/>
              <a:p>
                <a:pPr marL="285750" indent="-285750">
                  <a:buFont typeface="Arial" pitchFamily="34" charset="0"/>
                  <a:buChar char="•"/>
                </a:pPr>
                <a:r>
                  <a:rPr lang="en-US" dirty="0" smtClean="0"/>
                  <a:t>EXAMPLE:</a:t>
                </a:r>
                <a:endParaRPr lang="en-US" b="1" i="1" dirty="0" smtClean="0"/>
              </a:p>
              <a:p>
                <a:r>
                  <a:rPr lang="en-US" dirty="0" smtClean="0"/>
                  <a:t>	Assume:</a:t>
                </a:r>
              </a:p>
              <a:p>
                <a:r>
                  <a:rPr lang="en-US" dirty="0"/>
                  <a:t>	</a:t>
                </a:r>
                <a:r>
                  <a:rPr lang="en-US" dirty="0" smtClean="0"/>
                  <a:t>	</a:t>
                </a:r>
                <a:r>
                  <a:rPr lang="en-US" b="1" dirty="0" smtClean="0">
                    <a:solidFill>
                      <a:schemeClr val="accent2">
                        <a:lumMod val="75000"/>
                      </a:schemeClr>
                    </a:solidFill>
                  </a:rPr>
                  <a:t>X6</a:t>
                </a:r>
                <a:r>
                  <a:rPr lang="en-US" dirty="0" smtClean="0"/>
                  <a:t>	= 20	</a:t>
                </a:r>
              </a:p>
              <a:p>
                <a:r>
                  <a:rPr lang="en-US" dirty="0"/>
                  <a:t>	</a:t>
                </a:r>
                <a:r>
                  <a:rPr lang="en-US" dirty="0" smtClean="0"/>
                  <a:t>	</a:t>
                </a:r>
                <a:r>
                  <a:rPr lang="en-US" b="1" dirty="0" smtClean="0">
                    <a:solidFill>
                      <a:schemeClr val="accent2">
                        <a:lumMod val="75000"/>
                      </a:schemeClr>
                    </a:solidFill>
                  </a:rPr>
                  <a:t>X8</a:t>
                </a:r>
                <a:r>
                  <a:rPr lang="en-US" dirty="0" smtClean="0"/>
                  <a:t>	= 35.3</a:t>
                </a:r>
              </a:p>
              <a:p>
                <a:endParaRPr lang="en-US" dirty="0"/>
              </a:p>
              <a:p>
                <a:pPr lvl="2"/>
                <a:r>
                  <a:rPr lang="en-US" dirty="0" smtClean="0">
                    <a:solidFill>
                      <a:srgbClr val="FF0000"/>
                    </a:solidFill>
                  </a:rPr>
                  <a:t>12.925</a:t>
                </a:r>
                <a:r>
                  <a:rPr lang="en-US" dirty="0" smtClean="0"/>
                  <a:t> = </a:t>
                </a:r>
                <a14:m>
                  <m:oMath xmlns:m="http://schemas.openxmlformats.org/officeDocument/2006/math">
                    <m:r>
                      <m:rPr>
                        <m:nor/>
                      </m:rPr>
                      <a:rPr lang="en-US" dirty="0">
                        <a:solidFill>
                          <a:schemeClr val="tx1"/>
                        </a:solidFill>
                        <a:cs typeface="Courier New" pitchFamily="49" charset="0"/>
                      </a:rPr>
                      <m:t>−327.0 + 20.5993∗</m:t>
                    </m:r>
                    <m:r>
                      <m:rPr>
                        <m:nor/>
                      </m:rPr>
                      <a:rPr lang="en-US" b="1" i="0" dirty="0" smtClean="0">
                        <a:solidFill>
                          <a:schemeClr val="accent2">
                            <a:lumMod val="75000"/>
                          </a:schemeClr>
                        </a:solidFill>
                        <a:cs typeface="Courier New" pitchFamily="49" charset="0"/>
                      </a:rPr>
                      <m:t>20</m:t>
                    </m:r>
                    <m:r>
                      <m:rPr>
                        <m:nor/>
                      </m:rPr>
                      <a:rPr lang="en-US" dirty="0">
                        <a:solidFill>
                          <a:schemeClr val="tx1"/>
                        </a:solidFill>
                        <a:cs typeface="Courier New" pitchFamily="49" charset="0"/>
                      </a:rPr>
                      <m:t> − 2.0414∗</m:t>
                    </m:r>
                  </m:oMath>
                </a14:m>
                <a:r>
                  <a:rPr lang="en-US" b="1" dirty="0" smtClean="0">
                    <a:solidFill>
                      <a:schemeClr val="accent2">
                        <a:lumMod val="75000"/>
                      </a:schemeClr>
                    </a:solidFill>
                    <a:cs typeface="Courier New" pitchFamily="49" charset="0"/>
                  </a:rPr>
                  <a:t>35.3</a:t>
                </a:r>
              </a:p>
              <a:p>
                <a:pPr lvl="2"/>
                <a:endParaRPr lang="en-US" dirty="0" smtClean="0">
                  <a:solidFill>
                    <a:schemeClr val="tx1"/>
                  </a:solidFill>
                </a:endParaRPr>
              </a:p>
              <a:p>
                <a:pPr lvl="2"/>
                <a:r>
                  <a:rPr lang="en-US" dirty="0" smtClean="0">
                    <a:solidFill>
                      <a:srgbClr val="00B050"/>
                    </a:solidFill>
                  </a:rPr>
                  <a:t>410273.8 </a:t>
                </a:r>
                <a:r>
                  <a:rPr lang="en-US" dirty="0" smtClean="0"/>
                  <a:t>= </a:t>
                </a:r>
                <a:r>
                  <a:rPr lang="en-US" dirty="0" err="1" smtClean="0"/>
                  <a:t>exp</a:t>
                </a:r>
                <a:r>
                  <a:rPr lang="en-US" dirty="0" smtClean="0"/>
                  <a:t>(</a:t>
                </a:r>
                <a:r>
                  <a:rPr lang="en-US" dirty="0">
                    <a:solidFill>
                      <a:srgbClr val="FF0000"/>
                    </a:solidFill>
                  </a:rPr>
                  <a:t>12.925</a:t>
                </a:r>
                <a:r>
                  <a:rPr lang="en-US" dirty="0" smtClean="0"/>
                  <a:t>)</a:t>
                </a:r>
              </a:p>
              <a:p>
                <a:pPr lvl="2"/>
                <a:endParaRPr lang="en-US" dirty="0"/>
              </a:p>
              <a:p>
                <a:pPr lvl="2"/>
                <a:r>
                  <a:rPr lang="en-US" b="1" dirty="0" smtClean="0">
                    <a:solidFill>
                      <a:srgbClr val="0070C0"/>
                    </a:solidFill>
                  </a:rPr>
                  <a:t>0.999998</a:t>
                </a:r>
                <a:r>
                  <a:rPr lang="en-US" dirty="0" smtClean="0"/>
                  <a:t>=</a:t>
                </a:r>
                <a:r>
                  <a:rPr lang="en-US" dirty="0" smtClean="0">
                    <a:solidFill>
                      <a:srgbClr val="00B050"/>
                    </a:solidFill>
                  </a:rPr>
                  <a:t>410273.8</a:t>
                </a:r>
                <a:r>
                  <a:rPr lang="en-US" dirty="0" smtClean="0"/>
                  <a:t>/ </a:t>
                </a:r>
                <a:r>
                  <a:rPr lang="en-US" dirty="0"/>
                  <a:t>(</a:t>
                </a:r>
                <a:r>
                  <a:rPr lang="en-US" dirty="0" smtClean="0"/>
                  <a:t>1+</a:t>
                </a:r>
                <a:r>
                  <a:rPr lang="en-US" dirty="0">
                    <a:solidFill>
                      <a:srgbClr val="00B050"/>
                    </a:solidFill>
                  </a:rPr>
                  <a:t>410273.8</a:t>
                </a:r>
                <a:r>
                  <a:rPr lang="en-US" dirty="0" smtClean="0"/>
                  <a:t>)</a:t>
                </a:r>
                <a:endParaRPr lang="en-US" dirty="0"/>
              </a:p>
              <a:p>
                <a:pPr algn="ctr"/>
                <a:endParaRPr lang="en-US" dirty="0" smtClean="0"/>
              </a:p>
              <a:p>
                <a:pPr algn="ctr"/>
                <a:endParaRPr lang="en-US" dirty="0"/>
              </a:p>
            </p:txBody>
          </p:sp>
        </mc:Choice>
        <mc:Fallback xmlns="">
          <p:sp>
            <p:nvSpPr>
              <p:cNvPr id="3" name="TextBox 2"/>
              <p:cNvSpPr txBox="1">
                <a:spLocks noRot="1" noChangeAspect="1" noMove="1" noResize="1" noEditPoints="1" noAdjustHandles="1" noChangeArrowheads="1" noChangeShapeType="1" noTextEdit="1"/>
              </p:cNvSpPr>
              <p:nvPr/>
            </p:nvSpPr>
            <p:spPr>
              <a:xfrm>
                <a:off x="457200" y="1676400"/>
                <a:ext cx="8229600" cy="3450112"/>
              </a:xfrm>
              <a:prstGeom prst="rect">
                <a:avLst/>
              </a:prstGeom>
              <a:blipFill rotWithShape="1">
                <a:blip r:embed="rId3"/>
                <a:stretch>
                  <a:fillRect l="-444" t="-883"/>
                </a:stretch>
              </a:blipFill>
            </p:spPr>
            <p:txBody>
              <a:bodyPr/>
              <a:lstStyle/>
              <a:p>
                <a:r>
                  <a:rPr lang="en-US">
                    <a:noFill/>
                  </a:rPr>
                  <a:t> </a:t>
                </a:r>
              </a:p>
            </p:txBody>
          </p:sp>
        </mc:Fallback>
      </mc:AlternateContent>
    </p:spTree>
    <p:extLst>
      <p:ext uri="{BB962C8B-B14F-4D97-AF65-F5344CB8AC3E}">
        <p14:creationId xmlns:p14="http://schemas.microsoft.com/office/powerpoint/2010/main" val="104043599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smtClean="0">
                <a:solidFill>
                  <a:srgbClr val="C00000"/>
                </a:solidFill>
              </a:rPr>
              <a:t>Logistic Regression</a:t>
            </a:r>
            <a:br>
              <a:rPr lang="en-US" sz="3600" b="1" dirty="0" smtClean="0">
                <a:solidFill>
                  <a:srgbClr val="C00000"/>
                </a:solidFill>
              </a:rPr>
            </a:br>
            <a:r>
              <a:rPr lang="en-US" sz="3600" b="1" dirty="0" smtClean="0">
                <a:solidFill>
                  <a:srgbClr val="C00000"/>
                </a:solidFill>
              </a:rPr>
              <a:t>Review</a:t>
            </a:r>
            <a:endParaRPr lang="en-US" sz="3600" b="1" dirty="0">
              <a:solidFill>
                <a:srgbClr val="C00000"/>
              </a:solidFill>
            </a:endParaRPr>
          </a:p>
        </p:txBody>
      </p:sp>
      <mc:AlternateContent xmlns:mc="http://schemas.openxmlformats.org/markup-compatibility/2006" xmlns:a14="http://schemas.microsoft.com/office/drawing/2010/main">
        <mc:Choice Requires="a14">
          <p:sp>
            <p:nvSpPr>
              <p:cNvPr id="3" name="TextBox 2"/>
              <p:cNvSpPr txBox="1"/>
              <p:nvPr/>
            </p:nvSpPr>
            <p:spPr>
              <a:xfrm>
                <a:off x="457200" y="1676400"/>
                <a:ext cx="8229600" cy="4004109"/>
              </a:xfrm>
              <a:prstGeom prst="rect">
                <a:avLst/>
              </a:prstGeom>
              <a:noFill/>
            </p:spPr>
            <p:txBody>
              <a:bodyPr wrap="square" rtlCol="0">
                <a:spAutoFit/>
              </a:bodyPr>
              <a:lstStyle/>
              <a:p>
                <a:pPr marL="285750" indent="-285750">
                  <a:buFont typeface="Arial" pitchFamily="34" charset="0"/>
                  <a:buChar char="•"/>
                </a:pPr>
                <a:r>
                  <a:rPr lang="en-US" dirty="0" smtClean="0"/>
                  <a:t>EXAMPLE:</a:t>
                </a:r>
                <a:endParaRPr lang="en-US" b="1" i="1" dirty="0" smtClean="0"/>
              </a:p>
              <a:p>
                <a:r>
                  <a:rPr lang="en-US" dirty="0" smtClean="0"/>
                  <a:t>	Assume:</a:t>
                </a:r>
              </a:p>
              <a:p>
                <a:r>
                  <a:rPr lang="en-US" dirty="0"/>
                  <a:t>	</a:t>
                </a:r>
                <a:r>
                  <a:rPr lang="en-US" dirty="0" smtClean="0"/>
                  <a:t>	</a:t>
                </a:r>
                <a:r>
                  <a:rPr lang="en-US" b="1" dirty="0" smtClean="0">
                    <a:solidFill>
                      <a:schemeClr val="accent2">
                        <a:lumMod val="75000"/>
                      </a:schemeClr>
                    </a:solidFill>
                  </a:rPr>
                  <a:t>X6</a:t>
                </a:r>
                <a:r>
                  <a:rPr lang="en-US" dirty="0" smtClean="0"/>
                  <a:t>	= 20	</a:t>
                </a:r>
              </a:p>
              <a:p>
                <a:r>
                  <a:rPr lang="en-US" dirty="0"/>
                  <a:t>	</a:t>
                </a:r>
                <a:r>
                  <a:rPr lang="en-US" dirty="0" smtClean="0"/>
                  <a:t>	</a:t>
                </a:r>
                <a:r>
                  <a:rPr lang="en-US" b="1" dirty="0" smtClean="0">
                    <a:solidFill>
                      <a:schemeClr val="accent2">
                        <a:lumMod val="75000"/>
                      </a:schemeClr>
                    </a:solidFill>
                  </a:rPr>
                  <a:t>X8</a:t>
                </a:r>
                <a:r>
                  <a:rPr lang="en-US" dirty="0" smtClean="0"/>
                  <a:t>	= 35.3</a:t>
                </a:r>
              </a:p>
              <a:p>
                <a:endParaRPr lang="en-US" dirty="0"/>
              </a:p>
              <a:p>
                <a:pPr lvl="2"/>
                <a:r>
                  <a:rPr lang="en-US" dirty="0" smtClean="0">
                    <a:solidFill>
                      <a:srgbClr val="FF0000"/>
                    </a:solidFill>
                  </a:rPr>
                  <a:t>12.925</a:t>
                </a:r>
                <a:r>
                  <a:rPr lang="en-US" dirty="0" smtClean="0"/>
                  <a:t> = </a:t>
                </a:r>
                <a14:m>
                  <m:oMath xmlns:m="http://schemas.openxmlformats.org/officeDocument/2006/math">
                    <m:r>
                      <m:rPr>
                        <m:nor/>
                      </m:rPr>
                      <a:rPr lang="en-US" dirty="0">
                        <a:solidFill>
                          <a:schemeClr val="tx1"/>
                        </a:solidFill>
                        <a:cs typeface="Courier New" pitchFamily="49" charset="0"/>
                      </a:rPr>
                      <m:t>−327.0 + 20.5993∗</m:t>
                    </m:r>
                    <m:r>
                      <m:rPr>
                        <m:nor/>
                      </m:rPr>
                      <a:rPr lang="en-US" b="1" i="0" dirty="0" smtClean="0">
                        <a:solidFill>
                          <a:schemeClr val="accent2">
                            <a:lumMod val="75000"/>
                          </a:schemeClr>
                        </a:solidFill>
                        <a:cs typeface="Courier New" pitchFamily="49" charset="0"/>
                      </a:rPr>
                      <m:t>20</m:t>
                    </m:r>
                    <m:r>
                      <m:rPr>
                        <m:nor/>
                      </m:rPr>
                      <a:rPr lang="en-US" dirty="0">
                        <a:solidFill>
                          <a:schemeClr val="tx1"/>
                        </a:solidFill>
                        <a:cs typeface="Courier New" pitchFamily="49" charset="0"/>
                      </a:rPr>
                      <m:t> − 2.0414∗</m:t>
                    </m:r>
                  </m:oMath>
                </a14:m>
                <a:r>
                  <a:rPr lang="en-US" b="1" dirty="0" smtClean="0">
                    <a:solidFill>
                      <a:schemeClr val="accent2">
                        <a:lumMod val="75000"/>
                      </a:schemeClr>
                    </a:solidFill>
                    <a:cs typeface="Courier New" pitchFamily="49" charset="0"/>
                  </a:rPr>
                  <a:t>35.3</a:t>
                </a:r>
              </a:p>
              <a:p>
                <a:pPr lvl="2"/>
                <a:endParaRPr lang="en-US" dirty="0" smtClean="0">
                  <a:solidFill>
                    <a:schemeClr val="tx1"/>
                  </a:solidFill>
                </a:endParaRPr>
              </a:p>
              <a:p>
                <a:pPr lvl="2"/>
                <a:r>
                  <a:rPr lang="en-US" dirty="0" smtClean="0">
                    <a:solidFill>
                      <a:srgbClr val="00B050"/>
                    </a:solidFill>
                  </a:rPr>
                  <a:t>410273.8 </a:t>
                </a:r>
                <a:r>
                  <a:rPr lang="en-US" dirty="0" smtClean="0"/>
                  <a:t>= </a:t>
                </a:r>
                <a:r>
                  <a:rPr lang="en-US" dirty="0" err="1" smtClean="0"/>
                  <a:t>exp</a:t>
                </a:r>
                <a:r>
                  <a:rPr lang="en-US" dirty="0" smtClean="0"/>
                  <a:t>(</a:t>
                </a:r>
                <a:r>
                  <a:rPr lang="en-US" dirty="0">
                    <a:solidFill>
                      <a:srgbClr val="FF0000"/>
                    </a:solidFill>
                  </a:rPr>
                  <a:t>12.925</a:t>
                </a:r>
                <a:r>
                  <a:rPr lang="en-US" dirty="0" smtClean="0"/>
                  <a:t>)</a:t>
                </a:r>
              </a:p>
              <a:p>
                <a:pPr lvl="2"/>
                <a:endParaRPr lang="en-US" dirty="0"/>
              </a:p>
              <a:p>
                <a:pPr lvl="2"/>
                <a:r>
                  <a:rPr lang="en-US" dirty="0" smtClean="0">
                    <a:solidFill>
                      <a:srgbClr val="0070C0"/>
                    </a:solidFill>
                  </a:rPr>
                  <a:t>0.999998</a:t>
                </a:r>
                <a:r>
                  <a:rPr lang="en-US" dirty="0" smtClean="0"/>
                  <a:t>=</a:t>
                </a:r>
                <a:r>
                  <a:rPr lang="en-US" dirty="0" smtClean="0">
                    <a:solidFill>
                      <a:srgbClr val="00B050"/>
                    </a:solidFill>
                  </a:rPr>
                  <a:t>410273.8</a:t>
                </a:r>
                <a:r>
                  <a:rPr lang="en-US" dirty="0" smtClean="0"/>
                  <a:t>/ </a:t>
                </a:r>
                <a:r>
                  <a:rPr lang="en-US" dirty="0"/>
                  <a:t>(</a:t>
                </a:r>
                <a:r>
                  <a:rPr lang="en-US" dirty="0" smtClean="0"/>
                  <a:t>1+</a:t>
                </a:r>
                <a:r>
                  <a:rPr lang="en-US" dirty="0">
                    <a:solidFill>
                      <a:srgbClr val="00B050"/>
                    </a:solidFill>
                  </a:rPr>
                  <a:t>410273.8</a:t>
                </a:r>
                <a:r>
                  <a:rPr lang="en-US" dirty="0" smtClean="0"/>
                  <a:t>)</a:t>
                </a:r>
              </a:p>
              <a:p>
                <a:pPr lvl="2"/>
                <a:endParaRPr lang="en-US" dirty="0"/>
              </a:p>
              <a:p>
                <a:pPr lvl="2" algn="ctr"/>
                <a:r>
                  <a:rPr lang="en-US" b="1" dirty="0" smtClean="0"/>
                  <a:t>PROB that Y=1 is 99.9998%</a:t>
                </a:r>
                <a:endParaRPr lang="en-US" b="1" dirty="0"/>
              </a:p>
              <a:p>
                <a:pPr algn="ctr"/>
                <a:endParaRPr lang="en-US" dirty="0" smtClean="0"/>
              </a:p>
              <a:p>
                <a:pPr algn="ctr"/>
                <a:endParaRPr lang="en-US" dirty="0"/>
              </a:p>
            </p:txBody>
          </p:sp>
        </mc:Choice>
        <mc:Fallback xmlns="">
          <p:sp>
            <p:nvSpPr>
              <p:cNvPr id="3" name="TextBox 2"/>
              <p:cNvSpPr txBox="1">
                <a:spLocks noRot="1" noChangeAspect="1" noMove="1" noResize="1" noEditPoints="1" noAdjustHandles="1" noChangeArrowheads="1" noChangeShapeType="1" noTextEdit="1"/>
              </p:cNvSpPr>
              <p:nvPr/>
            </p:nvSpPr>
            <p:spPr>
              <a:xfrm>
                <a:off x="457200" y="1676400"/>
                <a:ext cx="8229600" cy="4004109"/>
              </a:xfrm>
              <a:prstGeom prst="rect">
                <a:avLst/>
              </a:prstGeom>
              <a:blipFill rotWithShape="1">
                <a:blip r:embed="rId3"/>
                <a:stretch>
                  <a:fillRect l="-444" t="-761"/>
                </a:stretch>
              </a:blipFill>
            </p:spPr>
            <p:txBody>
              <a:bodyPr/>
              <a:lstStyle/>
              <a:p>
                <a:r>
                  <a:rPr lang="en-US">
                    <a:noFill/>
                  </a:rPr>
                  <a:t> </a:t>
                </a:r>
              </a:p>
            </p:txBody>
          </p:sp>
        </mc:Fallback>
      </mc:AlternateContent>
    </p:spTree>
    <p:extLst>
      <p:ext uri="{BB962C8B-B14F-4D97-AF65-F5344CB8AC3E}">
        <p14:creationId xmlns:p14="http://schemas.microsoft.com/office/powerpoint/2010/main" val="26153877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solidFill>
                  <a:srgbClr val="C00000"/>
                </a:solidFill>
              </a:rPr>
              <a:t>Logistic Regression</a:t>
            </a:r>
            <a:endParaRPr lang="en-US" b="1" dirty="0">
              <a:solidFill>
                <a:srgbClr val="C00000"/>
              </a:solidFill>
            </a:endParaRPr>
          </a:p>
        </p:txBody>
      </p:sp>
      <p:sp>
        <p:nvSpPr>
          <p:cNvPr id="3" name="Subtitle 2"/>
          <p:cNvSpPr>
            <a:spLocks noGrp="1"/>
          </p:cNvSpPr>
          <p:nvPr>
            <p:ph type="subTitle" idx="1"/>
          </p:nvPr>
        </p:nvSpPr>
        <p:spPr/>
        <p:txBody>
          <a:bodyPr>
            <a:normAutofit/>
          </a:bodyPr>
          <a:lstStyle/>
          <a:p>
            <a:r>
              <a:rPr lang="en-US" sz="4000" b="1" dirty="0" smtClean="0">
                <a:solidFill>
                  <a:srgbClr val="C00000"/>
                </a:solidFill>
              </a:rPr>
              <a:t>Example</a:t>
            </a:r>
            <a:endParaRPr lang="en-US" sz="4000" dirty="0"/>
          </a:p>
        </p:txBody>
      </p:sp>
    </p:spTree>
    <p:extLst>
      <p:ext uri="{BB962C8B-B14F-4D97-AF65-F5344CB8AC3E}">
        <p14:creationId xmlns:p14="http://schemas.microsoft.com/office/powerpoint/2010/main" val="356621657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b="1" dirty="0" smtClean="0">
                <a:solidFill>
                  <a:srgbClr val="C00000"/>
                </a:solidFill>
              </a:rPr>
              <a:t>Logistic Regression: Example</a:t>
            </a:r>
            <a:endParaRPr lang="en-US" sz="2800" b="1" dirty="0">
              <a:solidFill>
                <a:srgbClr val="C00000"/>
              </a:solidFill>
            </a:endParaRPr>
          </a:p>
        </p:txBody>
      </p:sp>
      <p:sp>
        <p:nvSpPr>
          <p:cNvPr id="3" name="TextBox 2"/>
          <p:cNvSpPr txBox="1"/>
          <p:nvPr/>
        </p:nvSpPr>
        <p:spPr>
          <a:xfrm>
            <a:off x="457200" y="1676400"/>
            <a:ext cx="8229600" cy="4524315"/>
          </a:xfrm>
          <a:prstGeom prst="rect">
            <a:avLst/>
          </a:prstGeom>
          <a:noFill/>
        </p:spPr>
        <p:txBody>
          <a:bodyPr wrap="square" rtlCol="0">
            <a:spAutoFit/>
          </a:bodyPr>
          <a:lstStyle/>
          <a:p>
            <a:pPr marL="285750" indent="-285750">
              <a:buFont typeface="Arial" pitchFamily="34" charset="0"/>
              <a:buChar char="•"/>
            </a:pPr>
            <a:r>
              <a:rPr lang="en-US" dirty="0" smtClean="0"/>
              <a:t>This example is taken from the previously mentioned Draper and Smith reference.</a:t>
            </a:r>
          </a:p>
          <a:p>
            <a:pPr marL="285750" indent="-285750">
              <a:buFont typeface="Arial" pitchFamily="34" charset="0"/>
              <a:buChar char="•"/>
            </a:pPr>
            <a:endParaRPr lang="en-US" dirty="0"/>
          </a:p>
          <a:p>
            <a:pPr marL="285750" indent="-285750">
              <a:buFont typeface="Arial" pitchFamily="34" charset="0"/>
              <a:buChar char="•"/>
            </a:pPr>
            <a:r>
              <a:rPr lang="en-US" dirty="0" smtClean="0"/>
              <a:t>The data describes monthly steam usage in a manufacturing plant</a:t>
            </a:r>
          </a:p>
          <a:p>
            <a:pPr marL="285750" indent="-285750">
              <a:buFont typeface="Arial" pitchFamily="34" charset="0"/>
              <a:buChar char="•"/>
            </a:pPr>
            <a:endParaRPr lang="en-US" dirty="0" smtClean="0"/>
          </a:p>
          <a:p>
            <a:pPr marL="742950" lvl="1" indent="-285750">
              <a:buFont typeface="Arial" pitchFamily="34" charset="0"/>
              <a:buChar char="•"/>
            </a:pPr>
            <a:r>
              <a:rPr lang="en-US" dirty="0" err="1" smtClean="0"/>
              <a:t>Y_Temp</a:t>
            </a:r>
            <a:r>
              <a:rPr lang="en-US" dirty="0" smtClean="0"/>
              <a:t> 	Monthly use of steam </a:t>
            </a:r>
          </a:p>
          <a:p>
            <a:pPr marL="742950" lvl="1" indent="-285750">
              <a:buFont typeface="Arial" pitchFamily="34" charset="0"/>
              <a:buChar char="•"/>
            </a:pPr>
            <a:r>
              <a:rPr lang="en-US" dirty="0" smtClean="0"/>
              <a:t>Y		1: </a:t>
            </a:r>
            <a:r>
              <a:rPr lang="en-US" dirty="0" err="1" smtClean="0"/>
              <a:t>Y_Temp</a:t>
            </a:r>
            <a:r>
              <a:rPr lang="en-US" dirty="0" smtClean="0"/>
              <a:t> &gt; 10 		</a:t>
            </a:r>
          </a:p>
          <a:p>
            <a:pPr lvl="2"/>
            <a:r>
              <a:rPr lang="en-US" dirty="0"/>
              <a:t>	</a:t>
            </a:r>
            <a:r>
              <a:rPr lang="en-US" dirty="0" smtClean="0"/>
              <a:t>0: </a:t>
            </a:r>
            <a:r>
              <a:rPr lang="en-US" dirty="0" err="1"/>
              <a:t>Y_Temp</a:t>
            </a:r>
            <a:r>
              <a:rPr lang="en-US" dirty="0"/>
              <a:t> </a:t>
            </a:r>
            <a:r>
              <a:rPr lang="en-US" dirty="0" smtClean="0"/>
              <a:t>&lt;= </a:t>
            </a:r>
            <a:r>
              <a:rPr lang="en-US" dirty="0"/>
              <a:t>10 </a:t>
            </a:r>
            <a:endParaRPr lang="en-US" dirty="0" smtClean="0"/>
          </a:p>
          <a:p>
            <a:pPr marL="742950" lvl="1" indent="-285750">
              <a:buFont typeface="Arial" pitchFamily="34" charset="0"/>
              <a:buChar char="•"/>
            </a:pPr>
            <a:r>
              <a:rPr lang="en-US" dirty="0" smtClean="0"/>
              <a:t>X6	Operating days per month</a:t>
            </a:r>
          </a:p>
          <a:p>
            <a:pPr marL="742950" lvl="1" indent="-285750">
              <a:buFont typeface="Arial" pitchFamily="34" charset="0"/>
              <a:buChar char="•"/>
            </a:pPr>
            <a:r>
              <a:rPr lang="en-US" dirty="0" smtClean="0"/>
              <a:t>X8	Average temperature in degrees Fahrenheit</a:t>
            </a:r>
          </a:p>
          <a:p>
            <a:pPr marL="742950" lvl="1" indent="-285750">
              <a:buFont typeface="Arial" pitchFamily="34" charset="0"/>
              <a:buChar char="•"/>
            </a:pPr>
            <a:endParaRPr lang="en-US" dirty="0"/>
          </a:p>
          <a:p>
            <a:pPr marL="285750" indent="-285750">
              <a:buFont typeface="Arial" pitchFamily="34" charset="0"/>
              <a:buChar char="•"/>
            </a:pPr>
            <a:r>
              <a:rPr lang="en-US" dirty="0"/>
              <a:t>NOTE: Draper and Smith named their variables X6 and X8, don’t worry about that. The names of the variables are not important and don’t affect the formula.</a:t>
            </a:r>
          </a:p>
          <a:p>
            <a:pPr marL="285750" indent="-285750">
              <a:buFont typeface="Arial" pitchFamily="34" charset="0"/>
              <a:buChar char="•"/>
            </a:pPr>
            <a:endParaRPr lang="en-US" dirty="0" smtClean="0"/>
          </a:p>
          <a:p>
            <a:pPr marL="285750" indent="-285750">
              <a:buFont typeface="Arial" pitchFamily="34" charset="0"/>
              <a:buChar char="•"/>
            </a:pPr>
            <a:r>
              <a:rPr lang="en-US" dirty="0" smtClean="0"/>
              <a:t>Raw Data is given on the following slide. </a:t>
            </a:r>
          </a:p>
          <a:p>
            <a:pPr marL="285750" indent="-285750">
              <a:buFont typeface="Arial" pitchFamily="34" charset="0"/>
              <a:buChar char="•"/>
            </a:pPr>
            <a:endParaRPr lang="en-US" dirty="0"/>
          </a:p>
          <a:p>
            <a:pPr marL="285750" indent="-285750">
              <a:buFont typeface="Arial" pitchFamily="34" charset="0"/>
              <a:buChar char="•"/>
            </a:pPr>
            <a:r>
              <a:rPr lang="en-US" dirty="0" smtClean="0"/>
              <a:t>SAS Code is provided to read data into SAS</a:t>
            </a:r>
          </a:p>
        </p:txBody>
      </p:sp>
    </p:spTree>
    <p:extLst>
      <p:ext uri="{BB962C8B-B14F-4D97-AF65-F5344CB8AC3E}">
        <p14:creationId xmlns:p14="http://schemas.microsoft.com/office/powerpoint/2010/main" val="109410457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solidFill>
                  <a:srgbClr val="C00000"/>
                </a:solidFill>
              </a:rPr>
              <a:t>Binary Target</a:t>
            </a:r>
            <a:endParaRPr lang="en-US" b="1" dirty="0">
              <a:solidFill>
                <a:srgbClr val="C00000"/>
              </a:solidFill>
            </a:endParaRPr>
          </a:p>
        </p:txBody>
      </p:sp>
      <p:sp>
        <p:nvSpPr>
          <p:cNvPr id="3" name="Subtitle 2"/>
          <p:cNvSpPr>
            <a:spLocks noGrp="1"/>
          </p:cNvSpPr>
          <p:nvPr>
            <p:ph type="subTitle" idx="1"/>
          </p:nvPr>
        </p:nvSpPr>
        <p:spPr/>
        <p:txBody>
          <a:bodyPr>
            <a:normAutofit/>
          </a:bodyPr>
          <a:lstStyle/>
          <a:p>
            <a:endParaRPr lang="en-US" sz="4000" dirty="0"/>
          </a:p>
        </p:txBody>
      </p:sp>
    </p:spTree>
    <p:extLst>
      <p:ext uri="{BB962C8B-B14F-4D97-AF65-F5344CB8AC3E}">
        <p14:creationId xmlns:p14="http://schemas.microsoft.com/office/powerpoint/2010/main" val="160999892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b="1" dirty="0">
                <a:solidFill>
                  <a:srgbClr val="C00000"/>
                </a:solidFill>
              </a:rPr>
              <a:t>Logistic Regression: Example</a:t>
            </a:r>
          </a:p>
        </p:txBody>
      </p:sp>
      <p:sp>
        <p:nvSpPr>
          <p:cNvPr id="3" name="TextBox 2"/>
          <p:cNvSpPr txBox="1"/>
          <p:nvPr/>
        </p:nvSpPr>
        <p:spPr>
          <a:xfrm>
            <a:off x="457200" y="1066800"/>
            <a:ext cx="8229600" cy="369332"/>
          </a:xfrm>
          <a:prstGeom prst="rect">
            <a:avLst/>
          </a:prstGeom>
          <a:noFill/>
        </p:spPr>
        <p:txBody>
          <a:bodyPr wrap="square" rtlCol="0">
            <a:spAutoFit/>
          </a:bodyPr>
          <a:lstStyle/>
          <a:p>
            <a:pPr marL="171450" indent="-171450">
              <a:buFont typeface="Arial" pitchFamily="34" charset="0"/>
              <a:buChar char="•"/>
            </a:pPr>
            <a:r>
              <a:rPr lang="en-US" dirty="0" smtClean="0"/>
              <a:t>Raw Steam Usage Data</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219856991"/>
              </p:ext>
            </p:extLst>
          </p:nvPr>
        </p:nvGraphicFramePr>
        <p:xfrm>
          <a:off x="2743200" y="1600200"/>
          <a:ext cx="2423477" cy="4525950"/>
        </p:xfrm>
        <a:graphic>
          <a:graphicData uri="http://schemas.openxmlformats.org/drawingml/2006/table">
            <a:tbl>
              <a:tblPr>
                <a:tableStyleId>{5C22544A-7EE6-4342-B048-85BDC9FD1C3A}</a:tableStyleId>
              </a:tblPr>
              <a:tblGrid>
                <a:gridCol w="556588"/>
                <a:gridCol w="753713"/>
                <a:gridCol w="556588"/>
                <a:gridCol w="556588"/>
              </a:tblGrid>
              <a:tr h="174075">
                <a:tc>
                  <a:txBody>
                    <a:bodyPr/>
                    <a:lstStyle/>
                    <a:p>
                      <a:pPr algn="ctr" fontAlgn="b"/>
                      <a:endParaRPr lang="en-US" sz="1000" b="0" i="0" u="none" strike="noStrike" dirty="0">
                        <a:solidFill>
                          <a:srgbClr val="000000"/>
                        </a:solidFill>
                        <a:effectLst/>
                        <a:latin typeface="Calibri"/>
                      </a:endParaRPr>
                    </a:p>
                  </a:txBody>
                  <a:tcPr marL="8704" marR="8704" marT="8704" marB="0" anchor="b"/>
                </a:tc>
                <a:tc>
                  <a:txBody>
                    <a:bodyPr/>
                    <a:lstStyle/>
                    <a:p>
                      <a:pPr algn="ctr" fontAlgn="b"/>
                      <a:r>
                        <a:rPr lang="en-US" sz="1000" u="none" strike="noStrike" dirty="0">
                          <a:effectLst/>
                        </a:rPr>
                        <a:t>X6</a:t>
                      </a:r>
                      <a:endParaRPr lang="en-US" sz="1000" b="0" i="0" u="none" strike="noStrike" dirty="0">
                        <a:solidFill>
                          <a:srgbClr val="000000"/>
                        </a:solidFill>
                        <a:effectLst/>
                        <a:latin typeface="Calibri"/>
                      </a:endParaRPr>
                    </a:p>
                  </a:txBody>
                  <a:tcPr marL="8704" marR="8704" marT="8704" marB="0" anchor="b"/>
                </a:tc>
                <a:tc>
                  <a:txBody>
                    <a:bodyPr/>
                    <a:lstStyle/>
                    <a:p>
                      <a:pPr algn="ctr" fontAlgn="b"/>
                      <a:r>
                        <a:rPr lang="en-US" sz="1000" u="none" strike="noStrike">
                          <a:effectLst/>
                        </a:rPr>
                        <a:t>X8</a:t>
                      </a:r>
                      <a:endParaRPr lang="en-US" sz="1000" b="0" i="0" u="none" strike="noStrike">
                        <a:solidFill>
                          <a:srgbClr val="000000"/>
                        </a:solidFill>
                        <a:effectLst/>
                        <a:latin typeface="Calibri"/>
                      </a:endParaRPr>
                    </a:p>
                  </a:txBody>
                  <a:tcPr marL="8704" marR="8704" marT="8704" marB="0" anchor="b"/>
                </a:tc>
                <a:tc>
                  <a:txBody>
                    <a:bodyPr/>
                    <a:lstStyle/>
                    <a:p>
                      <a:pPr algn="ctr" fontAlgn="b"/>
                      <a:r>
                        <a:rPr lang="en-US" sz="1000" u="none" strike="noStrike">
                          <a:effectLst/>
                        </a:rPr>
                        <a:t>Y</a:t>
                      </a:r>
                      <a:endParaRPr lang="en-US" sz="1000" b="0" i="0" u="none" strike="noStrike">
                        <a:solidFill>
                          <a:srgbClr val="000000"/>
                        </a:solidFill>
                        <a:effectLst/>
                        <a:latin typeface="Calibri"/>
                      </a:endParaRPr>
                    </a:p>
                  </a:txBody>
                  <a:tcPr marL="8704" marR="8704" marT="8704" marB="0" anchor="b"/>
                </a:tc>
              </a:tr>
              <a:tr h="174075">
                <a:tc>
                  <a:txBody>
                    <a:bodyPr/>
                    <a:lstStyle/>
                    <a:p>
                      <a:pPr algn="ctr" fontAlgn="b"/>
                      <a:r>
                        <a:rPr lang="en-US" sz="1000" u="none" strike="noStrike" dirty="0">
                          <a:effectLst/>
                        </a:rPr>
                        <a:t>1</a:t>
                      </a:r>
                      <a:endParaRPr lang="en-US" sz="1000" b="0" i="0" u="none" strike="noStrike" dirty="0">
                        <a:solidFill>
                          <a:srgbClr val="000000"/>
                        </a:solidFill>
                        <a:effectLst/>
                        <a:latin typeface="Calibri"/>
                      </a:endParaRPr>
                    </a:p>
                  </a:txBody>
                  <a:tcPr marL="8704" marR="8704" marT="8704" marB="0" anchor="b"/>
                </a:tc>
                <a:tc>
                  <a:txBody>
                    <a:bodyPr/>
                    <a:lstStyle/>
                    <a:p>
                      <a:pPr algn="ctr" fontAlgn="b"/>
                      <a:r>
                        <a:rPr lang="en-US" sz="1000" u="none" strike="noStrike">
                          <a:effectLst/>
                        </a:rPr>
                        <a:t>20</a:t>
                      </a:r>
                      <a:endParaRPr lang="en-US" sz="1000" b="0" i="0" u="none" strike="noStrike">
                        <a:solidFill>
                          <a:srgbClr val="000000"/>
                        </a:solidFill>
                        <a:effectLst/>
                        <a:latin typeface="Calibri"/>
                      </a:endParaRPr>
                    </a:p>
                  </a:txBody>
                  <a:tcPr marL="8704" marR="8704" marT="8704" marB="0" anchor="b"/>
                </a:tc>
                <a:tc>
                  <a:txBody>
                    <a:bodyPr/>
                    <a:lstStyle/>
                    <a:p>
                      <a:pPr algn="ctr" fontAlgn="b"/>
                      <a:r>
                        <a:rPr lang="en-US" sz="1000" u="none" strike="noStrike">
                          <a:effectLst/>
                        </a:rPr>
                        <a:t>35.3</a:t>
                      </a:r>
                      <a:endParaRPr lang="en-US" sz="1000" b="0" i="0" u="none" strike="noStrike">
                        <a:solidFill>
                          <a:srgbClr val="000000"/>
                        </a:solidFill>
                        <a:effectLst/>
                        <a:latin typeface="Calibri"/>
                      </a:endParaRPr>
                    </a:p>
                  </a:txBody>
                  <a:tcPr marL="8704" marR="8704" marT="8704" marB="0" anchor="b"/>
                </a:tc>
                <a:tc>
                  <a:txBody>
                    <a:bodyPr/>
                    <a:lstStyle/>
                    <a:p>
                      <a:pPr algn="ctr" fontAlgn="b"/>
                      <a:r>
                        <a:rPr lang="en-US" sz="1000" u="none" strike="noStrike">
                          <a:effectLst/>
                        </a:rPr>
                        <a:t>10.98</a:t>
                      </a:r>
                      <a:endParaRPr lang="en-US" sz="1000" b="0" i="0" u="none" strike="noStrike">
                        <a:solidFill>
                          <a:srgbClr val="000000"/>
                        </a:solidFill>
                        <a:effectLst/>
                        <a:latin typeface="Calibri"/>
                      </a:endParaRPr>
                    </a:p>
                  </a:txBody>
                  <a:tcPr marL="8704" marR="8704" marT="8704" marB="0" anchor="b"/>
                </a:tc>
              </a:tr>
              <a:tr h="174075">
                <a:tc>
                  <a:txBody>
                    <a:bodyPr/>
                    <a:lstStyle/>
                    <a:p>
                      <a:pPr algn="ctr" fontAlgn="b"/>
                      <a:r>
                        <a:rPr lang="en-US" sz="1000" u="none" strike="noStrike" dirty="0">
                          <a:effectLst/>
                        </a:rPr>
                        <a:t>2</a:t>
                      </a:r>
                      <a:endParaRPr lang="en-US" sz="1000" b="0" i="0" u="none" strike="noStrike" dirty="0">
                        <a:solidFill>
                          <a:srgbClr val="000000"/>
                        </a:solidFill>
                        <a:effectLst/>
                        <a:latin typeface="Calibri"/>
                      </a:endParaRPr>
                    </a:p>
                  </a:txBody>
                  <a:tcPr marL="8704" marR="8704" marT="8704" marB="0" anchor="b"/>
                </a:tc>
                <a:tc>
                  <a:txBody>
                    <a:bodyPr/>
                    <a:lstStyle/>
                    <a:p>
                      <a:pPr algn="ctr" fontAlgn="b"/>
                      <a:r>
                        <a:rPr lang="en-US" sz="1000" u="none" strike="noStrike" dirty="0">
                          <a:effectLst/>
                        </a:rPr>
                        <a:t>20</a:t>
                      </a:r>
                      <a:endParaRPr lang="en-US" sz="1000" b="0" i="0" u="none" strike="noStrike" dirty="0">
                        <a:solidFill>
                          <a:srgbClr val="000000"/>
                        </a:solidFill>
                        <a:effectLst/>
                        <a:latin typeface="Calibri"/>
                      </a:endParaRPr>
                    </a:p>
                  </a:txBody>
                  <a:tcPr marL="8704" marR="8704" marT="8704" marB="0" anchor="b"/>
                </a:tc>
                <a:tc>
                  <a:txBody>
                    <a:bodyPr/>
                    <a:lstStyle/>
                    <a:p>
                      <a:pPr algn="ctr" fontAlgn="b"/>
                      <a:r>
                        <a:rPr lang="en-US" sz="1000" u="none" strike="noStrike">
                          <a:effectLst/>
                        </a:rPr>
                        <a:t>29.7</a:t>
                      </a:r>
                      <a:endParaRPr lang="en-US" sz="1000" b="0" i="0" u="none" strike="noStrike">
                        <a:solidFill>
                          <a:srgbClr val="000000"/>
                        </a:solidFill>
                        <a:effectLst/>
                        <a:latin typeface="Calibri"/>
                      </a:endParaRPr>
                    </a:p>
                  </a:txBody>
                  <a:tcPr marL="8704" marR="8704" marT="8704" marB="0" anchor="b"/>
                </a:tc>
                <a:tc>
                  <a:txBody>
                    <a:bodyPr/>
                    <a:lstStyle/>
                    <a:p>
                      <a:pPr algn="ctr" fontAlgn="b"/>
                      <a:r>
                        <a:rPr lang="en-US" sz="1000" u="none" strike="noStrike">
                          <a:effectLst/>
                        </a:rPr>
                        <a:t>11.13</a:t>
                      </a:r>
                      <a:endParaRPr lang="en-US" sz="1000" b="0" i="0" u="none" strike="noStrike">
                        <a:solidFill>
                          <a:srgbClr val="000000"/>
                        </a:solidFill>
                        <a:effectLst/>
                        <a:latin typeface="Calibri"/>
                      </a:endParaRPr>
                    </a:p>
                  </a:txBody>
                  <a:tcPr marL="8704" marR="8704" marT="8704" marB="0" anchor="b"/>
                </a:tc>
              </a:tr>
              <a:tr h="174075">
                <a:tc>
                  <a:txBody>
                    <a:bodyPr/>
                    <a:lstStyle/>
                    <a:p>
                      <a:pPr algn="ctr" fontAlgn="b"/>
                      <a:r>
                        <a:rPr lang="en-US" sz="1000" u="none" strike="noStrike" dirty="0">
                          <a:effectLst/>
                        </a:rPr>
                        <a:t>3</a:t>
                      </a:r>
                      <a:endParaRPr lang="en-US" sz="1000" b="0" i="0" u="none" strike="noStrike" dirty="0">
                        <a:solidFill>
                          <a:srgbClr val="000000"/>
                        </a:solidFill>
                        <a:effectLst/>
                        <a:latin typeface="Calibri"/>
                      </a:endParaRPr>
                    </a:p>
                  </a:txBody>
                  <a:tcPr marL="8704" marR="8704" marT="8704" marB="0" anchor="b"/>
                </a:tc>
                <a:tc>
                  <a:txBody>
                    <a:bodyPr/>
                    <a:lstStyle/>
                    <a:p>
                      <a:pPr algn="ctr" fontAlgn="b"/>
                      <a:r>
                        <a:rPr lang="en-US" sz="1000" u="none" strike="noStrike" dirty="0">
                          <a:effectLst/>
                        </a:rPr>
                        <a:t>23</a:t>
                      </a:r>
                      <a:endParaRPr lang="en-US" sz="1000" b="0" i="0" u="none" strike="noStrike" dirty="0">
                        <a:solidFill>
                          <a:srgbClr val="000000"/>
                        </a:solidFill>
                        <a:effectLst/>
                        <a:latin typeface="Calibri"/>
                      </a:endParaRPr>
                    </a:p>
                  </a:txBody>
                  <a:tcPr marL="8704" marR="8704" marT="8704" marB="0" anchor="b"/>
                </a:tc>
                <a:tc>
                  <a:txBody>
                    <a:bodyPr/>
                    <a:lstStyle/>
                    <a:p>
                      <a:pPr algn="ctr" fontAlgn="b"/>
                      <a:r>
                        <a:rPr lang="en-US" sz="1000" u="none" strike="noStrike">
                          <a:effectLst/>
                        </a:rPr>
                        <a:t>30.8</a:t>
                      </a:r>
                      <a:endParaRPr lang="en-US" sz="1000" b="0" i="0" u="none" strike="noStrike">
                        <a:solidFill>
                          <a:srgbClr val="000000"/>
                        </a:solidFill>
                        <a:effectLst/>
                        <a:latin typeface="Calibri"/>
                      </a:endParaRPr>
                    </a:p>
                  </a:txBody>
                  <a:tcPr marL="8704" marR="8704" marT="8704" marB="0" anchor="b"/>
                </a:tc>
                <a:tc>
                  <a:txBody>
                    <a:bodyPr/>
                    <a:lstStyle/>
                    <a:p>
                      <a:pPr algn="ctr" fontAlgn="b"/>
                      <a:r>
                        <a:rPr lang="en-US" sz="1000" u="none" strike="noStrike">
                          <a:effectLst/>
                        </a:rPr>
                        <a:t>12.51</a:t>
                      </a:r>
                      <a:endParaRPr lang="en-US" sz="1000" b="0" i="0" u="none" strike="noStrike">
                        <a:solidFill>
                          <a:srgbClr val="000000"/>
                        </a:solidFill>
                        <a:effectLst/>
                        <a:latin typeface="Calibri"/>
                      </a:endParaRPr>
                    </a:p>
                  </a:txBody>
                  <a:tcPr marL="8704" marR="8704" marT="8704" marB="0" anchor="b"/>
                </a:tc>
              </a:tr>
              <a:tr h="174075">
                <a:tc>
                  <a:txBody>
                    <a:bodyPr/>
                    <a:lstStyle/>
                    <a:p>
                      <a:pPr algn="ctr" fontAlgn="b"/>
                      <a:r>
                        <a:rPr lang="en-US" sz="1000" u="none" strike="noStrike" dirty="0">
                          <a:effectLst/>
                        </a:rPr>
                        <a:t>4</a:t>
                      </a:r>
                      <a:endParaRPr lang="en-US" sz="1000" b="0" i="0" u="none" strike="noStrike" dirty="0">
                        <a:solidFill>
                          <a:srgbClr val="000000"/>
                        </a:solidFill>
                        <a:effectLst/>
                        <a:latin typeface="Calibri"/>
                      </a:endParaRPr>
                    </a:p>
                  </a:txBody>
                  <a:tcPr marL="8704" marR="8704" marT="8704" marB="0" anchor="b"/>
                </a:tc>
                <a:tc>
                  <a:txBody>
                    <a:bodyPr/>
                    <a:lstStyle/>
                    <a:p>
                      <a:pPr algn="ctr" fontAlgn="b"/>
                      <a:r>
                        <a:rPr lang="en-US" sz="1000" u="none" strike="noStrike" dirty="0">
                          <a:effectLst/>
                        </a:rPr>
                        <a:t>20</a:t>
                      </a:r>
                      <a:endParaRPr lang="en-US" sz="1000" b="0" i="0" u="none" strike="noStrike" dirty="0">
                        <a:solidFill>
                          <a:srgbClr val="000000"/>
                        </a:solidFill>
                        <a:effectLst/>
                        <a:latin typeface="Calibri"/>
                      </a:endParaRPr>
                    </a:p>
                  </a:txBody>
                  <a:tcPr marL="8704" marR="8704" marT="8704" marB="0" anchor="b"/>
                </a:tc>
                <a:tc>
                  <a:txBody>
                    <a:bodyPr/>
                    <a:lstStyle/>
                    <a:p>
                      <a:pPr algn="ctr" fontAlgn="b"/>
                      <a:r>
                        <a:rPr lang="en-US" sz="1000" u="none" strike="noStrike">
                          <a:effectLst/>
                        </a:rPr>
                        <a:t>58.8</a:t>
                      </a:r>
                      <a:endParaRPr lang="en-US" sz="1000" b="0" i="0" u="none" strike="noStrike">
                        <a:solidFill>
                          <a:srgbClr val="000000"/>
                        </a:solidFill>
                        <a:effectLst/>
                        <a:latin typeface="Calibri"/>
                      </a:endParaRPr>
                    </a:p>
                  </a:txBody>
                  <a:tcPr marL="8704" marR="8704" marT="8704" marB="0" anchor="b"/>
                </a:tc>
                <a:tc>
                  <a:txBody>
                    <a:bodyPr/>
                    <a:lstStyle/>
                    <a:p>
                      <a:pPr algn="ctr" fontAlgn="b"/>
                      <a:r>
                        <a:rPr lang="en-US" sz="1000" u="none" strike="noStrike">
                          <a:effectLst/>
                        </a:rPr>
                        <a:t>8.4</a:t>
                      </a:r>
                      <a:endParaRPr lang="en-US" sz="1000" b="0" i="0" u="none" strike="noStrike">
                        <a:solidFill>
                          <a:srgbClr val="000000"/>
                        </a:solidFill>
                        <a:effectLst/>
                        <a:latin typeface="Calibri"/>
                      </a:endParaRPr>
                    </a:p>
                  </a:txBody>
                  <a:tcPr marL="8704" marR="8704" marT="8704" marB="0" anchor="b"/>
                </a:tc>
              </a:tr>
              <a:tr h="174075">
                <a:tc>
                  <a:txBody>
                    <a:bodyPr/>
                    <a:lstStyle/>
                    <a:p>
                      <a:pPr algn="ctr" fontAlgn="b"/>
                      <a:r>
                        <a:rPr lang="en-US" sz="1000" u="none" strike="noStrike" dirty="0">
                          <a:effectLst/>
                        </a:rPr>
                        <a:t>5</a:t>
                      </a:r>
                      <a:endParaRPr lang="en-US" sz="1000" b="0" i="0" u="none" strike="noStrike" dirty="0">
                        <a:solidFill>
                          <a:srgbClr val="000000"/>
                        </a:solidFill>
                        <a:effectLst/>
                        <a:latin typeface="Calibri"/>
                      </a:endParaRPr>
                    </a:p>
                  </a:txBody>
                  <a:tcPr marL="8704" marR="8704" marT="8704" marB="0" anchor="b"/>
                </a:tc>
                <a:tc>
                  <a:txBody>
                    <a:bodyPr/>
                    <a:lstStyle/>
                    <a:p>
                      <a:pPr algn="ctr" fontAlgn="b"/>
                      <a:r>
                        <a:rPr lang="en-US" sz="1000" u="none" strike="noStrike">
                          <a:effectLst/>
                        </a:rPr>
                        <a:t>21</a:t>
                      </a:r>
                      <a:endParaRPr lang="en-US" sz="1000" b="0" i="0" u="none" strike="noStrike">
                        <a:solidFill>
                          <a:srgbClr val="000000"/>
                        </a:solidFill>
                        <a:effectLst/>
                        <a:latin typeface="Calibri"/>
                      </a:endParaRPr>
                    </a:p>
                  </a:txBody>
                  <a:tcPr marL="8704" marR="8704" marT="8704" marB="0" anchor="b"/>
                </a:tc>
                <a:tc>
                  <a:txBody>
                    <a:bodyPr/>
                    <a:lstStyle/>
                    <a:p>
                      <a:pPr algn="ctr" fontAlgn="b"/>
                      <a:r>
                        <a:rPr lang="en-US" sz="1000" u="none" strike="noStrike">
                          <a:effectLst/>
                        </a:rPr>
                        <a:t>61.4</a:t>
                      </a:r>
                      <a:endParaRPr lang="en-US" sz="1000" b="0" i="0" u="none" strike="noStrike">
                        <a:solidFill>
                          <a:srgbClr val="000000"/>
                        </a:solidFill>
                        <a:effectLst/>
                        <a:latin typeface="Calibri"/>
                      </a:endParaRPr>
                    </a:p>
                  </a:txBody>
                  <a:tcPr marL="8704" marR="8704" marT="8704" marB="0" anchor="b"/>
                </a:tc>
                <a:tc>
                  <a:txBody>
                    <a:bodyPr/>
                    <a:lstStyle/>
                    <a:p>
                      <a:pPr algn="ctr" fontAlgn="b"/>
                      <a:r>
                        <a:rPr lang="en-US" sz="1000" u="none" strike="noStrike">
                          <a:effectLst/>
                        </a:rPr>
                        <a:t>9.27</a:t>
                      </a:r>
                      <a:endParaRPr lang="en-US" sz="1000" b="0" i="0" u="none" strike="noStrike">
                        <a:solidFill>
                          <a:srgbClr val="000000"/>
                        </a:solidFill>
                        <a:effectLst/>
                        <a:latin typeface="Calibri"/>
                      </a:endParaRPr>
                    </a:p>
                  </a:txBody>
                  <a:tcPr marL="8704" marR="8704" marT="8704" marB="0" anchor="b"/>
                </a:tc>
              </a:tr>
              <a:tr h="174075">
                <a:tc>
                  <a:txBody>
                    <a:bodyPr/>
                    <a:lstStyle/>
                    <a:p>
                      <a:pPr algn="ctr" fontAlgn="b"/>
                      <a:r>
                        <a:rPr lang="en-US" sz="1000" u="none" strike="noStrike" dirty="0">
                          <a:effectLst/>
                        </a:rPr>
                        <a:t>6</a:t>
                      </a:r>
                      <a:endParaRPr lang="en-US" sz="1000" b="0" i="0" u="none" strike="noStrike" dirty="0">
                        <a:solidFill>
                          <a:srgbClr val="000000"/>
                        </a:solidFill>
                        <a:effectLst/>
                        <a:latin typeface="Calibri"/>
                      </a:endParaRPr>
                    </a:p>
                  </a:txBody>
                  <a:tcPr marL="8704" marR="8704" marT="8704" marB="0" anchor="b"/>
                </a:tc>
                <a:tc>
                  <a:txBody>
                    <a:bodyPr/>
                    <a:lstStyle/>
                    <a:p>
                      <a:pPr algn="ctr" fontAlgn="b"/>
                      <a:r>
                        <a:rPr lang="en-US" sz="1000" u="none" strike="noStrike">
                          <a:effectLst/>
                        </a:rPr>
                        <a:t>22</a:t>
                      </a:r>
                      <a:endParaRPr lang="en-US" sz="1000" b="0" i="0" u="none" strike="noStrike">
                        <a:solidFill>
                          <a:srgbClr val="000000"/>
                        </a:solidFill>
                        <a:effectLst/>
                        <a:latin typeface="Calibri"/>
                      </a:endParaRPr>
                    </a:p>
                  </a:txBody>
                  <a:tcPr marL="8704" marR="8704" marT="8704" marB="0" anchor="b"/>
                </a:tc>
                <a:tc>
                  <a:txBody>
                    <a:bodyPr/>
                    <a:lstStyle/>
                    <a:p>
                      <a:pPr algn="ctr" fontAlgn="b"/>
                      <a:r>
                        <a:rPr lang="en-US" sz="1000" u="none" strike="noStrike" dirty="0">
                          <a:effectLst/>
                        </a:rPr>
                        <a:t>71.3</a:t>
                      </a:r>
                      <a:endParaRPr lang="en-US" sz="1000" b="0" i="0" u="none" strike="noStrike" dirty="0">
                        <a:solidFill>
                          <a:srgbClr val="000000"/>
                        </a:solidFill>
                        <a:effectLst/>
                        <a:latin typeface="Calibri"/>
                      </a:endParaRPr>
                    </a:p>
                  </a:txBody>
                  <a:tcPr marL="8704" marR="8704" marT="8704" marB="0" anchor="b"/>
                </a:tc>
                <a:tc>
                  <a:txBody>
                    <a:bodyPr/>
                    <a:lstStyle/>
                    <a:p>
                      <a:pPr algn="ctr" fontAlgn="b"/>
                      <a:r>
                        <a:rPr lang="en-US" sz="1000" u="none" strike="noStrike">
                          <a:effectLst/>
                        </a:rPr>
                        <a:t>8.73</a:t>
                      </a:r>
                      <a:endParaRPr lang="en-US" sz="1000" b="0" i="0" u="none" strike="noStrike">
                        <a:solidFill>
                          <a:srgbClr val="000000"/>
                        </a:solidFill>
                        <a:effectLst/>
                        <a:latin typeface="Calibri"/>
                      </a:endParaRPr>
                    </a:p>
                  </a:txBody>
                  <a:tcPr marL="8704" marR="8704" marT="8704" marB="0" anchor="b"/>
                </a:tc>
              </a:tr>
              <a:tr h="174075">
                <a:tc>
                  <a:txBody>
                    <a:bodyPr/>
                    <a:lstStyle/>
                    <a:p>
                      <a:pPr algn="ctr" fontAlgn="b"/>
                      <a:r>
                        <a:rPr lang="en-US" sz="1000" u="none" strike="noStrike" dirty="0">
                          <a:effectLst/>
                        </a:rPr>
                        <a:t>7</a:t>
                      </a:r>
                      <a:endParaRPr lang="en-US" sz="1000" b="0" i="0" u="none" strike="noStrike" dirty="0">
                        <a:solidFill>
                          <a:srgbClr val="000000"/>
                        </a:solidFill>
                        <a:effectLst/>
                        <a:latin typeface="Calibri"/>
                      </a:endParaRPr>
                    </a:p>
                  </a:txBody>
                  <a:tcPr marL="8704" marR="8704" marT="8704" marB="0" anchor="b"/>
                </a:tc>
                <a:tc>
                  <a:txBody>
                    <a:bodyPr/>
                    <a:lstStyle/>
                    <a:p>
                      <a:pPr algn="ctr" fontAlgn="b"/>
                      <a:r>
                        <a:rPr lang="en-US" sz="1000" u="none" strike="noStrike">
                          <a:effectLst/>
                        </a:rPr>
                        <a:t>11</a:t>
                      </a:r>
                      <a:endParaRPr lang="en-US" sz="1000" b="0" i="0" u="none" strike="noStrike">
                        <a:solidFill>
                          <a:srgbClr val="000000"/>
                        </a:solidFill>
                        <a:effectLst/>
                        <a:latin typeface="Calibri"/>
                      </a:endParaRPr>
                    </a:p>
                  </a:txBody>
                  <a:tcPr marL="8704" marR="8704" marT="8704" marB="0" anchor="b"/>
                </a:tc>
                <a:tc>
                  <a:txBody>
                    <a:bodyPr/>
                    <a:lstStyle/>
                    <a:p>
                      <a:pPr algn="ctr" fontAlgn="b"/>
                      <a:r>
                        <a:rPr lang="en-US" sz="1000" u="none" strike="noStrike">
                          <a:effectLst/>
                        </a:rPr>
                        <a:t>74.4</a:t>
                      </a:r>
                      <a:endParaRPr lang="en-US" sz="1000" b="0" i="0" u="none" strike="noStrike">
                        <a:solidFill>
                          <a:srgbClr val="000000"/>
                        </a:solidFill>
                        <a:effectLst/>
                        <a:latin typeface="Calibri"/>
                      </a:endParaRPr>
                    </a:p>
                  </a:txBody>
                  <a:tcPr marL="8704" marR="8704" marT="8704" marB="0" anchor="b"/>
                </a:tc>
                <a:tc>
                  <a:txBody>
                    <a:bodyPr/>
                    <a:lstStyle/>
                    <a:p>
                      <a:pPr algn="ctr" fontAlgn="b"/>
                      <a:r>
                        <a:rPr lang="en-US" sz="1000" u="none" strike="noStrike">
                          <a:effectLst/>
                        </a:rPr>
                        <a:t>6.36</a:t>
                      </a:r>
                      <a:endParaRPr lang="en-US" sz="1000" b="0" i="0" u="none" strike="noStrike">
                        <a:solidFill>
                          <a:srgbClr val="000000"/>
                        </a:solidFill>
                        <a:effectLst/>
                        <a:latin typeface="Calibri"/>
                      </a:endParaRPr>
                    </a:p>
                  </a:txBody>
                  <a:tcPr marL="8704" marR="8704" marT="8704" marB="0" anchor="b"/>
                </a:tc>
              </a:tr>
              <a:tr h="174075">
                <a:tc>
                  <a:txBody>
                    <a:bodyPr/>
                    <a:lstStyle/>
                    <a:p>
                      <a:pPr algn="ctr" fontAlgn="b"/>
                      <a:r>
                        <a:rPr lang="en-US" sz="1000" u="none" strike="noStrike" dirty="0">
                          <a:effectLst/>
                        </a:rPr>
                        <a:t>8</a:t>
                      </a:r>
                      <a:endParaRPr lang="en-US" sz="1000" b="0" i="0" u="none" strike="noStrike" dirty="0">
                        <a:solidFill>
                          <a:srgbClr val="000000"/>
                        </a:solidFill>
                        <a:effectLst/>
                        <a:latin typeface="Calibri"/>
                      </a:endParaRPr>
                    </a:p>
                  </a:txBody>
                  <a:tcPr marL="8704" marR="8704" marT="8704" marB="0" anchor="b"/>
                </a:tc>
                <a:tc>
                  <a:txBody>
                    <a:bodyPr/>
                    <a:lstStyle/>
                    <a:p>
                      <a:pPr algn="ctr" fontAlgn="b"/>
                      <a:r>
                        <a:rPr lang="en-US" sz="1000" u="none" strike="noStrike">
                          <a:effectLst/>
                        </a:rPr>
                        <a:t>23</a:t>
                      </a:r>
                      <a:endParaRPr lang="en-US" sz="1000" b="0" i="0" u="none" strike="noStrike">
                        <a:solidFill>
                          <a:srgbClr val="000000"/>
                        </a:solidFill>
                        <a:effectLst/>
                        <a:latin typeface="Calibri"/>
                      </a:endParaRPr>
                    </a:p>
                  </a:txBody>
                  <a:tcPr marL="8704" marR="8704" marT="8704" marB="0" anchor="b"/>
                </a:tc>
                <a:tc>
                  <a:txBody>
                    <a:bodyPr/>
                    <a:lstStyle/>
                    <a:p>
                      <a:pPr algn="ctr" fontAlgn="b"/>
                      <a:r>
                        <a:rPr lang="en-US" sz="1000" u="none" strike="noStrike">
                          <a:effectLst/>
                        </a:rPr>
                        <a:t>76.7</a:t>
                      </a:r>
                      <a:endParaRPr lang="en-US" sz="1000" b="0" i="0" u="none" strike="noStrike">
                        <a:solidFill>
                          <a:srgbClr val="000000"/>
                        </a:solidFill>
                        <a:effectLst/>
                        <a:latin typeface="Calibri"/>
                      </a:endParaRPr>
                    </a:p>
                  </a:txBody>
                  <a:tcPr marL="8704" marR="8704" marT="8704" marB="0" anchor="b"/>
                </a:tc>
                <a:tc>
                  <a:txBody>
                    <a:bodyPr/>
                    <a:lstStyle/>
                    <a:p>
                      <a:pPr algn="ctr" fontAlgn="b"/>
                      <a:r>
                        <a:rPr lang="en-US" sz="1000" u="none" strike="noStrike">
                          <a:effectLst/>
                        </a:rPr>
                        <a:t>8.5</a:t>
                      </a:r>
                      <a:endParaRPr lang="en-US" sz="1000" b="0" i="0" u="none" strike="noStrike">
                        <a:solidFill>
                          <a:srgbClr val="000000"/>
                        </a:solidFill>
                        <a:effectLst/>
                        <a:latin typeface="Calibri"/>
                      </a:endParaRPr>
                    </a:p>
                  </a:txBody>
                  <a:tcPr marL="8704" marR="8704" marT="8704" marB="0" anchor="b"/>
                </a:tc>
              </a:tr>
              <a:tr h="174075">
                <a:tc>
                  <a:txBody>
                    <a:bodyPr/>
                    <a:lstStyle/>
                    <a:p>
                      <a:pPr algn="ctr" fontAlgn="b"/>
                      <a:r>
                        <a:rPr lang="en-US" sz="1000" u="none" strike="noStrike" dirty="0">
                          <a:effectLst/>
                        </a:rPr>
                        <a:t>9</a:t>
                      </a:r>
                      <a:endParaRPr lang="en-US" sz="1000" b="0" i="0" u="none" strike="noStrike" dirty="0">
                        <a:solidFill>
                          <a:srgbClr val="000000"/>
                        </a:solidFill>
                        <a:effectLst/>
                        <a:latin typeface="Calibri"/>
                      </a:endParaRPr>
                    </a:p>
                  </a:txBody>
                  <a:tcPr marL="8704" marR="8704" marT="8704" marB="0" anchor="b"/>
                </a:tc>
                <a:tc>
                  <a:txBody>
                    <a:bodyPr/>
                    <a:lstStyle/>
                    <a:p>
                      <a:pPr algn="ctr" fontAlgn="b"/>
                      <a:r>
                        <a:rPr lang="en-US" sz="1000" u="none" strike="noStrike">
                          <a:effectLst/>
                        </a:rPr>
                        <a:t>21</a:t>
                      </a:r>
                      <a:endParaRPr lang="en-US" sz="1000" b="0" i="0" u="none" strike="noStrike">
                        <a:solidFill>
                          <a:srgbClr val="000000"/>
                        </a:solidFill>
                        <a:effectLst/>
                        <a:latin typeface="Calibri"/>
                      </a:endParaRPr>
                    </a:p>
                  </a:txBody>
                  <a:tcPr marL="8704" marR="8704" marT="8704" marB="0" anchor="b"/>
                </a:tc>
                <a:tc>
                  <a:txBody>
                    <a:bodyPr/>
                    <a:lstStyle/>
                    <a:p>
                      <a:pPr algn="ctr" fontAlgn="b"/>
                      <a:r>
                        <a:rPr lang="en-US" sz="1000" u="none" strike="noStrike">
                          <a:effectLst/>
                        </a:rPr>
                        <a:t>70.7</a:t>
                      </a:r>
                      <a:endParaRPr lang="en-US" sz="1000" b="0" i="0" u="none" strike="noStrike">
                        <a:solidFill>
                          <a:srgbClr val="000000"/>
                        </a:solidFill>
                        <a:effectLst/>
                        <a:latin typeface="Calibri"/>
                      </a:endParaRPr>
                    </a:p>
                  </a:txBody>
                  <a:tcPr marL="8704" marR="8704" marT="8704" marB="0" anchor="b"/>
                </a:tc>
                <a:tc>
                  <a:txBody>
                    <a:bodyPr/>
                    <a:lstStyle/>
                    <a:p>
                      <a:pPr algn="ctr" fontAlgn="b"/>
                      <a:r>
                        <a:rPr lang="en-US" sz="1000" u="none" strike="noStrike">
                          <a:effectLst/>
                        </a:rPr>
                        <a:t>7.82</a:t>
                      </a:r>
                      <a:endParaRPr lang="en-US" sz="1000" b="0" i="0" u="none" strike="noStrike">
                        <a:solidFill>
                          <a:srgbClr val="000000"/>
                        </a:solidFill>
                        <a:effectLst/>
                        <a:latin typeface="Calibri"/>
                      </a:endParaRPr>
                    </a:p>
                  </a:txBody>
                  <a:tcPr marL="8704" marR="8704" marT="8704" marB="0" anchor="b"/>
                </a:tc>
              </a:tr>
              <a:tr h="174075">
                <a:tc>
                  <a:txBody>
                    <a:bodyPr/>
                    <a:lstStyle/>
                    <a:p>
                      <a:pPr algn="ctr" fontAlgn="b"/>
                      <a:r>
                        <a:rPr lang="en-US" sz="1000" u="none" strike="noStrike" dirty="0">
                          <a:effectLst/>
                        </a:rPr>
                        <a:t>10</a:t>
                      </a:r>
                      <a:endParaRPr lang="en-US" sz="1000" b="0" i="0" u="none" strike="noStrike" dirty="0">
                        <a:solidFill>
                          <a:srgbClr val="000000"/>
                        </a:solidFill>
                        <a:effectLst/>
                        <a:latin typeface="Calibri"/>
                      </a:endParaRPr>
                    </a:p>
                  </a:txBody>
                  <a:tcPr marL="8704" marR="8704" marT="8704" marB="0" anchor="b"/>
                </a:tc>
                <a:tc>
                  <a:txBody>
                    <a:bodyPr/>
                    <a:lstStyle/>
                    <a:p>
                      <a:pPr algn="ctr" fontAlgn="b"/>
                      <a:r>
                        <a:rPr lang="en-US" sz="1000" u="none" strike="noStrike">
                          <a:effectLst/>
                        </a:rPr>
                        <a:t>20</a:t>
                      </a:r>
                      <a:endParaRPr lang="en-US" sz="1000" b="0" i="0" u="none" strike="noStrike">
                        <a:solidFill>
                          <a:srgbClr val="000000"/>
                        </a:solidFill>
                        <a:effectLst/>
                        <a:latin typeface="Calibri"/>
                      </a:endParaRPr>
                    </a:p>
                  </a:txBody>
                  <a:tcPr marL="8704" marR="8704" marT="8704" marB="0" anchor="b"/>
                </a:tc>
                <a:tc>
                  <a:txBody>
                    <a:bodyPr/>
                    <a:lstStyle/>
                    <a:p>
                      <a:pPr algn="ctr" fontAlgn="b"/>
                      <a:r>
                        <a:rPr lang="en-US" sz="1000" u="none" strike="noStrike">
                          <a:effectLst/>
                        </a:rPr>
                        <a:t>57.5</a:t>
                      </a:r>
                      <a:endParaRPr lang="en-US" sz="1000" b="0" i="0" u="none" strike="noStrike">
                        <a:solidFill>
                          <a:srgbClr val="000000"/>
                        </a:solidFill>
                        <a:effectLst/>
                        <a:latin typeface="Calibri"/>
                      </a:endParaRPr>
                    </a:p>
                  </a:txBody>
                  <a:tcPr marL="8704" marR="8704" marT="8704" marB="0" anchor="b"/>
                </a:tc>
                <a:tc>
                  <a:txBody>
                    <a:bodyPr/>
                    <a:lstStyle/>
                    <a:p>
                      <a:pPr algn="ctr" fontAlgn="b"/>
                      <a:r>
                        <a:rPr lang="en-US" sz="1000" u="none" strike="noStrike">
                          <a:effectLst/>
                        </a:rPr>
                        <a:t>9.14</a:t>
                      </a:r>
                      <a:endParaRPr lang="en-US" sz="1000" b="0" i="0" u="none" strike="noStrike">
                        <a:solidFill>
                          <a:srgbClr val="000000"/>
                        </a:solidFill>
                        <a:effectLst/>
                        <a:latin typeface="Calibri"/>
                      </a:endParaRPr>
                    </a:p>
                  </a:txBody>
                  <a:tcPr marL="8704" marR="8704" marT="8704" marB="0" anchor="b"/>
                </a:tc>
              </a:tr>
              <a:tr h="174075">
                <a:tc>
                  <a:txBody>
                    <a:bodyPr/>
                    <a:lstStyle/>
                    <a:p>
                      <a:pPr algn="ctr" fontAlgn="b"/>
                      <a:r>
                        <a:rPr lang="en-US" sz="1000" u="none" strike="noStrike" dirty="0">
                          <a:effectLst/>
                        </a:rPr>
                        <a:t>11</a:t>
                      </a:r>
                      <a:endParaRPr lang="en-US" sz="1000" b="0" i="0" u="none" strike="noStrike" dirty="0">
                        <a:solidFill>
                          <a:srgbClr val="000000"/>
                        </a:solidFill>
                        <a:effectLst/>
                        <a:latin typeface="Calibri"/>
                      </a:endParaRPr>
                    </a:p>
                  </a:txBody>
                  <a:tcPr marL="8704" marR="8704" marT="8704" marB="0" anchor="b"/>
                </a:tc>
                <a:tc>
                  <a:txBody>
                    <a:bodyPr/>
                    <a:lstStyle/>
                    <a:p>
                      <a:pPr algn="ctr" fontAlgn="b"/>
                      <a:r>
                        <a:rPr lang="en-US" sz="1000" u="none" strike="noStrike">
                          <a:effectLst/>
                        </a:rPr>
                        <a:t>20</a:t>
                      </a:r>
                      <a:endParaRPr lang="en-US" sz="1000" b="0" i="0" u="none" strike="noStrike">
                        <a:solidFill>
                          <a:srgbClr val="000000"/>
                        </a:solidFill>
                        <a:effectLst/>
                        <a:latin typeface="Calibri"/>
                      </a:endParaRPr>
                    </a:p>
                  </a:txBody>
                  <a:tcPr marL="8704" marR="8704" marT="8704" marB="0" anchor="b"/>
                </a:tc>
                <a:tc>
                  <a:txBody>
                    <a:bodyPr/>
                    <a:lstStyle/>
                    <a:p>
                      <a:pPr algn="ctr" fontAlgn="b"/>
                      <a:r>
                        <a:rPr lang="en-US" sz="1000" u="none" strike="noStrike">
                          <a:effectLst/>
                        </a:rPr>
                        <a:t>46.4</a:t>
                      </a:r>
                      <a:endParaRPr lang="en-US" sz="1000" b="0" i="0" u="none" strike="noStrike">
                        <a:solidFill>
                          <a:srgbClr val="000000"/>
                        </a:solidFill>
                        <a:effectLst/>
                        <a:latin typeface="Calibri"/>
                      </a:endParaRPr>
                    </a:p>
                  </a:txBody>
                  <a:tcPr marL="8704" marR="8704" marT="8704" marB="0" anchor="b"/>
                </a:tc>
                <a:tc>
                  <a:txBody>
                    <a:bodyPr/>
                    <a:lstStyle/>
                    <a:p>
                      <a:pPr algn="ctr" fontAlgn="b"/>
                      <a:r>
                        <a:rPr lang="en-US" sz="1000" u="none" strike="noStrike">
                          <a:effectLst/>
                        </a:rPr>
                        <a:t>8.24</a:t>
                      </a:r>
                      <a:endParaRPr lang="en-US" sz="1000" b="0" i="0" u="none" strike="noStrike">
                        <a:solidFill>
                          <a:srgbClr val="000000"/>
                        </a:solidFill>
                        <a:effectLst/>
                        <a:latin typeface="Calibri"/>
                      </a:endParaRPr>
                    </a:p>
                  </a:txBody>
                  <a:tcPr marL="8704" marR="8704" marT="8704" marB="0" anchor="b"/>
                </a:tc>
              </a:tr>
              <a:tr h="174075">
                <a:tc>
                  <a:txBody>
                    <a:bodyPr/>
                    <a:lstStyle/>
                    <a:p>
                      <a:pPr algn="ctr" fontAlgn="b"/>
                      <a:r>
                        <a:rPr lang="en-US" sz="1000" u="none" strike="noStrike" dirty="0">
                          <a:effectLst/>
                        </a:rPr>
                        <a:t>12</a:t>
                      </a:r>
                      <a:endParaRPr lang="en-US" sz="1000" b="0" i="0" u="none" strike="noStrike" dirty="0">
                        <a:solidFill>
                          <a:srgbClr val="000000"/>
                        </a:solidFill>
                        <a:effectLst/>
                        <a:latin typeface="Calibri"/>
                      </a:endParaRPr>
                    </a:p>
                  </a:txBody>
                  <a:tcPr marL="8704" marR="8704" marT="8704" marB="0" anchor="b"/>
                </a:tc>
                <a:tc>
                  <a:txBody>
                    <a:bodyPr/>
                    <a:lstStyle/>
                    <a:p>
                      <a:pPr algn="ctr" fontAlgn="b"/>
                      <a:r>
                        <a:rPr lang="en-US" sz="1000" u="none" strike="noStrike">
                          <a:effectLst/>
                        </a:rPr>
                        <a:t>21</a:t>
                      </a:r>
                      <a:endParaRPr lang="en-US" sz="1000" b="0" i="0" u="none" strike="noStrike">
                        <a:solidFill>
                          <a:srgbClr val="000000"/>
                        </a:solidFill>
                        <a:effectLst/>
                        <a:latin typeface="Calibri"/>
                      </a:endParaRPr>
                    </a:p>
                  </a:txBody>
                  <a:tcPr marL="8704" marR="8704" marT="8704" marB="0" anchor="b"/>
                </a:tc>
                <a:tc>
                  <a:txBody>
                    <a:bodyPr/>
                    <a:lstStyle/>
                    <a:p>
                      <a:pPr algn="ctr" fontAlgn="b"/>
                      <a:r>
                        <a:rPr lang="en-US" sz="1000" u="none" strike="noStrike">
                          <a:effectLst/>
                        </a:rPr>
                        <a:t>28.9</a:t>
                      </a:r>
                      <a:endParaRPr lang="en-US" sz="1000" b="0" i="0" u="none" strike="noStrike">
                        <a:solidFill>
                          <a:srgbClr val="000000"/>
                        </a:solidFill>
                        <a:effectLst/>
                        <a:latin typeface="Calibri"/>
                      </a:endParaRPr>
                    </a:p>
                  </a:txBody>
                  <a:tcPr marL="8704" marR="8704" marT="8704" marB="0" anchor="b"/>
                </a:tc>
                <a:tc>
                  <a:txBody>
                    <a:bodyPr/>
                    <a:lstStyle/>
                    <a:p>
                      <a:pPr algn="ctr" fontAlgn="b"/>
                      <a:r>
                        <a:rPr lang="en-US" sz="1000" u="none" strike="noStrike">
                          <a:effectLst/>
                        </a:rPr>
                        <a:t>12.19</a:t>
                      </a:r>
                      <a:endParaRPr lang="en-US" sz="1000" b="0" i="0" u="none" strike="noStrike">
                        <a:solidFill>
                          <a:srgbClr val="000000"/>
                        </a:solidFill>
                        <a:effectLst/>
                        <a:latin typeface="Calibri"/>
                      </a:endParaRPr>
                    </a:p>
                  </a:txBody>
                  <a:tcPr marL="8704" marR="8704" marT="8704" marB="0" anchor="b"/>
                </a:tc>
              </a:tr>
              <a:tr h="174075">
                <a:tc>
                  <a:txBody>
                    <a:bodyPr/>
                    <a:lstStyle/>
                    <a:p>
                      <a:pPr algn="ctr" fontAlgn="b"/>
                      <a:r>
                        <a:rPr lang="en-US" sz="1000" u="none" strike="noStrike" dirty="0">
                          <a:effectLst/>
                        </a:rPr>
                        <a:t>13</a:t>
                      </a:r>
                      <a:endParaRPr lang="en-US" sz="1000" b="0" i="0" u="none" strike="noStrike" dirty="0">
                        <a:solidFill>
                          <a:srgbClr val="000000"/>
                        </a:solidFill>
                        <a:effectLst/>
                        <a:latin typeface="Calibri"/>
                      </a:endParaRPr>
                    </a:p>
                  </a:txBody>
                  <a:tcPr marL="8704" marR="8704" marT="8704" marB="0" anchor="b"/>
                </a:tc>
                <a:tc>
                  <a:txBody>
                    <a:bodyPr/>
                    <a:lstStyle/>
                    <a:p>
                      <a:pPr algn="ctr" fontAlgn="b"/>
                      <a:r>
                        <a:rPr lang="en-US" sz="1000" u="none" strike="noStrike">
                          <a:effectLst/>
                        </a:rPr>
                        <a:t>21</a:t>
                      </a:r>
                      <a:endParaRPr lang="en-US" sz="1000" b="0" i="0" u="none" strike="noStrike">
                        <a:solidFill>
                          <a:srgbClr val="000000"/>
                        </a:solidFill>
                        <a:effectLst/>
                        <a:latin typeface="Calibri"/>
                      </a:endParaRPr>
                    </a:p>
                  </a:txBody>
                  <a:tcPr marL="8704" marR="8704" marT="8704" marB="0" anchor="b"/>
                </a:tc>
                <a:tc>
                  <a:txBody>
                    <a:bodyPr/>
                    <a:lstStyle/>
                    <a:p>
                      <a:pPr algn="ctr" fontAlgn="b"/>
                      <a:r>
                        <a:rPr lang="en-US" sz="1000" u="none" strike="noStrike">
                          <a:effectLst/>
                        </a:rPr>
                        <a:t>28.1</a:t>
                      </a:r>
                      <a:endParaRPr lang="en-US" sz="1000" b="0" i="0" u="none" strike="noStrike">
                        <a:solidFill>
                          <a:srgbClr val="000000"/>
                        </a:solidFill>
                        <a:effectLst/>
                        <a:latin typeface="Calibri"/>
                      </a:endParaRPr>
                    </a:p>
                  </a:txBody>
                  <a:tcPr marL="8704" marR="8704" marT="8704" marB="0" anchor="b"/>
                </a:tc>
                <a:tc>
                  <a:txBody>
                    <a:bodyPr/>
                    <a:lstStyle/>
                    <a:p>
                      <a:pPr algn="ctr" fontAlgn="b"/>
                      <a:r>
                        <a:rPr lang="en-US" sz="1000" u="none" strike="noStrike">
                          <a:effectLst/>
                        </a:rPr>
                        <a:t>11.88</a:t>
                      </a:r>
                      <a:endParaRPr lang="en-US" sz="1000" b="0" i="0" u="none" strike="noStrike">
                        <a:solidFill>
                          <a:srgbClr val="000000"/>
                        </a:solidFill>
                        <a:effectLst/>
                        <a:latin typeface="Calibri"/>
                      </a:endParaRPr>
                    </a:p>
                  </a:txBody>
                  <a:tcPr marL="8704" marR="8704" marT="8704" marB="0" anchor="b"/>
                </a:tc>
              </a:tr>
              <a:tr h="174075">
                <a:tc>
                  <a:txBody>
                    <a:bodyPr/>
                    <a:lstStyle/>
                    <a:p>
                      <a:pPr algn="ctr" fontAlgn="b"/>
                      <a:r>
                        <a:rPr lang="en-US" sz="1000" u="none" strike="noStrike" dirty="0">
                          <a:effectLst/>
                        </a:rPr>
                        <a:t>14</a:t>
                      </a:r>
                      <a:endParaRPr lang="en-US" sz="1000" b="0" i="0" u="none" strike="noStrike" dirty="0">
                        <a:solidFill>
                          <a:srgbClr val="000000"/>
                        </a:solidFill>
                        <a:effectLst/>
                        <a:latin typeface="Calibri"/>
                      </a:endParaRPr>
                    </a:p>
                  </a:txBody>
                  <a:tcPr marL="8704" marR="8704" marT="8704" marB="0" anchor="b"/>
                </a:tc>
                <a:tc>
                  <a:txBody>
                    <a:bodyPr/>
                    <a:lstStyle/>
                    <a:p>
                      <a:pPr algn="ctr" fontAlgn="b"/>
                      <a:r>
                        <a:rPr lang="en-US" sz="1000" u="none" strike="noStrike">
                          <a:effectLst/>
                        </a:rPr>
                        <a:t>19</a:t>
                      </a:r>
                      <a:endParaRPr lang="en-US" sz="1000" b="0" i="0" u="none" strike="noStrike">
                        <a:solidFill>
                          <a:srgbClr val="000000"/>
                        </a:solidFill>
                        <a:effectLst/>
                        <a:latin typeface="Calibri"/>
                      </a:endParaRPr>
                    </a:p>
                  </a:txBody>
                  <a:tcPr marL="8704" marR="8704" marT="8704" marB="0" anchor="b"/>
                </a:tc>
                <a:tc>
                  <a:txBody>
                    <a:bodyPr/>
                    <a:lstStyle/>
                    <a:p>
                      <a:pPr algn="ctr" fontAlgn="b"/>
                      <a:r>
                        <a:rPr lang="en-US" sz="1000" u="none" strike="noStrike">
                          <a:effectLst/>
                        </a:rPr>
                        <a:t>39.1</a:t>
                      </a:r>
                      <a:endParaRPr lang="en-US" sz="1000" b="0" i="0" u="none" strike="noStrike">
                        <a:solidFill>
                          <a:srgbClr val="000000"/>
                        </a:solidFill>
                        <a:effectLst/>
                        <a:latin typeface="Calibri"/>
                      </a:endParaRPr>
                    </a:p>
                  </a:txBody>
                  <a:tcPr marL="8704" marR="8704" marT="8704" marB="0" anchor="b"/>
                </a:tc>
                <a:tc>
                  <a:txBody>
                    <a:bodyPr/>
                    <a:lstStyle/>
                    <a:p>
                      <a:pPr algn="ctr" fontAlgn="b"/>
                      <a:r>
                        <a:rPr lang="en-US" sz="1000" u="none" strike="noStrike">
                          <a:effectLst/>
                        </a:rPr>
                        <a:t>9.57</a:t>
                      </a:r>
                      <a:endParaRPr lang="en-US" sz="1000" b="0" i="0" u="none" strike="noStrike">
                        <a:solidFill>
                          <a:srgbClr val="000000"/>
                        </a:solidFill>
                        <a:effectLst/>
                        <a:latin typeface="Calibri"/>
                      </a:endParaRPr>
                    </a:p>
                  </a:txBody>
                  <a:tcPr marL="8704" marR="8704" marT="8704" marB="0" anchor="b"/>
                </a:tc>
              </a:tr>
              <a:tr h="174075">
                <a:tc>
                  <a:txBody>
                    <a:bodyPr/>
                    <a:lstStyle/>
                    <a:p>
                      <a:pPr algn="ctr" fontAlgn="b"/>
                      <a:r>
                        <a:rPr lang="en-US" sz="1000" u="none" strike="noStrike" dirty="0">
                          <a:effectLst/>
                        </a:rPr>
                        <a:t>15</a:t>
                      </a:r>
                      <a:endParaRPr lang="en-US" sz="1000" b="0" i="0" u="none" strike="noStrike" dirty="0">
                        <a:solidFill>
                          <a:srgbClr val="000000"/>
                        </a:solidFill>
                        <a:effectLst/>
                        <a:latin typeface="Calibri"/>
                      </a:endParaRPr>
                    </a:p>
                  </a:txBody>
                  <a:tcPr marL="8704" marR="8704" marT="8704" marB="0" anchor="b"/>
                </a:tc>
                <a:tc>
                  <a:txBody>
                    <a:bodyPr/>
                    <a:lstStyle/>
                    <a:p>
                      <a:pPr algn="ctr" fontAlgn="b"/>
                      <a:r>
                        <a:rPr lang="en-US" sz="1000" u="none" strike="noStrike">
                          <a:effectLst/>
                        </a:rPr>
                        <a:t>23</a:t>
                      </a:r>
                      <a:endParaRPr lang="en-US" sz="1000" b="0" i="0" u="none" strike="noStrike">
                        <a:solidFill>
                          <a:srgbClr val="000000"/>
                        </a:solidFill>
                        <a:effectLst/>
                        <a:latin typeface="Calibri"/>
                      </a:endParaRPr>
                    </a:p>
                  </a:txBody>
                  <a:tcPr marL="8704" marR="8704" marT="8704" marB="0" anchor="b"/>
                </a:tc>
                <a:tc>
                  <a:txBody>
                    <a:bodyPr/>
                    <a:lstStyle/>
                    <a:p>
                      <a:pPr algn="ctr" fontAlgn="b"/>
                      <a:r>
                        <a:rPr lang="en-US" sz="1000" u="none" strike="noStrike">
                          <a:effectLst/>
                        </a:rPr>
                        <a:t>46.8</a:t>
                      </a:r>
                      <a:endParaRPr lang="en-US" sz="1000" b="0" i="0" u="none" strike="noStrike">
                        <a:solidFill>
                          <a:srgbClr val="000000"/>
                        </a:solidFill>
                        <a:effectLst/>
                        <a:latin typeface="Calibri"/>
                      </a:endParaRPr>
                    </a:p>
                  </a:txBody>
                  <a:tcPr marL="8704" marR="8704" marT="8704" marB="0" anchor="b"/>
                </a:tc>
                <a:tc>
                  <a:txBody>
                    <a:bodyPr/>
                    <a:lstStyle/>
                    <a:p>
                      <a:pPr algn="ctr" fontAlgn="b"/>
                      <a:r>
                        <a:rPr lang="en-US" sz="1000" u="none" strike="noStrike">
                          <a:effectLst/>
                        </a:rPr>
                        <a:t>10.94</a:t>
                      </a:r>
                      <a:endParaRPr lang="en-US" sz="1000" b="0" i="0" u="none" strike="noStrike">
                        <a:solidFill>
                          <a:srgbClr val="000000"/>
                        </a:solidFill>
                        <a:effectLst/>
                        <a:latin typeface="Calibri"/>
                      </a:endParaRPr>
                    </a:p>
                  </a:txBody>
                  <a:tcPr marL="8704" marR="8704" marT="8704" marB="0" anchor="b"/>
                </a:tc>
              </a:tr>
              <a:tr h="174075">
                <a:tc>
                  <a:txBody>
                    <a:bodyPr/>
                    <a:lstStyle/>
                    <a:p>
                      <a:pPr algn="ctr" fontAlgn="b"/>
                      <a:r>
                        <a:rPr lang="en-US" sz="1000" u="none" strike="noStrike" dirty="0">
                          <a:effectLst/>
                        </a:rPr>
                        <a:t>16</a:t>
                      </a:r>
                      <a:endParaRPr lang="en-US" sz="1000" b="0" i="0" u="none" strike="noStrike" dirty="0">
                        <a:solidFill>
                          <a:srgbClr val="000000"/>
                        </a:solidFill>
                        <a:effectLst/>
                        <a:latin typeface="Calibri"/>
                      </a:endParaRPr>
                    </a:p>
                  </a:txBody>
                  <a:tcPr marL="8704" marR="8704" marT="8704" marB="0" anchor="b"/>
                </a:tc>
                <a:tc>
                  <a:txBody>
                    <a:bodyPr/>
                    <a:lstStyle/>
                    <a:p>
                      <a:pPr algn="ctr" fontAlgn="b"/>
                      <a:r>
                        <a:rPr lang="en-US" sz="1000" u="none" strike="noStrike">
                          <a:effectLst/>
                        </a:rPr>
                        <a:t>20</a:t>
                      </a:r>
                      <a:endParaRPr lang="en-US" sz="1000" b="0" i="0" u="none" strike="noStrike">
                        <a:solidFill>
                          <a:srgbClr val="000000"/>
                        </a:solidFill>
                        <a:effectLst/>
                        <a:latin typeface="Calibri"/>
                      </a:endParaRPr>
                    </a:p>
                  </a:txBody>
                  <a:tcPr marL="8704" marR="8704" marT="8704" marB="0" anchor="b"/>
                </a:tc>
                <a:tc>
                  <a:txBody>
                    <a:bodyPr/>
                    <a:lstStyle/>
                    <a:p>
                      <a:pPr algn="ctr" fontAlgn="b"/>
                      <a:r>
                        <a:rPr lang="en-US" sz="1000" u="none" strike="noStrike">
                          <a:effectLst/>
                        </a:rPr>
                        <a:t>48.5</a:t>
                      </a:r>
                      <a:endParaRPr lang="en-US" sz="1000" b="0" i="0" u="none" strike="noStrike">
                        <a:solidFill>
                          <a:srgbClr val="000000"/>
                        </a:solidFill>
                        <a:effectLst/>
                        <a:latin typeface="Calibri"/>
                      </a:endParaRPr>
                    </a:p>
                  </a:txBody>
                  <a:tcPr marL="8704" marR="8704" marT="8704" marB="0" anchor="b"/>
                </a:tc>
                <a:tc>
                  <a:txBody>
                    <a:bodyPr/>
                    <a:lstStyle/>
                    <a:p>
                      <a:pPr algn="ctr" fontAlgn="b"/>
                      <a:r>
                        <a:rPr lang="en-US" sz="1000" u="none" strike="noStrike">
                          <a:effectLst/>
                        </a:rPr>
                        <a:t>9.58</a:t>
                      </a:r>
                      <a:endParaRPr lang="en-US" sz="1000" b="0" i="0" u="none" strike="noStrike">
                        <a:solidFill>
                          <a:srgbClr val="000000"/>
                        </a:solidFill>
                        <a:effectLst/>
                        <a:latin typeface="Calibri"/>
                      </a:endParaRPr>
                    </a:p>
                  </a:txBody>
                  <a:tcPr marL="8704" marR="8704" marT="8704" marB="0" anchor="b"/>
                </a:tc>
              </a:tr>
              <a:tr h="174075">
                <a:tc>
                  <a:txBody>
                    <a:bodyPr/>
                    <a:lstStyle/>
                    <a:p>
                      <a:pPr algn="ctr" fontAlgn="b"/>
                      <a:r>
                        <a:rPr lang="en-US" sz="1000" u="none" strike="noStrike" dirty="0">
                          <a:effectLst/>
                        </a:rPr>
                        <a:t>17</a:t>
                      </a:r>
                      <a:endParaRPr lang="en-US" sz="1000" b="0" i="0" u="none" strike="noStrike" dirty="0">
                        <a:solidFill>
                          <a:srgbClr val="000000"/>
                        </a:solidFill>
                        <a:effectLst/>
                        <a:latin typeface="Calibri"/>
                      </a:endParaRPr>
                    </a:p>
                  </a:txBody>
                  <a:tcPr marL="8704" marR="8704" marT="8704" marB="0" anchor="b"/>
                </a:tc>
                <a:tc>
                  <a:txBody>
                    <a:bodyPr/>
                    <a:lstStyle/>
                    <a:p>
                      <a:pPr algn="ctr" fontAlgn="b"/>
                      <a:r>
                        <a:rPr lang="en-US" sz="1000" u="none" strike="noStrike">
                          <a:effectLst/>
                        </a:rPr>
                        <a:t>22</a:t>
                      </a:r>
                      <a:endParaRPr lang="en-US" sz="1000" b="0" i="0" u="none" strike="noStrike">
                        <a:solidFill>
                          <a:srgbClr val="000000"/>
                        </a:solidFill>
                        <a:effectLst/>
                        <a:latin typeface="Calibri"/>
                      </a:endParaRPr>
                    </a:p>
                  </a:txBody>
                  <a:tcPr marL="8704" marR="8704" marT="8704" marB="0" anchor="b"/>
                </a:tc>
                <a:tc>
                  <a:txBody>
                    <a:bodyPr/>
                    <a:lstStyle/>
                    <a:p>
                      <a:pPr algn="ctr" fontAlgn="b"/>
                      <a:r>
                        <a:rPr lang="en-US" sz="1000" u="none" strike="noStrike">
                          <a:effectLst/>
                        </a:rPr>
                        <a:t>59.3</a:t>
                      </a:r>
                      <a:endParaRPr lang="en-US" sz="1000" b="0" i="0" u="none" strike="noStrike">
                        <a:solidFill>
                          <a:srgbClr val="000000"/>
                        </a:solidFill>
                        <a:effectLst/>
                        <a:latin typeface="Calibri"/>
                      </a:endParaRPr>
                    </a:p>
                  </a:txBody>
                  <a:tcPr marL="8704" marR="8704" marT="8704" marB="0" anchor="b"/>
                </a:tc>
                <a:tc>
                  <a:txBody>
                    <a:bodyPr/>
                    <a:lstStyle/>
                    <a:p>
                      <a:pPr algn="ctr" fontAlgn="b"/>
                      <a:r>
                        <a:rPr lang="en-US" sz="1000" u="none" strike="noStrike">
                          <a:effectLst/>
                        </a:rPr>
                        <a:t>10.09</a:t>
                      </a:r>
                      <a:endParaRPr lang="en-US" sz="1000" b="0" i="0" u="none" strike="noStrike">
                        <a:solidFill>
                          <a:srgbClr val="000000"/>
                        </a:solidFill>
                        <a:effectLst/>
                        <a:latin typeface="Calibri"/>
                      </a:endParaRPr>
                    </a:p>
                  </a:txBody>
                  <a:tcPr marL="8704" marR="8704" marT="8704" marB="0" anchor="b"/>
                </a:tc>
              </a:tr>
              <a:tr h="174075">
                <a:tc>
                  <a:txBody>
                    <a:bodyPr/>
                    <a:lstStyle/>
                    <a:p>
                      <a:pPr algn="ctr" fontAlgn="b"/>
                      <a:r>
                        <a:rPr lang="en-US" sz="1000" u="none" strike="noStrike" dirty="0">
                          <a:effectLst/>
                        </a:rPr>
                        <a:t>18</a:t>
                      </a:r>
                      <a:endParaRPr lang="en-US" sz="1000" b="0" i="0" u="none" strike="noStrike" dirty="0">
                        <a:solidFill>
                          <a:srgbClr val="000000"/>
                        </a:solidFill>
                        <a:effectLst/>
                        <a:latin typeface="Calibri"/>
                      </a:endParaRPr>
                    </a:p>
                  </a:txBody>
                  <a:tcPr marL="8704" marR="8704" marT="8704" marB="0" anchor="b"/>
                </a:tc>
                <a:tc>
                  <a:txBody>
                    <a:bodyPr/>
                    <a:lstStyle/>
                    <a:p>
                      <a:pPr algn="ctr" fontAlgn="b"/>
                      <a:r>
                        <a:rPr lang="en-US" sz="1000" u="none" strike="noStrike">
                          <a:effectLst/>
                        </a:rPr>
                        <a:t>22</a:t>
                      </a:r>
                      <a:endParaRPr lang="en-US" sz="1000" b="0" i="0" u="none" strike="noStrike">
                        <a:solidFill>
                          <a:srgbClr val="000000"/>
                        </a:solidFill>
                        <a:effectLst/>
                        <a:latin typeface="Calibri"/>
                      </a:endParaRPr>
                    </a:p>
                  </a:txBody>
                  <a:tcPr marL="8704" marR="8704" marT="8704" marB="0" anchor="b"/>
                </a:tc>
                <a:tc>
                  <a:txBody>
                    <a:bodyPr/>
                    <a:lstStyle/>
                    <a:p>
                      <a:pPr algn="ctr" fontAlgn="b"/>
                      <a:r>
                        <a:rPr lang="en-US" sz="1000" u="none" strike="noStrike">
                          <a:effectLst/>
                        </a:rPr>
                        <a:t>70</a:t>
                      </a:r>
                      <a:endParaRPr lang="en-US" sz="1000" b="0" i="0" u="none" strike="noStrike">
                        <a:solidFill>
                          <a:srgbClr val="000000"/>
                        </a:solidFill>
                        <a:effectLst/>
                        <a:latin typeface="Calibri"/>
                      </a:endParaRPr>
                    </a:p>
                  </a:txBody>
                  <a:tcPr marL="8704" marR="8704" marT="8704" marB="0" anchor="b"/>
                </a:tc>
                <a:tc>
                  <a:txBody>
                    <a:bodyPr/>
                    <a:lstStyle/>
                    <a:p>
                      <a:pPr algn="ctr" fontAlgn="b"/>
                      <a:r>
                        <a:rPr lang="en-US" sz="1000" u="none" strike="noStrike">
                          <a:effectLst/>
                        </a:rPr>
                        <a:t>8.11</a:t>
                      </a:r>
                      <a:endParaRPr lang="en-US" sz="1000" b="0" i="0" u="none" strike="noStrike">
                        <a:solidFill>
                          <a:srgbClr val="000000"/>
                        </a:solidFill>
                        <a:effectLst/>
                        <a:latin typeface="Calibri"/>
                      </a:endParaRPr>
                    </a:p>
                  </a:txBody>
                  <a:tcPr marL="8704" marR="8704" marT="8704" marB="0" anchor="b"/>
                </a:tc>
              </a:tr>
              <a:tr h="174075">
                <a:tc>
                  <a:txBody>
                    <a:bodyPr/>
                    <a:lstStyle/>
                    <a:p>
                      <a:pPr algn="ctr" fontAlgn="b"/>
                      <a:r>
                        <a:rPr lang="en-US" sz="1000" u="none" strike="noStrike" dirty="0">
                          <a:effectLst/>
                        </a:rPr>
                        <a:t>19</a:t>
                      </a:r>
                      <a:endParaRPr lang="en-US" sz="1000" b="0" i="0" u="none" strike="noStrike" dirty="0">
                        <a:solidFill>
                          <a:srgbClr val="000000"/>
                        </a:solidFill>
                        <a:effectLst/>
                        <a:latin typeface="Calibri"/>
                      </a:endParaRPr>
                    </a:p>
                  </a:txBody>
                  <a:tcPr marL="8704" marR="8704" marT="8704" marB="0" anchor="b"/>
                </a:tc>
                <a:tc>
                  <a:txBody>
                    <a:bodyPr/>
                    <a:lstStyle/>
                    <a:p>
                      <a:pPr algn="ctr" fontAlgn="b"/>
                      <a:r>
                        <a:rPr lang="en-US" sz="1000" u="none" strike="noStrike">
                          <a:effectLst/>
                        </a:rPr>
                        <a:t>11</a:t>
                      </a:r>
                      <a:endParaRPr lang="en-US" sz="1000" b="0" i="0" u="none" strike="noStrike">
                        <a:solidFill>
                          <a:srgbClr val="000000"/>
                        </a:solidFill>
                        <a:effectLst/>
                        <a:latin typeface="Calibri"/>
                      </a:endParaRPr>
                    </a:p>
                  </a:txBody>
                  <a:tcPr marL="8704" marR="8704" marT="8704" marB="0" anchor="b"/>
                </a:tc>
                <a:tc>
                  <a:txBody>
                    <a:bodyPr/>
                    <a:lstStyle/>
                    <a:p>
                      <a:pPr algn="ctr" fontAlgn="b"/>
                      <a:r>
                        <a:rPr lang="en-US" sz="1000" u="none" strike="noStrike">
                          <a:effectLst/>
                        </a:rPr>
                        <a:t>70</a:t>
                      </a:r>
                      <a:endParaRPr lang="en-US" sz="1000" b="0" i="0" u="none" strike="noStrike">
                        <a:solidFill>
                          <a:srgbClr val="000000"/>
                        </a:solidFill>
                        <a:effectLst/>
                        <a:latin typeface="Calibri"/>
                      </a:endParaRPr>
                    </a:p>
                  </a:txBody>
                  <a:tcPr marL="8704" marR="8704" marT="8704" marB="0" anchor="b"/>
                </a:tc>
                <a:tc>
                  <a:txBody>
                    <a:bodyPr/>
                    <a:lstStyle/>
                    <a:p>
                      <a:pPr algn="ctr" fontAlgn="b"/>
                      <a:r>
                        <a:rPr lang="en-US" sz="1000" u="none" strike="noStrike">
                          <a:effectLst/>
                        </a:rPr>
                        <a:t>6.83</a:t>
                      </a:r>
                      <a:endParaRPr lang="en-US" sz="1000" b="0" i="0" u="none" strike="noStrike">
                        <a:solidFill>
                          <a:srgbClr val="000000"/>
                        </a:solidFill>
                        <a:effectLst/>
                        <a:latin typeface="Calibri"/>
                      </a:endParaRPr>
                    </a:p>
                  </a:txBody>
                  <a:tcPr marL="8704" marR="8704" marT="8704" marB="0" anchor="b"/>
                </a:tc>
              </a:tr>
              <a:tr h="174075">
                <a:tc>
                  <a:txBody>
                    <a:bodyPr/>
                    <a:lstStyle/>
                    <a:p>
                      <a:pPr algn="ctr" fontAlgn="b"/>
                      <a:r>
                        <a:rPr lang="en-US" sz="1000" u="none" strike="noStrike" dirty="0">
                          <a:effectLst/>
                        </a:rPr>
                        <a:t>20</a:t>
                      </a:r>
                      <a:endParaRPr lang="en-US" sz="1000" b="0" i="0" u="none" strike="noStrike" dirty="0">
                        <a:solidFill>
                          <a:srgbClr val="000000"/>
                        </a:solidFill>
                        <a:effectLst/>
                        <a:latin typeface="Calibri"/>
                      </a:endParaRPr>
                    </a:p>
                  </a:txBody>
                  <a:tcPr marL="8704" marR="8704" marT="8704" marB="0" anchor="b"/>
                </a:tc>
                <a:tc>
                  <a:txBody>
                    <a:bodyPr/>
                    <a:lstStyle/>
                    <a:p>
                      <a:pPr algn="ctr" fontAlgn="b"/>
                      <a:r>
                        <a:rPr lang="en-US" sz="1000" u="none" strike="noStrike">
                          <a:effectLst/>
                        </a:rPr>
                        <a:t>23</a:t>
                      </a:r>
                      <a:endParaRPr lang="en-US" sz="1000" b="0" i="0" u="none" strike="noStrike">
                        <a:solidFill>
                          <a:srgbClr val="000000"/>
                        </a:solidFill>
                        <a:effectLst/>
                        <a:latin typeface="Calibri"/>
                      </a:endParaRPr>
                    </a:p>
                  </a:txBody>
                  <a:tcPr marL="8704" marR="8704" marT="8704" marB="0" anchor="b"/>
                </a:tc>
                <a:tc>
                  <a:txBody>
                    <a:bodyPr/>
                    <a:lstStyle/>
                    <a:p>
                      <a:pPr algn="ctr" fontAlgn="b"/>
                      <a:r>
                        <a:rPr lang="en-US" sz="1000" u="none" strike="noStrike">
                          <a:effectLst/>
                        </a:rPr>
                        <a:t>74.5</a:t>
                      </a:r>
                      <a:endParaRPr lang="en-US" sz="1000" b="0" i="0" u="none" strike="noStrike">
                        <a:solidFill>
                          <a:srgbClr val="000000"/>
                        </a:solidFill>
                        <a:effectLst/>
                        <a:latin typeface="Calibri"/>
                      </a:endParaRPr>
                    </a:p>
                  </a:txBody>
                  <a:tcPr marL="8704" marR="8704" marT="8704" marB="0" anchor="b"/>
                </a:tc>
                <a:tc>
                  <a:txBody>
                    <a:bodyPr/>
                    <a:lstStyle/>
                    <a:p>
                      <a:pPr algn="ctr" fontAlgn="b"/>
                      <a:r>
                        <a:rPr lang="en-US" sz="1000" u="none" strike="noStrike">
                          <a:effectLst/>
                        </a:rPr>
                        <a:t>8.88</a:t>
                      </a:r>
                      <a:endParaRPr lang="en-US" sz="1000" b="0" i="0" u="none" strike="noStrike">
                        <a:solidFill>
                          <a:srgbClr val="000000"/>
                        </a:solidFill>
                        <a:effectLst/>
                        <a:latin typeface="Calibri"/>
                      </a:endParaRPr>
                    </a:p>
                  </a:txBody>
                  <a:tcPr marL="8704" marR="8704" marT="8704" marB="0" anchor="b"/>
                </a:tc>
              </a:tr>
              <a:tr h="174075">
                <a:tc>
                  <a:txBody>
                    <a:bodyPr/>
                    <a:lstStyle/>
                    <a:p>
                      <a:pPr algn="ctr" fontAlgn="b"/>
                      <a:r>
                        <a:rPr lang="en-US" sz="1000" u="none" strike="noStrike" dirty="0">
                          <a:effectLst/>
                        </a:rPr>
                        <a:t>21</a:t>
                      </a:r>
                      <a:endParaRPr lang="en-US" sz="1000" b="0" i="0" u="none" strike="noStrike" dirty="0">
                        <a:solidFill>
                          <a:srgbClr val="000000"/>
                        </a:solidFill>
                        <a:effectLst/>
                        <a:latin typeface="Calibri"/>
                      </a:endParaRPr>
                    </a:p>
                  </a:txBody>
                  <a:tcPr marL="8704" marR="8704" marT="8704" marB="0" anchor="b"/>
                </a:tc>
                <a:tc>
                  <a:txBody>
                    <a:bodyPr/>
                    <a:lstStyle/>
                    <a:p>
                      <a:pPr algn="ctr" fontAlgn="b"/>
                      <a:r>
                        <a:rPr lang="en-US" sz="1000" u="none" strike="noStrike">
                          <a:effectLst/>
                        </a:rPr>
                        <a:t>20</a:t>
                      </a:r>
                      <a:endParaRPr lang="en-US" sz="1000" b="0" i="0" u="none" strike="noStrike">
                        <a:solidFill>
                          <a:srgbClr val="000000"/>
                        </a:solidFill>
                        <a:effectLst/>
                        <a:latin typeface="Calibri"/>
                      </a:endParaRPr>
                    </a:p>
                  </a:txBody>
                  <a:tcPr marL="8704" marR="8704" marT="8704" marB="0" anchor="b"/>
                </a:tc>
                <a:tc>
                  <a:txBody>
                    <a:bodyPr/>
                    <a:lstStyle/>
                    <a:p>
                      <a:pPr algn="ctr" fontAlgn="b"/>
                      <a:r>
                        <a:rPr lang="en-US" sz="1000" u="none" strike="noStrike">
                          <a:effectLst/>
                        </a:rPr>
                        <a:t>72.1</a:t>
                      </a:r>
                      <a:endParaRPr lang="en-US" sz="1000" b="0" i="0" u="none" strike="noStrike">
                        <a:solidFill>
                          <a:srgbClr val="000000"/>
                        </a:solidFill>
                        <a:effectLst/>
                        <a:latin typeface="Calibri"/>
                      </a:endParaRPr>
                    </a:p>
                  </a:txBody>
                  <a:tcPr marL="8704" marR="8704" marT="8704" marB="0" anchor="b"/>
                </a:tc>
                <a:tc>
                  <a:txBody>
                    <a:bodyPr/>
                    <a:lstStyle/>
                    <a:p>
                      <a:pPr algn="ctr" fontAlgn="b"/>
                      <a:r>
                        <a:rPr lang="en-US" sz="1000" u="none" strike="noStrike">
                          <a:effectLst/>
                        </a:rPr>
                        <a:t>7.68</a:t>
                      </a:r>
                      <a:endParaRPr lang="en-US" sz="1000" b="0" i="0" u="none" strike="noStrike">
                        <a:solidFill>
                          <a:srgbClr val="000000"/>
                        </a:solidFill>
                        <a:effectLst/>
                        <a:latin typeface="Calibri"/>
                      </a:endParaRPr>
                    </a:p>
                  </a:txBody>
                  <a:tcPr marL="8704" marR="8704" marT="8704" marB="0" anchor="b"/>
                </a:tc>
              </a:tr>
              <a:tr h="174075">
                <a:tc>
                  <a:txBody>
                    <a:bodyPr/>
                    <a:lstStyle/>
                    <a:p>
                      <a:pPr algn="ctr" fontAlgn="b"/>
                      <a:r>
                        <a:rPr lang="en-US" sz="1000" u="none" strike="noStrike" dirty="0">
                          <a:effectLst/>
                        </a:rPr>
                        <a:t>22</a:t>
                      </a:r>
                      <a:endParaRPr lang="en-US" sz="1000" b="0" i="0" u="none" strike="noStrike" dirty="0">
                        <a:solidFill>
                          <a:srgbClr val="000000"/>
                        </a:solidFill>
                        <a:effectLst/>
                        <a:latin typeface="Calibri"/>
                      </a:endParaRPr>
                    </a:p>
                  </a:txBody>
                  <a:tcPr marL="8704" marR="8704" marT="8704" marB="0" anchor="b"/>
                </a:tc>
                <a:tc>
                  <a:txBody>
                    <a:bodyPr/>
                    <a:lstStyle/>
                    <a:p>
                      <a:pPr algn="ctr" fontAlgn="b"/>
                      <a:r>
                        <a:rPr lang="en-US" sz="1000" u="none" strike="noStrike">
                          <a:effectLst/>
                        </a:rPr>
                        <a:t>21</a:t>
                      </a:r>
                      <a:endParaRPr lang="en-US" sz="1000" b="0" i="0" u="none" strike="noStrike">
                        <a:solidFill>
                          <a:srgbClr val="000000"/>
                        </a:solidFill>
                        <a:effectLst/>
                        <a:latin typeface="Calibri"/>
                      </a:endParaRPr>
                    </a:p>
                  </a:txBody>
                  <a:tcPr marL="8704" marR="8704" marT="8704" marB="0" anchor="b"/>
                </a:tc>
                <a:tc>
                  <a:txBody>
                    <a:bodyPr/>
                    <a:lstStyle/>
                    <a:p>
                      <a:pPr algn="ctr" fontAlgn="b"/>
                      <a:r>
                        <a:rPr lang="en-US" sz="1000" u="none" strike="noStrike">
                          <a:effectLst/>
                        </a:rPr>
                        <a:t>58.1</a:t>
                      </a:r>
                      <a:endParaRPr lang="en-US" sz="1000" b="0" i="0" u="none" strike="noStrike">
                        <a:solidFill>
                          <a:srgbClr val="000000"/>
                        </a:solidFill>
                        <a:effectLst/>
                        <a:latin typeface="Calibri"/>
                      </a:endParaRPr>
                    </a:p>
                  </a:txBody>
                  <a:tcPr marL="8704" marR="8704" marT="8704" marB="0" anchor="b"/>
                </a:tc>
                <a:tc>
                  <a:txBody>
                    <a:bodyPr/>
                    <a:lstStyle/>
                    <a:p>
                      <a:pPr algn="ctr" fontAlgn="b"/>
                      <a:r>
                        <a:rPr lang="en-US" sz="1000" u="none" strike="noStrike">
                          <a:effectLst/>
                        </a:rPr>
                        <a:t>8.47</a:t>
                      </a:r>
                      <a:endParaRPr lang="en-US" sz="1000" b="0" i="0" u="none" strike="noStrike">
                        <a:solidFill>
                          <a:srgbClr val="000000"/>
                        </a:solidFill>
                        <a:effectLst/>
                        <a:latin typeface="Calibri"/>
                      </a:endParaRPr>
                    </a:p>
                  </a:txBody>
                  <a:tcPr marL="8704" marR="8704" marT="8704" marB="0" anchor="b"/>
                </a:tc>
              </a:tr>
              <a:tr h="174075">
                <a:tc>
                  <a:txBody>
                    <a:bodyPr/>
                    <a:lstStyle/>
                    <a:p>
                      <a:pPr algn="ctr" fontAlgn="b"/>
                      <a:r>
                        <a:rPr lang="en-US" sz="1000" u="none" strike="noStrike" dirty="0">
                          <a:effectLst/>
                        </a:rPr>
                        <a:t>23</a:t>
                      </a:r>
                      <a:endParaRPr lang="en-US" sz="1000" b="0" i="0" u="none" strike="noStrike" dirty="0">
                        <a:solidFill>
                          <a:srgbClr val="000000"/>
                        </a:solidFill>
                        <a:effectLst/>
                        <a:latin typeface="Calibri"/>
                      </a:endParaRPr>
                    </a:p>
                  </a:txBody>
                  <a:tcPr marL="8704" marR="8704" marT="8704" marB="0" anchor="b"/>
                </a:tc>
                <a:tc>
                  <a:txBody>
                    <a:bodyPr/>
                    <a:lstStyle/>
                    <a:p>
                      <a:pPr algn="ctr" fontAlgn="b"/>
                      <a:r>
                        <a:rPr lang="en-US" sz="1000" u="none" strike="noStrike">
                          <a:effectLst/>
                        </a:rPr>
                        <a:t>20</a:t>
                      </a:r>
                      <a:endParaRPr lang="en-US" sz="1000" b="0" i="0" u="none" strike="noStrike">
                        <a:solidFill>
                          <a:srgbClr val="000000"/>
                        </a:solidFill>
                        <a:effectLst/>
                        <a:latin typeface="Calibri"/>
                      </a:endParaRPr>
                    </a:p>
                  </a:txBody>
                  <a:tcPr marL="8704" marR="8704" marT="8704" marB="0" anchor="b"/>
                </a:tc>
                <a:tc>
                  <a:txBody>
                    <a:bodyPr/>
                    <a:lstStyle/>
                    <a:p>
                      <a:pPr algn="ctr" fontAlgn="b"/>
                      <a:r>
                        <a:rPr lang="en-US" sz="1000" u="none" strike="noStrike">
                          <a:effectLst/>
                        </a:rPr>
                        <a:t>44.6</a:t>
                      </a:r>
                      <a:endParaRPr lang="en-US" sz="1000" b="0" i="0" u="none" strike="noStrike">
                        <a:solidFill>
                          <a:srgbClr val="000000"/>
                        </a:solidFill>
                        <a:effectLst/>
                        <a:latin typeface="Calibri"/>
                      </a:endParaRPr>
                    </a:p>
                  </a:txBody>
                  <a:tcPr marL="8704" marR="8704" marT="8704" marB="0" anchor="b"/>
                </a:tc>
                <a:tc>
                  <a:txBody>
                    <a:bodyPr/>
                    <a:lstStyle/>
                    <a:p>
                      <a:pPr algn="ctr" fontAlgn="b"/>
                      <a:r>
                        <a:rPr lang="en-US" sz="1000" u="none" strike="noStrike">
                          <a:effectLst/>
                        </a:rPr>
                        <a:t>8.86</a:t>
                      </a:r>
                      <a:endParaRPr lang="en-US" sz="1000" b="0" i="0" u="none" strike="noStrike">
                        <a:solidFill>
                          <a:srgbClr val="000000"/>
                        </a:solidFill>
                        <a:effectLst/>
                        <a:latin typeface="Calibri"/>
                      </a:endParaRPr>
                    </a:p>
                  </a:txBody>
                  <a:tcPr marL="8704" marR="8704" marT="8704" marB="0" anchor="b"/>
                </a:tc>
              </a:tr>
              <a:tr h="174075">
                <a:tc>
                  <a:txBody>
                    <a:bodyPr/>
                    <a:lstStyle/>
                    <a:p>
                      <a:pPr algn="ctr" fontAlgn="b"/>
                      <a:r>
                        <a:rPr lang="en-US" sz="1000" u="none" strike="noStrike" dirty="0">
                          <a:effectLst/>
                        </a:rPr>
                        <a:t>24</a:t>
                      </a:r>
                      <a:endParaRPr lang="en-US" sz="1000" b="0" i="0" u="none" strike="noStrike" dirty="0">
                        <a:solidFill>
                          <a:srgbClr val="000000"/>
                        </a:solidFill>
                        <a:effectLst/>
                        <a:latin typeface="Calibri"/>
                      </a:endParaRPr>
                    </a:p>
                  </a:txBody>
                  <a:tcPr marL="8704" marR="8704" marT="8704" marB="0" anchor="b"/>
                </a:tc>
                <a:tc>
                  <a:txBody>
                    <a:bodyPr/>
                    <a:lstStyle/>
                    <a:p>
                      <a:pPr algn="ctr" fontAlgn="b"/>
                      <a:r>
                        <a:rPr lang="en-US" sz="1000" u="none" strike="noStrike">
                          <a:effectLst/>
                        </a:rPr>
                        <a:t>20</a:t>
                      </a:r>
                      <a:endParaRPr lang="en-US" sz="1000" b="0" i="0" u="none" strike="noStrike">
                        <a:solidFill>
                          <a:srgbClr val="000000"/>
                        </a:solidFill>
                        <a:effectLst/>
                        <a:latin typeface="Calibri"/>
                      </a:endParaRPr>
                    </a:p>
                  </a:txBody>
                  <a:tcPr marL="8704" marR="8704" marT="8704" marB="0" anchor="b"/>
                </a:tc>
                <a:tc>
                  <a:txBody>
                    <a:bodyPr/>
                    <a:lstStyle/>
                    <a:p>
                      <a:pPr algn="ctr" fontAlgn="b"/>
                      <a:r>
                        <a:rPr lang="en-US" sz="1000" u="none" strike="noStrike">
                          <a:effectLst/>
                        </a:rPr>
                        <a:t>33.4</a:t>
                      </a:r>
                      <a:endParaRPr lang="en-US" sz="1000" b="0" i="0" u="none" strike="noStrike">
                        <a:solidFill>
                          <a:srgbClr val="000000"/>
                        </a:solidFill>
                        <a:effectLst/>
                        <a:latin typeface="Calibri"/>
                      </a:endParaRPr>
                    </a:p>
                  </a:txBody>
                  <a:tcPr marL="8704" marR="8704" marT="8704" marB="0" anchor="b"/>
                </a:tc>
                <a:tc>
                  <a:txBody>
                    <a:bodyPr/>
                    <a:lstStyle/>
                    <a:p>
                      <a:pPr algn="ctr" fontAlgn="b"/>
                      <a:r>
                        <a:rPr lang="en-US" sz="1000" u="none" strike="noStrike">
                          <a:effectLst/>
                        </a:rPr>
                        <a:t>10.36</a:t>
                      </a:r>
                      <a:endParaRPr lang="en-US" sz="1000" b="0" i="0" u="none" strike="noStrike">
                        <a:solidFill>
                          <a:srgbClr val="000000"/>
                        </a:solidFill>
                        <a:effectLst/>
                        <a:latin typeface="Calibri"/>
                      </a:endParaRPr>
                    </a:p>
                  </a:txBody>
                  <a:tcPr marL="8704" marR="8704" marT="8704" marB="0" anchor="b"/>
                </a:tc>
              </a:tr>
              <a:tr h="174075">
                <a:tc>
                  <a:txBody>
                    <a:bodyPr/>
                    <a:lstStyle/>
                    <a:p>
                      <a:pPr algn="ctr" fontAlgn="b"/>
                      <a:r>
                        <a:rPr lang="en-US" sz="1000" u="none" strike="noStrike" dirty="0">
                          <a:effectLst/>
                        </a:rPr>
                        <a:t>25</a:t>
                      </a:r>
                      <a:endParaRPr lang="en-US" sz="1000" b="0" i="0" u="none" strike="noStrike" dirty="0">
                        <a:solidFill>
                          <a:srgbClr val="000000"/>
                        </a:solidFill>
                        <a:effectLst/>
                        <a:latin typeface="Calibri"/>
                      </a:endParaRPr>
                    </a:p>
                  </a:txBody>
                  <a:tcPr marL="8704" marR="8704" marT="8704" marB="0" anchor="b"/>
                </a:tc>
                <a:tc>
                  <a:txBody>
                    <a:bodyPr/>
                    <a:lstStyle/>
                    <a:p>
                      <a:pPr algn="ctr" fontAlgn="b"/>
                      <a:r>
                        <a:rPr lang="en-US" sz="1000" u="none" strike="noStrike" dirty="0">
                          <a:effectLst/>
                        </a:rPr>
                        <a:t>22</a:t>
                      </a:r>
                      <a:endParaRPr lang="en-US" sz="1000" b="0" i="0" u="none" strike="noStrike" dirty="0">
                        <a:solidFill>
                          <a:srgbClr val="000000"/>
                        </a:solidFill>
                        <a:effectLst/>
                        <a:latin typeface="Calibri"/>
                      </a:endParaRPr>
                    </a:p>
                  </a:txBody>
                  <a:tcPr marL="8704" marR="8704" marT="8704" marB="0" anchor="b"/>
                </a:tc>
                <a:tc>
                  <a:txBody>
                    <a:bodyPr/>
                    <a:lstStyle/>
                    <a:p>
                      <a:pPr algn="ctr" fontAlgn="b"/>
                      <a:r>
                        <a:rPr lang="en-US" sz="1000" u="none" strike="noStrike">
                          <a:effectLst/>
                        </a:rPr>
                        <a:t>28.6</a:t>
                      </a:r>
                      <a:endParaRPr lang="en-US" sz="1000" b="0" i="0" u="none" strike="noStrike">
                        <a:solidFill>
                          <a:srgbClr val="000000"/>
                        </a:solidFill>
                        <a:effectLst/>
                        <a:latin typeface="Calibri"/>
                      </a:endParaRPr>
                    </a:p>
                  </a:txBody>
                  <a:tcPr marL="8704" marR="8704" marT="8704" marB="0" anchor="b"/>
                </a:tc>
                <a:tc>
                  <a:txBody>
                    <a:bodyPr/>
                    <a:lstStyle/>
                    <a:p>
                      <a:pPr algn="ctr" fontAlgn="b"/>
                      <a:r>
                        <a:rPr lang="en-US" sz="1000" u="none" strike="noStrike" dirty="0">
                          <a:effectLst/>
                        </a:rPr>
                        <a:t>11.08</a:t>
                      </a:r>
                      <a:endParaRPr lang="en-US" sz="1000" b="0" i="0" u="none" strike="noStrike" dirty="0">
                        <a:solidFill>
                          <a:srgbClr val="000000"/>
                        </a:solidFill>
                        <a:effectLst/>
                        <a:latin typeface="Calibri"/>
                      </a:endParaRPr>
                    </a:p>
                  </a:txBody>
                  <a:tcPr marL="8704" marR="8704" marT="8704" marB="0" anchor="b"/>
                </a:tc>
              </a:tr>
            </a:tbl>
          </a:graphicData>
        </a:graphic>
      </p:graphicFrame>
    </p:spTree>
    <p:extLst>
      <p:ext uri="{BB962C8B-B14F-4D97-AF65-F5344CB8AC3E}">
        <p14:creationId xmlns:p14="http://schemas.microsoft.com/office/powerpoint/2010/main" val="116106648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b="1" dirty="0">
                <a:solidFill>
                  <a:srgbClr val="C00000"/>
                </a:solidFill>
              </a:rPr>
              <a:t>Logistic Regression: Example</a:t>
            </a:r>
          </a:p>
        </p:txBody>
      </p:sp>
      <p:sp>
        <p:nvSpPr>
          <p:cNvPr id="3" name="TextBox 2"/>
          <p:cNvSpPr txBox="1"/>
          <p:nvPr/>
        </p:nvSpPr>
        <p:spPr>
          <a:xfrm>
            <a:off x="457200" y="1143000"/>
            <a:ext cx="8229600" cy="5463034"/>
          </a:xfrm>
          <a:prstGeom prst="rect">
            <a:avLst/>
          </a:prstGeom>
          <a:noFill/>
        </p:spPr>
        <p:txBody>
          <a:bodyPr wrap="square" rtlCol="0">
            <a:spAutoFit/>
          </a:bodyPr>
          <a:lstStyle/>
          <a:p>
            <a:pPr marL="285750" indent="-285750">
              <a:buFont typeface="Arial" pitchFamily="34" charset="0"/>
              <a:buChar char="•"/>
            </a:pPr>
            <a:r>
              <a:rPr lang="en-US" dirty="0" smtClean="0"/>
              <a:t>SAS Data Step to read in raw data</a:t>
            </a:r>
          </a:p>
          <a:p>
            <a:endParaRPr lang="en-US" sz="900" b="1" dirty="0" smtClean="0"/>
          </a:p>
          <a:p>
            <a:pPr lvl="6"/>
            <a:r>
              <a:rPr lang="en-US" sz="1000" b="1" dirty="0" smtClean="0">
                <a:solidFill>
                  <a:schemeClr val="tx2"/>
                </a:solidFill>
                <a:latin typeface="Courier New" pitchFamily="49" charset="0"/>
                <a:cs typeface="Courier New" pitchFamily="49" charset="0"/>
              </a:rPr>
              <a:t>data TEMPFILE;</a:t>
            </a:r>
            <a:endParaRPr lang="en-US" sz="1000" b="1" dirty="0">
              <a:solidFill>
                <a:schemeClr val="tx2"/>
              </a:solidFill>
              <a:latin typeface="Courier New" pitchFamily="49" charset="0"/>
              <a:cs typeface="Courier New" pitchFamily="49" charset="0"/>
            </a:endParaRPr>
          </a:p>
          <a:p>
            <a:pPr lvl="6"/>
            <a:r>
              <a:rPr lang="en-US" sz="1000" b="1" dirty="0">
                <a:solidFill>
                  <a:schemeClr val="accent1">
                    <a:lumMod val="75000"/>
                  </a:schemeClr>
                </a:solidFill>
                <a:latin typeface="Courier New" pitchFamily="49" charset="0"/>
                <a:cs typeface="Courier New" pitchFamily="49" charset="0"/>
              </a:rPr>
              <a:t>input X6 X8 YTEMP;</a:t>
            </a:r>
          </a:p>
          <a:p>
            <a:pPr lvl="6"/>
            <a:r>
              <a:rPr lang="en-US" sz="1000" b="1" dirty="0">
                <a:solidFill>
                  <a:schemeClr val="accent1">
                    <a:lumMod val="75000"/>
                  </a:schemeClr>
                </a:solidFill>
                <a:latin typeface="Courier New" pitchFamily="49" charset="0"/>
                <a:cs typeface="Courier New" pitchFamily="49" charset="0"/>
              </a:rPr>
              <a:t>Y = (YTEMP&gt;10);</a:t>
            </a:r>
          </a:p>
          <a:p>
            <a:pPr lvl="6"/>
            <a:r>
              <a:rPr lang="en-US" sz="1000" b="1" dirty="0">
                <a:solidFill>
                  <a:schemeClr val="accent1">
                    <a:lumMod val="75000"/>
                  </a:schemeClr>
                </a:solidFill>
                <a:latin typeface="Courier New" pitchFamily="49" charset="0"/>
                <a:cs typeface="Courier New" pitchFamily="49" charset="0"/>
              </a:rPr>
              <a:t>drop YTEMP; </a:t>
            </a:r>
            <a:endParaRPr lang="en-US" sz="1000" b="1" dirty="0" smtClean="0">
              <a:solidFill>
                <a:schemeClr val="accent1">
                  <a:lumMod val="75000"/>
                </a:schemeClr>
              </a:solidFill>
              <a:latin typeface="Courier New" pitchFamily="49" charset="0"/>
              <a:cs typeface="Courier New" pitchFamily="49" charset="0"/>
            </a:endParaRPr>
          </a:p>
          <a:p>
            <a:pPr lvl="6"/>
            <a:r>
              <a:rPr lang="en-US" sz="1000" b="1" dirty="0" err="1" smtClean="0">
                <a:solidFill>
                  <a:schemeClr val="accent1">
                    <a:lumMod val="75000"/>
                  </a:schemeClr>
                </a:solidFill>
                <a:latin typeface="Courier New" pitchFamily="49" charset="0"/>
                <a:cs typeface="Courier New" pitchFamily="49" charset="0"/>
              </a:rPr>
              <a:t>datalines</a:t>
            </a:r>
            <a:r>
              <a:rPr lang="en-US" sz="1000" b="1" dirty="0" smtClean="0">
                <a:solidFill>
                  <a:schemeClr val="accent1">
                    <a:lumMod val="75000"/>
                  </a:schemeClr>
                </a:solidFill>
                <a:latin typeface="Courier New" pitchFamily="49" charset="0"/>
                <a:cs typeface="Courier New" pitchFamily="49" charset="0"/>
              </a:rPr>
              <a:t>;</a:t>
            </a:r>
            <a:endParaRPr lang="en-US" sz="1000" b="1" dirty="0">
              <a:solidFill>
                <a:schemeClr val="accent1">
                  <a:lumMod val="75000"/>
                </a:schemeClr>
              </a:solidFill>
              <a:latin typeface="Courier New" pitchFamily="49" charset="0"/>
              <a:cs typeface="Courier New" pitchFamily="49" charset="0"/>
            </a:endParaRPr>
          </a:p>
          <a:p>
            <a:pPr lvl="6"/>
            <a:r>
              <a:rPr lang="en-US" sz="1000" b="1" dirty="0">
                <a:solidFill>
                  <a:schemeClr val="tx2"/>
                </a:solidFill>
                <a:latin typeface="Courier New" pitchFamily="49" charset="0"/>
                <a:cs typeface="Courier New" pitchFamily="49" charset="0"/>
              </a:rPr>
              <a:t>20  35.3  10.98</a:t>
            </a:r>
          </a:p>
          <a:p>
            <a:pPr lvl="6"/>
            <a:r>
              <a:rPr lang="en-US" sz="1000" b="1" dirty="0">
                <a:solidFill>
                  <a:schemeClr val="tx2"/>
                </a:solidFill>
                <a:latin typeface="Courier New" pitchFamily="49" charset="0"/>
                <a:cs typeface="Courier New" pitchFamily="49" charset="0"/>
              </a:rPr>
              <a:t>20  29.7  11.13</a:t>
            </a:r>
          </a:p>
          <a:p>
            <a:pPr lvl="6"/>
            <a:r>
              <a:rPr lang="en-US" sz="1000" b="1" dirty="0">
                <a:solidFill>
                  <a:schemeClr val="tx2"/>
                </a:solidFill>
                <a:latin typeface="Courier New" pitchFamily="49" charset="0"/>
                <a:cs typeface="Courier New" pitchFamily="49" charset="0"/>
              </a:rPr>
              <a:t>23  30.8  12.51</a:t>
            </a:r>
          </a:p>
          <a:p>
            <a:pPr lvl="6"/>
            <a:r>
              <a:rPr lang="en-US" sz="1000" b="1" dirty="0">
                <a:solidFill>
                  <a:schemeClr val="tx2"/>
                </a:solidFill>
                <a:latin typeface="Courier New" pitchFamily="49" charset="0"/>
                <a:cs typeface="Courier New" pitchFamily="49" charset="0"/>
              </a:rPr>
              <a:t>20  58.8  8.40</a:t>
            </a:r>
          </a:p>
          <a:p>
            <a:pPr lvl="6"/>
            <a:r>
              <a:rPr lang="en-US" sz="1000" b="1" dirty="0">
                <a:solidFill>
                  <a:schemeClr val="tx2"/>
                </a:solidFill>
                <a:latin typeface="Courier New" pitchFamily="49" charset="0"/>
                <a:cs typeface="Courier New" pitchFamily="49" charset="0"/>
              </a:rPr>
              <a:t>21  61.4  9.27</a:t>
            </a:r>
          </a:p>
          <a:p>
            <a:pPr lvl="6"/>
            <a:r>
              <a:rPr lang="en-US" sz="1000" b="1" dirty="0">
                <a:solidFill>
                  <a:schemeClr val="tx2"/>
                </a:solidFill>
                <a:latin typeface="Courier New" pitchFamily="49" charset="0"/>
                <a:cs typeface="Courier New" pitchFamily="49" charset="0"/>
              </a:rPr>
              <a:t>22  71.3  8.73</a:t>
            </a:r>
          </a:p>
          <a:p>
            <a:pPr lvl="6"/>
            <a:r>
              <a:rPr lang="en-US" sz="1000" b="1" dirty="0">
                <a:solidFill>
                  <a:schemeClr val="tx2"/>
                </a:solidFill>
                <a:latin typeface="Courier New" pitchFamily="49" charset="0"/>
                <a:cs typeface="Courier New" pitchFamily="49" charset="0"/>
              </a:rPr>
              <a:t>11  74.4  6.36</a:t>
            </a:r>
          </a:p>
          <a:p>
            <a:pPr lvl="6"/>
            <a:r>
              <a:rPr lang="en-US" sz="1000" b="1" dirty="0">
                <a:solidFill>
                  <a:schemeClr val="tx2"/>
                </a:solidFill>
                <a:latin typeface="Courier New" pitchFamily="49" charset="0"/>
                <a:cs typeface="Courier New" pitchFamily="49" charset="0"/>
              </a:rPr>
              <a:t>23  76.7  8.50</a:t>
            </a:r>
          </a:p>
          <a:p>
            <a:pPr lvl="6"/>
            <a:r>
              <a:rPr lang="en-US" sz="1000" b="1" dirty="0">
                <a:solidFill>
                  <a:schemeClr val="tx2"/>
                </a:solidFill>
                <a:latin typeface="Courier New" pitchFamily="49" charset="0"/>
                <a:cs typeface="Courier New" pitchFamily="49" charset="0"/>
              </a:rPr>
              <a:t>21  70.7  7.82</a:t>
            </a:r>
          </a:p>
          <a:p>
            <a:pPr lvl="6"/>
            <a:r>
              <a:rPr lang="en-US" sz="1000" b="1" dirty="0">
                <a:solidFill>
                  <a:schemeClr val="tx2"/>
                </a:solidFill>
                <a:latin typeface="Courier New" pitchFamily="49" charset="0"/>
                <a:cs typeface="Courier New" pitchFamily="49" charset="0"/>
              </a:rPr>
              <a:t>20  57.5  9.14</a:t>
            </a:r>
          </a:p>
          <a:p>
            <a:pPr lvl="6"/>
            <a:r>
              <a:rPr lang="en-US" sz="1000" b="1" dirty="0">
                <a:solidFill>
                  <a:schemeClr val="tx2"/>
                </a:solidFill>
                <a:latin typeface="Courier New" pitchFamily="49" charset="0"/>
                <a:cs typeface="Courier New" pitchFamily="49" charset="0"/>
              </a:rPr>
              <a:t>20  46.4  8.24</a:t>
            </a:r>
          </a:p>
          <a:p>
            <a:pPr lvl="6"/>
            <a:r>
              <a:rPr lang="en-US" sz="1000" b="1" dirty="0">
                <a:solidFill>
                  <a:schemeClr val="tx2"/>
                </a:solidFill>
                <a:latin typeface="Courier New" pitchFamily="49" charset="0"/>
                <a:cs typeface="Courier New" pitchFamily="49" charset="0"/>
              </a:rPr>
              <a:t>21  28.9  12.19</a:t>
            </a:r>
          </a:p>
          <a:p>
            <a:pPr lvl="6"/>
            <a:r>
              <a:rPr lang="en-US" sz="1000" b="1" dirty="0">
                <a:solidFill>
                  <a:schemeClr val="tx2"/>
                </a:solidFill>
                <a:latin typeface="Courier New" pitchFamily="49" charset="0"/>
                <a:cs typeface="Courier New" pitchFamily="49" charset="0"/>
              </a:rPr>
              <a:t>21  28.1  11.88</a:t>
            </a:r>
          </a:p>
          <a:p>
            <a:pPr lvl="6"/>
            <a:r>
              <a:rPr lang="en-US" sz="1000" b="1" dirty="0">
                <a:solidFill>
                  <a:schemeClr val="tx2"/>
                </a:solidFill>
                <a:latin typeface="Courier New" pitchFamily="49" charset="0"/>
                <a:cs typeface="Courier New" pitchFamily="49" charset="0"/>
              </a:rPr>
              <a:t>19  39.1  9.57</a:t>
            </a:r>
          </a:p>
          <a:p>
            <a:pPr lvl="6"/>
            <a:r>
              <a:rPr lang="en-US" sz="1000" b="1" dirty="0">
                <a:solidFill>
                  <a:schemeClr val="tx2"/>
                </a:solidFill>
                <a:latin typeface="Courier New" pitchFamily="49" charset="0"/>
                <a:cs typeface="Courier New" pitchFamily="49" charset="0"/>
              </a:rPr>
              <a:t>23  46.8  10.94</a:t>
            </a:r>
          </a:p>
          <a:p>
            <a:pPr lvl="6"/>
            <a:r>
              <a:rPr lang="en-US" sz="1000" b="1" dirty="0">
                <a:solidFill>
                  <a:schemeClr val="tx2"/>
                </a:solidFill>
                <a:latin typeface="Courier New" pitchFamily="49" charset="0"/>
                <a:cs typeface="Courier New" pitchFamily="49" charset="0"/>
              </a:rPr>
              <a:t>20  48.5  9.58</a:t>
            </a:r>
          </a:p>
          <a:p>
            <a:pPr lvl="6"/>
            <a:r>
              <a:rPr lang="en-US" sz="1000" b="1" dirty="0">
                <a:solidFill>
                  <a:schemeClr val="tx2"/>
                </a:solidFill>
                <a:latin typeface="Courier New" pitchFamily="49" charset="0"/>
                <a:cs typeface="Courier New" pitchFamily="49" charset="0"/>
              </a:rPr>
              <a:t>22  59.3  10.09</a:t>
            </a:r>
          </a:p>
          <a:p>
            <a:pPr lvl="6"/>
            <a:r>
              <a:rPr lang="en-US" sz="1000" b="1" dirty="0">
                <a:solidFill>
                  <a:schemeClr val="tx2"/>
                </a:solidFill>
                <a:latin typeface="Courier New" pitchFamily="49" charset="0"/>
                <a:cs typeface="Courier New" pitchFamily="49" charset="0"/>
              </a:rPr>
              <a:t>22  70.0  8.11</a:t>
            </a:r>
          </a:p>
          <a:p>
            <a:pPr lvl="6"/>
            <a:r>
              <a:rPr lang="en-US" sz="1000" b="1" dirty="0">
                <a:solidFill>
                  <a:schemeClr val="tx2"/>
                </a:solidFill>
                <a:latin typeface="Courier New" pitchFamily="49" charset="0"/>
                <a:cs typeface="Courier New" pitchFamily="49" charset="0"/>
              </a:rPr>
              <a:t>11  70.0  6.83</a:t>
            </a:r>
          </a:p>
          <a:p>
            <a:pPr lvl="6"/>
            <a:r>
              <a:rPr lang="en-US" sz="1000" b="1" dirty="0">
                <a:solidFill>
                  <a:schemeClr val="tx2"/>
                </a:solidFill>
                <a:latin typeface="Courier New" pitchFamily="49" charset="0"/>
                <a:cs typeface="Courier New" pitchFamily="49" charset="0"/>
              </a:rPr>
              <a:t>23  74.5  8.88</a:t>
            </a:r>
          </a:p>
          <a:p>
            <a:pPr lvl="6"/>
            <a:r>
              <a:rPr lang="en-US" sz="1000" b="1" dirty="0">
                <a:solidFill>
                  <a:schemeClr val="tx2"/>
                </a:solidFill>
                <a:latin typeface="Courier New" pitchFamily="49" charset="0"/>
                <a:cs typeface="Courier New" pitchFamily="49" charset="0"/>
              </a:rPr>
              <a:t>20  72.1  7.68</a:t>
            </a:r>
          </a:p>
          <a:p>
            <a:pPr lvl="6"/>
            <a:r>
              <a:rPr lang="en-US" sz="1000" b="1" dirty="0">
                <a:solidFill>
                  <a:schemeClr val="tx2"/>
                </a:solidFill>
                <a:latin typeface="Courier New" pitchFamily="49" charset="0"/>
                <a:cs typeface="Courier New" pitchFamily="49" charset="0"/>
              </a:rPr>
              <a:t>21  58.1  8.47</a:t>
            </a:r>
          </a:p>
          <a:p>
            <a:pPr lvl="6"/>
            <a:r>
              <a:rPr lang="en-US" sz="1000" b="1" dirty="0">
                <a:solidFill>
                  <a:schemeClr val="tx2"/>
                </a:solidFill>
                <a:latin typeface="Courier New" pitchFamily="49" charset="0"/>
                <a:cs typeface="Courier New" pitchFamily="49" charset="0"/>
              </a:rPr>
              <a:t>20  44.6  8.86</a:t>
            </a:r>
          </a:p>
          <a:p>
            <a:pPr lvl="6"/>
            <a:r>
              <a:rPr lang="en-US" sz="1000" b="1" dirty="0">
                <a:solidFill>
                  <a:schemeClr val="tx2"/>
                </a:solidFill>
                <a:latin typeface="Courier New" pitchFamily="49" charset="0"/>
                <a:cs typeface="Courier New" pitchFamily="49" charset="0"/>
              </a:rPr>
              <a:t>20  33.4  10.36</a:t>
            </a:r>
          </a:p>
          <a:p>
            <a:pPr lvl="6"/>
            <a:r>
              <a:rPr lang="en-US" sz="1000" b="1" dirty="0">
                <a:solidFill>
                  <a:schemeClr val="tx2"/>
                </a:solidFill>
                <a:latin typeface="Courier New" pitchFamily="49" charset="0"/>
                <a:cs typeface="Courier New" pitchFamily="49" charset="0"/>
              </a:rPr>
              <a:t>22  28.6  11.08</a:t>
            </a:r>
          </a:p>
          <a:p>
            <a:pPr lvl="6"/>
            <a:r>
              <a:rPr lang="en-US" sz="1000" b="1" dirty="0">
                <a:solidFill>
                  <a:schemeClr val="tx2"/>
                </a:solidFill>
                <a:latin typeface="Courier New" pitchFamily="49" charset="0"/>
                <a:cs typeface="Courier New" pitchFamily="49" charset="0"/>
              </a:rPr>
              <a:t>;</a:t>
            </a:r>
          </a:p>
          <a:p>
            <a:pPr lvl="6"/>
            <a:r>
              <a:rPr lang="en-US" sz="1000" b="1" dirty="0">
                <a:solidFill>
                  <a:schemeClr val="tx2"/>
                </a:solidFill>
                <a:latin typeface="Courier New" pitchFamily="49" charset="0"/>
                <a:cs typeface="Courier New" pitchFamily="49" charset="0"/>
              </a:rPr>
              <a:t>run; </a:t>
            </a:r>
            <a:endParaRPr lang="en-US" sz="1000" b="1" dirty="0" smtClean="0">
              <a:solidFill>
                <a:schemeClr val="tx2"/>
              </a:solidFill>
              <a:latin typeface="Courier New" pitchFamily="49" charset="0"/>
              <a:cs typeface="Courier New" pitchFamily="49" charset="0"/>
            </a:endParaRPr>
          </a:p>
        </p:txBody>
      </p:sp>
    </p:spTree>
    <p:extLst>
      <p:ext uri="{BB962C8B-B14F-4D97-AF65-F5344CB8AC3E}">
        <p14:creationId xmlns:p14="http://schemas.microsoft.com/office/powerpoint/2010/main" val="371315673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b="1" dirty="0">
                <a:solidFill>
                  <a:srgbClr val="C00000"/>
                </a:solidFill>
              </a:rPr>
              <a:t>Logistic Regression: Example</a:t>
            </a:r>
          </a:p>
        </p:txBody>
      </p:sp>
      <p:sp>
        <p:nvSpPr>
          <p:cNvPr id="3" name="TextBox 2"/>
          <p:cNvSpPr txBox="1"/>
          <p:nvPr/>
        </p:nvSpPr>
        <p:spPr>
          <a:xfrm>
            <a:off x="457200" y="1143000"/>
            <a:ext cx="8229600" cy="3093154"/>
          </a:xfrm>
          <a:prstGeom prst="rect">
            <a:avLst/>
          </a:prstGeom>
          <a:noFill/>
        </p:spPr>
        <p:txBody>
          <a:bodyPr wrap="square" rtlCol="0">
            <a:spAutoFit/>
          </a:bodyPr>
          <a:lstStyle/>
          <a:p>
            <a:pPr marL="285750" indent="-285750">
              <a:buFont typeface="Arial" pitchFamily="34" charset="0"/>
              <a:buChar char="•"/>
            </a:pPr>
            <a:r>
              <a:rPr lang="en-US" dirty="0" smtClean="0"/>
              <a:t>NOTE: In the SAS data step, the </a:t>
            </a:r>
            <a:r>
              <a:rPr lang="en-US" b="1" dirty="0" smtClean="0">
                <a:solidFill>
                  <a:srgbClr val="FF0000"/>
                </a:solidFill>
              </a:rPr>
              <a:t>Y = (YTEMP&gt;10); </a:t>
            </a:r>
            <a:r>
              <a:rPr lang="en-US" dirty="0" smtClean="0"/>
              <a:t>command will return a 1 when YTEMP is larger than 10, otherwise the value will be 0.</a:t>
            </a:r>
          </a:p>
          <a:p>
            <a:pPr marL="285750" indent="-285750">
              <a:buFont typeface="Arial" pitchFamily="34" charset="0"/>
              <a:buChar char="•"/>
            </a:pPr>
            <a:endParaRPr lang="en-US" dirty="0" smtClean="0"/>
          </a:p>
          <a:p>
            <a:endParaRPr lang="en-US" sz="900" b="1" dirty="0" smtClean="0"/>
          </a:p>
          <a:p>
            <a:pPr lvl="6"/>
            <a:r>
              <a:rPr lang="en-US" sz="1000" b="1" dirty="0" smtClean="0">
                <a:solidFill>
                  <a:schemeClr val="tx2"/>
                </a:solidFill>
                <a:latin typeface="Courier New" pitchFamily="49" charset="0"/>
                <a:cs typeface="Courier New" pitchFamily="49" charset="0"/>
              </a:rPr>
              <a:t>data TEMPFILE;</a:t>
            </a:r>
            <a:endParaRPr lang="en-US" sz="1000" b="1" dirty="0">
              <a:solidFill>
                <a:schemeClr val="tx2"/>
              </a:solidFill>
              <a:latin typeface="Courier New" pitchFamily="49" charset="0"/>
              <a:cs typeface="Courier New" pitchFamily="49" charset="0"/>
            </a:endParaRPr>
          </a:p>
          <a:p>
            <a:pPr lvl="6"/>
            <a:r>
              <a:rPr lang="en-US" sz="1000" b="1" dirty="0">
                <a:solidFill>
                  <a:schemeClr val="accent1">
                    <a:lumMod val="75000"/>
                  </a:schemeClr>
                </a:solidFill>
                <a:latin typeface="Courier New" pitchFamily="49" charset="0"/>
                <a:cs typeface="Courier New" pitchFamily="49" charset="0"/>
              </a:rPr>
              <a:t>input X6 X8 YTEMP;</a:t>
            </a:r>
          </a:p>
          <a:p>
            <a:pPr lvl="6"/>
            <a:r>
              <a:rPr lang="en-US" sz="1600" b="1" dirty="0">
                <a:solidFill>
                  <a:srgbClr val="FF0000"/>
                </a:solidFill>
                <a:latin typeface="Courier New" pitchFamily="49" charset="0"/>
                <a:cs typeface="Courier New" pitchFamily="49" charset="0"/>
              </a:rPr>
              <a:t>Y = (YTEMP&gt;10);</a:t>
            </a:r>
          </a:p>
          <a:p>
            <a:pPr lvl="6"/>
            <a:r>
              <a:rPr lang="en-US" sz="1000" b="1" dirty="0">
                <a:solidFill>
                  <a:schemeClr val="accent1">
                    <a:lumMod val="75000"/>
                  </a:schemeClr>
                </a:solidFill>
                <a:latin typeface="Courier New" pitchFamily="49" charset="0"/>
                <a:cs typeface="Courier New" pitchFamily="49" charset="0"/>
              </a:rPr>
              <a:t>drop YTEMP; </a:t>
            </a:r>
            <a:endParaRPr lang="en-US" sz="1000" b="1" dirty="0" smtClean="0">
              <a:solidFill>
                <a:schemeClr val="accent1">
                  <a:lumMod val="75000"/>
                </a:schemeClr>
              </a:solidFill>
              <a:latin typeface="Courier New" pitchFamily="49" charset="0"/>
              <a:cs typeface="Courier New" pitchFamily="49" charset="0"/>
            </a:endParaRPr>
          </a:p>
          <a:p>
            <a:pPr lvl="6"/>
            <a:r>
              <a:rPr lang="en-US" sz="1000" b="1" dirty="0" err="1" smtClean="0">
                <a:solidFill>
                  <a:schemeClr val="accent1">
                    <a:lumMod val="75000"/>
                  </a:schemeClr>
                </a:solidFill>
                <a:latin typeface="Courier New" pitchFamily="49" charset="0"/>
                <a:cs typeface="Courier New" pitchFamily="49" charset="0"/>
              </a:rPr>
              <a:t>datalines</a:t>
            </a:r>
            <a:r>
              <a:rPr lang="en-US" sz="1000" b="1" dirty="0" smtClean="0">
                <a:solidFill>
                  <a:schemeClr val="accent1">
                    <a:lumMod val="75000"/>
                  </a:schemeClr>
                </a:solidFill>
                <a:latin typeface="Courier New" pitchFamily="49" charset="0"/>
                <a:cs typeface="Courier New" pitchFamily="49" charset="0"/>
              </a:rPr>
              <a:t>;</a:t>
            </a:r>
            <a:endParaRPr lang="en-US" sz="1000" b="1" dirty="0">
              <a:solidFill>
                <a:schemeClr val="accent1">
                  <a:lumMod val="75000"/>
                </a:schemeClr>
              </a:solidFill>
              <a:latin typeface="Courier New" pitchFamily="49" charset="0"/>
              <a:cs typeface="Courier New" pitchFamily="49" charset="0"/>
            </a:endParaRPr>
          </a:p>
          <a:p>
            <a:pPr lvl="6"/>
            <a:r>
              <a:rPr lang="en-US" sz="1000" b="1" dirty="0">
                <a:solidFill>
                  <a:schemeClr val="tx2"/>
                </a:solidFill>
                <a:latin typeface="Courier New" pitchFamily="49" charset="0"/>
                <a:cs typeface="Courier New" pitchFamily="49" charset="0"/>
              </a:rPr>
              <a:t>20  35.3  10.98</a:t>
            </a:r>
          </a:p>
          <a:p>
            <a:pPr lvl="6"/>
            <a:r>
              <a:rPr lang="en-US" sz="1000" b="1" dirty="0">
                <a:solidFill>
                  <a:schemeClr val="tx2"/>
                </a:solidFill>
                <a:latin typeface="Courier New" pitchFamily="49" charset="0"/>
                <a:cs typeface="Courier New" pitchFamily="49" charset="0"/>
              </a:rPr>
              <a:t>20  29.7  11.13</a:t>
            </a:r>
          </a:p>
          <a:p>
            <a:pPr lvl="6"/>
            <a:r>
              <a:rPr lang="en-US" sz="1000" b="1" dirty="0">
                <a:solidFill>
                  <a:schemeClr val="tx2"/>
                </a:solidFill>
                <a:latin typeface="Courier New" pitchFamily="49" charset="0"/>
                <a:cs typeface="Courier New" pitchFamily="49" charset="0"/>
              </a:rPr>
              <a:t>23  30.8  12.51</a:t>
            </a:r>
          </a:p>
          <a:p>
            <a:pPr lvl="6"/>
            <a:r>
              <a:rPr lang="en-US" sz="1000" b="1" dirty="0">
                <a:solidFill>
                  <a:schemeClr val="tx2"/>
                </a:solidFill>
                <a:latin typeface="Courier New" pitchFamily="49" charset="0"/>
                <a:cs typeface="Courier New" pitchFamily="49" charset="0"/>
              </a:rPr>
              <a:t>20  58.8  8.40</a:t>
            </a:r>
          </a:p>
          <a:p>
            <a:pPr marL="2971800" lvl="6" indent="-228600">
              <a:buAutoNum type="arabicPlain" startAt="21"/>
            </a:pPr>
            <a:r>
              <a:rPr lang="en-US" sz="1000" b="1" dirty="0" smtClean="0">
                <a:solidFill>
                  <a:schemeClr val="tx2"/>
                </a:solidFill>
                <a:latin typeface="Courier New" pitchFamily="49" charset="0"/>
                <a:cs typeface="Courier New" pitchFamily="49" charset="0"/>
              </a:rPr>
              <a:t>61.4  9.27</a:t>
            </a:r>
          </a:p>
          <a:p>
            <a:pPr lvl="6"/>
            <a:r>
              <a:rPr lang="en-US" sz="1600" b="1" dirty="0" smtClean="0">
                <a:solidFill>
                  <a:schemeClr val="tx2"/>
                </a:solidFill>
                <a:latin typeface="Courier New" pitchFamily="49" charset="0"/>
                <a:cs typeface="Courier New" pitchFamily="49" charset="0"/>
              </a:rPr>
              <a:t>...</a:t>
            </a:r>
          </a:p>
          <a:p>
            <a:endParaRPr lang="en-US" sz="1000" dirty="0" smtClean="0"/>
          </a:p>
        </p:txBody>
      </p:sp>
    </p:spTree>
    <p:extLst>
      <p:ext uri="{BB962C8B-B14F-4D97-AF65-F5344CB8AC3E}">
        <p14:creationId xmlns:p14="http://schemas.microsoft.com/office/powerpoint/2010/main" val="422560168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b="1" dirty="0">
                <a:solidFill>
                  <a:srgbClr val="C00000"/>
                </a:solidFill>
              </a:rPr>
              <a:t>Logistic Regression: Example</a:t>
            </a:r>
          </a:p>
        </p:txBody>
      </p:sp>
      <p:sp>
        <p:nvSpPr>
          <p:cNvPr id="3" name="TextBox 2"/>
          <p:cNvSpPr txBox="1"/>
          <p:nvPr/>
        </p:nvSpPr>
        <p:spPr>
          <a:xfrm>
            <a:off x="457200" y="1143000"/>
            <a:ext cx="8229600" cy="369332"/>
          </a:xfrm>
          <a:prstGeom prst="rect">
            <a:avLst/>
          </a:prstGeom>
          <a:noFill/>
        </p:spPr>
        <p:txBody>
          <a:bodyPr wrap="square" rtlCol="0">
            <a:spAutoFit/>
          </a:bodyPr>
          <a:lstStyle/>
          <a:p>
            <a:pPr marL="285750" indent="-285750">
              <a:buFont typeface="Arial" pitchFamily="34" charset="0"/>
              <a:buChar char="•"/>
            </a:pPr>
            <a:r>
              <a:rPr lang="en-US" dirty="0" smtClean="0"/>
              <a:t>After the data has been read in and transformed, the data set looks like this:</a:t>
            </a:r>
          </a:p>
        </p:txBody>
      </p:sp>
      <p:graphicFrame>
        <p:nvGraphicFramePr>
          <p:cNvPr id="8" name="Table 7"/>
          <p:cNvGraphicFramePr>
            <a:graphicFrameLocks noGrp="1"/>
          </p:cNvGraphicFramePr>
          <p:nvPr>
            <p:extLst>
              <p:ext uri="{D42A27DB-BD31-4B8C-83A1-F6EECF244321}">
                <p14:modId xmlns:p14="http://schemas.microsoft.com/office/powerpoint/2010/main" val="381197108"/>
              </p:ext>
            </p:extLst>
          </p:nvPr>
        </p:nvGraphicFramePr>
        <p:xfrm>
          <a:off x="3048000" y="1600200"/>
          <a:ext cx="2423477" cy="4525950"/>
        </p:xfrm>
        <a:graphic>
          <a:graphicData uri="http://schemas.openxmlformats.org/drawingml/2006/table">
            <a:tbl>
              <a:tblPr>
                <a:tableStyleId>{5C22544A-7EE6-4342-B048-85BDC9FD1C3A}</a:tableStyleId>
              </a:tblPr>
              <a:tblGrid>
                <a:gridCol w="556588"/>
                <a:gridCol w="753713"/>
                <a:gridCol w="556588"/>
                <a:gridCol w="556588"/>
              </a:tblGrid>
              <a:tr h="174075">
                <a:tc>
                  <a:txBody>
                    <a:bodyPr/>
                    <a:lstStyle/>
                    <a:p>
                      <a:pPr algn="ctr" fontAlgn="b"/>
                      <a:endParaRPr lang="en-US" sz="1000" b="0" i="0" u="none" strike="noStrike" dirty="0">
                        <a:solidFill>
                          <a:srgbClr val="000000"/>
                        </a:solidFill>
                        <a:effectLst/>
                        <a:latin typeface="Calibri"/>
                      </a:endParaRPr>
                    </a:p>
                  </a:txBody>
                  <a:tcPr marL="8704" marR="8704" marT="8704" marB="0" anchor="b"/>
                </a:tc>
                <a:tc>
                  <a:txBody>
                    <a:bodyPr/>
                    <a:lstStyle/>
                    <a:p>
                      <a:pPr algn="ctr" fontAlgn="b"/>
                      <a:r>
                        <a:rPr lang="en-US" sz="1000" u="none" strike="noStrike" dirty="0">
                          <a:effectLst/>
                        </a:rPr>
                        <a:t>X6</a:t>
                      </a:r>
                      <a:endParaRPr lang="en-US" sz="1000" b="0" i="0" u="none" strike="noStrike" dirty="0">
                        <a:solidFill>
                          <a:srgbClr val="000000"/>
                        </a:solidFill>
                        <a:effectLst/>
                        <a:latin typeface="Calibri"/>
                      </a:endParaRPr>
                    </a:p>
                  </a:txBody>
                  <a:tcPr marL="8704" marR="8704" marT="8704" marB="0" anchor="b"/>
                </a:tc>
                <a:tc>
                  <a:txBody>
                    <a:bodyPr/>
                    <a:lstStyle/>
                    <a:p>
                      <a:pPr algn="ctr" fontAlgn="b"/>
                      <a:r>
                        <a:rPr lang="en-US" sz="1000" u="none" strike="noStrike">
                          <a:effectLst/>
                        </a:rPr>
                        <a:t>X8</a:t>
                      </a:r>
                      <a:endParaRPr lang="en-US" sz="1000" b="0" i="0" u="none" strike="noStrike">
                        <a:solidFill>
                          <a:srgbClr val="000000"/>
                        </a:solidFill>
                        <a:effectLst/>
                        <a:latin typeface="Calibri"/>
                      </a:endParaRPr>
                    </a:p>
                  </a:txBody>
                  <a:tcPr marL="8704" marR="8704" marT="8704" marB="0" anchor="b"/>
                </a:tc>
                <a:tc>
                  <a:txBody>
                    <a:bodyPr/>
                    <a:lstStyle/>
                    <a:p>
                      <a:pPr algn="ctr" fontAlgn="b"/>
                      <a:r>
                        <a:rPr lang="en-US" sz="1000" u="none" strike="noStrike">
                          <a:effectLst/>
                        </a:rPr>
                        <a:t>Y</a:t>
                      </a:r>
                      <a:endParaRPr lang="en-US" sz="1000" b="0" i="0" u="none" strike="noStrike">
                        <a:solidFill>
                          <a:srgbClr val="000000"/>
                        </a:solidFill>
                        <a:effectLst/>
                        <a:latin typeface="Calibri"/>
                      </a:endParaRPr>
                    </a:p>
                  </a:txBody>
                  <a:tcPr marL="8704" marR="8704" marT="8704" marB="0" anchor="b"/>
                </a:tc>
              </a:tr>
              <a:tr h="174075">
                <a:tc>
                  <a:txBody>
                    <a:bodyPr/>
                    <a:lstStyle/>
                    <a:p>
                      <a:pPr algn="ctr" fontAlgn="b"/>
                      <a:r>
                        <a:rPr lang="en-US" sz="1000" u="none" strike="noStrike" dirty="0">
                          <a:effectLst/>
                        </a:rPr>
                        <a:t>1</a:t>
                      </a:r>
                      <a:endParaRPr lang="en-US" sz="1000" b="0" i="0" u="none" strike="noStrike" dirty="0">
                        <a:solidFill>
                          <a:srgbClr val="000000"/>
                        </a:solidFill>
                        <a:effectLst/>
                        <a:latin typeface="Calibri"/>
                      </a:endParaRPr>
                    </a:p>
                  </a:txBody>
                  <a:tcPr marL="8704" marR="8704" marT="8704" marB="0" anchor="b"/>
                </a:tc>
                <a:tc>
                  <a:txBody>
                    <a:bodyPr/>
                    <a:lstStyle/>
                    <a:p>
                      <a:pPr algn="ctr" fontAlgn="b"/>
                      <a:r>
                        <a:rPr lang="en-US" sz="1000" u="none" strike="noStrike">
                          <a:effectLst/>
                        </a:rPr>
                        <a:t>20</a:t>
                      </a:r>
                      <a:endParaRPr lang="en-US" sz="1000" b="0" i="0" u="none" strike="noStrike">
                        <a:solidFill>
                          <a:srgbClr val="000000"/>
                        </a:solidFill>
                        <a:effectLst/>
                        <a:latin typeface="Calibri"/>
                      </a:endParaRPr>
                    </a:p>
                  </a:txBody>
                  <a:tcPr marL="8704" marR="8704" marT="8704" marB="0" anchor="b"/>
                </a:tc>
                <a:tc>
                  <a:txBody>
                    <a:bodyPr/>
                    <a:lstStyle/>
                    <a:p>
                      <a:pPr algn="ctr" fontAlgn="b"/>
                      <a:r>
                        <a:rPr lang="en-US" sz="1000" u="none" strike="noStrike" dirty="0">
                          <a:effectLst/>
                        </a:rPr>
                        <a:t>35.3</a:t>
                      </a:r>
                      <a:endParaRPr lang="en-US" sz="1000" b="0" i="0" u="none" strike="noStrike" dirty="0">
                        <a:solidFill>
                          <a:srgbClr val="000000"/>
                        </a:solidFill>
                        <a:effectLst/>
                        <a:latin typeface="Calibri"/>
                      </a:endParaRPr>
                    </a:p>
                  </a:txBody>
                  <a:tcPr marL="8704" marR="8704" marT="8704" marB="0" anchor="b"/>
                </a:tc>
                <a:tc>
                  <a:txBody>
                    <a:bodyPr/>
                    <a:lstStyle/>
                    <a:p>
                      <a:pPr algn="ctr" fontAlgn="b"/>
                      <a:r>
                        <a:rPr lang="en-US" sz="1000" b="0" i="0" u="none" strike="noStrike" dirty="0" smtClean="0">
                          <a:solidFill>
                            <a:srgbClr val="000000"/>
                          </a:solidFill>
                          <a:effectLst/>
                          <a:latin typeface="Calibri"/>
                        </a:rPr>
                        <a:t>1</a:t>
                      </a:r>
                      <a:endParaRPr lang="en-US" sz="1000" b="0" i="0" u="none" strike="noStrike" dirty="0">
                        <a:solidFill>
                          <a:srgbClr val="000000"/>
                        </a:solidFill>
                        <a:effectLst/>
                        <a:latin typeface="Calibri"/>
                      </a:endParaRPr>
                    </a:p>
                  </a:txBody>
                  <a:tcPr marL="8704" marR="8704" marT="8704" marB="0" anchor="b"/>
                </a:tc>
              </a:tr>
              <a:tr h="174075">
                <a:tc>
                  <a:txBody>
                    <a:bodyPr/>
                    <a:lstStyle/>
                    <a:p>
                      <a:pPr algn="ctr" fontAlgn="b"/>
                      <a:r>
                        <a:rPr lang="en-US" sz="1000" u="none" strike="noStrike" dirty="0">
                          <a:effectLst/>
                        </a:rPr>
                        <a:t>2</a:t>
                      </a:r>
                      <a:endParaRPr lang="en-US" sz="1000" b="0" i="0" u="none" strike="noStrike" dirty="0">
                        <a:solidFill>
                          <a:srgbClr val="000000"/>
                        </a:solidFill>
                        <a:effectLst/>
                        <a:latin typeface="Calibri"/>
                      </a:endParaRPr>
                    </a:p>
                  </a:txBody>
                  <a:tcPr marL="8704" marR="8704" marT="8704" marB="0" anchor="b"/>
                </a:tc>
                <a:tc>
                  <a:txBody>
                    <a:bodyPr/>
                    <a:lstStyle/>
                    <a:p>
                      <a:pPr algn="ctr" fontAlgn="b"/>
                      <a:r>
                        <a:rPr lang="en-US" sz="1000" u="none" strike="noStrike" dirty="0">
                          <a:effectLst/>
                        </a:rPr>
                        <a:t>20</a:t>
                      </a:r>
                      <a:endParaRPr lang="en-US" sz="1000" b="0" i="0" u="none" strike="noStrike" dirty="0">
                        <a:solidFill>
                          <a:srgbClr val="000000"/>
                        </a:solidFill>
                        <a:effectLst/>
                        <a:latin typeface="Calibri"/>
                      </a:endParaRPr>
                    </a:p>
                  </a:txBody>
                  <a:tcPr marL="8704" marR="8704" marT="8704" marB="0" anchor="b"/>
                </a:tc>
                <a:tc>
                  <a:txBody>
                    <a:bodyPr/>
                    <a:lstStyle/>
                    <a:p>
                      <a:pPr algn="ctr" fontAlgn="b"/>
                      <a:r>
                        <a:rPr lang="en-US" sz="1000" u="none" strike="noStrike">
                          <a:effectLst/>
                        </a:rPr>
                        <a:t>29.7</a:t>
                      </a:r>
                      <a:endParaRPr lang="en-US" sz="1000" b="0" i="0" u="none" strike="noStrike">
                        <a:solidFill>
                          <a:srgbClr val="000000"/>
                        </a:solidFill>
                        <a:effectLst/>
                        <a:latin typeface="Calibri"/>
                      </a:endParaRPr>
                    </a:p>
                  </a:txBody>
                  <a:tcPr marL="8704" marR="8704" marT="8704" marB="0" anchor="b"/>
                </a:tc>
                <a:tc>
                  <a:txBody>
                    <a:bodyPr/>
                    <a:lstStyle/>
                    <a:p>
                      <a:pPr algn="ctr" fontAlgn="b"/>
                      <a:r>
                        <a:rPr lang="en-US" sz="1000" b="0" i="0" u="none" strike="noStrike" dirty="0" smtClean="0">
                          <a:solidFill>
                            <a:srgbClr val="000000"/>
                          </a:solidFill>
                          <a:effectLst/>
                          <a:latin typeface="Calibri"/>
                        </a:rPr>
                        <a:t>1</a:t>
                      </a:r>
                      <a:endParaRPr lang="en-US" sz="1000" b="0" i="0" u="none" strike="noStrike" dirty="0">
                        <a:solidFill>
                          <a:srgbClr val="000000"/>
                        </a:solidFill>
                        <a:effectLst/>
                        <a:latin typeface="Calibri"/>
                      </a:endParaRPr>
                    </a:p>
                  </a:txBody>
                  <a:tcPr marL="8704" marR="8704" marT="8704" marB="0" anchor="b"/>
                </a:tc>
              </a:tr>
              <a:tr h="174075">
                <a:tc>
                  <a:txBody>
                    <a:bodyPr/>
                    <a:lstStyle/>
                    <a:p>
                      <a:pPr algn="ctr" fontAlgn="b"/>
                      <a:r>
                        <a:rPr lang="en-US" sz="1000" u="none" strike="noStrike" dirty="0">
                          <a:effectLst/>
                        </a:rPr>
                        <a:t>3</a:t>
                      </a:r>
                      <a:endParaRPr lang="en-US" sz="1000" b="0" i="0" u="none" strike="noStrike" dirty="0">
                        <a:solidFill>
                          <a:srgbClr val="000000"/>
                        </a:solidFill>
                        <a:effectLst/>
                        <a:latin typeface="Calibri"/>
                      </a:endParaRPr>
                    </a:p>
                  </a:txBody>
                  <a:tcPr marL="8704" marR="8704" marT="8704" marB="0" anchor="b"/>
                </a:tc>
                <a:tc>
                  <a:txBody>
                    <a:bodyPr/>
                    <a:lstStyle/>
                    <a:p>
                      <a:pPr algn="ctr" fontAlgn="b"/>
                      <a:r>
                        <a:rPr lang="en-US" sz="1000" u="none" strike="noStrike" dirty="0">
                          <a:effectLst/>
                        </a:rPr>
                        <a:t>23</a:t>
                      </a:r>
                      <a:endParaRPr lang="en-US" sz="1000" b="0" i="0" u="none" strike="noStrike" dirty="0">
                        <a:solidFill>
                          <a:srgbClr val="000000"/>
                        </a:solidFill>
                        <a:effectLst/>
                        <a:latin typeface="Calibri"/>
                      </a:endParaRPr>
                    </a:p>
                  </a:txBody>
                  <a:tcPr marL="8704" marR="8704" marT="8704" marB="0" anchor="b"/>
                </a:tc>
                <a:tc>
                  <a:txBody>
                    <a:bodyPr/>
                    <a:lstStyle/>
                    <a:p>
                      <a:pPr algn="ctr" fontAlgn="b"/>
                      <a:r>
                        <a:rPr lang="en-US" sz="1000" u="none" strike="noStrike">
                          <a:effectLst/>
                        </a:rPr>
                        <a:t>30.8</a:t>
                      </a:r>
                      <a:endParaRPr lang="en-US" sz="1000" b="0" i="0" u="none" strike="noStrike">
                        <a:solidFill>
                          <a:srgbClr val="000000"/>
                        </a:solidFill>
                        <a:effectLst/>
                        <a:latin typeface="Calibri"/>
                      </a:endParaRPr>
                    </a:p>
                  </a:txBody>
                  <a:tcPr marL="8704" marR="8704" marT="8704" marB="0" anchor="b"/>
                </a:tc>
                <a:tc>
                  <a:txBody>
                    <a:bodyPr/>
                    <a:lstStyle/>
                    <a:p>
                      <a:pPr algn="ctr" fontAlgn="b"/>
                      <a:r>
                        <a:rPr lang="en-US" sz="1000" b="0" i="0" u="none" strike="noStrike" dirty="0" smtClean="0">
                          <a:solidFill>
                            <a:srgbClr val="000000"/>
                          </a:solidFill>
                          <a:effectLst/>
                          <a:latin typeface="Calibri"/>
                        </a:rPr>
                        <a:t>1</a:t>
                      </a:r>
                      <a:endParaRPr lang="en-US" sz="1000" b="0" i="0" u="none" strike="noStrike" dirty="0">
                        <a:solidFill>
                          <a:srgbClr val="000000"/>
                        </a:solidFill>
                        <a:effectLst/>
                        <a:latin typeface="Calibri"/>
                      </a:endParaRPr>
                    </a:p>
                  </a:txBody>
                  <a:tcPr marL="8704" marR="8704" marT="8704" marB="0" anchor="b"/>
                </a:tc>
              </a:tr>
              <a:tr h="174075">
                <a:tc>
                  <a:txBody>
                    <a:bodyPr/>
                    <a:lstStyle/>
                    <a:p>
                      <a:pPr algn="ctr" fontAlgn="b"/>
                      <a:r>
                        <a:rPr lang="en-US" sz="1000" u="none" strike="noStrike" dirty="0">
                          <a:effectLst/>
                        </a:rPr>
                        <a:t>4</a:t>
                      </a:r>
                      <a:endParaRPr lang="en-US" sz="1000" b="0" i="0" u="none" strike="noStrike" dirty="0">
                        <a:solidFill>
                          <a:srgbClr val="000000"/>
                        </a:solidFill>
                        <a:effectLst/>
                        <a:latin typeface="Calibri"/>
                      </a:endParaRPr>
                    </a:p>
                  </a:txBody>
                  <a:tcPr marL="8704" marR="8704" marT="8704" marB="0" anchor="b"/>
                </a:tc>
                <a:tc>
                  <a:txBody>
                    <a:bodyPr/>
                    <a:lstStyle/>
                    <a:p>
                      <a:pPr algn="ctr" fontAlgn="b"/>
                      <a:r>
                        <a:rPr lang="en-US" sz="1000" u="none" strike="noStrike" dirty="0">
                          <a:effectLst/>
                        </a:rPr>
                        <a:t>20</a:t>
                      </a:r>
                      <a:endParaRPr lang="en-US" sz="1000" b="0" i="0" u="none" strike="noStrike" dirty="0">
                        <a:solidFill>
                          <a:srgbClr val="000000"/>
                        </a:solidFill>
                        <a:effectLst/>
                        <a:latin typeface="Calibri"/>
                      </a:endParaRPr>
                    </a:p>
                  </a:txBody>
                  <a:tcPr marL="8704" marR="8704" marT="8704" marB="0" anchor="b"/>
                </a:tc>
                <a:tc>
                  <a:txBody>
                    <a:bodyPr/>
                    <a:lstStyle/>
                    <a:p>
                      <a:pPr algn="ctr" fontAlgn="b"/>
                      <a:r>
                        <a:rPr lang="en-US" sz="1000" u="none" strike="noStrike">
                          <a:effectLst/>
                        </a:rPr>
                        <a:t>58.8</a:t>
                      </a:r>
                      <a:endParaRPr lang="en-US" sz="1000" b="0" i="0" u="none" strike="noStrike">
                        <a:solidFill>
                          <a:srgbClr val="000000"/>
                        </a:solidFill>
                        <a:effectLst/>
                        <a:latin typeface="Calibri"/>
                      </a:endParaRPr>
                    </a:p>
                  </a:txBody>
                  <a:tcPr marL="8704" marR="8704" marT="8704" marB="0" anchor="b"/>
                </a:tc>
                <a:tc>
                  <a:txBody>
                    <a:bodyPr/>
                    <a:lstStyle/>
                    <a:p>
                      <a:pPr algn="ctr" fontAlgn="b"/>
                      <a:r>
                        <a:rPr lang="en-US" sz="1000" b="0" i="0" u="none" strike="noStrike" dirty="0" smtClean="0">
                          <a:solidFill>
                            <a:srgbClr val="000000"/>
                          </a:solidFill>
                          <a:effectLst/>
                          <a:latin typeface="Calibri"/>
                        </a:rPr>
                        <a:t>0</a:t>
                      </a:r>
                      <a:endParaRPr lang="en-US" sz="1000" b="0" i="0" u="none" strike="noStrike" dirty="0">
                        <a:solidFill>
                          <a:srgbClr val="000000"/>
                        </a:solidFill>
                        <a:effectLst/>
                        <a:latin typeface="Calibri"/>
                      </a:endParaRPr>
                    </a:p>
                  </a:txBody>
                  <a:tcPr marL="8704" marR="8704" marT="8704" marB="0" anchor="b"/>
                </a:tc>
              </a:tr>
              <a:tr h="174075">
                <a:tc>
                  <a:txBody>
                    <a:bodyPr/>
                    <a:lstStyle/>
                    <a:p>
                      <a:pPr algn="ctr" fontAlgn="b"/>
                      <a:r>
                        <a:rPr lang="en-US" sz="1000" u="none" strike="noStrike" dirty="0">
                          <a:effectLst/>
                        </a:rPr>
                        <a:t>5</a:t>
                      </a:r>
                      <a:endParaRPr lang="en-US" sz="1000" b="0" i="0" u="none" strike="noStrike" dirty="0">
                        <a:solidFill>
                          <a:srgbClr val="000000"/>
                        </a:solidFill>
                        <a:effectLst/>
                        <a:latin typeface="Calibri"/>
                      </a:endParaRPr>
                    </a:p>
                  </a:txBody>
                  <a:tcPr marL="8704" marR="8704" marT="8704" marB="0" anchor="b"/>
                </a:tc>
                <a:tc>
                  <a:txBody>
                    <a:bodyPr/>
                    <a:lstStyle/>
                    <a:p>
                      <a:pPr algn="ctr" fontAlgn="b"/>
                      <a:r>
                        <a:rPr lang="en-US" sz="1000" u="none" strike="noStrike">
                          <a:effectLst/>
                        </a:rPr>
                        <a:t>21</a:t>
                      </a:r>
                      <a:endParaRPr lang="en-US" sz="1000" b="0" i="0" u="none" strike="noStrike">
                        <a:solidFill>
                          <a:srgbClr val="000000"/>
                        </a:solidFill>
                        <a:effectLst/>
                        <a:latin typeface="Calibri"/>
                      </a:endParaRPr>
                    </a:p>
                  </a:txBody>
                  <a:tcPr marL="8704" marR="8704" marT="8704" marB="0" anchor="b"/>
                </a:tc>
                <a:tc>
                  <a:txBody>
                    <a:bodyPr/>
                    <a:lstStyle/>
                    <a:p>
                      <a:pPr algn="ctr" fontAlgn="b"/>
                      <a:r>
                        <a:rPr lang="en-US" sz="1000" u="none" strike="noStrike">
                          <a:effectLst/>
                        </a:rPr>
                        <a:t>61.4</a:t>
                      </a:r>
                      <a:endParaRPr lang="en-US" sz="1000" b="0" i="0" u="none" strike="noStrike">
                        <a:solidFill>
                          <a:srgbClr val="000000"/>
                        </a:solidFill>
                        <a:effectLst/>
                        <a:latin typeface="Calibri"/>
                      </a:endParaRPr>
                    </a:p>
                  </a:txBody>
                  <a:tcPr marL="8704" marR="8704" marT="8704" marB="0" anchor="b"/>
                </a:tc>
                <a:tc>
                  <a:txBody>
                    <a:bodyPr/>
                    <a:lstStyle/>
                    <a:p>
                      <a:pPr algn="ctr" fontAlgn="b"/>
                      <a:r>
                        <a:rPr lang="en-US" sz="1000" b="0" i="0" u="none" strike="noStrike" dirty="0" smtClean="0">
                          <a:solidFill>
                            <a:srgbClr val="000000"/>
                          </a:solidFill>
                          <a:effectLst/>
                          <a:latin typeface="Calibri"/>
                        </a:rPr>
                        <a:t>0</a:t>
                      </a:r>
                      <a:endParaRPr lang="en-US" sz="1000" b="0" i="0" u="none" strike="noStrike" dirty="0">
                        <a:solidFill>
                          <a:srgbClr val="000000"/>
                        </a:solidFill>
                        <a:effectLst/>
                        <a:latin typeface="Calibri"/>
                      </a:endParaRPr>
                    </a:p>
                  </a:txBody>
                  <a:tcPr marL="8704" marR="8704" marT="8704" marB="0" anchor="b"/>
                </a:tc>
              </a:tr>
              <a:tr h="174075">
                <a:tc>
                  <a:txBody>
                    <a:bodyPr/>
                    <a:lstStyle/>
                    <a:p>
                      <a:pPr algn="ctr" fontAlgn="b"/>
                      <a:r>
                        <a:rPr lang="en-US" sz="1000" u="none" strike="noStrike" dirty="0">
                          <a:effectLst/>
                        </a:rPr>
                        <a:t>6</a:t>
                      </a:r>
                      <a:endParaRPr lang="en-US" sz="1000" b="0" i="0" u="none" strike="noStrike" dirty="0">
                        <a:solidFill>
                          <a:srgbClr val="000000"/>
                        </a:solidFill>
                        <a:effectLst/>
                        <a:latin typeface="Calibri"/>
                      </a:endParaRPr>
                    </a:p>
                  </a:txBody>
                  <a:tcPr marL="8704" marR="8704" marT="8704" marB="0" anchor="b"/>
                </a:tc>
                <a:tc>
                  <a:txBody>
                    <a:bodyPr/>
                    <a:lstStyle/>
                    <a:p>
                      <a:pPr algn="ctr" fontAlgn="b"/>
                      <a:r>
                        <a:rPr lang="en-US" sz="1000" u="none" strike="noStrike">
                          <a:effectLst/>
                        </a:rPr>
                        <a:t>22</a:t>
                      </a:r>
                      <a:endParaRPr lang="en-US" sz="1000" b="0" i="0" u="none" strike="noStrike">
                        <a:solidFill>
                          <a:srgbClr val="000000"/>
                        </a:solidFill>
                        <a:effectLst/>
                        <a:latin typeface="Calibri"/>
                      </a:endParaRPr>
                    </a:p>
                  </a:txBody>
                  <a:tcPr marL="8704" marR="8704" marT="8704" marB="0" anchor="b"/>
                </a:tc>
                <a:tc>
                  <a:txBody>
                    <a:bodyPr/>
                    <a:lstStyle/>
                    <a:p>
                      <a:pPr algn="ctr" fontAlgn="b"/>
                      <a:r>
                        <a:rPr lang="en-US" sz="1000" u="none" strike="noStrike" dirty="0">
                          <a:effectLst/>
                        </a:rPr>
                        <a:t>71.3</a:t>
                      </a:r>
                      <a:endParaRPr lang="en-US" sz="1000" b="0" i="0" u="none" strike="noStrike" dirty="0">
                        <a:solidFill>
                          <a:srgbClr val="000000"/>
                        </a:solidFill>
                        <a:effectLst/>
                        <a:latin typeface="Calibri"/>
                      </a:endParaRPr>
                    </a:p>
                  </a:txBody>
                  <a:tcPr marL="8704" marR="8704" marT="8704" marB="0" anchor="b"/>
                </a:tc>
                <a:tc>
                  <a:txBody>
                    <a:bodyPr/>
                    <a:lstStyle/>
                    <a:p>
                      <a:pPr algn="ctr" fontAlgn="b"/>
                      <a:r>
                        <a:rPr lang="en-US" sz="1000" b="0" i="0" u="none" strike="noStrike" dirty="0" smtClean="0">
                          <a:solidFill>
                            <a:srgbClr val="000000"/>
                          </a:solidFill>
                          <a:effectLst/>
                          <a:latin typeface="Calibri"/>
                        </a:rPr>
                        <a:t>0</a:t>
                      </a:r>
                      <a:endParaRPr lang="en-US" sz="1000" b="0" i="0" u="none" strike="noStrike" dirty="0">
                        <a:solidFill>
                          <a:srgbClr val="000000"/>
                        </a:solidFill>
                        <a:effectLst/>
                        <a:latin typeface="Calibri"/>
                      </a:endParaRPr>
                    </a:p>
                  </a:txBody>
                  <a:tcPr marL="8704" marR="8704" marT="8704" marB="0" anchor="b"/>
                </a:tc>
              </a:tr>
              <a:tr h="174075">
                <a:tc>
                  <a:txBody>
                    <a:bodyPr/>
                    <a:lstStyle/>
                    <a:p>
                      <a:pPr algn="ctr" fontAlgn="b"/>
                      <a:r>
                        <a:rPr lang="en-US" sz="1000" u="none" strike="noStrike" dirty="0">
                          <a:effectLst/>
                        </a:rPr>
                        <a:t>7</a:t>
                      </a:r>
                      <a:endParaRPr lang="en-US" sz="1000" b="0" i="0" u="none" strike="noStrike" dirty="0">
                        <a:solidFill>
                          <a:srgbClr val="000000"/>
                        </a:solidFill>
                        <a:effectLst/>
                        <a:latin typeface="Calibri"/>
                      </a:endParaRPr>
                    </a:p>
                  </a:txBody>
                  <a:tcPr marL="8704" marR="8704" marT="8704" marB="0" anchor="b"/>
                </a:tc>
                <a:tc>
                  <a:txBody>
                    <a:bodyPr/>
                    <a:lstStyle/>
                    <a:p>
                      <a:pPr algn="ctr" fontAlgn="b"/>
                      <a:r>
                        <a:rPr lang="en-US" sz="1000" u="none" strike="noStrike">
                          <a:effectLst/>
                        </a:rPr>
                        <a:t>11</a:t>
                      </a:r>
                      <a:endParaRPr lang="en-US" sz="1000" b="0" i="0" u="none" strike="noStrike">
                        <a:solidFill>
                          <a:srgbClr val="000000"/>
                        </a:solidFill>
                        <a:effectLst/>
                        <a:latin typeface="Calibri"/>
                      </a:endParaRPr>
                    </a:p>
                  </a:txBody>
                  <a:tcPr marL="8704" marR="8704" marT="8704" marB="0" anchor="b"/>
                </a:tc>
                <a:tc>
                  <a:txBody>
                    <a:bodyPr/>
                    <a:lstStyle/>
                    <a:p>
                      <a:pPr algn="ctr" fontAlgn="b"/>
                      <a:r>
                        <a:rPr lang="en-US" sz="1000" u="none" strike="noStrike">
                          <a:effectLst/>
                        </a:rPr>
                        <a:t>74.4</a:t>
                      </a:r>
                      <a:endParaRPr lang="en-US" sz="1000" b="0" i="0" u="none" strike="noStrike">
                        <a:solidFill>
                          <a:srgbClr val="000000"/>
                        </a:solidFill>
                        <a:effectLst/>
                        <a:latin typeface="Calibri"/>
                      </a:endParaRPr>
                    </a:p>
                  </a:txBody>
                  <a:tcPr marL="8704" marR="8704" marT="8704" marB="0" anchor="b"/>
                </a:tc>
                <a:tc>
                  <a:txBody>
                    <a:bodyPr/>
                    <a:lstStyle/>
                    <a:p>
                      <a:pPr algn="ctr" fontAlgn="b"/>
                      <a:r>
                        <a:rPr lang="en-US" sz="1000" b="0" i="0" u="none" strike="noStrike" dirty="0" smtClean="0">
                          <a:solidFill>
                            <a:srgbClr val="000000"/>
                          </a:solidFill>
                          <a:effectLst/>
                          <a:latin typeface="Calibri"/>
                        </a:rPr>
                        <a:t>0</a:t>
                      </a:r>
                      <a:endParaRPr lang="en-US" sz="1000" b="0" i="0" u="none" strike="noStrike" dirty="0">
                        <a:solidFill>
                          <a:srgbClr val="000000"/>
                        </a:solidFill>
                        <a:effectLst/>
                        <a:latin typeface="Calibri"/>
                      </a:endParaRPr>
                    </a:p>
                  </a:txBody>
                  <a:tcPr marL="8704" marR="8704" marT="8704" marB="0" anchor="b"/>
                </a:tc>
              </a:tr>
              <a:tr h="174075">
                <a:tc>
                  <a:txBody>
                    <a:bodyPr/>
                    <a:lstStyle/>
                    <a:p>
                      <a:pPr algn="ctr" fontAlgn="b"/>
                      <a:r>
                        <a:rPr lang="en-US" sz="1000" u="none" strike="noStrike" dirty="0">
                          <a:effectLst/>
                        </a:rPr>
                        <a:t>8</a:t>
                      </a:r>
                      <a:endParaRPr lang="en-US" sz="1000" b="0" i="0" u="none" strike="noStrike" dirty="0">
                        <a:solidFill>
                          <a:srgbClr val="000000"/>
                        </a:solidFill>
                        <a:effectLst/>
                        <a:latin typeface="Calibri"/>
                      </a:endParaRPr>
                    </a:p>
                  </a:txBody>
                  <a:tcPr marL="8704" marR="8704" marT="8704" marB="0" anchor="b"/>
                </a:tc>
                <a:tc>
                  <a:txBody>
                    <a:bodyPr/>
                    <a:lstStyle/>
                    <a:p>
                      <a:pPr algn="ctr" fontAlgn="b"/>
                      <a:r>
                        <a:rPr lang="en-US" sz="1000" u="none" strike="noStrike">
                          <a:effectLst/>
                        </a:rPr>
                        <a:t>23</a:t>
                      </a:r>
                      <a:endParaRPr lang="en-US" sz="1000" b="0" i="0" u="none" strike="noStrike">
                        <a:solidFill>
                          <a:srgbClr val="000000"/>
                        </a:solidFill>
                        <a:effectLst/>
                        <a:latin typeface="Calibri"/>
                      </a:endParaRPr>
                    </a:p>
                  </a:txBody>
                  <a:tcPr marL="8704" marR="8704" marT="8704" marB="0" anchor="b"/>
                </a:tc>
                <a:tc>
                  <a:txBody>
                    <a:bodyPr/>
                    <a:lstStyle/>
                    <a:p>
                      <a:pPr algn="ctr" fontAlgn="b"/>
                      <a:r>
                        <a:rPr lang="en-US" sz="1000" u="none" strike="noStrike">
                          <a:effectLst/>
                        </a:rPr>
                        <a:t>76.7</a:t>
                      </a:r>
                      <a:endParaRPr lang="en-US" sz="1000" b="0" i="0" u="none" strike="noStrike">
                        <a:solidFill>
                          <a:srgbClr val="000000"/>
                        </a:solidFill>
                        <a:effectLst/>
                        <a:latin typeface="Calibri"/>
                      </a:endParaRPr>
                    </a:p>
                  </a:txBody>
                  <a:tcPr marL="8704" marR="8704" marT="8704" marB="0" anchor="b"/>
                </a:tc>
                <a:tc>
                  <a:txBody>
                    <a:bodyPr/>
                    <a:lstStyle/>
                    <a:p>
                      <a:pPr algn="ctr" fontAlgn="b"/>
                      <a:r>
                        <a:rPr lang="en-US" sz="1000" b="0" i="0" u="none" strike="noStrike" dirty="0" smtClean="0">
                          <a:solidFill>
                            <a:srgbClr val="000000"/>
                          </a:solidFill>
                          <a:effectLst/>
                          <a:latin typeface="Calibri"/>
                        </a:rPr>
                        <a:t>0</a:t>
                      </a:r>
                      <a:endParaRPr lang="en-US" sz="1000" b="0" i="0" u="none" strike="noStrike" dirty="0">
                        <a:solidFill>
                          <a:srgbClr val="000000"/>
                        </a:solidFill>
                        <a:effectLst/>
                        <a:latin typeface="Calibri"/>
                      </a:endParaRPr>
                    </a:p>
                  </a:txBody>
                  <a:tcPr marL="8704" marR="8704" marT="8704" marB="0" anchor="b"/>
                </a:tc>
              </a:tr>
              <a:tr h="174075">
                <a:tc>
                  <a:txBody>
                    <a:bodyPr/>
                    <a:lstStyle/>
                    <a:p>
                      <a:pPr algn="ctr" fontAlgn="b"/>
                      <a:r>
                        <a:rPr lang="en-US" sz="1000" u="none" strike="noStrike" dirty="0">
                          <a:effectLst/>
                        </a:rPr>
                        <a:t>9</a:t>
                      </a:r>
                      <a:endParaRPr lang="en-US" sz="1000" b="0" i="0" u="none" strike="noStrike" dirty="0">
                        <a:solidFill>
                          <a:srgbClr val="000000"/>
                        </a:solidFill>
                        <a:effectLst/>
                        <a:latin typeface="Calibri"/>
                      </a:endParaRPr>
                    </a:p>
                  </a:txBody>
                  <a:tcPr marL="8704" marR="8704" marT="8704" marB="0" anchor="b"/>
                </a:tc>
                <a:tc>
                  <a:txBody>
                    <a:bodyPr/>
                    <a:lstStyle/>
                    <a:p>
                      <a:pPr algn="ctr" fontAlgn="b"/>
                      <a:r>
                        <a:rPr lang="en-US" sz="1000" u="none" strike="noStrike">
                          <a:effectLst/>
                        </a:rPr>
                        <a:t>21</a:t>
                      </a:r>
                      <a:endParaRPr lang="en-US" sz="1000" b="0" i="0" u="none" strike="noStrike">
                        <a:solidFill>
                          <a:srgbClr val="000000"/>
                        </a:solidFill>
                        <a:effectLst/>
                        <a:latin typeface="Calibri"/>
                      </a:endParaRPr>
                    </a:p>
                  </a:txBody>
                  <a:tcPr marL="8704" marR="8704" marT="8704" marB="0" anchor="b"/>
                </a:tc>
                <a:tc>
                  <a:txBody>
                    <a:bodyPr/>
                    <a:lstStyle/>
                    <a:p>
                      <a:pPr algn="ctr" fontAlgn="b"/>
                      <a:r>
                        <a:rPr lang="en-US" sz="1000" u="none" strike="noStrike">
                          <a:effectLst/>
                        </a:rPr>
                        <a:t>70.7</a:t>
                      </a:r>
                      <a:endParaRPr lang="en-US" sz="1000" b="0" i="0" u="none" strike="noStrike">
                        <a:solidFill>
                          <a:srgbClr val="000000"/>
                        </a:solidFill>
                        <a:effectLst/>
                        <a:latin typeface="Calibri"/>
                      </a:endParaRPr>
                    </a:p>
                  </a:txBody>
                  <a:tcPr marL="8704" marR="8704" marT="8704" marB="0" anchor="b"/>
                </a:tc>
                <a:tc>
                  <a:txBody>
                    <a:bodyPr/>
                    <a:lstStyle/>
                    <a:p>
                      <a:pPr algn="ctr" fontAlgn="b"/>
                      <a:r>
                        <a:rPr lang="en-US" sz="1000" b="0" i="0" u="none" strike="noStrike" dirty="0" smtClean="0">
                          <a:solidFill>
                            <a:srgbClr val="000000"/>
                          </a:solidFill>
                          <a:effectLst/>
                          <a:latin typeface="Calibri"/>
                        </a:rPr>
                        <a:t>0</a:t>
                      </a:r>
                      <a:endParaRPr lang="en-US" sz="1000" b="0" i="0" u="none" strike="noStrike" dirty="0">
                        <a:solidFill>
                          <a:srgbClr val="000000"/>
                        </a:solidFill>
                        <a:effectLst/>
                        <a:latin typeface="Calibri"/>
                      </a:endParaRPr>
                    </a:p>
                  </a:txBody>
                  <a:tcPr marL="8704" marR="8704" marT="8704" marB="0" anchor="b"/>
                </a:tc>
              </a:tr>
              <a:tr h="174075">
                <a:tc>
                  <a:txBody>
                    <a:bodyPr/>
                    <a:lstStyle/>
                    <a:p>
                      <a:pPr algn="ctr" fontAlgn="b"/>
                      <a:r>
                        <a:rPr lang="en-US" sz="1000" u="none" strike="noStrike" dirty="0">
                          <a:effectLst/>
                        </a:rPr>
                        <a:t>10</a:t>
                      </a:r>
                      <a:endParaRPr lang="en-US" sz="1000" b="0" i="0" u="none" strike="noStrike" dirty="0">
                        <a:solidFill>
                          <a:srgbClr val="000000"/>
                        </a:solidFill>
                        <a:effectLst/>
                        <a:latin typeface="Calibri"/>
                      </a:endParaRPr>
                    </a:p>
                  </a:txBody>
                  <a:tcPr marL="8704" marR="8704" marT="8704" marB="0" anchor="b"/>
                </a:tc>
                <a:tc>
                  <a:txBody>
                    <a:bodyPr/>
                    <a:lstStyle/>
                    <a:p>
                      <a:pPr algn="ctr" fontAlgn="b"/>
                      <a:r>
                        <a:rPr lang="en-US" sz="1000" u="none" strike="noStrike">
                          <a:effectLst/>
                        </a:rPr>
                        <a:t>20</a:t>
                      </a:r>
                      <a:endParaRPr lang="en-US" sz="1000" b="0" i="0" u="none" strike="noStrike">
                        <a:solidFill>
                          <a:srgbClr val="000000"/>
                        </a:solidFill>
                        <a:effectLst/>
                        <a:latin typeface="Calibri"/>
                      </a:endParaRPr>
                    </a:p>
                  </a:txBody>
                  <a:tcPr marL="8704" marR="8704" marT="8704" marB="0" anchor="b"/>
                </a:tc>
                <a:tc>
                  <a:txBody>
                    <a:bodyPr/>
                    <a:lstStyle/>
                    <a:p>
                      <a:pPr algn="ctr" fontAlgn="b"/>
                      <a:r>
                        <a:rPr lang="en-US" sz="1000" u="none" strike="noStrike">
                          <a:effectLst/>
                        </a:rPr>
                        <a:t>57.5</a:t>
                      </a:r>
                      <a:endParaRPr lang="en-US" sz="1000" b="0" i="0" u="none" strike="noStrike">
                        <a:solidFill>
                          <a:srgbClr val="000000"/>
                        </a:solidFill>
                        <a:effectLst/>
                        <a:latin typeface="Calibri"/>
                      </a:endParaRPr>
                    </a:p>
                  </a:txBody>
                  <a:tcPr marL="8704" marR="8704" marT="8704" marB="0" anchor="b"/>
                </a:tc>
                <a:tc>
                  <a:txBody>
                    <a:bodyPr/>
                    <a:lstStyle/>
                    <a:p>
                      <a:pPr algn="ctr" fontAlgn="b"/>
                      <a:r>
                        <a:rPr lang="en-US" sz="1000" b="0" i="0" u="none" strike="noStrike" dirty="0" smtClean="0">
                          <a:solidFill>
                            <a:srgbClr val="000000"/>
                          </a:solidFill>
                          <a:effectLst/>
                          <a:latin typeface="Calibri"/>
                        </a:rPr>
                        <a:t>0</a:t>
                      </a:r>
                      <a:endParaRPr lang="en-US" sz="1000" b="0" i="0" u="none" strike="noStrike" dirty="0">
                        <a:solidFill>
                          <a:srgbClr val="000000"/>
                        </a:solidFill>
                        <a:effectLst/>
                        <a:latin typeface="Calibri"/>
                      </a:endParaRPr>
                    </a:p>
                  </a:txBody>
                  <a:tcPr marL="8704" marR="8704" marT="8704" marB="0" anchor="b"/>
                </a:tc>
              </a:tr>
              <a:tr h="174075">
                <a:tc>
                  <a:txBody>
                    <a:bodyPr/>
                    <a:lstStyle/>
                    <a:p>
                      <a:pPr algn="ctr" fontAlgn="b"/>
                      <a:r>
                        <a:rPr lang="en-US" sz="1000" u="none" strike="noStrike" dirty="0">
                          <a:effectLst/>
                        </a:rPr>
                        <a:t>11</a:t>
                      </a:r>
                      <a:endParaRPr lang="en-US" sz="1000" b="0" i="0" u="none" strike="noStrike" dirty="0">
                        <a:solidFill>
                          <a:srgbClr val="000000"/>
                        </a:solidFill>
                        <a:effectLst/>
                        <a:latin typeface="Calibri"/>
                      </a:endParaRPr>
                    </a:p>
                  </a:txBody>
                  <a:tcPr marL="8704" marR="8704" marT="8704" marB="0" anchor="b"/>
                </a:tc>
                <a:tc>
                  <a:txBody>
                    <a:bodyPr/>
                    <a:lstStyle/>
                    <a:p>
                      <a:pPr algn="ctr" fontAlgn="b"/>
                      <a:r>
                        <a:rPr lang="en-US" sz="1000" u="none" strike="noStrike">
                          <a:effectLst/>
                        </a:rPr>
                        <a:t>20</a:t>
                      </a:r>
                      <a:endParaRPr lang="en-US" sz="1000" b="0" i="0" u="none" strike="noStrike">
                        <a:solidFill>
                          <a:srgbClr val="000000"/>
                        </a:solidFill>
                        <a:effectLst/>
                        <a:latin typeface="Calibri"/>
                      </a:endParaRPr>
                    </a:p>
                  </a:txBody>
                  <a:tcPr marL="8704" marR="8704" marT="8704" marB="0" anchor="b"/>
                </a:tc>
                <a:tc>
                  <a:txBody>
                    <a:bodyPr/>
                    <a:lstStyle/>
                    <a:p>
                      <a:pPr algn="ctr" fontAlgn="b"/>
                      <a:r>
                        <a:rPr lang="en-US" sz="1000" u="none" strike="noStrike">
                          <a:effectLst/>
                        </a:rPr>
                        <a:t>46.4</a:t>
                      </a:r>
                      <a:endParaRPr lang="en-US" sz="1000" b="0" i="0" u="none" strike="noStrike">
                        <a:solidFill>
                          <a:srgbClr val="000000"/>
                        </a:solidFill>
                        <a:effectLst/>
                        <a:latin typeface="Calibri"/>
                      </a:endParaRPr>
                    </a:p>
                  </a:txBody>
                  <a:tcPr marL="8704" marR="8704" marT="8704" marB="0" anchor="b"/>
                </a:tc>
                <a:tc>
                  <a:txBody>
                    <a:bodyPr/>
                    <a:lstStyle/>
                    <a:p>
                      <a:pPr algn="ctr" fontAlgn="b"/>
                      <a:r>
                        <a:rPr lang="en-US" sz="1000" b="0" i="0" u="none" strike="noStrike" dirty="0" smtClean="0">
                          <a:solidFill>
                            <a:srgbClr val="000000"/>
                          </a:solidFill>
                          <a:effectLst/>
                          <a:latin typeface="Calibri"/>
                        </a:rPr>
                        <a:t>0</a:t>
                      </a:r>
                      <a:endParaRPr lang="en-US" sz="1000" b="0" i="0" u="none" strike="noStrike" dirty="0">
                        <a:solidFill>
                          <a:srgbClr val="000000"/>
                        </a:solidFill>
                        <a:effectLst/>
                        <a:latin typeface="Calibri"/>
                      </a:endParaRPr>
                    </a:p>
                  </a:txBody>
                  <a:tcPr marL="8704" marR="8704" marT="8704" marB="0" anchor="b"/>
                </a:tc>
              </a:tr>
              <a:tr h="174075">
                <a:tc>
                  <a:txBody>
                    <a:bodyPr/>
                    <a:lstStyle/>
                    <a:p>
                      <a:pPr algn="ctr" fontAlgn="b"/>
                      <a:r>
                        <a:rPr lang="en-US" sz="1000" u="none" strike="noStrike" dirty="0">
                          <a:effectLst/>
                        </a:rPr>
                        <a:t>12</a:t>
                      </a:r>
                      <a:endParaRPr lang="en-US" sz="1000" b="0" i="0" u="none" strike="noStrike" dirty="0">
                        <a:solidFill>
                          <a:srgbClr val="000000"/>
                        </a:solidFill>
                        <a:effectLst/>
                        <a:latin typeface="Calibri"/>
                      </a:endParaRPr>
                    </a:p>
                  </a:txBody>
                  <a:tcPr marL="8704" marR="8704" marT="8704" marB="0" anchor="b"/>
                </a:tc>
                <a:tc>
                  <a:txBody>
                    <a:bodyPr/>
                    <a:lstStyle/>
                    <a:p>
                      <a:pPr algn="ctr" fontAlgn="b"/>
                      <a:r>
                        <a:rPr lang="en-US" sz="1000" u="none" strike="noStrike">
                          <a:effectLst/>
                        </a:rPr>
                        <a:t>21</a:t>
                      </a:r>
                      <a:endParaRPr lang="en-US" sz="1000" b="0" i="0" u="none" strike="noStrike">
                        <a:solidFill>
                          <a:srgbClr val="000000"/>
                        </a:solidFill>
                        <a:effectLst/>
                        <a:latin typeface="Calibri"/>
                      </a:endParaRPr>
                    </a:p>
                  </a:txBody>
                  <a:tcPr marL="8704" marR="8704" marT="8704" marB="0" anchor="b"/>
                </a:tc>
                <a:tc>
                  <a:txBody>
                    <a:bodyPr/>
                    <a:lstStyle/>
                    <a:p>
                      <a:pPr algn="ctr" fontAlgn="b"/>
                      <a:r>
                        <a:rPr lang="en-US" sz="1000" u="none" strike="noStrike">
                          <a:effectLst/>
                        </a:rPr>
                        <a:t>28.9</a:t>
                      </a:r>
                      <a:endParaRPr lang="en-US" sz="1000" b="0" i="0" u="none" strike="noStrike">
                        <a:solidFill>
                          <a:srgbClr val="000000"/>
                        </a:solidFill>
                        <a:effectLst/>
                        <a:latin typeface="Calibri"/>
                      </a:endParaRPr>
                    </a:p>
                  </a:txBody>
                  <a:tcPr marL="8704" marR="8704" marT="8704" marB="0" anchor="b"/>
                </a:tc>
                <a:tc>
                  <a:txBody>
                    <a:bodyPr/>
                    <a:lstStyle/>
                    <a:p>
                      <a:pPr algn="ctr" fontAlgn="b"/>
                      <a:r>
                        <a:rPr lang="en-US" sz="1000" b="0" i="0" u="none" strike="noStrike" dirty="0" smtClean="0">
                          <a:solidFill>
                            <a:srgbClr val="000000"/>
                          </a:solidFill>
                          <a:effectLst/>
                          <a:latin typeface="Calibri"/>
                        </a:rPr>
                        <a:t>1</a:t>
                      </a:r>
                      <a:endParaRPr lang="en-US" sz="1000" b="0" i="0" u="none" strike="noStrike" dirty="0">
                        <a:solidFill>
                          <a:srgbClr val="000000"/>
                        </a:solidFill>
                        <a:effectLst/>
                        <a:latin typeface="Calibri"/>
                      </a:endParaRPr>
                    </a:p>
                  </a:txBody>
                  <a:tcPr marL="8704" marR="8704" marT="8704" marB="0" anchor="b"/>
                </a:tc>
              </a:tr>
              <a:tr h="174075">
                <a:tc>
                  <a:txBody>
                    <a:bodyPr/>
                    <a:lstStyle/>
                    <a:p>
                      <a:pPr algn="ctr" fontAlgn="b"/>
                      <a:r>
                        <a:rPr lang="en-US" sz="1000" u="none" strike="noStrike" dirty="0">
                          <a:effectLst/>
                        </a:rPr>
                        <a:t>13</a:t>
                      </a:r>
                      <a:endParaRPr lang="en-US" sz="1000" b="0" i="0" u="none" strike="noStrike" dirty="0">
                        <a:solidFill>
                          <a:srgbClr val="000000"/>
                        </a:solidFill>
                        <a:effectLst/>
                        <a:latin typeface="Calibri"/>
                      </a:endParaRPr>
                    </a:p>
                  </a:txBody>
                  <a:tcPr marL="8704" marR="8704" marT="8704" marB="0" anchor="b"/>
                </a:tc>
                <a:tc>
                  <a:txBody>
                    <a:bodyPr/>
                    <a:lstStyle/>
                    <a:p>
                      <a:pPr algn="ctr" fontAlgn="b"/>
                      <a:r>
                        <a:rPr lang="en-US" sz="1000" u="none" strike="noStrike">
                          <a:effectLst/>
                        </a:rPr>
                        <a:t>21</a:t>
                      </a:r>
                      <a:endParaRPr lang="en-US" sz="1000" b="0" i="0" u="none" strike="noStrike">
                        <a:solidFill>
                          <a:srgbClr val="000000"/>
                        </a:solidFill>
                        <a:effectLst/>
                        <a:latin typeface="Calibri"/>
                      </a:endParaRPr>
                    </a:p>
                  </a:txBody>
                  <a:tcPr marL="8704" marR="8704" marT="8704" marB="0" anchor="b"/>
                </a:tc>
                <a:tc>
                  <a:txBody>
                    <a:bodyPr/>
                    <a:lstStyle/>
                    <a:p>
                      <a:pPr algn="ctr" fontAlgn="b"/>
                      <a:r>
                        <a:rPr lang="en-US" sz="1000" u="none" strike="noStrike">
                          <a:effectLst/>
                        </a:rPr>
                        <a:t>28.1</a:t>
                      </a:r>
                      <a:endParaRPr lang="en-US" sz="1000" b="0" i="0" u="none" strike="noStrike">
                        <a:solidFill>
                          <a:srgbClr val="000000"/>
                        </a:solidFill>
                        <a:effectLst/>
                        <a:latin typeface="Calibri"/>
                      </a:endParaRPr>
                    </a:p>
                  </a:txBody>
                  <a:tcPr marL="8704" marR="8704" marT="8704" marB="0" anchor="b"/>
                </a:tc>
                <a:tc>
                  <a:txBody>
                    <a:bodyPr/>
                    <a:lstStyle/>
                    <a:p>
                      <a:pPr algn="ctr" fontAlgn="b"/>
                      <a:r>
                        <a:rPr lang="en-US" sz="1000" b="0" i="0" u="none" strike="noStrike" dirty="0" smtClean="0">
                          <a:solidFill>
                            <a:srgbClr val="000000"/>
                          </a:solidFill>
                          <a:effectLst/>
                          <a:latin typeface="Calibri"/>
                        </a:rPr>
                        <a:t>1</a:t>
                      </a:r>
                      <a:endParaRPr lang="en-US" sz="1000" b="0" i="0" u="none" strike="noStrike" dirty="0">
                        <a:solidFill>
                          <a:srgbClr val="000000"/>
                        </a:solidFill>
                        <a:effectLst/>
                        <a:latin typeface="Calibri"/>
                      </a:endParaRPr>
                    </a:p>
                  </a:txBody>
                  <a:tcPr marL="8704" marR="8704" marT="8704" marB="0" anchor="b"/>
                </a:tc>
              </a:tr>
              <a:tr h="174075">
                <a:tc>
                  <a:txBody>
                    <a:bodyPr/>
                    <a:lstStyle/>
                    <a:p>
                      <a:pPr algn="ctr" fontAlgn="b"/>
                      <a:r>
                        <a:rPr lang="en-US" sz="1000" u="none" strike="noStrike" dirty="0">
                          <a:effectLst/>
                        </a:rPr>
                        <a:t>14</a:t>
                      </a:r>
                      <a:endParaRPr lang="en-US" sz="1000" b="0" i="0" u="none" strike="noStrike" dirty="0">
                        <a:solidFill>
                          <a:srgbClr val="000000"/>
                        </a:solidFill>
                        <a:effectLst/>
                        <a:latin typeface="Calibri"/>
                      </a:endParaRPr>
                    </a:p>
                  </a:txBody>
                  <a:tcPr marL="8704" marR="8704" marT="8704" marB="0" anchor="b"/>
                </a:tc>
                <a:tc>
                  <a:txBody>
                    <a:bodyPr/>
                    <a:lstStyle/>
                    <a:p>
                      <a:pPr algn="ctr" fontAlgn="b"/>
                      <a:r>
                        <a:rPr lang="en-US" sz="1000" u="none" strike="noStrike">
                          <a:effectLst/>
                        </a:rPr>
                        <a:t>19</a:t>
                      </a:r>
                      <a:endParaRPr lang="en-US" sz="1000" b="0" i="0" u="none" strike="noStrike">
                        <a:solidFill>
                          <a:srgbClr val="000000"/>
                        </a:solidFill>
                        <a:effectLst/>
                        <a:latin typeface="Calibri"/>
                      </a:endParaRPr>
                    </a:p>
                  </a:txBody>
                  <a:tcPr marL="8704" marR="8704" marT="8704" marB="0" anchor="b"/>
                </a:tc>
                <a:tc>
                  <a:txBody>
                    <a:bodyPr/>
                    <a:lstStyle/>
                    <a:p>
                      <a:pPr algn="ctr" fontAlgn="b"/>
                      <a:r>
                        <a:rPr lang="en-US" sz="1000" u="none" strike="noStrike">
                          <a:effectLst/>
                        </a:rPr>
                        <a:t>39.1</a:t>
                      </a:r>
                      <a:endParaRPr lang="en-US" sz="1000" b="0" i="0" u="none" strike="noStrike">
                        <a:solidFill>
                          <a:srgbClr val="000000"/>
                        </a:solidFill>
                        <a:effectLst/>
                        <a:latin typeface="Calibri"/>
                      </a:endParaRPr>
                    </a:p>
                  </a:txBody>
                  <a:tcPr marL="8704" marR="8704" marT="8704" marB="0" anchor="b"/>
                </a:tc>
                <a:tc>
                  <a:txBody>
                    <a:bodyPr/>
                    <a:lstStyle/>
                    <a:p>
                      <a:pPr algn="ctr" fontAlgn="b"/>
                      <a:r>
                        <a:rPr lang="en-US" sz="1000" b="0" i="0" u="none" strike="noStrike" dirty="0" smtClean="0">
                          <a:solidFill>
                            <a:srgbClr val="000000"/>
                          </a:solidFill>
                          <a:effectLst/>
                          <a:latin typeface="Calibri"/>
                        </a:rPr>
                        <a:t>0</a:t>
                      </a:r>
                      <a:endParaRPr lang="en-US" sz="1000" b="0" i="0" u="none" strike="noStrike" dirty="0">
                        <a:solidFill>
                          <a:srgbClr val="000000"/>
                        </a:solidFill>
                        <a:effectLst/>
                        <a:latin typeface="Calibri"/>
                      </a:endParaRPr>
                    </a:p>
                  </a:txBody>
                  <a:tcPr marL="8704" marR="8704" marT="8704" marB="0" anchor="b"/>
                </a:tc>
              </a:tr>
              <a:tr h="174075">
                <a:tc>
                  <a:txBody>
                    <a:bodyPr/>
                    <a:lstStyle/>
                    <a:p>
                      <a:pPr algn="ctr" fontAlgn="b"/>
                      <a:r>
                        <a:rPr lang="en-US" sz="1000" u="none" strike="noStrike" dirty="0">
                          <a:effectLst/>
                        </a:rPr>
                        <a:t>15</a:t>
                      </a:r>
                      <a:endParaRPr lang="en-US" sz="1000" b="0" i="0" u="none" strike="noStrike" dirty="0">
                        <a:solidFill>
                          <a:srgbClr val="000000"/>
                        </a:solidFill>
                        <a:effectLst/>
                        <a:latin typeface="Calibri"/>
                      </a:endParaRPr>
                    </a:p>
                  </a:txBody>
                  <a:tcPr marL="8704" marR="8704" marT="8704" marB="0" anchor="b"/>
                </a:tc>
                <a:tc>
                  <a:txBody>
                    <a:bodyPr/>
                    <a:lstStyle/>
                    <a:p>
                      <a:pPr algn="ctr" fontAlgn="b"/>
                      <a:r>
                        <a:rPr lang="en-US" sz="1000" u="none" strike="noStrike">
                          <a:effectLst/>
                        </a:rPr>
                        <a:t>23</a:t>
                      </a:r>
                      <a:endParaRPr lang="en-US" sz="1000" b="0" i="0" u="none" strike="noStrike">
                        <a:solidFill>
                          <a:srgbClr val="000000"/>
                        </a:solidFill>
                        <a:effectLst/>
                        <a:latin typeface="Calibri"/>
                      </a:endParaRPr>
                    </a:p>
                  </a:txBody>
                  <a:tcPr marL="8704" marR="8704" marT="8704" marB="0" anchor="b"/>
                </a:tc>
                <a:tc>
                  <a:txBody>
                    <a:bodyPr/>
                    <a:lstStyle/>
                    <a:p>
                      <a:pPr algn="ctr" fontAlgn="b"/>
                      <a:r>
                        <a:rPr lang="en-US" sz="1000" u="none" strike="noStrike">
                          <a:effectLst/>
                        </a:rPr>
                        <a:t>46.8</a:t>
                      </a:r>
                      <a:endParaRPr lang="en-US" sz="1000" b="0" i="0" u="none" strike="noStrike">
                        <a:solidFill>
                          <a:srgbClr val="000000"/>
                        </a:solidFill>
                        <a:effectLst/>
                        <a:latin typeface="Calibri"/>
                      </a:endParaRPr>
                    </a:p>
                  </a:txBody>
                  <a:tcPr marL="8704" marR="8704" marT="8704" marB="0" anchor="b"/>
                </a:tc>
                <a:tc>
                  <a:txBody>
                    <a:bodyPr/>
                    <a:lstStyle/>
                    <a:p>
                      <a:pPr algn="ctr" fontAlgn="b"/>
                      <a:r>
                        <a:rPr lang="en-US" sz="1000" b="0" i="0" u="none" strike="noStrike" dirty="0" smtClean="0">
                          <a:solidFill>
                            <a:srgbClr val="000000"/>
                          </a:solidFill>
                          <a:effectLst/>
                          <a:latin typeface="Calibri"/>
                        </a:rPr>
                        <a:t>1</a:t>
                      </a:r>
                      <a:endParaRPr lang="en-US" sz="1000" b="0" i="0" u="none" strike="noStrike" dirty="0">
                        <a:solidFill>
                          <a:srgbClr val="000000"/>
                        </a:solidFill>
                        <a:effectLst/>
                        <a:latin typeface="Calibri"/>
                      </a:endParaRPr>
                    </a:p>
                  </a:txBody>
                  <a:tcPr marL="8704" marR="8704" marT="8704" marB="0" anchor="b"/>
                </a:tc>
              </a:tr>
              <a:tr h="174075">
                <a:tc>
                  <a:txBody>
                    <a:bodyPr/>
                    <a:lstStyle/>
                    <a:p>
                      <a:pPr algn="ctr" fontAlgn="b"/>
                      <a:r>
                        <a:rPr lang="en-US" sz="1000" u="none" strike="noStrike" dirty="0">
                          <a:effectLst/>
                        </a:rPr>
                        <a:t>16</a:t>
                      </a:r>
                      <a:endParaRPr lang="en-US" sz="1000" b="0" i="0" u="none" strike="noStrike" dirty="0">
                        <a:solidFill>
                          <a:srgbClr val="000000"/>
                        </a:solidFill>
                        <a:effectLst/>
                        <a:latin typeface="Calibri"/>
                      </a:endParaRPr>
                    </a:p>
                  </a:txBody>
                  <a:tcPr marL="8704" marR="8704" marT="8704" marB="0" anchor="b"/>
                </a:tc>
                <a:tc>
                  <a:txBody>
                    <a:bodyPr/>
                    <a:lstStyle/>
                    <a:p>
                      <a:pPr algn="ctr" fontAlgn="b"/>
                      <a:r>
                        <a:rPr lang="en-US" sz="1000" u="none" strike="noStrike">
                          <a:effectLst/>
                        </a:rPr>
                        <a:t>20</a:t>
                      </a:r>
                      <a:endParaRPr lang="en-US" sz="1000" b="0" i="0" u="none" strike="noStrike">
                        <a:solidFill>
                          <a:srgbClr val="000000"/>
                        </a:solidFill>
                        <a:effectLst/>
                        <a:latin typeface="Calibri"/>
                      </a:endParaRPr>
                    </a:p>
                  </a:txBody>
                  <a:tcPr marL="8704" marR="8704" marT="8704" marB="0" anchor="b"/>
                </a:tc>
                <a:tc>
                  <a:txBody>
                    <a:bodyPr/>
                    <a:lstStyle/>
                    <a:p>
                      <a:pPr algn="ctr" fontAlgn="b"/>
                      <a:r>
                        <a:rPr lang="en-US" sz="1000" u="none" strike="noStrike">
                          <a:effectLst/>
                        </a:rPr>
                        <a:t>48.5</a:t>
                      </a:r>
                      <a:endParaRPr lang="en-US" sz="1000" b="0" i="0" u="none" strike="noStrike">
                        <a:solidFill>
                          <a:srgbClr val="000000"/>
                        </a:solidFill>
                        <a:effectLst/>
                        <a:latin typeface="Calibri"/>
                      </a:endParaRPr>
                    </a:p>
                  </a:txBody>
                  <a:tcPr marL="8704" marR="8704" marT="8704" marB="0" anchor="b"/>
                </a:tc>
                <a:tc>
                  <a:txBody>
                    <a:bodyPr/>
                    <a:lstStyle/>
                    <a:p>
                      <a:pPr algn="ctr" fontAlgn="b"/>
                      <a:r>
                        <a:rPr lang="en-US" sz="1000" b="0" i="0" u="none" strike="noStrike" dirty="0" smtClean="0">
                          <a:solidFill>
                            <a:srgbClr val="000000"/>
                          </a:solidFill>
                          <a:effectLst/>
                          <a:latin typeface="Calibri"/>
                        </a:rPr>
                        <a:t>0</a:t>
                      </a:r>
                      <a:endParaRPr lang="en-US" sz="1000" b="0" i="0" u="none" strike="noStrike" dirty="0">
                        <a:solidFill>
                          <a:srgbClr val="000000"/>
                        </a:solidFill>
                        <a:effectLst/>
                        <a:latin typeface="Calibri"/>
                      </a:endParaRPr>
                    </a:p>
                  </a:txBody>
                  <a:tcPr marL="8704" marR="8704" marT="8704" marB="0" anchor="b"/>
                </a:tc>
              </a:tr>
              <a:tr h="174075">
                <a:tc>
                  <a:txBody>
                    <a:bodyPr/>
                    <a:lstStyle/>
                    <a:p>
                      <a:pPr algn="ctr" fontAlgn="b"/>
                      <a:r>
                        <a:rPr lang="en-US" sz="1000" u="none" strike="noStrike" dirty="0">
                          <a:effectLst/>
                        </a:rPr>
                        <a:t>17</a:t>
                      </a:r>
                      <a:endParaRPr lang="en-US" sz="1000" b="0" i="0" u="none" strike="noStrike" dirty="0">
                        <a:solidFill>
                          <a:srgbClr val="000000"/>
                        </a:solidFill>
                        <a:effectLst/>
                        <a:latin typeface="Calibri"/>
                      </a:endParaRPr>
                    </a:p>
                  </a:txBody>
                  <a:tcPr marL="8704" marR="8704" marT="8704" marB="0" anchor="b"/>
                </a:tc>
                <a:tc>
                  <a:txBody>
                    <a:bodyPr/>
                    <a:lstStyle/>
                    <a:p>
                      <a:pPr algn="ctr" fontAlgn="b"/>
                      <a:r>
                        <a:rPr lang="en-US" sz="1000" u="none" strike="noStrike">
                          <a:effectLst/>
                        </a:rPr>
                        <a:t>22</a:t>
                      </a:r>
                      <a:endParaRPr lang="en-US" sz="1000" b="0" i="0" u="none" strike="noStrike">
                        <a:solidFill>
                          <a:srgbClr val="000000"/>
                        </a:solidFill>
                        <a:effectLst/>
                        <a:latin typeface="Calibri"/>
                      </a:endParaRPr>
                    </a:p>
                  </a:txBody>
                  <a:tcPr marL="8704" marR="8704" marT="8704" marB="0" anchor="b"/>
                </a:tc>
                <a:tc>
                  <a:txBody>
                    <a:bodyPr/>
                    <a:lstStyle/>
                    <a:p>
                      <a:pPr algn="ctr" fontAlgn="b"/>
                      <a:r>
                        <a:rPr lang="en-US" sz="1000" u="none" strike="noStrike">
                          <a:effectLst/>
                        </a:rPr>
                        <a:t>59.3</a:t>
                      </a:r>
                      <a:endParaRPr lang="en-US" sz="1000" b="0" i="0" u="none" strike="noStrike">
                        <a:solidFill>
                          <a:srgbClr val="000000"/>
                        </a:solidFill>
                        <a:effectLst/>
                        <a:latin typeface="Calibri"/>
                      </a:endParaRPr>
                    </a:p>
                  </a:txBody>
                  <a:tcPr marL="8704" marR="8704" marT="8704" marB="0" anchor="b"/>
                </a:tc>
                <a:tc>
                  <a:txBody>
                    <a:bodyPr/>
                    <a:lstStyle/>
                    <a:p>
                      <a:pPr algn="ctr" fontAlgn="b"/>
                      <a:r>
                        <a:rPr lang="en-US" sz="1000" b="0" i="0" u="none" strike="noStrike" dirty="0" smtClean="0">
                          <a:solidFill>
                            <a:srgbClr val="000000"/>
                          </a:solidFill>
                          <a:effectLst/>
                          <a:latin typeface="Calibri"/>
                        </a:rPr>
                        <a:t>1</a:t>
                      </a:r>
                      <a:endParaRPr lang="en-US" sz="1000" b="0" i="0" u="none" strike="noStrike" dirty="0">
                        <a:solidFill>
                          <a:srgbClr val="000000"/>
                        </a:solidFill>
                        <a:effectLst/>
                        <a:latin typeface="Calibri"/>
                      </a:endParaRPr>
                    </a:p>
                  </a:txBody>
                  <a:tcPr marL="8704" marR="8704" marT="8704" marB="0" anchor="b"/>
                </a:tc>
              </a:tr>
              <a:tr h="174075">
                <a:tc>
                  <a:txBody>
                    <a:bodyPr/>
                    <a:lstStyle/>
                    <a:p>
                      <a:pPr algn="ctr" fontAlgn="b"/>
                      <a:r>
                        <a:rPr lang="en-US" sz="1000" u="none" strike="noStrike" dirty="0">
                          <a:effectLst/>
                        </a:rPr>
                        <a:t>18</a:t>
                      </a:r>
                      <a:endParaRPr lang="en-US" sz="1000" b="0" i="0" u="none" strike="noStrike" dirty="0">
                        <a:solidFill>
                          <a:srgbClr val="000000"/>
                        </a:solidFill>
                        <a:effectLst/>
                        <a:latin typeface="Calibri"/>
                      </a:endParaRPr>
                    </a:p>
                  </a:txBody>
                  <a:tcPr marL="8704" marR="8704" marT="8704" marB="0" anchor="b"/>
                </a:tc>
                <a:tc>
                  <a:txBody>
                    <a:bodyPr/>
                    <a:lstStyle/>
                    <a:p>
                      <a:pPr algn="ctr" fontAlgn="b"/>
                      <a:r>
                        <a:rPr lang="en-US" sz="1000" u="none" strike="noStrike">
                          <a:effectLst/>
                        </a:rPr>
                        <a:t>22</a:t>
                      </a:r>
                      <a:endParaRPr lang="en-US" sz="1000" b="0" i="0" u="none" strike="noStrike">
                        <a:solidFill>
                          <a:srgbClr val="000000"/>
                        </a:solidFill>
                        <a:effectLst/>
                        <a:latin typeface="Calibri"/>
                      </a:endParaRPr>
                    </a:p>
                  </a:txBody>
                  <a:tcPr marL="8704" marR="8704" marT="8704" marB="0" anchor="b"/>
                </a:tc>
                <a:tc>
                  <a:txBody>
                    <a:bodyPr/>
                    <a:lstStyle/>
                    <a:p>
                      <a:pPr algn="ctr" fontAlgn="b"/>
                      <a:r>
                        <a:rPr lang="en-US" sz="1000" u="none" strike="noStrike">
                          <a:effectLst/>
                        </a:rPr>
                        <a:t>70</a:t>
                      </a:r>
                      <a:endParaRPr lang="en-US" sz="1000" b="0" i="0" u="none" strike="noStrike">
                        <a:solidFill>
                          <a:srgbClr val="000000"/>
                        </a:solidFill>
                        <a:effectLst/>
                        <a:latin typeface="Calibri"/>
                      </a:endParaRPr>
                    </a:p>
                  </a:txBody>
                  <a:tcPr marL="8704" marR="8704" marT="8704" marB="0" anchor="b"/>
                </a:tc>
                <a:tc>
                  <a:txBody>
                    <a:bodyPr/>
                    <a:lstStyle/>
                    <a:p>
                      <a:pPr algn="ctr" fontAlgn="b"/>
                      <a:r>
                        <a:rPr lang="en-US" sz="1000" b="0" i="0" u="none" strike="noStrike" dirty="0" smtClean="0">
                          <a:solidFill>
                            <a:srgbClr val="000000"/>
                          </a:solidFill>
                          <a:effectLst/>
                          <a:latin typeface="Calibri"/>
                        </a:rPr>
                        <a:t>0</a:t>
                      </a:r>
                      <a:endParaRPr lang="en-US" sz="1000" b="0" i="0" u="none" strike="noStrike" dirty="0">
                        <a:solidFill>
                          <a:srgbClr val="000000"/>
                        </a:solidFill>
                        <a:effectLst/>
                        <a:latin typeface="Calibri"/>
                      </a:endParaRPr>
                    </a:p>
                  </a:txBody>
                  <a:tcPr marL="8704" marR="8704" marT="8704" marB="0" anchor="b"/>
                </a:tc>
              </a:tr>
              <a:tr h="174075">
                <a:tc>
                  <a:txBody>
                    <a:bodyPr/>
                    <a:lstStyle/>
                    <a:p>
                      <a:pPr algn="ctr" fontAlgn="b"/>
                      <a:r>
                        <a:rPr lang="en-US" sz="1000" u="none" strike="noStrike" dirty="0">
                          <a:effectLst/>
                        </a:rPr>
                        <a:t>19</a:t>
                      </a:r>
                      <a:endParaRPr lang="en-US" sz="1000" b="0" i="0" u="none" strike="noStrike" dirty="0">
                        <a:solidFill>
                          <a:srgbClr val="000000"/>
                        </a:solidFill>
                        <a:effectLst/>
                        <a:latin typeface="Calibri"/>
                      </a:endParaRPr>
                    </a:p>
                  </a:txBody>
                  <a:tcPr marL="8704" marR="8704" marT="8704" marB="0" anchor="b"/>
                </a:tc>
                <a:tc>
                  <a:txBody>
                    <a:bodyPr/>
                    <a:lstStyle/>
                    <a:p>
                      <a:pPr algn="ctr" fontAlgn="b"/>
                      <a:r>
                        <a:rPr lang="en-US" sz="1000" u="none" strike="noStrike">
                          <a:effectLst/>
                        </a:rPr>
                        <a:t>11</a:t>
                      </a:r>
                      <a:endParaRPr lang="en-US" sz="1000" b="0" i="0" u="none" strike="noStrike">
                        <a:solidFill>
                          <a:srgbClr val="000000"/>
                        </a:solidFill>
                        <a:effectLst/>
                        <a:latin typeface="Calibri"/>
                      </a:endParaRPr>
                    </a:p>
                  </a:txBody>
                  <a:tcPr marL="8704" marR="8704" marT="8704" marB="0" anchor="b"/>
                </a:tc>
                <a:tc>
                  <a:txBody>
                    <a:bodyPr/>
                    <a:lstStyle/>
                    <a:p>
                      <a:pPr algn="ctr" fontAlgn="b"/>
                      <a:r>
                        <a:rPr lang="en-US" sz="1000" u="none" strike="noStrike">
                          <a:effectLst/>
                        </a:rPr>
                        <a:t>70</a:t>
                      </a:r>
                      <a:endParaRPr lang="en-US" sz="1000" b="0" i="0" u="none" strike="noStrike">
                        <a:solidFill>
                          <a:srgbClr val="000000"/>
                        </a:solidFill>
                        <a:effectLst/>
                        <a:latin typeface="Calibri"/>
                      </a:endParaRPr>
                    </a:p>
                  </a:txBody>
                  <a:tcPr marL="8704" marR="8704" marT="8704" marB="0" anchor="b"/>
                </a:tc>
                <a:tc>
                  <a:txBody>
                    <a:bodyPr/>
                    <a:lstStyle/>
                    <a:p>
                      <a:pPr algn="ctr" fontAlgn="b"/>
                      <a:r>
                        <a:rPr lang="en-US" sz="1000" b="0" i="0" u="none" strike="noStrike" dirty="0" smtClean="0">
                          <a:solidFill>
                            <a:srgbClr val="000000"/>
                          </a:solidFill>
                          <a:effectLst/>
                          <a:latin typeface="Calibri"/>
                        </a:rPr>
                        <a:t>0</a:t>
                      </a:r>
                      <a:endParaRPr lang="en-US" sz="1000" b="0" i="0" u="none" strike="noStrike" dirty="0">
                        <a:solidFill>
                          <a:srgbClr val="000000"/>
                        </a:solidFill>
                        <a:effectLst/>
                        <a:latin typeface="Calibri"/>
                      </a:endParaRPr>
                    </a:p>
                  </a:txBody>
                  <a:tcPr marL="8704" marR="8704" marT="8704" marB="0" anchor="b"/>
                </a:tc>
              </a:tr>
              <a:tr h="174075">
                <a:tc>
                  <a:txBody>
                    <a:bodyPr/>
                    <a:lstStyle/>
                    <a:p>
                      <a:pPr algn="ctr" fontAlgn="b"/>
                      <a:r>
                        <a:rPr lang="en-US" sz="1000" u="none" strike="noStrike" dirty="0">
                          <a:effectLst/>
                        </a:rPr>
                        <a:t>20</a:t>
                      </a:r>
                      <a:endParaRPr lang="en-US" sz="1000" b="0" i="0" u="none" strike="noStrike" dirty="0">
                        <a:solidFill>
                          <a:srgbClr val="000000"/>
                        </a:solidFill>
                        <a:effectLst/>
                        <a:latin typeface="Calibri"/>
                      </a:endParaRPr>
                    </a:p>
                  </a:txBody>
                  <a:tcPr marL="8704" marR="8704" marT="8704" marB="0" anchor="b"/>
                </a:tc>
                <a:tc>
                  <a:txBody>
                    <a:bodyPr/>
                    <a:lstStyle/>
                    <a:p>
                      <a:pPr algn="ctr" fontAlgn="b"/>
                      <a:r>
                        <a:rPr lang="en-US" sz="1000" u="none" strike="noStrike">
                          <a:effectLst/>
                        </a:rPr>
                        <a:t>23</a:t>
                      </a:r>
                      <a:endParaRPr lang="en-US" sz="1000" b="0" i="0" u="none" strike="noStrike">
                        <a:solidFill>
                          <a:srgbClr val="000000"/>
                        </a:solidFill>
                        <a:effectLst/>
                        <a:latin typeface="Calibri"/>
                      </a:endParaRPr>
                    </a:p>
                  </a:txBody>
                  <a:tcPr marL="8704" marR="8704" marT="8704" marB="0" anchor="b"/>
                </a:tc>
                <a:tc>
                  <a:txBody>
                    <a:bodyPr/>
                    <a:lstStyle/>
                    <a:p>
                      <a:pPr algn="ctr" fontAlgn="b"/>
                      <a:r>
                        <a:rPr lang="en-US" sz="1000" u="none" strike="noStrike">
                          <a:effectLst/>
                        </a:rPr>
                        <a:t>74.5</a:t>
                      </a:r>
                      <a:endParaRPr lang="en-US" sz="1000" b="0" i="0" u="none" strike="noStrike">
                        <a:solidFill>
                          <a:srgbClr val="000000"/>
                        </a:solidFill>
                        <a:effectLst/>
                        <a:latin typeface="Calibri"/>
                      </a:endParaRPr>
                    </a:p>
                  </a:txBody>
                  <a:tcPr marL="8704" marR="8704" marT="8704" marB="0" anchor="b"/>
                </a:tc>
                <a:tc>
                  <a:txBody>
                    <a:bodyPr/>
                    <a:lstStyle/>
                    <a:p>
                      <a:pPr algn="ctr" fontAlgn="b"/>
                      <a:r>
                        <a:rPr lang="en-US" sz="1000" b="0" i="0" u="none" strike="noStrike" dirty="0" smtClean="0">
                          <a:solidFill>
                            <a:srgbClr val="000000"/>
                          </a:solidFill>
                          <a:effectLst/>
                          <a:latin typeface="Calibri"/>
                        </a:rPr>
                        <a:t>0</a:t>
                      </a:r>
                      <a:endParaRPr lang="en-US" sz="1000" b="0" i="0" u="none" strike="noStrike" dirty="0">
                        <a:solidFill>
                          <a:srgbClr val="000000"/>
                        </a:solidFill>
                        <a:effectLst/>
                        <a:latin typeface="Calibri"/>
                      </a:endParaRPr>
                    </a:p>
                  </a:txBody>
                  <a:tcPr marL="8704" marR="8704" marT="8704" marB="0" anchor="b"/>
                </a:tc>
              </a:tr>
              <a:tr h="174075">
                <a:tc>
                  <a:txBody>
                    <a:bodyPr/>
                    <a:lstStyle/>
                    <a:p>
                      <a:pPr algn="ctr" fontAlgn="b"/>
                      <a:r>
                        <a:rPr lang="en-US" sz="1000" u="none" strike="noStrike" dirty="0">
                          <a:effectLst/>
                        </a:rPr>
                        <a:t>21</a:t>
                      </a:r>
                      <a:endParaRPr lang="en-US" sz="1000" b="0" i="0" u="none" strike="noStrike" dirty="0">
                        <a:solidFill>
                          <a:srgbClr val="000000"/>
                        </a:solidFill>
                        <a:effectLst/>
                        <a:latin typeface="Calibri"/>
                      </a:endParaRPr>
                    </a:p>
                  </a:txBody>
                  <a:tcPr marL="8704" marR="8704" marT="8704" marB="0" anchor="b"/>
                </a:tc>
                <a:tc>
                  <a:txBody>
                    <a:bodyPr/>
                    <a:lstStyle/>
                    <a:p>
                      <a:pPr algn="ctr" fontAlgn="b"/>
                      <a:r>
                        <a:rPr lang="en-US" sz="1000" u="none" strike="noStrike">
                          <a:effectLst/>
                        </a:rPr>
                        <a:t>20</a:t>
                      </a:r>
                      <a:endParaRPr lang="en-US" sz="1000" b="0" i="0" u="none" strike="noStrike">
                        <a:solidFill>
                          <a:srgbClr val="000000"/>
                        </a:solidFill>
                        <a:effectLst/>
                        <a:latin typeface="Calibri"/>
                      </a:endParaRPr>
                    </a:p>
                  </a:txBody>
                  <a:tcPr marL="8704" marR="8704" marT="8704" marB="0" anchor="b"/>
                </a:tc>
                <a:tc>
                  <a:txBody>
                    <a:bodyPr/>
                    <a:lstStyle/>
                    <a:p>
                      <a:pPr algn="ctr" fontAlgn="b"/>
                      <a:r>
                        <a:rPr lang="en-US" sz="1000" u="none" strike="noStrike">
                          <a:effectLst/>
                        </a:rPr>
                        <a:t>72.1</a:t>
                      </a:r>
                      <a:endParaRPr lang="en-US" sz="1000" b="0" i="0" u="none" strike="noStrike">
                        <a:solidFill>
                          <a:srgbClr val="000000"/>
                        </a:solidFill>
                        <a:effectLst/>
                        <a:latin typeface="Calibri"/>
                      </a:endParaRPr>
                    </a:p>
                  </a:txBody>
                  <a:tcPr marL="8704" marR="8704" marT="8704" marB="0" anchor="b"/>
                </a:tc>
                <a:tc>
                  <a:txBody>
                    <a:bodyPr/>
                    <a:lstStyle/>
                    <a:p>
                      <a:pPr algn="ctr" fontAlgn="b"/>
                      <a:r>
                        <a:rPr lang="en-US" sz="1000" b="0" i="0" u="none" strike="noStrike" dirty="0" smtClean="0">
                          <a:solidFill>
                            <a:srgbClr val="000000"/>
                          </a:solidFill>
                          <a:effectLst/>
                          <a:latin typeface="Calibri"/>
                        </a:rPr>
                        <a:t>0</a:t>
                      </a:r>
                      <a:endParaRPr lang="en-US" sz="1000" b="0" i="0" u="none" strike="noStrike" dirty="0">
                        <a:solidFill>
                          <a:srgbClr val="000000"/>
                        </a:solidFill>
                        <a:effectLst/>
                        <a:latin typeface="Calibri"/>
                      </a:endParaRPr>
                    </a:p>
                  </a:txBody>
                  <a:tcPr marL="8704" marR="8704" marT="8704" marB="0" anchor="b"/>
                </a:tc>
              </a:tr>
              <a:tr h="174075">
                <a:tc>
                  <a:txBody>
                    <a:bodyPr/>
                    <a:lstStyle/>
                    <a:p>
                      <a:pPr algn="ctr" fontAlgn="b"/>
                      <a:r>
                        <a:rPr lang="en-US" sz="1000" u="none" strike="noStrike" dirty="0">
                          <a:effectLst/>
                        </a:rPr>
                        <a:t>22</a:t>
                      </a:r>
                      <a:endParaRPr lang="en-US" sz="1000" b="0" i="0" u="none" strike="noStrike" dirty="0">
                        <a:solidFill>
                          <a:srgbClr val="000000"/>
                        </a:solidFill>
                        <a:effectLst/>
                        <a:latin typeface="Calibri"/>
                      </a:endParaRPr>
                    </a:p>
                  </a:txBody>
                  <a:tcPr marL="8704" marR="8704" marT="8704" marB="0" anchor="b"/>
                </a:tc>
                <a:tc>
                  <a:txBody>
                    <a:bodyPr/>
                    <a:lstStyle/>
                    <a:p>
                      <a:pPr algn="ctr" fontAlgn="b"/>
                      <a:r>
                        <a:rPr lang="en-US" sz="1000" u="none" strike="noStrike">
                          <a:effectLst/>
                        </a:rPr>
                        <a:t>21</a:t>
                      </a:r>
                      <a:endParaRPr lang="en-US" sz="1000" b="0" i="0" u="none" strike="noStrike">
                        <a:solidFill>
                          <a:srgbClr val="000000"/>
                        </a:solidFill>
                        <a:effectLst/>
                        <a:latin typeface="Calibri"/>
                      </a:endParaRPr>
                    </a:p>
                  </a:txBody>
                  <a:tcPr marL="8704" marR="8704" marT="8704" marB="0" anchor="b"/>
                </a:tc>
                <a:tc>
                  <a:txBody>
                    <a:bodyPr/>
                    <a:lstStyle/>
                    <a:p>
                      <a:pPr algn="ctr" fontAlgn="b"/>
                      <a:r>
                        <a:rPr lang="en-US" sz="1000" u="none" strike="noStrike">
                          <a:effectLst/>
                        </a:rPr>
                        <a:t>58.1</a:t>
                      </a:r>
                      <a:endParaRPr lang="en-US" sz="1000" b="0" i="0" u="none" strike="noStrike">
                        <a:solidFill>
                          <a:srgbClr val="000000"/>
                        </a:solidFill>
                        <a:effectLst/>
                        <a:latin typeface="Calibri"/>
                      </a:endParaRPr>
                    </a:p>
                  </a:txBody>
                  <a:tcPr marL="8704" marR="8704" marT="8704" marB="0" anchor="b"/>
                </a:tc>
                <a:tc>
                  <a:txBody>
                    <a:bodyPr/>
                    <a:lstStyle/>
                    <a:p>
                      <a:pPr algn="ctr" fontAlgn="b"/>
                      <a:r>
                        <a:rPr lang="en-US" sz="1000" b="0" i="0" u="none" strike="noStrike" dirty="0" smtClean="0">
                          <a:solidFill>
                            <a:srgbClr val="000000"/>
                          </a:solidFill>
                          <a:effectLst/>
                          <a:latin typeface="Calibri"/>
                        </a:rPr>
                        <a:t>0</a:t>
                      </a:r>
                      <a:endParaRPr lang="en-US" sz="1000" b="0" i="0" u="none" strike="noStrike" dirty="0">
                        <a:solidFill>
                          <a:srgbClr val="000000"/>
                        </a:solidFill>
                        <a:effectLst/>
                        <a:latin typeface="Calibri"/>
                      </a:endParaRPr>
                    </a:p>
                  </a:txBody>
                  <a:tcPr marL="8704" marR="8704" marT="8704" marB="0" anchor="b"/>
                </a:tc>
              </a:tr>
              <a:tr h="174075">
                <a:tc>
                  <a:txBody>
                    <a:bodyPr/>
                    <a:lstStyle/>
                    <a:p>
                      <a:pPr algn="ctr" fontAlgn="b"/>
                      <a:r>
                        <a:rPr lang="en-US" sz="1000" u="none" strike="noStrike" dirty="0">
                          <a:effectLst/>
                        </a:rPr>
                        <a:t>23</a:t>
                      </a:r>
                      <a:endParaRPr lang="en-US" sz="1000" b="0" i="0" u="none" strike="noStrike" dirty="0">
                        <a:solidFill>
                          <a:srgbClr val="000000"/>
                        </a:solidFill>
                        <a:effectLst/>
                        <a:latin typeface="Calibri"/>
                      </a:endParaRPr>
                    </a:p>
                  </a:txBody>
                  <a:tcPr marL="8704" marR="8704" marT="8704" marB="0" anchor="b"/>
                </a:tc>
                <a:tc>
                  <a:txBody>
                    <a:bodyPr/>
                    <a:lstStyle/>
                    <a:p>
                      <a:pPr algn="ctr" fontAlgn="b"/>
                      <a:r>
                        <a:rPr lang="en-US" sz="1000" u="none" strike="noStrike">
                          <a:effectLst/>
                        </a:rPr>
                        <a:t>20</a:t>
                      </a:r>
                      <a:endParaRPr lang="en-US" sz="1000" b="0" i="0" u="none" strike="noStrike">
                        <a:solidFill>
                          <a:srgbClr val="000000"/>
                        </a:solidFill>
                        <a:effectLst/>
                        <a:latin typeface="Calibri"/>
                      </a:endParaRPr>
                    </a:p>
                  </a:txBody>
                  <a:tcPr marL="8704" marR="8704" marT="8704" marB="0" anchor="b"/>
                </a:tc>
                <a:tc>
                  <a:txBody>
                    <a:bodyPr/>
                    <a:lstStyle/>
                    <a:p>
                      <a:pPr algn="ctr" fontAlgn="b"/>
                      <a:r>
                        <a:rPr lang="en-US" sz="1000" u="none" strike="noStrike">
                          <a:effectLst/>
                        </a:rPr>
                        <a:t>44.6</a:t>
                      </a:r>
                      <a:endParaRPr lang="en-US" sz="1000" b="0" i="0" u="none" strike="noStrike">
                        <a:solidFill>
                          <a:srgbClr val="000000"/>
                        </a:solidFill>
                        <a:effectLst/>
                        <a:latin typeface="Calibri"/>
                      </a:endParaRPr>
                    </a:p>
                  </a:txBody>
                  <a:tcPr marL="8704" marR="8704" marT="8704" marB="0" anchor="b"/>
                </a:tc>
                <a:tc>
                  <a:txBody>
                    <a:bodyPr/>
                    <a:lstStyle/>
                    <a:p>
                      <a:pPr algn="ctr" fontAlgn="b"/>
                      <a:r>
                        <a:rPr lang="en-US" sz="1000" b="0" i="0" u="none" strike="noStrike" dirty="0" smtClean="0">
                          <a:solidFill>
                            <a:srgbClr val="000000"/>
                          </a:solidFill>
                          <a:effectLst/>
                          <a:latin typeface="Calibri"/>
                        </a:rPr>
                        <a:t>0</a:t>
                      </a:r>
                      <a:endParaRPr lang="en-US" sz="1000" b="0" i="0" u="none" strike="noStrike" dirty="0">
                        <a:solidFill>
                          <a:srgbClr val="000000"/>
                        </a:solidFill>
                        <a:effectLst/>
                        <a:latin typeface="Calibri"/>
                      </a:endParaRPr>
                    </a:p>
                  </a:txBody>
                  <a:tcPr marL="8704" marR="8704" marT="8704" marB="0" anchor="b"/>
                </a:tc>
              </a:tr>
              <a:tr h="174075">
                <a:tc>
                  <a:txBody>
                    <a:bodyPr/>
                    <a:lstStyle/>
                    <a:p>
                      <a:pPr algn="ctr" fontAlgn="b"/>
                      <a:r>
                        <a:rPr lang="en-US" sz="1000" u="none" strike="noStrike" dirty="0">
                          <a:effectLst/>
                        </a:rPr>
                        <a:t>24</a:t>
                      </a:r>
                      <a:endParaRPr lang="en-US" sz="1000" b="0" i="0" u="none" strike="noStrike" dirty="0">
                        <a:solidFill>
                          <a:srgbClr val="000000"/>
                        </a:solidFill>
                        <a:effectLst/>
                        <a:latin typeface="Calibri"/>
                      </a:endParaRPr>
                    </a:p>
                  </a:txBody>
                  <a:tcPr marL="8704" marR="8704" marT="8704" marB="0" anchor="b"/>
                </a:tc>
                <a:tc>
                  <a:txBody>
                    <a:bodyPr/>
                    <a:lstStyle/>
                    <a:p>
                      <a:pPr algn="ctr" fontAlgn="b"/>
                      <a:r>
                        <a:rPr lang="en-US" sz="1000" u="none" strike="noStrike">
                          <a:effectLst/>
                        </a:rPr>
                        <a:t>20</a:t>
                      </a:r>
                      <a:endParaRPr lang="en-US" sz="1000" b="0" i="0" u="none" strike="noStrike">
                        <a:solidFill>
                          <a:srgbClr val="000000"/>
                        </a:solidFill>
                        <a:effectLst/>
                        <a:latin typeface="Calibri"/>
                      </a:endParaRPr>
                    </a:p>
                  </a:txBody>
                  <a:tcPr marL="8704" marR="8704" marT="8704" marB="0" anchor="b"/>
                </a:tc>
                <a:tc>
                  <a:txBody>
                    <a:bodyPr/>
                    <a:lstStyle/>
                    <a:p>
                      <a:pPr algn="ctr" fontAlgn="b"/>
                      <a:r>
                        <a:rPr lang="en-US" sz="1000" u="none" strike="noStrike">
                          <a:effectLst/>
                        </a:rPr>
                        <a:t>33.4</a:t>
                      </a:r>
                      <a:endParaRPr lang="en-US" sz="1000" b="0" i="0" u="none" strike="noStrike">
                        <a:solidFill>
                          <a:srgbClr val="000000"/>
                        </a:solidFill>
                        <a:effectLst/>
                        <a:latin typeface="Calibri"/>
                      </a:endParaRPr>
                    </a:p>
                  </a:txBody>
                  <a:tcPr marL="8704" marR="8704" marT="8704" marB="0" anchor="b"/>
                </a:tc>
                <a:tc>
                  <a:txBody>
                    <a:bodyPr/>
                    <a:lstStyle/>
                    <a:p>
                      <a:pPr algn="ctr" fontAlgn="b"/>
                      <a:r>
                        <a:rPr lang="en-US" sz="1000" b="0" i="0" u="none" strike="noStrike" dirty="0" smtClean="0">
                          <a:solidFill>
                            <a:srgbClr val="000000"/>
                          </a:solidFill>
                          <a:effectLst/>
                          <a:latin typeface="Calibri"/>
                        </a:rPr>
                        <a:t>1</a:t>
                      </a:r>
                      <a:endParaRPr lang="en-US" sz="1000" b="0" i="0" u="none" strike="noStrike" dirty="0">
                        <a:solidFill>
                          <a:srgbClr val="000000"/>
                        </a:solidFill>
                        <a:effectLst/>
                        <a:latin typeface="Calibri"/>
                      </a:endParaRPr>
                    </a:p>
                  </a:txBody>
                  <a:tcPr marL="8704" marR="8704" marT="8704" marB="0" anchor="b"/>
                </a:tc>
              </a:tr>
              <a:tr h="174075">
                <a:tc>
                  <a:txBody>
                    <a:bodyPr/>
                    <a:lstStyle/>
                    <a:p>
                      <a:pPr algn="ctr" fontAlgn="b"/>
                      <a:r>
                        <a:rPr lang="en-US" sz="1000" u="none" strike="noStrike" dirty="0">
                          <a:effectLst/>
                        </a:rPr>
                        <a:t>25</a:t>
                      </a:r>
                      <a:endParaRPr lang="en-US" sz="1000" b="0" i="0" u="none" strike="noStrike" dirty="0">
                        <a:solidFill>
                          <a:srgbClr val="000000"/>
                        </a:solidFill>
                        <a:effectLst/>
                        <a:latin typeface="Calibri"/>
                      </a:endParaRPr>
                    </a:p>
                  </a:txBody>
                  <a:tcPr marL="8704" marR="8704" marT="8704" marB="0" anchor="b"/>
                </a:tc>
                <a:tc>
                  <a:txBody>
                    <a:bodyPr/>
                    <a:lstStyle/>
                    <a:p>
                      <a:pPr algn="ctr" fontAlgn="b"/>
                      <a:r>
                        <a:rPr lang="en-US" sz="1000" u="none" strike="noStrike" dirty="0">
                          <a:effectLst/>
                        </a:rPr>
                        <a:t>22</a:t>
                      </a:r>
                      <a:endParaRPr lang="en-US" sz="1000" b="0" i="0" u="none" strike="noStrike" dirty="0">
                        <a:solidFill>
                          <a:srgbClr val="000000"/>
                        </a:solidFill>
                        <a:effectLst/>
                        <a:latin typeface="Calibri"/>
                      </a:endParaRPr>
                    </a:p>
                  </a:txBody>
                  <a:tcPr marL="8704" marR="8704" marT="8704" marB="0" anchor="b"/>
                </a:tc>
                <a:tc>
                  <a:txBody>
                    <a:bodyPr/>
                    <a:lstStyle/>
                    <a:p>
                      <a:pPr algn="ctr" fontAlgn="b"/>
                      <a:r>
                        <a:rPr lang="en-US" sz="1000" u="none" strike="noStrike">
                          <a:effectLst/>
                        </a:rPr>
                        <a:t>28.6</a:t>
                      </a:r>
                      <a:endParaRPr lang="en-US" sz="1000" b="0" i="0" u="none" strike="noStrike">
                        <a:solidFill>
                          <a:srgbClr val="000000"/>
                        </a:solidFill>
                        <a:effectLst/>
                        <a:latin typeface="Calibri"/>
                      </a:endParaRPr>
                    </a:p>
                  </a:txBody>
                  <a:tcPr marL="8704" marR="8704" marT="8704" marB="0" anchor="b"/>
                </a:tc>
                <a:tc>
                  <a:txBody>
                    <a:bodyPr/>
                    <a:lstStyle/>
                    <a:p>
                      <a:pPr algn="ctr" fontAlgn="b"/>
                      <a:r>
                        <a:rPr lang="en-US" sz="1000" b="0" i="0" u="none" strike="noStrike" dirty="0" smtClean="0">
                          <a:solidFill>
                            <a:srgbClr val="000000"/>
                          </a:solidFill>
                          <a:effectLst/>
                          <a:latin typeface="Calibri"/>
                        </a:rPr>
                        <a:t>1</a:t>
                      </a:r>
                      <a:endParaRPr lang="en-US" sz="1000" b="0" i="0" u="none" strike="noStrike" dirty="0">
                        <a:solidFill>
                          <a:srgbClr val="000000"/>
                        </a:solidFill>
                        <a:effectLst/>
                        <a:latin typeface="Calibri"/>
                      </a:endParaRPr>
                    </a:p>
                  </a:txBody>
                  <a:tcPr marL="8704" marR="8704" marT="8704" marB="0" anchor="b"/>
                </a:tc>
              </a:tr>
            </a:tbl>
          </a:graphicData>
        </a:graphic>
      </p:graphicFrame>
    </p:spTree>
    <p:extLst>
      <p:ext uri="{BB962C8B-B14F-4D97-AF65-F5344CB8AC3E}">
        <p14:creationId xmlns:p14="http://schemas.microsoft.com/office/powerpoint/2010/main" val="395204039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b="1" dirty="0">
                <a:solidFill>
                  <a:srgbClr val="C00000"/>
                </a:solidFill>
              </a:rPr>
              <a:t>Logistic Regression: Example</a:t>
            </a:r>
          </a:p>
        </p:txBody>
      </p:sp>
      <p:sp>
        <p:nvSpPr>
          <p:cNvPr id="3" name="TextBox 2"/>
          <p:cNvSpPr txBox="1"/>
          <p:nvPr/>
        </p:nvSpPr>
        <p:spPr>
          <a:xfrm>
            <a:off x="457200" y="1295400"/>
            <a:ext cx="8229600" cy="5139869"/>
          </a:xfrm>
          <a:prstGeom prst="rect">
            <a:avLst/>
          </a:prstGeom>
          <a:noFill/>
        </p:spPr>
        <p:txBody>
          <a:bodyPr wrap="square" rtlCol="0">
            <a:spAutoFit/>
          </a:bodyPr>
          <a:lstStyle/>
          <a:p>
            <a:pPr marL="285750" indent="-285750">
              <a:buFont typeface="Arial" pitchFamily="34" charset="0"/>
              <a:buChar char="•"/>
            </a:pPr>
            <a:r>
              <a:rPr lang="en-US" dirty="0" smtClean="0"/>
              <a:t>SAS has many </a:t>
            </a:r>
            <a:r>
              <a:rPr lang="en-US" dirty="0" err="1" smtClean="0"/>
              <a:t>procs</a:t>
            </a:r>
            <a:r>
              <a:rPr lang="en-US" dirty="0" smtClean="0"/>
              <a:t> that can do Logistic Regression. Here are three:</a:t>
            </a:r>
          </a:p>
          <a:p>
            <a:endParaRPr lang="en-US" dirty="0"/>
          </a:p>
          <a:p>
            <a:pPr lvl="2"/>
            <a:r>
              <a:rPr lang="en-US" sz="1600" b="1" dirty="0" err="1">
                <a:solidFill>
                  <a:schemeClr val="accent1">
                    <a:lumMod val="75000"/>
                  </a:schemeClr>
                </a:solidFill>
                <a:latin typeface="Courier New" pitchFamily="49" charset="0"/>
                <a:cs typeface="Courier New" pitchFamily="49" charset="0"/>
              </a:rPr>
              <a:t>proc</a:t>
            </a:r>
            <a:r>
              <a:rPr lang="en-US" sz="1600" b="1" dirty="0">
                <a:solidFill>
                  <a:schemeClr val="accent1">
                    <a:lumMod val="75000"/>
                  </a:schemeClr>
                </a:solidFill>
                <a:latin typeface="Courier New" pitchFamily="49" charset="0"/>
                <a:cs typeface="Courier New" pitchFamily="49" charset="0"/>
              </a:rPr>
              <a:t> logistic data=TEMPFILE;</a:t>
            </a:r>
          </a:p>
          <a:p>
            <a:pPr lvl="2"/>
            <a:r>
              <a:rPr lang="es-ES" sz="1600" b="1" dirty="0" err="1">
                <a:solidFill>
                  <a:schemeClr val="accent1">
                    <a:lumMod val="75000"/>
                  </a:schemeClr>
                </a:solidFill>
                <a:latin typeface="Courier New" pitchFamily="49" charset="0"/>
                <a:cs typeface="Courier New" pitchFamily="49" charset="0"/>
              </a:rPr>
              <a:t>model</a:t>
            </a:r>
            <a:r>
              <a:rPr lang="es-ES" sz="1600" b="1" dirty="0">
                <a:solidFill>
                  <a:schemeClr val="accent1">
                    <a:lumMod val="75000"/>
                  </a:schemeClr>
                </a:solidFill>
                <a:latin typeface="Courier New" pitchFamily="49" charset="0"/>
                <a:cs typeface="Courier New" pitchFamily="49" charset="0"/>
              </a:rPr>
              <a:t> Y(</a:t>
            </a:r>
            <a:r>
              <a:rPr lang="es-ES" sz="1600" b="1" dirty="0" err="1">
                <a:solidFill>
                  <a:schemeClr val="accent1">
                    <a:lumMod val="75000"/>
                  </a:schemeClr>
                </a:solidFill>
                <a:latin typeface="Courier New" pitchFamily="49" charset="0"/>
                <a:cs typeface="Courier New" pitchFamily="49" charset="0"/>
              </a:rPr>
              <a:t>ref</a:t>
            </a:r>
            <a:r>
              <a:rPr lang="es-ES" sz="1600" b="1" dirty="0">
                <a:solidFill>
                  <a:schemeClr val="accent1">
                    <a:lumMod val="75000"/>
                  </a:schemeClr>
                </a:solidFill>
                <a:latin typeface="Courier New" pitchFamily="49" charset="0"/>
                <a:cs typeface="Courier New" pitchFamily="49" charset="0"/>
              </a:rPr>
              <a:t>="0") = X6 X8;</a:t>
            </a:r>
          </a:p>
          <a:p>
            <a:pPr lvl="2"/>
            <a:r>
              <a:rPr lang="en-US" sz="1600" b="1" dirty="0">
                <a:solidFill>
                  <a:schemeClr val="accent1">
                    <a:lumMod val="75000"/>
                  </a:schemeClr>
                </a:solidFill>
                <a:latin typeface="Courier New" pitchFamily="49" charset="0"/>
                <a:cs typeface="Courier New" pitchFamily="49" charset="0"/>
              </a:rPr>
              <a:t>run;</a:t>
            </a:r>
          </a:p>
          <a:p>
            <a:pPr lvl="2"/>
            <a:r>
              <a:rPr lang="en-US" sz="1600" b="1" dirty="0">
                <a:solidFill>
                  <a:schemeClr val="accent1">
                    <a:lumMod val="75000"/>
                  </a:schemeClr>
                </a:solidFill>
                <a:latin typeface="Courier New" pitchFamily="49" charset="0"/>
                <a:cs typeface="Courier New" pitchFamily="49" charset="0"/>
              </a:rPr>
              <a:t>quit;</a:t>
            </a:r>
          </a:p>
          <a:p>
            <a:pPr lvl="2"/>
            <a:endParaRPr lang="en-US" sz="1600" b="1" dirty="0">
              <a:solidFill>
                <a:schemeClr val="accent1">
                  <a:lumMod val="75000"/>
                </a:schemeClr>
              </a:solidFill>
              <a:latin typeface="Courier New" pitchFamily="49" charset="0"/>
              <a:cs typeface="Courier New" pitchFamily="49" charset="0"/>
            </a:endParaRPr>
          </a:p>
          <a:p>
            <a:pPr lvl="2"/>
            <a:endParaRPr lang="en-US" sz="1600" b="1" dirty="0">
              <a:solidFill>
                <a:schemeClr val="accent1">
                  <a:lumMod val="75000"/>
                </a:schemeClr>
              </a:solidFill>
              <a:latin typeface="Courier New" pitchFamily="49" charset="0"/>
              <a:cs typeface="Courier New" pitchFamily="49" charset="0"/>
            </a:endParaRPr>
          </a:p>
          <a:p>
            <a:pPr lvl="2"/>
            <a:r>
              <a:rPr lang="en-US" sz="1600" b="1" dirty="0" err="1">
                <a:solidFill>
                  <a:schemeClr val="accent1">
                    <a:lumMod val="75000"/>
                  </a:schemeClr>
                </a:solidFill>
                <a:latin typeface="Courier New" pitchFamily="49" charset="0"/>
                <a:cs typeface="Courier New" pitchFamily="49" charset="0"/>
              </a:rPr>
              <a:t>proc</a:t>
            </a:r>
            <a:r>
              <a:rPr lang="en-US" sz="1600" b="1" dirty="0">
                <a:solidFill>
                  <a:schemeClr val="accent1">
                    <a:lumMod val="75000"/>
                  </a:schemeClr>
                </a:solidFill>
                <a:latin typeface="Courier New" pitchFamily="49" charset="0"/>
                <a:cs typeface="Courier New" pitchFamily="49" charset="0"/>
              </a:rPr>
              <a:t> </a:t>
            </a:r>
            <a:r>
              <a:rPr lang="en-US" sz="1600" b="1" dirty="0" err="1">
                <a:solidFill>
                  <a:schemeClr val="accent1">
                    <a:lumMod val="75000"/>
                  </a:schemeClr>
                </a:solidFill>
                <a:latin typeface="Courier New" pitchFamily="49" charset="0"/>
                <a:cs typeface="Courier New" pitchFamily="49" charset="0"/>
              </a:rPr>
              <a:t>probit</a:t>
            </a:r>
            <a:r>
              <a:rPr lang="en-US" sz="1600" b="1" dirty="0">
                <a:solidFill>
                  <a:schemeClr val="accent1">
                    <a:lumMod val="75000"/>
                  </a:schemeClr>
                </a:solidFill>
                <a:latin typeface="Courier New" pitchFamily="49" charset="0"/>
                <a:cs typeface="Courier New" pitchFamily="49" charset="0"/>
              </a:rPr>
              <a:t> data=TEMPFILE;</a:t>
            </a:r>
          </a:p>
          <a:p>
            <a:pPr lvl="2"/>
            <a:r>
              <a:rPr lang="es-ES" sz="1600" b="1" dirty="0" err="1">
                <a:solidFill>
                  <a:schemeClr val="accent1">
                    <a:lumMod val="75000"/>
                  </a:schemeClr>
                </a:solidFill>
                <a:latin typeface="Courier New" pitchFamily="49" charset="0"/>
                <a:cs typeface="Courier New" pitchFamily="49" charset="0"/>
              </a:rPr>
              <a:t>model</a:t>
            </a:r>
            <a:r>
              <a:rPr lang="es-ES" sz="1600" b="1" dirty="0">
                <a:solidFill>
                  <a:schemeClr val="accent1">
                    <a:lumMod val="75000"/>
                  </a:schemeClr>
                </a:solidFill>
                <a:latin typeface="Courier New" pitchFamily="49" charset="0"/>
                <a:cs typeface="Courier New" pitchFamily="49" charset="0"/>
              </a:rPr>
              <a:t> Y(</a:t>
            </a:r>
            <a:r>
              <a:rPr lang="es-ES" sz="1600" b="1" dirty="0" err="1">
                <a:solidFill>
                  <a:schemeClr val="accent1">
                    <a:lumMod val="75000"/>
                  </a:schemeClr>
                </a:solidFill>
                <a:latin typeface="Courier New" pitchFamily="49" charset="0"/>
                <a:cs typeface="Courier New" pitchFamily="49" charset="0"/>
              </a:rPr>
              <a:t>ref</a:t>
            </a:r>
            <a:r>
              <a:rPr lang="es-ES" sz="1600" b="1" dirty="0">
                <a:solidFill>
                  <a:schemeClr val="accent1">
                    <a:lumMod val="75000"/>
                  </a:schemeClr>
                </a:solidFill>
                <a:latin typeface="Courier New" pitchFamily="49" charset="0"/>
                <a:cs typeface="Courier New" pitchFamily="49" charset="0"/>
              </a:rPr>
              <a:t>="0") = X6 X8 /d=</a:t>
            </a:r>
            <a:r>
              <a:rPr lang="es-ES" sz="1600" b="1" dirty="0" err="1">
                <a:solidFill>
                  <a:schemeClr val="accent1">
                    <a:lumMod val="75000"/>
                  </a:schemeClr>
                </a:solidFill>
                <a:latin typeface="Courier New" pitchFamily="49" charset="0"/>
                <a:cs typeface="Courier New" pitchFamily="49" charset="0"/>
              </a:rPr>
              <a:t>logistic</a:t>
            </a:r>
            <a:r>
              <a:rPr lang="es-ES" sz="1600" b="1" dirty="0">
                <a:solidFill>
                  <a:schemeClr val="accent1">
                    <a:lumMod val="75000"/>
                  </a:schemeClr>
                </a:solidFill>
                <a:latin typeface="Courier New" pitchFamily="49" charset="0"/>
                <a:cs typeface="Courier New" pitchFamily="49" charset="0"/>
              </a:rPr>
              <a:t>;</a:t>
            </a:r>
          </a:p>
          <a:p>
            <a:pPr lvl="2"/>
            <a:r>
              <a:rPr lang="en-US" sz="1600" b="1" dirty="0">
                <a:solidFill>
                  <a:schemeClr val="accent1">
                    <a:lumMod val="75000"/>
                  </a:schemeClr>
                </a:solidFill>
                <a:latin typeface="Courier New" pitchFamily="49" charset="0"/>
                <a:cs typeface="Courier New" pitchFamily="49" charset="0"/>
              </a:rPr>
              <a:t>run;</a:t>
            </a:r>
          </a:p>
          <a:p>
            <a:pPr lvl="2"/>
            <a:r>
              <a:rPr lang="en-US" sz="1600" b="1" dirty="0">
                <a:solidFill>
                  <a:schemeClr val="accent1">
                    <a:lumMod val="75000"/>
                  </a:schemeClr>
                </a:solidFill>
                <a:latin typeface="Courier New" pitchFamily="49" charset="0"/>
                <a:cs typeface="Courier New" pitchFamily="49" charset="0"/>
              </a:rPr>
              <a:t>quit;</a:t>
            </a:r>
          </a:p>
          <a:p>
            <a:pPr lvl="2"/>
            <a:endParaRPr lang="en-US" sz="1600" b="1" dirty="0">
              <a:solidFill>
                <a:schemeClr val="accent1">
                  <a:lumMod val="75000"/>
                </a:schemeClr>
              </a:solidFill>
              <a:latin typeface="Courier New" pitchFamily="49" charset="0"/>
              <a:cs typeface="Courier New" pitchFamily="49" charset="0"/>
            </a:endParaRPr>
          </a:p>
          <a:p>
            <a:pPr lvl="2"/>
            <a:endParaRPr lang="en-US" sz="1600" b="1" dirty="0">
              <a:solidFill>
                <a:schemeClr val="accent1">
                  <a:lumMod val="75000"/>
                </a:schemeClr>
              </a:solidFill>
              <a:latin typeface="Courier New" pitchFamily="49" charset="0"/>
              <a:cs typeface="Courier New" pitchFamily="49" charset="0"/>
            </a:endParaRPr>
          </a:p>
          <a:p>
            <a:pPr lvl="2"/>
            <a:r>
              <a:rPr lang="en-US" sz="1600" b="1" dirty="0" err="1">
                <a:solidFill>
                  <a:schemeClr val="accent1">
                    <a:lumMod val="75000"/>
                  </a:schemeClr>
                </a:solidFill>
                <a:latin typeface="Courier New" pitchFamily="49" charset="0"/>
                <a:cs typeface="Courier New" pitchFamily="49" charset="0"/>
              </a:rPr>
              <a:t>proc</a:t>
            </a:r>
            <a:r>
              <a:rPr lang="en-US" sz="1600" b="1" dirty="0">
                <a:solidFill>
                  <a:schemeClr val="accent1">
                    <a:lumMod val="75000"/>
                  </a:schemeClr>
                </a:solidFill>
                <a:latin typeface="Courier New" pitchFamily="49" charset="0"/>
                <a:cs typeface="Courier New" pitchFamily="49" charset="0"/>
              </a:rPr>
              <a:t> </a:t>
            </a:r>
            <a:r>
              <a:rPr lang="en-US" sz="1600" b="1" dirty="0" err="1">
                <a:solidFill>
                  <a:schemeClr val="accent1">
                    <a:lumMod val="75000"/>
                  </a:schemeClr>
                </a:solidFill>
                <a:latin typeface="Courier New" pitchFamily="49" charset="0"/>
                <a:cs typeface="Courier New" pitchFamily="49" charset="0"/>
              </a:rPr>
              <a:t>genmod</a:t>
            </a:r>
            <a:r>
              <a:rPr lang="en-US" sz="1600" b="1" dirty="0">
                <a:solidFill>
                  <a:schemeClr val="accent1">
                    <a:lumMod val="75000"/>
                  </a:schemeClr>
                </a:solidFill>
                <a:latin typeface="Courier New" pitchFamily="49" charset="0"/>
                <a:cs typeface="Courier New" pitchFamily="49" charset="0"/>
              </a:rPr>
              <a:t> data=TEMPFILE descending;</a:t>
            </a:r>
          </a:p>
          <a:p>
            <a:pPr lvl="2"/>
            <a:r>
              <a:rPr lang="sv-SE" sz="1600" b="1" dirty="0">
                <a:solidFill>
                  <a:schemeClr val="accent1">
                    <a:lumMod val="75000"/>
                  </a:schemeClr>
                </a:solidFill>
                <a:latin typeface="Courier New" pitchFamily="49" charset="0"/>
                <a:cs typeface="Courier New" pitchFamily="49" charset="0"/>
              </a:rPr>
              <a:t>model Y = X6 X8 /dist=binomial link=logit;</a:t>
            </a:r>
          </a:p>
          <a:p>
            <a:pPr lvl="2"/>
            <a:r>
              <a:rPr lang="en-US" sz="1600" b="1" dirty="0">
                <a:solidFill>
                  <a:schemeClr val="accent1">
                    <a:lumMod val="75000"/>
                  </a:schemeClr>
                </a:solidFill>
                <a:latin typeface="Courier New" pitchFamily="49" charset="0"/>
                <a:cs typeface="Courier New" pitchFamily="49" charset="0"/>
              </a:rPr>
              <a:t>run;</a:t>
            </a:r>
          </a:p>
          <a:p>
            <a:pPr lvl="2"/>
            <a:endParaRPr lang="en-US" sz="1600" b="1" dirty="0">
              <a:solidFill>
                <a:schemeClr val="accent1">
                  <a:lumMod val="75000"/>
                </a:schemeClr>
              </a:solidFill>
              <a:latin typeface="Courier New" pitchFamily="49" charset="0"/>
              <a:cs typeface="Courier New" pitchFamily="49" charset="0"/>
            </a:endParaRPr>
          </a:p>
          <a:p>
            <a:pPr marL="285750" indent="-285750">
              <a:buFont typeface="Arial" pitchFamily="34" charset="0"/>
              <a:buChar char="•"/>
            </a:pPr>
            <a:r>
              <a:rPr lang="en-US" dirty="0" smtClean="0"/>
              <a:t>Usually, three different PROCS doing the same thing should give the same result …</a:t>
            </a:r>
          </a:p>
          <a:p>
            <a:pPr marL="285750" indent="-285750">
              <a:buFont typeface="Arial" pitchFamily="34" charset="0"/>
              <a:buChar char="•"/>
            </a:pPr>
            <a:r>
              <a:rPr lang="en-US" b="1" dirty="0" smtClean="0">
                <a:solidFill>
                  <a:srgbClr val="FF0000"/>
                </a:solidFill>
              </a:rPr>
              <a:t>However ….</a:t>
            </a:r>
            <a:endParaRPr lang="en-US" b="1" dirty="0">
              <a:solidFill>
                <a:srgbClr val="FF0000"/>
              </a:solidFill>
            </a:endParaRPr>
          </a:p>
        </p:txBody>
      </p:sp>
    </p:spTree>
    <p:extLst>
      <p:ext uri="{BB962C8B-B14F-4D97-AF65-F5344CB8AC3E}">
        <p14:creationId xmlns:p14="http://schemas.microsoft.com/office/powerpoint/2010/main" val="337946922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b="1" dirty="0">
                <a:solidFill>
                  <a:srgbClr val="C00000"/>
                </a:solidFill>
              </a:rPr>
              <a:t>Logistic Regression: Example</a:t>
            </a:r>
          </a:p>
        </p:txBody>
      </p:sp>
      <p:sp>
        <p:nvSpPr>
          <p:cNvPr id="3" name="TextBox 2"/>
          <p:cNvSpPr txBox="1"/>
          <p:nvPr/>
        </p:nvSpPr>
        <p:spPr>
          <a:xfrm>
            <a:off x="457200" y="1295400"/>
            <a:ext cx="8229600" cy="2031325"/>
          </a:xfrm>
          <a:prstGeom prst="rect">
            <a:avLst/>
          </a:prstGeom>
          <a:noFill/>
        </p:spPr>
        <p:txBody>
          <a:bodyPr wrap="square" rtlCol="0">
            <a:spAutoFit/>
          </a:bodyPr>
          <a:lstStyle/>
          <a:p>
            <a:pPr marL="285750" indent="-285750">
              <a:buFont typeface="Arial" pitchFamily="34" charset="0"/>
              <a:buChar char="•"/>
            </a:pPr>
            <a:r>
              <a:rPr lang="en-US" dirty="0" smtClean="0"/>
              <a:t>The data set is small and it is perfectly separable. Therefore, there are an infinite number of solutions that will separate the “1” and “0” values. Notice that the error term (“log likelihood”) for all three models is close to zero.</a:t>
            </a:r>
          </a:p>
          <a:p>
            <a:pPr marL="285750" indent="-285750">
              <a:buFont typeface="Arial" pitchFamily="34" charset="0"/>
              <a:buChar char="•"/>
            </a:pPr>
            <a:endParaRPr lang="en-US" dirty="0"/>
          </a:p>
          <a:p>
            <a:pPr marL="285750" indent="-285750">
              <a:buFont typeface="Arial" pitchFamily="34" charset="0"/>
              <a:buChar char="•"/>
            </a:pPr>
            <a:r>
              <a:rPr lang="en-US" dirty="0" smtClean="0"/>
              <a:t>Therefore, even though there are different solutions, all of these are correct.</a:t>
            </a:r>
          </a:p>
          <a:p>
            <a:pPr marL="285750" indent="-285750">
              <a:buFont typeface="Arial" pitchFamily="34" charset="0"/>
              <a:buChar char="•"/>
            </a:pPr>
            <a:endParaRPr lang="en-US" dirty="0"/>
          </a:p>
          <a:p>
            <a:pPr marL="285750" indent="-285750">
              <a:buFont typeface="Arial" pitchFamily="34" charset="0"/>
              <a:buChar char="•"/>
            </a:pPr>
            <a:r>
              <a:rPr lang="en-US" dirty="0" smtClean="0"/>
              <a:t>For more complex models, the three approaches would yield similar results.</a:t>
            </a:r>
          </a:p>
        </p:txBody>
      </p:sp>
    </p:spTree>
    <p:extLst>
      <p:ext uri="{BB962C8B-B14F-4D97-AF65-F5344CB8AC3E}">
        <p14:creationId xmlns:p14="http://schemas.microsoft.com/office/powerpoint/2010/main" val="392638308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b="1" dirty="0">
                <a:solidFill>
                  <a:srgbClr val="C00000"/>
                </a:solidFill>
              </a:rPr>
              <a:t>Logistic Regression: Example</a:t>
            </a:r>
          </a:p>
        </p:txBody>
      </p:sp>
      <p:sp>
        <p:nvSpPr>
          <p:cNvPr id="3" name="TextBox 2"/>
          <p:cNvSpPr txBox="1"/>
          <p:nvPr/>
        </p:nvSpPr>
        <p:spPr>
          <a:xfrm>
            <a:off x="457200" y="1295400"/>
            <a:ext cx="8229600" cy="1631216"/>
          </a:xfrm>
          <a:prstGeom prst="rect">
            <a:avLst/>
          </a:prstGeom>
          <a:noFill/>
        </p:spPr>
        <p:txBody>
          <a:bodyPr wrap="square" rtlCol="0">
            <a:spAutoFit/>
          </a:bodyPr>
          <a:lstStyle/>
          <a:p>
            <a:pPr marL="285750" indent="-285750">
              <a:buFont typeface="Arial" pitchFamily="34" charset="0"/>
              <a:buChar char="•"/>
            </a:pPr>
            <a:r>
              <a:rPr lang="en-US" dirty="0" smtClean="0"/>
              <a:t>PROC LOGISTIC:</a:t>
            </a:r>
          </a:p>
          <a:p>
            <a:endParaRPr lang="en-US" dirty="0"/>
          </a:p>
          <a:p>
            <a:pPr lvl="2"/>
            <a:r>
              <a:rPr lang="en-US" sz="1600" b="1" dirty="0" err="1">
                <a:solidFill>
                  <a:schemeClr val="accent1">
                    <a:lumMod val="75000"/>
                  </a:schemeClr>
                </a:solidFill>
                <a:latin typeface="Courier New" pitchFamily="49" charset="0"/>
                <a:cs typeface="Courier New" pitchFamily="49" charset="0"/>
              </a:rPr>
              <a:t>proc</a:t>
            </a:r>
            <a:r>
              <a:rPr lang="en-US" sz="1600" b="1" dirty="0">
                <a:solidFill>
                  <a:schemeClr val="accent1">
                    <a:lumMod val="75000"/>
                  </a:schemeClr>
                </a:solidFill>
                <a:latin typeface="Courier New" pitchFamily="49" charset="0"/>
                <a:cs typeface="Courier New" pitchFamily="49" charset="0"/>
              </a:rPr>
              <a:t> logistic data=TEMPFILE;</a:t>
            </a:r>
          </a:p>
          <a:p>
            <a:pPr lvl="2"/>
            <a:r>
              <a:rPr lang="es-ES" sz="1600" b="1" dirty="0" err="1">
                <a:solidFill>
                  <a:schemeClr val="accent1">
                    <a:lumMod val="75000"/>
                  </a:schemeClr>
                </a:solidFill>
                <a:latin typeface="Courier New" pitchFamily="49" charset="0"/>
                <a:cs typeface="Courier New" pitchFamily="49" charset="0"/>
              </a:rPr>
              <a:t>model</a:t>
            </a:r>
            <a:r>
              <a:rPr lang="es-ES" sz="1600" b="1" dirty="0">
                <a:solidFill>
                  <a:schemeClr val="accent1">
                    <a:lumMod val="75000"/>
                  </a:schemeClr>
                </a:solidFill>
                <a:latin typeface="Courier New" pitchFamily="49" charset="0"/>
                <a:cs typeface="Courier New" pitchFamily="49" charset="0"/>
              </a:rPr>
              <a:t> Y(</a:t>
            </a:r>
            <a:r>
              <a:rPr lang="es-ES" sz="1600" b="1" dirty="0" err="1">
                <a:solidFill>
                  <a:schemeClr val="accent1">
                    <a:lumMod val="75000"/>
                  </a:schemeClr>
                </a:solidFill>
                <a:latin typeface="Courier New" pitchFamily="49" charset="0"/>
                <a:cs typeface="Courier New" pitchFamily="49" charset="0"/>
              </a:rPr>
              <a:t>ref</a:t>
            </a:r>
            <a:r>
              <a:rPr lang="es-ES" sz="1600" b="1" dirty="0">
                <a:solidFill>
                  <a:schemeClr val="accent1">
                    <a:lumMod val="75000"/>
                  </a:schemeClr>
                </a:solidFill>
                <a:latin typeface="Courier New" pitchFamily="49" charset="0"/>
                <a:cs typeface="Courier New" pitchFamily="49" charset="0"/>
              </a:rPr>
              <a:t>="0") = X6 X8;</a:t>
            </a:r>
          </a:p>
          <a:p>
            <a:pPr lvl="2"/>
            <a:r>
              <a:rPr lang="en-US" sz="1600" b="1" dirty="0">
                <a:solidFill>
                  <a:schemeClr val="accent1">
                    <a:lumMod val="75000"/>
                  </a:schemeClr>
                </a:solidFill>
                <a:latin typeface="Courier New" pitchFamily="49" charset="0"/>
                <a:cs typeface="Courier New" pitchFamily="49" charset="0"/>
              </a:rPr>
              <a:t>run;</a:t>
            </a:r>
          </a:p>
          <a:p>
            <a:pPr lvl="2"/>
            <a:r>
              <a:rPr lang="en-US" sz="1600" b="1" dirty="0">
                <a:solidFill>
                  <a:schemeClr val="accent1">
                    <a:lumMod val="75000"/>
                  </a:schemeClr>
                </a:solidFill>
                <a:latin typeface="Courier New" pitchFamily="49" charset="0"/>
                <a:cs typeface="Courier New" pitchFamily="49" charset="0"/>
              </a:rPr>
              <a:t>quit</a:t>
            </a:r>
            <a:r>
              <a:rPr lang="en-US" sz="1600" b="1" dirty="0" smtClean="0">
                <a:solidFill>
                  <a:schemeClr val="accent1">
                    <a:lumMod val="75000"/>
                  </a:schemeClr>
                </a:solidFill>
                <a:latin typeface="Courier New" pitchFamily="49" charset="0"/>
                <a:cs typeface="Courier New" pitchFamily="49" charset="0"/>
              </a:rPr>
              <a:t>;</a:t>
            </a:r>
            <a:endParaRPr lang="en-US" sz="1600" b="1" dirty="0">
              <a:solidFill>
                <a:schemeClr val="accent1">
                  <a:lumMod val="75000"/>
                </a:schemeClr>
              </a:solidFill>
              <a:latin typeface="Courier New" pitchFamily="49" charset="0"/>
              <a:cs typeface="Courier New" pitchFamily="49" charset="0"/>
            </a:endParaRP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14625" y="4572000"/>
            <a:ext cx="3990975" cy="159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81400" y="2743200"/>
            <a:ext cx="2667000" cy="163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 name="Right Arrow 15"/>
          <p:cNvSpPr/>
          <p:nvPr/>
        </p:nvSpPr>
        <p:spPr>
          <a:xfrm>
            <a:off x="1143000" y="5545858"/>
            <a:ext cx="1295400" cy="381000"/>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962025" y="5176526"/>
            <a:ext cx="1752600" cy="369332"/>
          </a:xfrm>
          <a:prstGeom prst="rect">
            <a:avLst/>
          </a:prstGeom>
          <a:noFill/>
        </p:spPr>
        <p:txBody>
          <a:bodyPr wrap="square" rtlCol="0">
            <a:spAutoFit/>
          </a:bodyPr>
          <a:lstStyle/>
          <a:p>
            <a:pPr algn="ctr"/>
            <a:r>
              <a:rPr lang="en-US" b="1" dirty="0" smtClean="0">
                <a:solidFill>
                  <a:srgbClr val="FF0000"/>
                </a:solidFill>
              </a:rPr>
              <a:t>Beta Values</a:t>
            </a:r>
          </a:p>
        </p:txBody>
      </p:sp>
      <p:sp>
        <p:nvSpPr>
          <p:cNvPr id="18" name="Right Arrow 17"/>
          <p:cNvSpPr/>
          <p:nvPr/>
        </p:nvSpPr>
        <p:spPr>
          <a:xfrm>
            <a:off x="6324600" y="3661062"/>
            <a:ext cx="1295400" cy="381000"/>
          </a:xfrm>
          <a:prstGeom prst="rightArrow">
            <a:avLst/>
          </a:prstGeom>
          <a:solidFill>
            <a:srgbClr val="FF0000"/>
          </a:solidFill>
          <a:ln>
            <a:solidFill>
              <a:srgbClr val="FF0000"/>
            </a:solidFill>
          </a:ln>
          <a:scene3d>
            <a:camera prst="orthographicFront">
              <a:rot lat="0" lon="1080000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6248400" y="3291730"/>
            <a:ext cx="1752600" cy="369332"/>
          </a:xfrm>
          <a:prstGeom prst="rect">
            <a:avLst/>
          </a:prstGeom>
          <a:noFill/>
        </p:spPr>
        <p:txBody>
          <a:bodyPr wrap="square" rtlCol="0">
            <a:spAutoFit/>
          </a:bodyPr>
          <a:lstStyle/>
          <a:p>
            <a:pPr algn="ctr"/>
            <a:r>
              <a:rPr lang="en-US" b="1" dirty="0" smtClean="0">
                <a:solidFill>
                  <a:srgbClr val="FF0000"/>
                </a:solidFill>
              </a:rPr>
              <a:t>Error Terms</a:t>
            </a:r>
          </a:p>
        </p:txBody>
      </p:sp>
      <p:sp>
        <p:nvSpPr>
          <p:cNvPr id="20" name="Oval 19"/>
          <p:cNvSpPr/>
          <p:nvPr/>
        </p:nvSpPr>
        <p:spPr>
          <a:xfrm>
            <a:off x="3733800" y="5021322"/>
            <a:ext cx="838200" cy="130327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5257800" y="3827298"/>
            <a:ext cx="1223818" cy="70661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8994727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b="1" dirty="0">
                <a:solidFill>
                  <a:srgbClr val="C00000"/>
                </a:solidFill>
              </a:rPr>
              <a:t>Logistic Regression: Example</a:t>
            </a:r>
          </a:p>
        </p:txBody>
      </p:sp>
      <p:sp>
        <p:nvSpPr>
          <p:cNvPr id="3" name="TextBox 2"/>
          <p:cNvSpPr txBox="1"/>
          <p:nvPr/>
        </p:nvSpPr>
        <p:spPr>
          <a:xfrm>
            <a:off x="457200" y="1295400"/>
            <a:ext cx="8229600" cy="1631216"/>
          </a:xfrm>
          <a:prstGeom prst="rect">
            <a:avLst/>
          </a:prstGeom>
          <a:noFill/>
        </p:spPr>
        <p:txBody>
          <a:bodyPr wrap="square" rtlCol="0">
            <a:spAutoFit/>
          </a:bodyPr>
          <a:lstStyle/>
          <a:p>
            <a:pPr marL="285750" indent="-285750">
              <a:buFont typeface="Arial" pitchFamily="34" charset="0"/>
              <a:buChar char="•"/>
            </a:pPr>
            <a:r>
              <a:rPr lang="en-US" dirty="0" smtClean="0"/>
              <a:t>PROC PROBIT WITH LOGISTIC OPTION:</a:t>
            </a:r>
          </a:p>
          <a:p>
            <a:endParaRPr lang="en-US" dirty="0"/>
          </a:p>
          <a:p>
            <a:pPr lvl="2"/>
            <a:r>
              <a:rPr lang="en-US" sz="1600" b="1" dirty="0" err="1">
                <a:solidFill>
                  <a:schemeClr val="accent1">
                    <a:lumMod val="75000"/>
                  </a:schemeClr>
                </a:solidFill>
                <a:latin typeface="Courier New" pitchFamily="49" charset="0"/>
                <a:cs typeface="Courier New" pitchFamily="49" charset="0"/>
              </a:rPr>
              <a:t>proc</a:t>
            </a:r>
            <a:r>
              <a:rPr lang="en-US" sz="1600" b="1" dirty="0">
                <a:solidFill>
                  <a:schemeClr val="accent1">
                    <a:lumMod val="75000"/>
                  </a:schemeClr>
                </a:solidFill>
                <a:latin typeface="Courier New" pitchFamily="49" charset="0"/>
                <a:cs typeface="Courier New" pitchFamily="49" charset="0"/>
              </a:rPr>
              <a:t> </a:t>
            </a:r>
            <a:r>
              <a:rPr lang="en-US" sz="1600" b="1" dirty="0" err="1">
                <a:solidFill>
                  <a:schemeClr val="accent1">
                    <a:lumMod val="75000"/>
                  </a:schemeClr>
                </a:solidFill>
                <a:latin typeface="Courier New" pitchFamily="49" charset="0"/>
                <a:cs typeface="Courier New" pitchFamily="49" charset="0"/>
              </a:rPr>
              <a:t>probit</a:t>
            </a:r>
            <a:r>
              <a:rPr lang="en-US" sz="1600" b="1" dirty="0">
                <a:solidFill>
                  <a:schemeClr val="accent1">
                    <a:lumMod val="75000"/>
                  </a:schemeClr>
                </a:solidFill>
                <a:latin typeface="Courier New" pitchFamily="49" charset="0"/>
                <a:cs typeface="Courier New" pitchFamily="49" charset="0"/>
              </a:rPr>
              <a:t> data=TEMPFILE;</a:t>
            </a:r>
          </a:p>
          <a:p>
            <a:pPr lvl="2"/>
            <a:r>
              <a:rPr lang="es-ES" sz="1600" b="1" dirty="0" err="1">
                <a:solidFill>
                  <a:schemeClr val="accent1">
                    <a:lumMod val="75000"/>
                  </a:schemeClr>
                </a:solidFill>
                <a:latin typeface="Courier New" pitchFamily="49" charset="0"/>
                <a:cs typeface="Courier New" pitchFamily="49" charset="0"/>
              </a:rPr>
              <a:t>model</a:t>
            </a:r>
            <a:r>
              <a:rPr lang="es-ES" sz="1600" b="1" dirty="0">
                <a:solidFill>
                  <a:schemeClr val="accent1">
                    <a:lumMod val="75000"/>
                  </a:schemeClr>
                </a:solidFill>
                <a:latin typeface="Courier New" pitchFamily="49" charset="0"/>
                <a:cs typeface="Courier New" pitchFamily="49" charset="0"/>
              </a:rPr>
              <a:t> Y(</a:t>
            </a:r>
            <a:r>
              <a:rPr lang="es-ES" sz="1600" b="1" dirty="0" err="1">
                <a:solidFill>
                  <a:schemeClr val="accent1">
                    <a:lumMod val="75000"/>
                  </a:schemeClr>
                </a:solidFill>
                <a:latin typeface="Courier New" pitchFamily="49" charset="0"/>
                <a:cs typeface="Courier New" pitchFamily="49" charset="0"/>
              </a:rPr>
              <a:t>ref</a:t>
            </a:r>
            <a:r>
              <a:rPr lang="es-ES" sz="1600" b="1" dirty="0">
                <a:solidFill>
                  <a:schemeClr val="accent1">
                    <a:lumMod val="75000"/>
                  </a:schemeClr>
                </a:solidFill>
                <a:latin typeface="Courier New" pitchFamily="49" charset="0"/>
                <a:cs typeface="Courier New" pitchFamily="49" charset="0"/>
              </a:rPr>
              <a:t>="0") = X6 X8 /d=</a:t>
            </a:r>
            <a:r>
              <a:rPr lang="es-ES" sz="1600" b="1" dirty="0" err="1">
                <a:solidFill>
                  <a:schemeClr val="accent1">
                    <a:lumMod val="75000"/>
                  </a:schemeClr>
                </a:solidFill>
                <a:latin typeface="Courier New" pitchFamily="49" charset="0"/>
                <a:cs typeface="Courier New" pitchFamily="49" charset="0"/>
              </a:rPr>
              <a:t>logistic</a:t>
            </a:r>
            <a:r>
              <a:rPr lang="es-ES" sz="1600" b="1" dirty="0">
                <a:solidFill>
                  <a:schemeClr val="accent1">
                    <a:lumMod val="75000"/>
                  </a:schemeClr>
                </a:solidFill>
                <a:latin typeface="Courier New" pitchFamily="49" charset="0"/>
                <a:cs typeface="Courier New" pitchFamily="49" charset="0"/>
              </a:rPr>
              <a:t>;</a:t>
            </a:r>
          </a:p>
          <a:p>
            <a:pPr lvl="2"/>
            <a:r>
              <a:rPr lang="en-US" sz="1600" b="1" dirty="0">
                <a:solidFill>
                  <a:schemeClr val="accent1">
                    <a:lumMod val="75000"/>
                  </a:schemeClr>
                </a:solidFill>
                <a:latin typeface="Courier New" pitchFamily="49" charset="0"/>
                <a:cs typeface="Courier New" pitchFamily="49" charset="0"/>
              </a:rPr>
              <a:t>run;</a:t>
            </a:r>
          </a:p>
          <a:p>
            <a:pPr lvl="2"/>
            <a:r>
              <a:rPr lang="en-US" sz="1600" b="1" dirty="0">
                <a:solidFill>
                  <a:schemeClr val="accent1">
                    <a:lumMod val="75000"/>
                  </a:schemeClr>
                </a:solidFill>
                <a:latin typeface="Courier New" pitchFamily="49" charset="0"/>
                <a:cs typeface="Courier New" pitchFamily="49" charset="0"/>
              </a:rPr>
              <a:t>quit;</a:t>
            </a:r>
          </a:p>
        </p:txBody>
      </p:sp>
      <p:sp>
        <p:nvSpPr>
          <p:cNvPr id="9" name="Right Arrow 8"/>
          <p:cNvSpPr/>
          <p:nvPr/>
        </p:nvSpPr>
        <p:spPr>
          <a:xfrm>
            <a:off x="1295400" y="5269636"/>
            <a:ext cx="1295400" cy="381000"/>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1080547" y="4832866"/>
            <a:ext cx="1752600" cy="369332"/>
          </a:xfrm>
          <a:prstGeom prst="rect">
            <a:avLst/>
          </a:prstGeom>
          <a:noFill/>
        </p:spPr>
        <p:txBody>
          <a:bodyPr wrap="square" rtlCol="0">
            <a:spAutoFit/>
          </a:bodyPr>
          <a:lstStyle/>
          <a:p>
            <a:pPr algn="ctr"/>
            <a:r>
              <a:rPr lang="en-US" b="1" dirty="0" smtClean="0">
                <a:solidFill>
                  <a:srgbClr val="FF0000"/>
                </a:solidFill>
              </a:rPr>
              <a:t>Beta Values</a:t>
            </a:r>
          </a:p>
        </p:txBody>
      </p:sp>
      <p:sp>
        <p:nvSpPr>
          <p:cNvPr id="11" name="Right Arrow 10"/>
          <p:cNvSpPr/>
          <p:nvPr/>
        </p:nvSpPr>
        <p:spPr>
          <a:xfrm>
            <a:off x="6557818" y="4042062"/>
            <a:ext cx="1295400" cy="381000"/>
          </a:xfrm>
          <a:prstGeom prst="rightArrow">
            <a:avLst/>
          </a:prstGeom>
          <a:solidFill>
            <a:srgbClr val="FF0000"/>
          </a:solidFill>
          <a:ln>
            <a:solidFill>
              <a:srgbClr val="FF0000"/>
            </a:solidFill>
          </a:ln>
          <a:scene3d>
            <a:camera prst="orthographicFront">
              <a:rot lat="0" lon="1080000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6266872" y="3672731"/>
            <a:ext cx="1752600" cy="369332"/>
          </a:xfrm>
          <a:prstGeom prst="rect">
            <a:avLst/>
          </a:prstGeom>
          <a:noFill/>
        </p:spPr>
        <p:txBody>
          <a:bodyPr wrap="square" rtlCol="0">
            <a:spAutoFit/>
          </a:bodyPr>
          <a:lstStyle/>
          <a:p>
            <a:pPr algn="ctr"/>
            <a:r>
              <a:rPr lang="en-US" b="1" dirty="0" smtClean="0">
                <a:solidFill>
                  <a:srgbClr val="FF0000"/>
                </a:solidFill>
              </a:rPr>
              <a:t>Error Terms</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33147" y="4498111"/>
            <a:ext cx="5829300" cy="154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Oval 12"/>
          <p:cNvSpPr/>
          <p:nvPr/>
        </p:nvSpPr>
        <p:spPr>
          <a:xfrm>
            <a:off x="3840019" y="4832866"/>
            <a:ext cx="731981" cy="126313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86858" y="2744560"/>
            <a:ext cx="2886075" cy="174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Oval 13"/>
          <p:cNvSpPr/>
          <p:nvPr/>
        </p:nvSpPr>
        <p:spPr>
          <a:xfrm>
            <a:off x="5105400" y="3879255"/>
            <a:ext cx="1223818" cy="70661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1121313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b="1" dirty="0">
                <a:solidFill>
                  <a:srgbClr val="C00000"/>
                </a:solidFill>
              </a:rPr>
              <a:t>Logistic Regression: Example</a:t>
            </a:r>
          </a:p>
        </p:txBody>
      </p:sp>
      <p:sp>
        <p:nvSpPr>
          <p:cNvPr id="3" name="TextBox 2"/>
          <p:cNvSpPr txBox="1"/>
          <p:nvPr/>
        </p:nvSpPr>
        <p:spPr>
          <a:xfrm>
            <a:off x="457200" y="1295400"/>
            <a:ext cx="8229600" cy="1384995"/>
          </a:xfrm>
          <a:prstGeom prst="rect">
            <a:avLst/>
          </a:prstGeom>
          <a:noFill/>
        </p:spPr>
        <p:txBody>
          <a:bodyPr wrap="square" rtlCol="0">
            <a:spAutoFit/>
          </a:bodyPr>
          <a:lstStyle/>
          <a:p>
            <a:pPr marL="285750" indent="-285750">
              <a:buFont typeface="Arial" pitchFamily="34" charset="0"/>
              <a:buChar char="•"/>
            </a:pPr>
            <a:r>
              <a:rPr lang="en-US" dirty="0" smtClean="0"/>
              <a:t>PROC GENMOD WITH LOGISTIC OPTION:</a:t>
            </a:r>
          </a:p>
          <a:p>
            <a:endParaRPr lang="en-US" dirty="0"/>
          </a:p>
          <a:p>
            <a:pPr lvl="2"/>
            <a:r>
              <a:rPr lang="en-US" sz="1600" b="1" dirty="0" err="1">
                <a:solidFill>
                  <a:schemeClr val="accent1">
                    <a:lumMod val="75000"/>
                  </a:schemeClr>
                </a:solidFill>
                <a:latin typeface="Courier New" pitchFamily="49" charset="0"/>
                <a:cs typeface="Courier New" pitchFamily="49" charset="0"/>
              </a:rPr>
              <a:t>proc</a:t>
            </a:r>
            <a:r>
              <a:rPr lang="en-US" sz="1600" b="1" dirty="0">
                <a:solidFill>
                  <a:schemeClr val="accent1">
                    <a:lumMod val="75000"/>
                  </a:schemeClr>
                </a:solidFill>
                <a:latin typeface="Courier New" pitchFamily="49" charset="0"/>
                <a:cs typeface="Courier New" pitchFamily="49" charset="0"/>
              </a:rPr>
              <a:t> </a:t>
            </a:r>
            <a:r>
              <a:rPr lang="en-US" sz="1600" b="1" dirty="0" err="1">
                <a:solidFill>
                  <a:schemeClr val="accent1">
                    <a:lumMod val="75000"/>
                  </a:schemeClr>
                </a:solidFill>
                <a:latin typeface="Courier New" pitchFamily="49" charset="0"/>
                <a:cs typeface="Courier New" pitchFamily="49" charset="0"/>
              </a:rPr>
              <a:t>genmod</a:t>
            </a:r>
            <a:r>
              <a:rPr lang="en-US" sz="1600" b="1" dirty="0">
                <a:solidFill>
                  <a:schemeClr val="accent1">
                    <a:lumMod val="75000"/>
                  </a:schemeClr>
                </a:solidFill>
                <a:latin typeface="Courier New" pitchFamily="49" charset="0"/>
                <a:cs typeface="Courier New" pitchFamily="49" charset="0"/>
              </a:rPr>
              <a:t> data=TEMPFILE descending;</a:t>
            </a:r>
          </a:p>
          <a:p>
            <a:pPr lvl="2"/>
            <a:r>
              <a:rPr lang="sv-SE" sz="1600" b="1" dirty="0">
                <a:solidFill>
                  <a:schemeClr val="accent1">
                    <a:lumMod val="75000"/>
                  </a:schemeClr>
                </a:solidFill>
                <a:latin typeface="Courier New" pitchFamily="49" charset="0"/>
                <a:cs typeface="Courier New" pitchFamily="49" charset="0"/>
              </a:rPr>
              <a:t>model Y = X6 X8 /dist=binomial link=logit;</a:t>
            </a:r>
          </a:p>
          <a:p>
            <a:pPr lvl="2"/>
            <a:r>
              <a:rPr lang="en-US" sz="1600" b="1" dirty="0">
                <a:solidFill>
                  <a:schemeClr val="accent1">
                    <a:lumMod val="75000"/>
                  </a:schemeClr>
                </a:solidFill>
                <a:latin typeface="Courier New" pitchFamily="49" charset="0"/>
                <a:cs typeface="Courier New" pitchFamily="49" charset="0"/>
              </a:rPr>
              <a:t>run;</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399" y="4682836"/>
            <a:ext cx="6542087" cy="1771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00400" y="2590800"/>
            <a:ext cx="3057525" cy="2019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Right Arrow 12"/>
          <p:cNvSpPr/>
          <p:nvPr/>
        </p:nvSpPr>
        <p:spPr>
          <a:xfrm>
            <a:off x="663864" y="5568661"/>
            <a:ext cx="1295400" cy="381000"/>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435264" y="5199329"/>
            <a:ext cx="1752600" cy="369332"/>
          </a:xfrm>
          <a:prstGeom prst="rect">
            <a:avLst/>
          </a:prstGeom>
          <a:noFill/>
        </p:spPr>
        <p:txBody>
          <a:bodyPr wrap="square" rtlCol="0">
            <a:spAutoFit/>
          </a:bodyPr>
          <a:lstStyle/>
          <a:p>
            <a:pPr algn="ctr"/>
            <a:r>
              <a:rPr lang="en-US" b="1" dirty="0" smtClean="0">
                <a:solidFill>
                  <a:srgbClr val="FF0000"/>
                </a:solidFill>
              </a:rPr>
              <a:t>Beta Values</a:t>
            </a:r>
          </a:p>
        </p:txBody>
      </p:sp>
      <p:sp>
        <p:nvSpPr>
          <p:cNvPr id="16" name="Right Arrow 15"/>
          <p:cNvSpPr/>
          <p:nvPr/>
        </p:nvSpPr>
        <p:spPr>
          <a:xfrm>
            <a:off x="6400800" y="3124200"/>
            <a:ext cx="1295400" cy="381000"/>
          </a:xfrm>
          <a:prstGeom prst="rightArrow">
            <a:avLst/>
          </a:prstGeom>
          <a:solidFill>
            <a:srgbClr val="FF0000"/>
          </a:solidFill>
          <a:ln>
            <a:solidFill>
              <a:srgbClr val="FF0000"/>
            </a:solidFill>
          </a:ln>
          <a:scene3d>
            <a:camera prst="orthographicFront">
              <a:rot lat="0" lon="1080000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6172200" y="2754868"/>
            <a:ext cx="1752600" cy="369332"/>
          </a:xfrm>
          <a:prstGeom prst="rect">
            <a:avLst/>
          </a:prstGeom>
          <a:noFill/>
        </p:spPr>
        <p:txBody>
          <a:bodyPr wrap="square" rtlCol="0">
            <a:spAutoFit/>
          </a:bodyPr>
          <a:lstStyle/>
          <a:p>
            <a:pPr algn="ctr"/>
            <a:r>
              <a:rPr lang="en-US" b="1" dirty="0" smtClean="0">
                <a:solidFill>
                  <a:srgbClr val="FF0000"/>
                </a:solidFill>
              </a:rPr>
              <a:t>Error Terms</a:t>
            </a:r>
          </a:p>
        </p:txBody>
      </p:sp>
      <p:sp>
        <p:nvSpPr>
          <p:cNvPr id="18" name="Oval 17"/>
          <p:cNvSpPr/>
          <p:nvPr/>
        </p:nvSpPr>
        <p:spPr>
          <a:xfrm>
            <a:off x="3048000" y="5199329"/>
            <a:ext cx="838200" cy="104907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4800600" y="2938729"/>
            <a:ext cx="838200" cy="66172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1518477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b="1" dirty="0">
                <a:solidFill>
                  <a:srgbClr val="C00000"/>
                </a:solidFill>
              </a:rPr>
              <a:t>Logistic Regression: Example</a:t>
            </a:r>
          </a:p>
        </p:txBody>
      </p:sp>
      <p:sp>
        <p:nvSpPr>
          <p:cNvPr id="3" name="TextBox 2"/>
          <p:cNvSpPr txBox="1"/>
          <p:nvPr/>
        </p:nvSpPr>
        <p:spPr>
          <a:xfrm>
            <a:off x="457200" y="1295400"/>
            <a:ext cx="8229600" cy="4801314"/>
          </a:xfrm>
          <a:prstGeom prst="rect">
            <a:avLst/>
          </a:prstGeom>
          <a:noFill/>
        </p:spPr>
        <p:txBody>
          <a:bodyPr wrap="square" rtlCol="0">
            <a:spAutoFit/>
          </a:bodyPr>
          <a:lstStyle/>
          <a:p>
            <a:pPr marL="285750" indent="-285750">
              <a:buFont typeface="Arial" pitchFamily="34" charset="0"/>
              <a:buChar char="•"/>
            </a:pPr>
            <a:r>
              <a:rPr lang="en-US" dirty="0" smtClean="0"/>
              <a:t>When the parameter from all three models are put into a data step to score data, they all give similar results:</a:t>
            </a:r>
          </a:p>
          <a:p>
            <a:pPr marL="285750" indent="-285750">
              <a:buFont typeface="Arial" pitchFamily="34" charset="0"/>
              <a:buChar char="•"/>
            </a:pPr>
            <a:endParaRPr lang="en-US" dirty="0" smtClean="0"/>
          </a:p>
          <a:p>
            <a:pPr lvl="3"/>
            <a:r>
              <a:rPr lang="en-US" sz="1200" b="1" dirty="0">
                <a:solidFill>
                  <a:schemeClr val="accent1">
                    <a:lumMod val="75000"/>
                  </a:schemeClr>
                </a:solidFill>
                <a:latin typeface="Courier New" pitchFamily="49" charset="0"/>
                <a:cs typeface="Courier New" pitchFamily="49" charset="0"/>
              </a:rPr>
              <a:t>data SCOREFILE;</a:t>
            </a:r>
          </a:p>
          <a:p>
            <a:pPr lvl="3"/>
            <a:r>
              <a:rPr lang="en-US" sz="1200" b="1" dirty="0">
                <a:solidFill>
                  <a:schemeClr val="accent1">
                    <a:lumMod val="75000"/>
                  </a:schemeClr>
                </a:solidFill>
                <a:latin typeface="Courier New" pitchFamily="49" charset="0"/>
                <a:cs typeface="Courier New" pitchFamily="49" charset="0"/>
              </a:rPr>
              <a:t>set TEMPFILE;</a:t>
            </a:r>
          </a:p>
          <a:p>
            <a:pPr lvl="3"/>
            <a:endParaRPr lang="en-US" sz="1200" b="1" dirty="0">
              <a:solidFill>
                <a:schemeClr val="accent1">
                  <a:lumMod val="75000"/>
                </a:schemeClr>
              </a:solidFill>
              <a:latin typeface="Courier New" pitchFamily="49" charset="0"/>
              <a:cs typeface="Courier New" pitchFamily="49" charset="0"/>
            </a:endParaRPr>
          </a:p>
          <a:p>
            <a:pPr lvl="3"/>
            <a:r>
              <a:rPr lang="en-US" sz="1200" b="1" dirty="0">
                <a:solidFill>
                  <a:schemeClr val="accent1">
                    <a:lumMod val="75000"/>
                  </a:schemeClr>
                </a:solidFill>
                <a:latin typeface="Courier New" pitchFamily="49" charset="0"/>
                <a:cs typeface="Courier New" pitchFamily="49" charset="0"/>
              </a:rPr>
              <a:t>TEMP		= -327.0 + 20.5993*X6 - 2.0414*X8;</a:t>
            </a:r>
          </a:p>
          <a:p>
            <a:pPr lvl="3"/>
            <a:r>
              <a:rPr lang="en-US" sz="1200" b="1" dirty="0">
                <a:solidFill>
                  <a:schemeClr val="accent1">
                    <a:lumMod val="75000"/>
                  </a:schemeClr>
                </a:solidFill>
                <a:latin typeface="Courier New" pitchFamily="49" charset="0"/>
                <a:cs typeface="Courier New" pitchFamily="49" charset="0"/>
              </a:rPr>
              <a:t>TEMP		= </a:t>
            </a:r>
            <a:r>
              <a:rPr lang="en-US" sz="1200" b="1" dirty="0" err="1">
                <a:solidFill>
                  <a:schemeClr val="accent1">
                    <a:lumMod val="75000"/>
                  </a:schemeClr>
                </a:solidFill>
                <a:latin typeface="Courier New" pitchFamily="49" charset="0"/>
                <a:cs typeface="Courier New" pitchFamily="49" charset="0"/>
              </a:rPr>
              <a:t>exp</a:t>
            </a:r>
            <a:r>
              <a:rPr lang="en-US" sz="1200" b="1" dirty="0">
                <a:solidFill>
                  <a:schemeClr val="accent1">
                    <a:lumMod val="75000"/>
                  </a:schemeClr>
                </a:solidFill>
                <a:latin typeface="Courier New" pitchFamily="49" charset="0"/>
                <a:cs typeface="Courier New" pitchFamily="49" charset="0"/>
              </a:rPr>
              <a:t>(TEMP);</a:t>
            </a:r>
          </a:p>
          <a:p>
            <a:pPr lvl="3"/>
            <a:r>
              <a:rPr lang="en-US" sz="1200" b="1" dirty="0">
                <a:solidFill>
                  <a:schemeClr val="accent1">
                    <a:lumMod val="75000"/>
                  </a:schemeClr>
                </a:solidFill>
                <a:latin typeface="Courier New" pitchFamily="49" charset="0"/>
                <a:cs typeface="Courier New" pitchFamily="49" charset="0"/>
              </a:rPr>
              <a:t>if missing(TEMP) then TEMP = 999999;</a:t>
            </a:r>
          </a:p>
          <a:p>
            <a:pPr lvl="3"/>
            <a:r>
              <a:rPr lang="en-US" sz="1200" b="1" dirty="0">
                <a:solidFill>
                  <a:schemeClr val="accent1">
                    <a:lumMod val="75000"/>
                  </a:schemeClr>
                </a:solidFill>
                <a:latin typeface="Courier New" pitchFamily="49" charset="0"/>
                <a:cs typeface="Courier New" pitchFamily="49" charset="0"/>
              </a:rPr>
              <a:t>P_LOGISTIC	= TEMP / (1+TEMP);</a:t>
            </a:r>
          </a:p>
          <a:p>
            <a:pPr lvl="3"/>
            <a:endParaRPr lang="en-US" sz="1200" b="1" dirty="0">
              <a:solidFill>
                <a:schemeClr val="accent1">
                  <a:lumMod val="75000"/>
                </a:schemeClr>
              </a:solidFill>
              <a:latin typeface="Courier New" pitchFamily="49" charset="0"/>
              <a:cs typeface="Courier New" pitchFamily="49" charset="0"/>
            </a:endParaRPr>
          </a:p>
          <a:p>
            <a:pPr lvl="3"/>
            <a:r>
              <a:rPr lang="en-US" sz="1200" b="1" dirty="0">
                <a:solidFill>
                  <a:schemeClr val="accent1">
                    <a:lumMod val="75000"/>
                  </a:schemeClr>
                </a:solidFill>
                <a:latin typeface="Courier New" pitchFamily="49" charset="0"/>
                <a:cs typeface="Courier New" pitchFamily="49" charset="0"/>
              </a:rPr>
              <a:t>TEMP		= -2726.18 + 172.5663*X6 - 17.2896*X8;</a:t>
            </a:r>
          </a:p>
          <a:p>
            <a:pPr lvl="3"/>
            <a:r>
              <a:rPr lang="en-US" sz="1200" b="1" dirty="0">
                <a:solidFill>
                  <a:schemeClr val="accent1">
                    <a:lumMod val="75000"/>
                  </a:schemeClr>
                </a:solidFill>
                <a:latin typeface="Courier New" pitchFamily="49" charset="0"/>
                <a:cs typeface="Courier New" pitchFamily="49" charset="0"/>
              </a:rPr>
              <a:t>TEMP		= </a:t>
            </a:r>
            <a:r>
              <a:rPr lang="en-US" sz="1200" b="1" dirty="0" err="1">
                <a:solidFill>
                  <a:schemeClr val="accent1">
                    <a:lumMod val="75000"/>
                  </a:schemeClr>
                </a:solidFill>
                <a:latin typeface="Courier New" pitchFamily="49" charset="0"/>
                <a:cs typeface="Courier New" pitchFamily="49" charset="0"/>
              </a:rPr>
              <a:t>exp</a:t>
            </a:r>
            <a:r>
              <a:rPr lang="en-US" sz="1200" b="1" dirty="0">
                <a:solidFill>
                  <a:schemeClr val="accent1">
                    <a:lumMod val="75000"/>
                  </a:schemeClr>
                </a:solidFill>
                <a:latin typeface="Courier New" pitchFamily="49" charset="0"/>
                <a:cs typeface="Courier New" pitchFamily="49" charset="0"/>
              </a:rPr>
              <a:t>(TEMP);</a:t>
            </a:r>
          </a:p>
          <a:p>
            <a:pPr lvl="3"/>
            <a:r>
              <a:rPr lang="en-US" sz="1200" b="1" dirty="0">
                <a:solidFill>
                  <a:schemeClr val="accent1">
                    <a:lumMod val="75000"/>
                  </a:schemeClr>
                </a:solidFill>
                <a:latin typeface="Courier New" pitchFamily="49" charset="0"/>
                <a:cs typeface="Courier New" pitchFamily="49" charset="0"/>
              </a:rPr>
              <a:t>if missing(TEMP) then TEMP = 999999;</a:t>
            </a:r>
          </a:p>
          <a:p>
            <a:pPr lvl="3"/>
            <a:r>
              <a:rPr lang="en-US" sz="1200" b="1" dirty="0">
                <a:solidFill>
                  <a:schemeClr val="accent1">
                    <a:lumMod val="75000"/>
                  </a:schemeClr>
                </a:solidFill>
                <a:latin typeface="Courier New" pitchFamily="49" charset="0"/>
                <a:cs typeface="Courier New" pitchFamily="49" charset="0"/>
              </a:rPr>
              <a:t>P_PROBIT	= TEMP / (1+TEMP);</a:t>
            </a:r>
          </a:p>
          <a:p>
            <a:pPr lvl="3"/>
            <a:endParaRPr lang="en-US" sz="1200" b="1" dirty="0">
              <a:solidFill>
                <a:schemeClr val="accent1">
                  <a:lumMod val="75000"/>
                </a:schemeClr>
              </a:solidFill>
              <a:latin typeface="Courier New" pitchFamily="49" charset="0"/>
              <a:cs typeface="Courier New" pitchFamily="49" charset="0"/>
            </a:endParaRPr>
          </a:p>
          <a:p>
            <a:pPr lvl="3"/>
            <a:r>
              <a:rPr lang="en-US" sz="1200" b="1" dirty="0">
                <a:solidFill>
                  <a:schemeClr val="accent1">
                    <a:lumMod val="75000"/>
                  </a:schemeClr>
                </a:solidFill>
                <a:latin typeface="Courier New" pitchFamily="49" charset="0"/>
                <a:cs typeface="Courier New" pitchFamily="49" charset="0"/>
              </a:rPr>
              <a:t>TEMP		= -2280.16 + 144.2818*X6 - 14.4518*X8;</a:t>
            </a:r>
          </a:p>
          <a:p>
            <a:pPr lvl="3"/>
            <a:r>
              <a:rPr lang="en-US" sz="1200" b="1" dirty="0">
                <a:solidFill>
                  <a:schemeClr val="accent1">
                    <a:lumMod val="75000"/>
                  </a:schemeClr>
                </a:solidFill>
                <a:latin typeface="Courier New" pitchFamily="49" charset="0"/>
                <a:cs typeface="Courier New" pitchFamily="49" charset="0"/>
              </a:rPr>
              <a:t>TEMP		= </a:t>
            </a:r>
            <a:r>
              <a:rPr lang="en-US" sz="1200" b="1" dirty="0" err="1">
                <a:solidFill>
                  <a:schemeClr val="accent1">
                    <a:lumMod val="75000"/>
                  </a:schemeClr>
                </a:solidFill>
                <a:latin typeface="Courier New" pitchFamily="49" charset="0"/>
                <a:cs typeface="Courier New" pitchFamily="49" charset="0"/>
              </a:rPr>
              <a:t>exp</a:t>
            </a:r>
            <a:r>
              <a:rPr lang="en-US" sz="1200" b="1" dirty="0">
                <a:solidFill>
                  <a:schemeClr val="accent1">
                    <a:lumMod val="75000"/>
                  </a:schemeClr>
                </a:solidFill>
                <a:latin typeface="Courier New" pitchFamily="49" charset="0"/>
                <a:cs typeface="Courier New" pitchFamily="49" charset="0"/>
              </a:rPr>
              <a:t>(TEMP);</a:t>
            </a:r>
          </a:p>
          <a:p>
            <a:pPr lvl="3"/>
            <a:r>
              <a:rPr lang="en-US" sz="1200" b="1" dirty="0">
                <a:solidFill>
                  <a:schemeClr val="accent1">
                    <a:lumMod val="75000"/>
                  </a:schemeClr>
                </a:solidFill>
                <a:latin typeface="Courier New" pitchFamily="49" charset="0"/>
                <a:cs typeface="Courier New" pitchFamily="49" charset="0"/>
              </a:rPr>
              <a:t>if missing(TEMP) then TEMP = 999999;</a:t>
            </a:r>
          </a:p>
          <a:p>
            <a:pPr lvl="3"/>
            <a:r>
              <a:rPr lang="en-US" sz="1200" b="1" dirty="0">
                <a:solidFill>
                  <a:schemeClr val="accent1">
                    <a:lumMod val="75000"/>
                  </a:schemeClr>
                </a:solidFill>
                <a:latin typeface="Courier New" pitchFamily="49" charset="0"/>
                <a:cs typeface="Courier New" pitchFamily="49" charset="0"/>
              </a:rPr>
              <a:t>P_GENMOD	= TEMP / (1+TEMP);</a:t>
            </a:r>
          </a:p>
          <a:p>
            <a:pPr lvl="3"/>
            <a:endParaRPr lang="en-US" sz="1200" b="1" dirty="0">
              <a:solidFill>
                <a:schemeClr val="accent1">
                  <a:lumMod val="75000"/>
                </a:schemeClr>
              </a:solidFill>
              <a:latin typeface="Courier New" pitchFamily="49" charset="0"/>
              <a:cs typeface="Courier New" pitchFamily="49" charset="0"/>
            </a:endParaRPr>
          </a:p>
          <a:p>
            <a:pPr lvl="3"/>
            <a:endParaRPr lang="en-US" sz="1200" b="1" dirty="0">
              <a:solidFill>
                <a:schemeClr val="accent1">
                  <a:lumMod val="75000"/>
                </a:schemeClr>
              </a:solidFill>
              <a:latin typeface="Courier New" pitchFamily="49" charset="0"/>
              <a:cs typeface="Courier New" pitchFamily="49" charset="0"/>
            </a:endParaRPr>
          </a:p>
          <a:p>
            <a:pPr lvl="3"/>
            <a:r>
              <a:rPr lang="en-US" sz="1200" b="1" dirty="0">
                <a:solidFill>
                  <a:schemeClr val="accent1">
                    <a:lumMod val="75000"/>
                  </a:schemeClr>
                </a:solidFill>
                <a:latin typeface="Courier New" pitchFamily="49" charset="0"/>
                <a:cs typeface="Courier New" pitchFamily="49" charset="0"/>
              </a:rPr>
              <a:t>drop TEMP;</a:t>
            </a:r>
          </a:p>
          <a:p>
            <a:pPr lvl="3"/>
            <a:r>
              <a:rPr lang="en-US" sz="1200" b="1" dirty="0">
                <a:solidFill>
                  <a:schemeClr val="accent1">
                    <a:lumMod val="75000"/>
                  </a:schemeClr>
                </a:solidFill>
                <a:latin typeface="Courier New" pitchFamily="49" charset="0"/>
                <a:cs typeface="Courier New" pitchFamily="49" charset="0"/>
              </a:rPr>
              <a:t>run;</a:t>
            </a:r>
            <a:endParaRPr lang="en-US" sz="1200" b="1" dirty="0" smtClean="0">
              <a:solidFill>
                <a:schemeClr val="accent1">
                  <a:lumMod val="75000"/>
                </a:schemeClr>
              </a:solidFill>
              <a:latin typeface="Courier New" pitchFamily="49" charset="0"/>
              <a:cs typeface="Courier New" pitchFamily="49" charset="0"/>
            </a:endParaRPr>
          </a:p>
        </p:txBody>
      </p:sp>
    </p:spTree>
    <p:extLst>
      <p:ext uri="{BB962C8B-B14F-4D97-AF65-F5344CB8AC3E}">
        <p14:creationId xmlns:p14="http://schemas.microsoft.com/office/powerpoint/2010/main" val="391435410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a:solidFill>
                  <a:srgbClr val="C00000"/>
                </a:solidFill>
              </a:rPr>
              <a:t>Binary </a:t>
            </a:r>
            <a:r>
              <a:rPr lang="en-US" sz="3600" b="1" dirty="0" smtClean="0">
                <a:solidFill>
                  <a:srgbClr val="C00000"/>
                </a:solidFill>
              </a:rPr>
              <a:t>Target</a:t>
            </a:r>
            <a:endParaRPr lang="en-US" sz="3600" b="1" dirty="0">
              <a:solidFill>
                <a:srgbClr val="C00000"/>
              </a:solidFill>
            </a:endParaRPr>
          </a:p>
        </p:txBody>
      </p:sp>
      <p:sp>
        <p:nvSpPr>
          <p:cNvPr id="3" name="TextBox 2"/>
          <p:cNvSpPr txBox="1"/>
          <p:nvPr/>
        </p:nvSpPr>
        <p:spPr>
          <a:xfrm>
            <a:off x="457200" y="1676400"/>
            <a:ext cx="8229600" cy="2031325"/>
          </a:xfrm>
          <a:prstGeom prst="rect">
            <a:avLst/>
          </a:prstGeom>
          <a:noFill/>
        </p:spPr>
        <p:txBody>
          <a:bodyPr wrap="square" rtlCol="0">
            <a:spAutoFit/>
          </a:bodyPr>
          <a:lstStyle/>
          <a:p>
            <a:r>
              <a:rPr lang="en-US" dirty="0" smtClean="0"/>
              <a:t>Assume a data set has a BINARY Target Variable: 0 or 1</a:t>
            </a:r>
          </a:p>
          <a:p>
            <a:endParaRPr lang="en-US" dirty="0"/>
          </a:p>
          <a:p>
            <a:r>
              <a:rPr lang="en-US" dirty="0" smtClean="0"/>
              <a:t>Linear (OLS) Regression cannot be used to predict this target because:</a:t>
            </a:r>
          </a:p>
          <a:p>
            <a:pPr marL="285750" indent="-285750">
              <a:buFont typeface="Arial" pitchFamily="34" charset="0"/>
              <a:buChar char="•"/>
            </a:pPr>
            <a:r>
              <a:rPr lang="en-US" dirty="0" smtClean="0"/>
              <a:t>Errors won’t be normally distributed</a:t>
            </a:r>
          </a:p>
          <a:p>
            <a:pPr marL="285750" indent="-285750">
              <a:buFont typeface="Arial" pitchFamily="34" charset="0"/>
              <a:buChar char="•"/>
            </a:pPr>
            <a:r>
              <a:rPr lang="en-US" dirty="0" smtClean="0"/>
              <a:t>Probability value from OLS regression can take on values &gt; 100% or &lt; 0%</a:t>
            </a:r>
          </a:p>
          <a:p>
            <a:pPr marL="285750" indent="-285750">
              <a:buFont typeface="Arial" pitchFamily="34" charset="0"/>
              <a:buChar char="•"/>
            </a:pPr>
            <a:r>
              <a:rPr lang="en-US" dirty="0" smtClean="0"/>
              <a:t>Even if the Predicted value is truncated, the predictions are usually not good</a:t>
            </a:r>
          </a:p>
          <a:p>
            <a:endParaRPr lang="en-US" dirty="0"/>
          </a:p>
        </p:txBody>
      </p:sp>
    </p:spTree>
    <p:extLst>
      <p:ext uri="{BB962C8B-B14F-4D97-AF65-F5344CB8AC3E}">
        <p14:creationId xmlns:p14="http://schemas.microsoft.com/office/powerpoint/2010/main" val="349993999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b="1" dirty="0">
                <a:solidFill>
                  <a:srgbClr val="C00000"/>
                </a:solidFill>
              </a:rPr>
              <a:t>Logistic Regression: Example</a:t>
            </a:r>
          </a:p>
        </p:txBody>
      </p:sp>
      <p:graphicFrame>
        <p:nvGraphicFramePr>
          <p:cNvPr id="4" name="Table 3"/>
          <p:cNvGraphicFramePr>
            <a:graphicFrameLocks noGrp="1"/>
          </p:cNvGraphicFramePr>
          <p:nvPr>
            <p:extLst>
              <p:ext uri="{D42A27DB-BD31-4B8C-83A1-F6EECF244321}">
                <p14:modId xmlns:p14="http://schemas.microsoft.com/office/powerpoint/2010/main" val="37829620"/>
              </p:ext>
            </p:extLst>
          </p:nvPr>
        </p:nvGraphicFramePr>
        <p:xfrm>
          <a:off x="2057400" y="1447800"/>
          <a:ext cx="5071399" cy="4525950"/>
        </p:xfrm>
        <a:graphic>
          <a:graphicData uri="http://schemas.openxmlformats.org/drawingml/2006/table">
            <a:tbl>
              <a:tblPr>
                <a:tableStyleId>{5C22544A-7EE6-4342-B048-85BDC9FD1C3A}</a:tableStyleId>
              </a:tblPr>
              <a:tblGrid>
                <a:gridCol w="556723"/>
                <a:gridCol w="556723"/>
                <a:gridCol w="556723"/>
                <a:gridCol w="556723"/>
                <a:gridCol w="1020659"/>
                <a:gridCol w="930771"/>
                <a:gridCol w="893077"/>
              </a:tblGrid>
              <a:tr h="174075">
                <a:tc>
                  <a:txBody>
                    <a:bodyPr/>
                    <a:lstStyle/>
                    <a:p>
                      <a:pPr algn="ctr" fontAlgn="ctr"/>
                      <a:r>
                        <a:rPr lang="en-US" sz="1000" u="none" strike="noStrike">
                          <a:effectLst/>
                        </a:rPr>
                        <a:t>Obs</a:t>
                      </a:r>
                      <a:endParaRPr lang="en-US" sz="1000" b="1" i="0" u="none" strike="noStrike">
                        <a:solidFill>
                          <a:srgbClr val="000000"/>
                        </a:solidFill>
                        <a:effectLst/>
                        <a:latin typeface="Arial"/>
                      </a:endParaRPr>
                    </a:p>
                  </a:txBody>
                  <a:tcPr marL="8704" marR="8704" marT="8704" marB="0" anchor="ctr"/>
                </a:tc>
                <a:tc>
                  <a:txBody>
                    <a:bodyPr/>
                    <a:lstStyle/>
                    <a:p>
                      <a:pPr algn="ctr" fontAlgn="ctr"/>
                      <a:r>
                        <a:rPr lang="en-US" sz="1000" u="none" strike="noStrike">
                          <a:effectLst/>
                        </a:rPr>
                        <a:t>X6</a:t>
                      </a:r>
                      <a:endParaRPr lang="en-US" sz="1000" b="1" i="0" u="none" strike="noStrike">
                        <a:solidFill>
                          <a:srgbClr val="000000"/>
                        </a:solidFill>
                        <a:effectLst/>
                        <a:latin typeface="Arial"/>
                      </a:endParaRPr>
                    </a:p>
                  </a:txBody>
                  <a:tcPr marL="8704" marR="8704" marT="8704" marB="0" anchor="ctr"/>
                </a:tc>
                <a:tc>
                  <a:txBody>
                    <a:bodyPr/>
                    <a:lstStyle/>
                    <a:p>
                      <a:pPr algn="ctr" fontAlgn="ctr"/>
                      <a:r>
                        <a:rPr lang="en-US" sz="1000" u="none" strike="noStrike">
                          <a:effectLst/>
                        </a:rPr>
                        <a:t>X8</a:t>
                      </a:r>
                      <a:endParaRPr lang="en-US" sz="1000" b="1" i="0" u="none" strike="noStrike">
                        <a:solidFill>
                          <a:srgbClr val="000000"/>
                        </a:solidFill>
                        <a:effectLst/>
                        <a:latin typeface="Arial"/>
                      </a:endParaRPr>
                    </a:p>
                  </a:txBody>
                  <a:tcPr marL="8704" marR="8704" marT="8704" marB="0" anchor="ctr"/>
                </a:tc>
                <a:tc>
                  <a:txBody>
                    <a:bodyPr/>
                    <a:lstStyle/>
                    <a:p>
                      <a:pPr algn="ctr" fontAlgn="ctr"/>
                      <a:r>
                        <a:rPr lang="en-US" sz="1000" u="none" strike="noStrike">
                          <a:effectLst/>
                        </a:rPr>
                        <a:t>Y</a:t>
                      </a:r>
                      <a:endParaRPr lang="en-US" sz="1000" b="1" i="0" u="none" strike="noStrike">
                        <a:solidFill>
                          <a:srgbClr val="000000"/>
                        </a:solidFill>
                        <a:effectLst/>
                        <a:latin typeface="Arial"/>
                      </a:endParaRPr>
                    </a:p>
                  </a:txBody>
                  <a:tcPr marL="8704" marR="8704" marT="8704" marB="0" anchor="ctr"/>
                </a:tc>
                <a:tc>
                  <a:txBody>
                    <a:bodyPr/>
                    <a:lstStyle/>
                    <a:p>
                      <a:pPr algn="ctr" fontAlgn="ctr"/>
                      <a:r>
                        <a:rPr lang="en-US" sz="1000" u="none" strike="noStrike">
                          <a:effectLst/>
                        </a:rPr>
                        <a:t>P_LOGISTIC</a:t>
                      </a:r>
                      <a:endParaRPr lang="en-US" sz="1000" b="1" i="0" u="none" strike="noStrike">
                        <a:solidFill>
                          <a:srgbClr val="000000"/>
                        </a:solidFill>
                        <a:effectLst/>
                        <a:latin typeface="Arial"/>
                      </a:endParaRPr>
                    </a:p>
                  </a:txBody>
                  <a:tcPr marL="8704" marR="8704" marT="8704" marB="0" anchor="ctr"/>
                </a:tc>
                <a:tc>
                  <a:txBody>
                    <a:bodyPr/>
                    <a:lstStyle/>
                    <a:p>
                      <a:pPr algn="ctr" fontAlgn="ctr"/>
                      <a:r>
                        <a:rPr lang="en-US" sz="1000" u="none" strike="noStrike">
                          <a:effectLst/>
                        </a:rPr>
                        <a:t>P_PROBIT</a:t>
                      </a:r>
                      <a:endParaRPr lang="en-US" sz="1000" b="1" i="0" u="none" strike="noStrike">
                        <a:solidFill>
                          <a:srgbClr val="000000"/>
                        </a:solidFill>
                        <a:effectLst/>
                        <a:latin typeface="Arial"/>
                      </a:endParaRPr>
                    </a:p>
                  </a:txBody>
                  <a:tcPr marL="8704" marR="8704" marT="8704" marB="0" anchor="ctr"/>
                </a:tc>
                <a:tc>
                  <a:txBody>
                    <a:bodyPr/>
                    <a:lstStyle/>
                    <a:p>
                      <a:pPr algn="ctr" fontAlgn="ctr"/>
                      <a:r>
                        <a:rPr lang="en-US" sz="1000" u="none" strike="noStrike">
                          <a:effectLst/>
                        </a:rPr>
                        <a:t>P_GENMOD</a:t>
                      </a:r>
                      <a:endParaRPr lang="en-US" sz="1000" b="1" i="0" u="none" strike="noStrike">
                        <a:solidFill>
                          <a:srgbClr val="000000"/>
                        </a:solidFill>
                        <a:effectLst/>
                        <a:latin typeface="Arial"/>
                      </a:endParaRPr>
                    </a:p>
                  </a:txBody>
                  <a:tcPr marL="8704" marR="8704" marT="8704" marB="0" anchor="ctr"/>
                </a:tc>
              </a:tr>
              <a:tr h="174075">
                <a:tc>
                  <a:txBody>
                    <a:bodyPr/>
                    <a:lstStyle/>
                    <a:p>
                      <a:pPr algn="ctr" fontAlgn="ctr"/>
                      <a:r>
                        <a:rPr lang="en-US" sz="1000" u="none" strike="noStrike">
                          <a:effectLst/>
                        </a:rPr>
                        <a:t>1</a:t>
                      </a:r>
                      <a:endParaRPr lang="en-US" sz="1000" b="1" i="0" u="none" strike="noStrike">
                        <a:solidFill>
                          <a:srgbClr val="000000"/>
                        </a:solidFill>
                        <a:effectLst/>
                        <a:latin typeface="Arial"/>
                      </a:endParaRPr>
                    </a:p>
                  </a:txBody>
                  <a:tcPr marL="8704" marR="8704" marT="8704" marB="0" anchor="ctr"/>
                </a:tc>
                <a:tc>
                  <a:txBody>
                    <a:bodyPr/>
                    <a:lstStyle/>
                    <a:p>
                      <a:pPr algn="ctr" fontAlgn="ctr"/>
                      <a:r>
                        <a:rPr lang="en-US" sz="1000" u="none" strike="noStrike">
                          <a:effectLst/>
                        </a:rPr>
                        <a:t>20</a:t>
                      </a:r>
                      <a:endParaRPr lang="en-US" sz="1000" b="0" i="0" u="none" strike="noStrike">
                        <a:solidFill>
                          <a:srgbClr val="000000"/>
                        </a:solidFill>
                        <a:effectLst/>
                        <a:latin typeface="Arial"/>
                      </a:endParaRPr>
                    </a:p>
                  </a:txBody>
                  <a:tcPr marL="8704" marR="8704" marT="8704" marB="0" anchor="ctr"/>
                </a:tc>
                <a:tc>
                  <a:txBody>
                    <a:bodyPr/>
                    <a:lstStyle/>
                    <a:p>
                      <a:pPr algn="ctr" fontAlgn="ctr"/>
                      <a:r>
                        <a:rPr lang="en-US" sz="1000" u="none" strike="noStrike">
                          <a:effectLst/>
                        </a:rPr>
                        <a:t>35.3</a:t>
                      </a:r>
                      <a:endParaRPr lang="en-US" sz="1000" b="0" i="0" u="none" strike="noStrike">
                        <a:solidFill>
                          <a:srgbClr val="000000"/>
                        </a:solidFill>
                        <a:effectLst/>
                        <a:latin typeface="Arial"/>
                      </a:endParaRPr>
                    </a:p>
                  </a:txBody>
                  <a:tcPr marL="8704" marR="8704" marT="8704" marB="0" anchor="ctr"/>
                </a:tc>
                <a:tc>
                  <a:txBody>
                    <a:bodyPr/>
                    <a:lstStyle/>
                    <a:p>
                      <a:pPr algn="ctr" fontAlgn="ctr"/>
                      <a:r>
                        <a:rPr lang="en-US" sz="1000" u="none" strike="noStrike">
                          <a:effectLst/>
                        </a:rPr>
                        <a:t>1</a:t>
                      </a:r>
                      <a:endParaRPr lang="en-US" sz="1000" b="0" i="0" u="none" strike="noStrike">
                        <a:solidFill>
                          <a:srgbClr val="000000"/>
                        </a:solidFill>
                        <a:effectLst/>
                        <a:latin typeface="Arial"/>
                      </a:endParaRPr>
                    </a:p>
                  </a:txBody>
                  <a:tcPr marL="8704" marR="8704" marT="8704" marB="0" anchor="ctr"/>
                </a:tc>
                <a:tc>
                  <a:txBody>
                    <a:bodyPr/>
                    <a:lstStyle/>
                    <a:p>
                      <a:pPr algn="ctr" fontAlgn="ctr"/>
                      <a:r>
                        <a:rPr lang="en-US" sz="1000" u="none" strike="noStrike">
                          <a:effectLst/>
                        </a:rPr>
                        <a:t>1</a:t>
                      </a:r>
                      <a:endParaRPr lang="en-US" sz="1000" b="0" i="0" u="none" strike="noStrike">
                        <a:solidFill>
                          <a:srgbClr val="000000"/>
                        </a:solidFill>
                        <a:effectLst/>
                        <a:latin typeface="Arial"/>
                      </a:endParaRPr>
                    </a:p>
                  </a:txBody>
                  <a:tcPr marL="8704" marR="8704" marT="8704" marB="0" anchor="ctr"/>
                </a:tc>
                <a:tc>
                  <a:txBody>
                    <a:bodyPr/>
                    <a:lstStyle/>
                    <a:p>
                      <a:pPr algn="ctr" fontAlgn="ctr"/>
                      <a:r>
                        <a:rPr lang="en-US" sz="1000" u="none" strike="noStrike">
                          <a:effectLst/>
                        </a:rPr>
                        <a:t>1</a:t>
                      </a:r>
                      <a:endParaRPr lang="en-US" sz="1000" b="0" i="0" u="none" strike="noStrike">
                        <a:solidFill>
                          <a:srgbClr val="000000"/>
                        </a:solidFill>
                        <a:effectLst/>
                        <a:latin typeface="Arial"/>
                      </a:endParaRPr>
                    </a:p>
                  </a:txBody>
                  <a:tcPr marL="8704" marR="8704" marT="8704" marB="0" anchor="ctr"/>
                </a:tc>
                <a:tc>
                  <a:txBody>
                    <a:bodyPr/>
                    <a:lstStyle/>
                    <a:p>
                      <a:pPr algn="ctr" fontAlgn="ctr"/>
                      <a:r>
                        <a:rPr lang="en-US" sz="1000" u="none" strike="noStrike">
                          <a:effectLst/>
                        </a:rPr>
                        <a:t>1</a:t>
                      </a:r>
                      <a:endParaRPr lang="en-US" sz="1000" b="0" i="0" u="none" strike="noStrike">
                        <a:solidFill>
                          <a:srgbClr val="000000"/>
                        </a:solidFill>
                        <a:effectLst/>
                        <a:latin typeface="Arial"/>
                      </a:endParaRPr>
                    </a:p>
                  </a:txBody>
                  <a:tcPr marL="8704" marR="8704" marT="8704" marB="0" anchor="ctr"/>
                </a:tc>
              </a:tr>
              <a:tr h="174075">
                <a:tc>
                  <a:txBody>
                    <a:bodyPr/>
                    <a:lstStyle/>
                    <a:p>
                      <a:pPr algn="ctr" fontAlgn="ctr"/>
                      <a:r>
                        <a:rPr lang="en-US" sz="1000" u="none" strike="noStrike">
                          <a:effectLst/>
                        </a:rPr>
                        <a:t>2</a:t>
                      </a:r>
                      <a:endParaRPr lang="en-US" sz="1000" b="1" i="0" u="none" strike="noStrike">
                        <a:solidFill>
                          <a:srgbClr val="000000"/>
                        </a:solidFill>
                        <a:effectLst/>
                        <a:latin typeface="Arial"/>
                      </a:endParaRPr>
                    </a:p>
                  </a:txBody>
                  <a:tcPr marL="8704" marR="8704" marT="8704" marB="0" anchor="ctr"/>
                </a:tc>
                <a:tc>
                  <a:txBody>
                    <a:bodyPr/>
                    <a:lstStyle/>
                    <a:p>
                      <a:pPr algn="ctr" fontAlgn="ctr"/>
                      <a:r>
                        <a:rPr lang="en-US" sz="1000" u="none" strike="noStrike">
                          <a:effectLst/>
                        </a:rPr>
                        <a:t>20</a:t>
                      </a:r>
                      <a:endParaRPr lang="en-US" sz="1000" b="0" i="0" u="none" strike="noStrike">
                        <a:solidFill>
                          <a:srgbClr val="000000"/>
                        </a:solidFill>
                        <a:effectLst/>
                        <a:latin typeface="Arial"/>
                      </a:endParaRPr>
                    </a:p>
                  </a:txBody>
                  <a:tcPr marL="8704" marR="8704" marT="8704" marB="0" anchor="ctr"/>
                </a:tc>
                <a:tc>
                  <a:txBody>
                    <a:bodyPr/>
                    <a:lstStyle/>
                    <a:p>
                      <a:pPr algn="ctr" fontAlgn="ctr"/>
                      <a:r>
                        <a:rPr lang="en-US" sz="1000" u="none" strike="noStrike">
                          <a:effectLst/>
                        </a:rPr>
                        <a:t>29.7</a:t>
                      </a:r>
                      <a:endParaRPr lang="en-US" sz="1000" b="0" i="0" u="none" strike="noStrike">
                        <a:solidFill>
                          <a:srgbClr val="000000"/>
                        </a:solidFill>
                        <a:effectLst/>
                        <a:latin typeface="Arial"/>
                      </a:endParaRPr>
                    </a:p>
                  </a:txBody>
                  <a:tcPr marL="8704" marR="8704" marT="8704" marB="0" anchor="ctr"/>
                </a:tc>
                <a:tc>
                  <a:txBody>
                    <a:bodyPr/>
                    <a:lstStyle/>
                    <a:p>
                      <a:pPr algn="ctr" fontAlgn="ctr"/>
                      <a:r>
                        <a:rPr lang="en-US" sz="1000" u="none" strike="noStrike">
                          <a:effectLst/>
                        </a:rPr>
                        <a:t>1</a:t>
                      </a:r>
                      <a:endParaRPr lang="en-US" sz="1000" b="0" i="0" u="none" strike="noStrike">
                        <a:solidFill>
                          <a:srgbClr val="000000"/>
                        </a:solidFill>
                        <a:effectLst/>
                        <a:latin typeface="Arial"/>
                      </a:endParaRPr>
                    </a:p>
                  </a:txBody>
                  <a:tcPr marL="8704" marR="8704" marT="8704" marB="0" anchor="ctr"/>
                </a:tc>
                <a:tc>
                  <a:txBody>
                    <a:bodyPr/>
                    <a:lstStyle/>
                    <a:p>
                      <a:pPr algn="ctr" fontAlgn="ctr"/>
                      <a:r>
                        <a:rPr lang="en-US" sz="1000" u="none" strike="noStrike">
                          <a:effectLst/>
                        </a:rPr>
                        <a:t>1</a:t>
                      </a:r>
                      <a:endParaRPr lang="en-US" sz="1000" b="0" i="0" u="none" strike="noStrike">
                        <a:solidFill>
                          <a:srgbClr val="000000"/>
                        </a:solidFill>
                        <a:effectLst/>
                        <a:latin typeface="Arial"/>
                      </a:endParaRPr>
                    </a:p>
                  </a:txBody>
                  <a:tcPr marL="8704" marR="8704" marT="8704" marB="0" anchor="ctr"/>
                </a:tc>
                <a:tc>
                  <a:txBody>
                    <a:bodyPr/>
                    <a:lstStyle/>
                    <a:p>
                      <a:pPr algn="ctr" fontAlgn="ctr"/>
                      <a:r>
                        <a:rPr lang="en-US" sz="1000" u="none" strike="noStrike">
                          <a:effectLst/>
                        </a:rPr>
                        <a:t>1</a:t>
                      </a:r>
                      <a:endParaRPr lang="en-US" sz="1000" b="0" i="0" u="none" strike="noStrike">
                        <a:solidFill>
                          <a:srgbClr val="000000"/>
                        </a:solidFill>
                        <a:effectLst/>
                        <a:latin typeface="Arial"/>
                      </a:endParaRPr>
                    </a:p>
                  </a:txBody>
                  <a:tcPr marL="8704" marR="8704" marT="8704" marB="0" anchor="ctr"/>
                </a:tc>
                <a:tc>
                  <a:txBody>
                    <a:bodyPr/>
                    <a:lstStyle/>
                    <a:p>
                      <a:pPr algn="ctr" fontAlgn="ctr"/>
                      <a:r>
                        <a:rPr lang="en-US" sz="1000" u="none" strike="noStrike">
                          <a:effectLst/>
                        </a:rPr>
                        <a:t>1</a:t>
                      </a:r>
                      <a:endParaRPr lang="en-US" sz="1000" b="0" i="0" u="none" strike="noStrike">
                        <a:solidFill>
                          <a:srgbClr val="000000"/>
                        </a:solidFill>
                        <a:effectLst/>
                        <a:latin typeface="Arial"/>
                      </a:endParaRPr>
                    </a:p>
                  </a:txBody>
                  <a:tcPr marL="8704" marR="8704" marT="8704" marB="0" anchor="ctr"/>
                </a:tc>
              </a:tr>
              <a:tr h="174075">
                <a:tc>
                  <a:txBody>
                    <a:bodyPr/>
                    <a:lstStyle/>
                    <a:p>
                      <a:pPr algn="ctr" fontAlgn="ctr"/>
                      <a:r>
                        <a:rPr lang="en-US" sz="1000" u="none" strike="noStrike">
                          <a:effectLst/>
                        </a:rPr>
                        <a:t>3</a:t>
                      </a:r>
                      <a:endParaRPr lang="en-US" sz="1000" b="1" i="0" u="none" strike="noStrike">
                        <a:solidFill>
                          <a:srgbClr val="000000"/>
                        </a:solidFill>
                        <a:effectLst/>
                        <a:latin typeface="Arial"/>
                      </a:endParaRPr>
                    </a:p>
                  </a:txBody>
                  <a:tcPr marL="8704" marR="8704" marT="8704" marB="0" anchor="ctr"/>
                </a:tc>
                <a:tc>
                  <a:txBody>
                    <a:bodyPr/>
                    <a:lstStyle/>
                    <a:p>
                      <a:pPr algn="ctr" fontAlgn="ctr"/>
                      <a:r>
                        <a:rPr lang="en-US" sz="1000" u="none" strike="noStrike">
                          <a:effectLst/>
                        </a:rPr>
                        <a:t>23</a:t>
                      </a:r>
                      <a:endParaRPr lang="en-US" sz="1000" b="0" i="0" u="none" strike="noStrike">
                        <a:solidFill>
                          <a:srgbClr val="000000"/>
                        </a:solidFill>
                        <a:effectLst/>
                        <a:latin typeface="Arial"/>
                      </a:endParaRPr>
                    </a:p>
                  </a:txBody>
                  <a:tcPr marL="8704" marR="8704" marT="8704" marB="0" anchor="ctr"/>
                </a:tc>
                <a:tc>
                  <a:txBody>
                    <a:bodyPr/>
                    <a:lstStyle/>
                    <a:p>
                      <a:pPr algn="ctr" fontAlgn="ctr"/>
                      <a:r>
                        <a:rPr lang="en-US" sz="1000" u="none" strike="noStrike">
                          <a:effectLst/>
                        </a:rPr>
                        <a:t>30.8</a:t>
                      </a:r>
                      <a:endParaRPr lang="en-US" sz="1000" b="0" i="0" u="none" strike="noStrike">
                        <a:solidFill>
                          <a:srgbClr val="000000"/>
                        </a:solidFill>
                        <a:effectLst/>
                        <a:latin typeface="Arial"/>
                      </a:endParaRPr>
                    </a:p>
                  </a:txBody>
                  <a:tcPr marL="8704" marR="8704" marT="8704" marB="0" anchor="ctr"/>
                </a:tc>
                <a:tc>
                  <a:txBody>
                    <a:bodyPr/>
                    <a:lstStyle/>
                    <a:p>
                      <a:pPr algn="ctr" fontAlgn="ctr"/>
                      <a:r>
                        <a:rPr lang="en-US" sz="1000" u="none" strike="noStrike">
                          <a:effectLst/>
                        </a:rPr>
                        <a:t>1</a:t>
                      </a:r>
                      <a:endParaRPr lang="en-US" sz="1000" b="0" i="0" u="none" strike="noStrike">
                        <a:solidFill>
                          <a:srgbClr val="000000"/>
                        </a:solidFill>
                        <a:effectLst/>
                        <a:latin typeface="Arial"/>
                      </a:endParaRPr>
                    </a:p>
                  </a:txBody>
                  <a:tcPr marL="8704" marR="8704" marT="8704" marB="0" anchor="ctr"/>
                </a:tc>
                <a:tc>
                  <a:txBody>
                    <a:bodyPr/>
                    <a:lstStyle/>
                    <a:p>
                      <a:pPr algn="ctr" fontAlgn="ctr"/>
                      <a:r>
                        <a:rPr lang="en-US" sz="1000" u="none" strike="noStrike">
                          <a:effectLst/>
                        </a:rPr>
                        <a:t>1</a:t>
                      </a:r>
                      <a:endParaRPr lang="en-US" sz="1000" b="0" i="0" u="none" strike="noStrike">
                        <a:solidFill>
                          <a:srgbClr val="000000"/>
                        </a:solidFill>
                        <a:effectLst/>
                        <a:latin typeface="Arial"/>
                      </a:endParaRPr>
                    </a:p>
                  </a:txBody>
                  <a:tcPr marL="8704" marR="8704" marT="8704" marB="0" anchor="ctr"/>
                </a:tc>
                <a:tc>
                  <a:txBody>
                    <a:bodyPr/>
                    <a:lstStyle/>
                    <a:p>
                      <a:pPr algn="ctr" fontAlgn="ctr"/>
                      <a:r>
                        <a:rPr lang="en-US" sz="1000" u="none" strike="noStrike">
                          <a:effectLst/>
                        </a:rPr>
                        <a:t>1</a:t>
                      </a:r>
                      <a:endParaRPr lang="en-US" sz="1000" b="0" i="0" u="none" strike="noStrike">
                        <a:solidFill>
                          <a:srgbClr val="000000"/>
                        </a:solidFill>
                        <a:effectLst/>
                        <a:latin typeface="Arial"/>
                      </a:endParaRPr>
                    </a:p>
                  </a:txBody>
                  <a:tcPr marL="8704" marR="8704" marT="8704" marB="0" anchor="ctr"/>
                </a:tc>
                <a:tc>
                  <a:txBody>
                    <a:bodyPr/>
                    <a:lstStyle/>
                    <a:p>
                      <a:pPr algn="ctr" fontAlgn="ctr"/>
                      <a:r>
                        <a:rPr lang="en-US" sz="1000" u="none" strike="noStrike">
                          <a:effectLst/>
                        </a:rPr>
                        <a:t>1</a:t>
                      </a:r>
                      <a:endParaRPr lang="en-US" sz="1000" b="0" i="0" u="none" strike="noStrike">
                        <a:solidFill>
                          <a:srgbClr val="000000"/>
                        </a:solidFill>
                        <a:effectLst/>
                        <a:latin typeface="Arial"/>
                      </a:endParaRPr>
                    </a:p>
                  </a:txBody>
                  <a:tcPr marL="8704" marR="8704" marT="8704" marB="0" anchor="ctr"/>
                </a:tc>
              </a:tr>
              <a:tr h="174075">
                <a:tc>
                  <a:txBody>
                    <a:bodyPr/>
                    <a:lstStyle/>
                    <a:p>
                      <a:pPr algn="ctr" fontAlgn="ctr"/>
                      <a:r>
                        <a:rPr lang="en-US" sz="1000" u="none" strike="noStrike">
                          <a:effectLst/>
                        </a:rPr>
                        <a:t>4</a:t>
                      </a:r>
                      <a:endParaRPr lang="en-US" sz="1000" b="1" i="0" u="none" strike="noStrike">
                        <a:solidFill>
                          <a:srgbClr val="000000"/>
                        </a:solidFill>
                        <a:effectLst/>
                        <a:latin typeface="Arial"/>
                      </a:endParaRPr>
                    </a:p>
                  </a:txBody>
                  <a:tcPr marL="8704" marR="8704" marT="8704" marB="0" anchor="ctr"/>
                </a:tc>
                <a:tc>
                  <a:txBody>
                    <a:bodyPr/>
                    <a:lstStyle/>
                    <a:p>
                      <a:pPr algn="ctr" fontAlgn="ctr"/>
                      <a:r>
                        <a:rPr lang="en-US" sz="1000" u="none" strike="noStrike">
                          <a:effectLst/>
                        </a:rPr>
                        <a:t>20</a:t>
                      </a:r>
                      <a:endParaRPr lang="en-US" sz="1000" b="0" i="0" u="none" strike="noStrike">
                        <a:solidFill>
                          <a:srgbClr val="000000"/>
                        </a:solidFill>
                        <a:effectLst/>
                        <a:latin typeface="Arial"/>
                      </a:endParaRPr>
                    </a:p>
                  </a:txBody>
                  <a:tcPr marL="8704" marR="8704" marT="8704" marB="0" anchor="ctr"/>
                </a:tc>
                <a:tc>
                  <a:txBody>
                    <a:bodyPr/>
                    <a:lstStyle/>
                    <a:p>
                      <a:pPr algn="ctr" fontAlgn="ctr"/>
                      <a:r>
                        <a:rPr lang="en-US" sz="1000" u="none" strike="noStrike">
                          <a:effectLst/>
                        </a:rPr>
                        <a:t>58.8</a:t>
                      </a:r>
                      <a:endParaRPr lang="en-US" sz="1000" b="0" i="0" u="none" strike="noStrike">
                        <a:solidFill>
                          <a:srgbClr val="000000"/>
                        </a:solidFill>
                        <a:effectLst/>
                        <a:latin typeface="Arial"/>
                      </a:endParaRPr>
                    </a:p>
                  </a:txBody>
                  <a:tcPr marL="8704" marR="8704" marT="8704" marB="0" anchor="ctr"/>
                </a:tc>
                <a:tc>
                  <a:txBody>
                    <a:bodyPr/>
                    <a:lstStyle/>
                    <a:p>
                      <a:pPr algn="ctr" fontAlgn="ctr"/>
                      <a:r>
                        <a:rPr lang="en-US" sz="1000" u="none" strike="noStrike">
                          <a:effectLst/>
                        </a:rPr>
                        <a:t>0</a:t>
                      </a:r>
                      <a:endParaRPr lang="en-US" sz="1000" b="0" i="0" u="none" strike="noStrike">
                        <a:solidFill>
                          <a:srgbClr val="000000"/>
                        </a:solidFill>
                        <a:effectLst/>
                        <a:latin typeface="Arial"/>
                      </a:endParaRPr>
                    </a:p>
                  </a:txBody>
                  <a:tcPr marL="8704" marR="8704" marT="8704" marB="0" anchor="ctr"/>
                </a:tc>
                <a:tc>
                  <a:txBody>
                    <a:bodyPr/>
                    <a:lstStyle/>
                    <a:p>
                      <a:pPr algn="ctr" fontAlgn="ctr"/>
                      <a:r>
                        <a:rPr lang="en-US" sz="1000" u="none" strike="noStrike">
                          <a:effectLst/>
                        </a:rPr>
                        <a:t>0</a:t>
                      </a:r>
                      <a:endParaRPr lang="en-US" sz="1000" b="0" i="0" u="none" strike="noStrike">
                        <a:solidFill>
                          <a:srgbClr val="000000"/>
                        </a:solidFill>
                        <a:effectLst/>
                        <a:latin typeface="Arial"/>
                      </a:endParaRPr>
                    </a:p>
                  </a:txBody>
                  <a:tcPr marL="8704" marR="8704" marT="8704" marB="0" anchor="ctr"/>
                </a:tc>
                <a:tc>
                  <a:txBody>
                    <a:bodyPr/>
                    <a:lstStyle/>
                    <a:p>
                      <a:pPr algn="ctr" fontAlgn="ctr"/>
                      <a:r>
                        <a:rPr lang="en-US" sz="1000" u="none" strike="noStrike">
                          <a:effectLst/>
                        </a:rPr>
                        <a:t>0</a:t>
                      </a:r>
                      <a:endParaRPr lang="en-US" sz="1000" b="0" i="0" u="none" strike="noStrike">
                        <a:solidFill>
                          <a:srgbClr val="000000"/>
                        </a:solidFill>
                        <a:effectLst/>
                        <a:latin typeface="Arial"/>
                      </a:endParaRPr>
                    </a:p>
                  </a:txBody>
                  <a:tcPr marL="8704" marR="8704" marT="8704" marB="0" anchor="ctr"/>
                </a:tc>
                <a:tc>
                  <a:txBody>
                    <a:bodyPr/>
                    <a:lstStyle/>
                    <a:p>
                      <a:pPr algn="ctr" fontAlgn="ctr"/>
                      <a:r>
                        <a:rPr lang="en-US" sz="1000" u="none" strike="noStrike">
                          <a:effectLst/>
                        </a:rPr>
                        <a:t>0</a:t>
                      </a:r>
                      <a:endParaRPr lang="en-US" sz="1000" b="0" i="0" u="none" strike="noStrike">
                        <a:solidFill>
                          <a:srgbClr val="000000"/>
                        </a:solidFill>
                        <a:effectLst/>
                        <a:latin typeface="Arial"/>
                      </a:endParaRPr>
                    </a:p>
                  </a:txBody>
                  <a:tcPr marL="8704" marR="8704" marT="8704" marB="0" anchor="ctr"/>
                </a:tc>
              </a:tr>
              <a:tr h="174075">
                <a:tc>
                  <a:txBody>
                    <a:bodyPr/>
                    <a:lstStyle/>
                    <a:p>
                      <a:pPr algn="ctr" fontAlgn="ctr"/>
                      <a:r>
                        <a:rPr lang="en-US" sz="1000" u="none" strike="noStrike">
                          <a:effectLst/>
                        </a:rPr>
                        <a:t>5</a:t>
                      </a:r>
                      <a:endParaRPr lang="en-US" sz="1000" b="1" i="0" u="none" strike="noStrike">
                        <a:solidFill>
                          <a:srgbClr val="000000"/>
                        </a:solidFill>
                        <a:effectLst/>
                        <a:latin typeface="Arial"/>
                      </a:endParaRPr>
                    </a:p>
                  </a:txBody>
                  <a:tcPr marL="8704" marR="8704" marT="8704" marB="0" anchor="ctr"/>
                </a:tc>
                <a:tc>
                  <a:txBody>
                    <a:bodyPr/>
                    <a:lstStyle/>
                    <a:p>
                      <a:pPr algn="ctr" fontAlgn="ctr"/>
                      <a:r>
                        <a:rPr lang="en-US" sz="1000" u="none" strike="noStrike">
                          <a:effectLst/>
                        </a:rPr>
                        <a:t>21</a:t>
                      </a:r>
                      <a:endParaRPr lang="en-US" sz="1000" b="0" i="0" u="none" strike="noStrike">
                        <a:solidFill>
                          <a:srgbClr val="000000"/>
                        </a:solidFill>
                        <a:effectLst/>
                        <a:latin typeface="Arial"/>
                      </a:endParaRPr>
                    </a:p>
                  </a:txBody>
                  <a:tcPr marL="8704" marR="8704" marT="8704" marB="0" anchor="ctr"/>
                </a:tc>
                <a:tc>
                  <a:txBody>
                    <a:bodyPr/>
                    <a:lstStyle/>
                    <a:p>
                      <a:pPr algn="ctr" fontAlgn="ctr"/>
                      <a:r>
                        <a:rPr lang="en-US" sz="1000" u="none" strike="noStrike">
                          <a:effectLst/>
                        </a:rPr>
                        <a:t>61.4</a:t>
                      </a:r>
                      <a:endParaRPr lang="en-US" sz="1000" b="0" i="0" u="none" strike="noStrike">
                        <a:solidFill>
                          <a:srgbClr val="000000"/>
                        </a:solidFill>
                        <a:effectLst/>
                        <a:latin typeface="Arial"/>
                      </a:endParaRPr>
                    </a:p>
                  </a:txBody>
                  <a:tcPr marL="8704" marR="8704" marT="8704" marB="0" anchor="ctr"/>
                </a:tc>
                <a:tc>
                  <a:txBody>
                    <a:bodyPr/>
                    <a:lstStyle/>
                    <a:p>
                      <a:pPr algn="ctr" fontAlgn="ctr"/>
                      <a:r>
                        <a:rPr lang="en-US" sz="1000" u="none" strike="noStrike">
                          <a:effectLst/>
                        </a:rPr>
                        <a:t>0</a:t>
                      </a:r>
                      <a:endParaRPr lang="en-US" sz="1000" b="0" i="0" u="none" strike="noStrike">
                        <a:solidFill>
                          <a:srgbClr val="000000"/>
                        </a:solidFill>
                        <a:effectLst/>
                        <a:latin typeface="Arial"/>
                      </a:endParaRPr>
                    </a:p>
                  </a:txBody>
                  <a:tcPr marL="8704" marR="8704" marT="8704" marB="0" anchor="ctr"/>
                </a:tc>
                <a:tc>
                  <a:txBody>
                    <a:bodyPr/>
                    <a:lstStyle/>
                    <a:p>
                      <a:pPr algn="ctr" fontAlgn="ctr"/>
                      <a:r>
                        <a:rPr lang="en-US" sz="1000" u="none" strike="noStrike">
                          <a:effectLst/>
                        </a:rPr>
                        <a:t>0</a:t>
                      </a:r>
                      <a:endParaRPr lang="en-US" sz="1000" b="0" i="0" u="none" strike="noStrike">
                        <a:solidFill>
                          <a:srgbClr val="000000"/>
                        </a:solidFill>
                        <a:effectLst/>
                        <a:latin typeface="Arial"/>
                      </a:endParaRPr>
                    </a:p>
                  </a:txBody>
                  <a:tcPr marL="8704" marR="8704" marT="8704" marB="0" anchor="ctr"/>
                </a:tc>
                <a:tc>
                  <a:txBody>
                    <a:bodyPr/>
                    <a:lstStyle/>
                    <a:p>
                      <a:pPr algn="ctr" fontAlgn="ctr"/>
                      <a:r>
                        <a:rPr lang="en-US" sz="1000" u="none" strike="noStrike">
                          <a:effectLst/>
                        </a:rPr>
                        <a:t>0</a:t>
                      </a:r>
                      <a:endParaRPr lang="en-US" sz="1000" b="0" i="0" u="none" strike="noStrike">
                        <a:solidFill>
                          <a:srgbClr val="000000"/>
                        </a:solidFill>
                        <a:effectLst/>
                        <a:latin typeface="Arial"/>
                      </a:endParaRPr>
                    </a:p>
                  </a:txBody>
                  <a:tcPr marL="8704" marR="8704" marT="8704" marB="0" anchor="ctr"/>
                </a:tc>
                <a:tc>
                  <a:txBody>
                    <a:bodyPr/>
                    <a:lstStyle/>
                    <a:p>
                      <a:pPr algn="ctr" fontAlgn="ctr"/>
                      <a:r>
                        <a:rPr lang="en-US" sz="1000" u="none" strike="noStrike">
                          <a:effectLst/>
                        </a:rPr>
                        <a:t>0</a:t>
                      </a:r>
                      <a:endParaRPr lang="en-US" sz="1000" b="0" i="0" u="none" strike="noStrike">
                        <a:solidFill>
                          <a:srgbClr val="000000"/>
                        </a:solidFill>
                        <a:effectLst/>
                        <a:latin typeface="Arial"/>
                      </a:endParaRPr>
                    </a:p>
                  </a:txBody>
                  <a:tcPr marL="8704" marR="8704" marT="8704" marB="0" anchor="ctr"/>
                </a:tc>
              </a:tr>
              <a:tr h="174075">
                <a:tc>
                  <a:txBody>
                    <a:bodyPr/>
                    <a:lstStyle/>
                    <a:p>
                      <a:pPr algn="ctr" fontAlgn="ctr"/>
                      <a:r>
                        <a:rPr lang="en-US" sz="1000" u="none" strike="noStrike">
                          <a:effectLst/>
                        </a:rPr>
                        <a:t>6</a:t>
                      </a:r>
                      <a:endParaRPr lang="en-US" sz="1000" b="1" i="0" u="none" strike="noStrike">
                        <a:solidFill>
                          <a:srgbClr val="000000"/>
                        </a:solidFill>
                        <a:effectLst/>
                        <a:latin typeface="Arial"/>
                      </a:endParaRPr>
                    </a:p>
                  </a:txBody>
                  <a:tcPr marL="8704" marR="8704" marT="8704" marB="0" anchor="ctr"/>
                </a:tc>
                <a:tc>
                  <a:txBody>
                    <a:bodyPr/>
                    <a:lstStyle/>
                    <a:p>
                      <a:pPr algn="ctr" fontAlgn="ctr"/>
                      <a:r>
                        <a:rPr lang="en-US" sz="1000" u="none" strike="noStrike">
                          <a:effectLst/>
                        </a:rPr>
                        <a:t>22</a:t>
                      </a:r>
                      <a:endParaRPr lang="en-US" sz="1000" b="0" i="0" u="none" strike="noStrike">
                        <a:solidFill>
                          <a:srgbClr val="000000"/>
                        </a:solidFill>
                        <a:effectLst/>
                        <a:latin typeface="Arial"/>
                      </a:endParaRPr>
                    </a:p>
                  </a:txBody>
                  <a:tcPr marL="8704" marR="8704" marT="8704" marB="0" anchor="ctr"/>
                </a:tc>
                <a:tc>
                  <a:txBody>
                    <a:bodyPr/>
                    <a:lstStyle/>
                    <a:p>
                      <a:pPr algn="ctr" fontAlgn="ctr"/>
                      <a:r>
                        <a:rPr lang="en-US" sz="1000" u="none" strike="noStrike">
                          <a:effectLst/>
                        </a:rPr>
                        <a:t>71.3</a:t>
                      </a:r>
                      <a:endParaRPr lang="en-US" sz="1000" b="0" i="0" u="none" strike="noStrike">
                        <a:solidFill>
                          <a:srgbClr val="000000"/>
                        </a:solidFill>
                        <a:effectLst/>
                        <a:latin typeface="Arial"/>
                      </a:endParaRPr>
                    </a:p>
                  </a:txBody>
                  <a:tcPr marL="8704" marR="8704" marT="8704" marB="0" anchor="ctr"/>
                </a:tc>
                <a:tc>
                  <a:txBody>
                    <a:bodyPr/>
                    <a:lstStyle/>
                    <a:p>
                      <a:pPr algn="ctr" fontAlgn="ctr"/>
                      <a:r>
                        <a:rPr lang="en-US" sz="1000" u="none" strike="noStrike">
                          <a:effectLst/>
                        </a:rPr>
                        <a:t>0</a:t>
                      </a:r>
                      <a:endParaRPr lang="en-US" sz="1000" b="0" i="0" u="none" strike="noStrike">
                        <a:solidFill>
                          <a:srgbClr val="000000"/>
                        </a:solidFill>
                        <a:effectLst/>
                        <a:latin typeface="Arial"/>
                      </a:endParaRPr>
                    </a:p>
                  </a:txBody>
                  <a:tcPr marL="8704" marR="8704" marT="8704" marB="0" anchor="ctr"/>
                </a:tc>
                <a:tc>
                  <a:txBody>
                    <a:bodyPr/>
                    <a:lstStyle/>
                    <a:p>
                      <a:pPr algn="ctr" fontAlgn="ctr"/>
                      <a:r>
                        <a:rPr lang="en-US" sz="1000" u="none" strike="noStrike">
                          <a:effectLst/>
                        </a:rPr>
                        <a:t>0</a:t>
                      </a:r>
                      <a:endParaRPr lang="en-US" sz="1000" b="0" i="0" u="none" strike="noStrike">
                        <a:solidFill>
                          <a:srgbClr val="000000"/>
                        </a:solidFill>
                        <a:effectLst/>
                        <a:latin typeface="Arial"/>
                      </a:endParaRPr>
                    </a:p>
                  </a:txBody>
                  <a:tcPr marL="8704" marR="8704" marT="8704" marB="0" anchor="ctr"/>
                </a:tc>
                <a:tc>
                  <a:txBody>
                    <a:bodyPr/>
                    <a:lstStyle/>
                    <a:p>
                      <a:pPr algn="ctr" fontAlgn="ctr"/>
                      <a:r>
                        <a:rPr lang="en-US" sz="1000" u="none" strike="noStrike">
                          <a:effectLst/>
                        </a:rPr>
                        <a:t>0</a:t>
                      </a:r>
                      <a:endParaRPr lang="en-US" sz="1000" b="0" i="0" u="none" strike="noStrike">
                        <a:solidFill>
                          <a:srgbClr val="000000"/>
                        </a:solidFill>
                        <a:effectLst/>
                        <a:latin typeface="Arial"/>
                      </a:endParaRPr>
                    </a:p>
                  </a:txBody>
                  <a:tcPr marL="8704" marR="8704" marT="8704" marB="0" anchor="ctr"/>
                </a:tc>
                <a:tc>
                  <a:txBody>
                    <a:bodyPr/>
                    <a:lstStyle/>
                    <a:p>
                      <a:pPr algn="ctr" fontAlgn="ctr"/>
                      <a:r>
                        <a:rPr lang="en-US" sz="1000" u="none" strike="noStrike">
                          <a:effectLst/>
                        </a:rPr>
                        <a:t>0</a:t>
                      </a:r>
                      <a:endParaRPr lang="en-US" sz="1000" b="0" i="0" u="none" strike="noStrike">
                        <a:solidFill>
                          <a:srgbClr val="000000"/>
                        </a:solidFill>
                        <a:effectLst/>
                        <a:latin typeface="Arial"/>
                      </a:endParaRPr>
                    </a:p>
                  </a:txBody>
                  <a:tcPr marL="8704" marR="8704" marT="8704" marB="0" anchor="ctr"/>
                </a:tc>
              </a:tr>
              <a:tr h="174075">
                <a:tc>
                  <a:txBody>
                    <a:bodyPr/>
                    <a:lstStyle/>
                    <a:p>
                      <a:pPr algn="ctr" fontAlgn="ctr"/>
                      <a:r>
                        <a:rPr lang="en-US" sz="1000" u="none" strike="noStrike">
                          <a:effectLst/>
                        </a:rPr>
                        <a:t>7</a:t>
                      </a:r>
                      <a:endParaRPr lang="en-US" sz="1000" b="1" i="0" u="none" strike="noStrike">
                        <a:solidFill>
                          <a:srgbClr val="000000"/>
                        </a:solidFill>
                        <a:effectLst/>
                        <a:latin typeface="Arial"/>
                      </a:endParaRPr>
                    </a:p>
                  </a:txBody>
                  <a:tcPr marL="8704" marR="8704" marT="8704" marB="0" anchor="ctr"/>
                </a:tc>
                <a:tc>
                  <a:txBody>
                    <a:bodyPr/>
                    <a:lstStyle/>
                    <a:p>
                      <a:pPr algn="ctr" fontAlgn="ctr"/>
                      <a:r>
                        <a:rPr lang="en-US" sz="1000" u="none" strike="noStrike">
                          <a:effectLst/>
                        </a:rPr>
                        <a:t>11</a:t>
                      </a:r>
                      <a:endParaRPr lang="en-US" sz="1000" b="0" i="0" u="none" strike="noStrike">
                        <a:solidFill>
                          <a:srgbClr val="000000"/>
                        </a:solidFill>
                        <a:effectLst/>
                        <a:latin typeface="Arial"/>
                      </a:endParaRPr>
                    </a:p>
                  </a:txBody>
                  <a:tcPr marL="8704" marR="8704" marT="8704" marB="0" anchor="ctr"/>
                </a:tc>
                <a:tc>
                  <a:txBody>
                    <a:bodyPr/>
                    <a:lstStyle/>
                    <a:p>
                      <a:pPr algn="ctr" fontAlgn="ctr"/>
                      <a:r>
                        <a:rPr lang="en-US" sz="1000" u="none" strike="noStrike">
                          <a:effectLst/>
                        </a:rPr>
                        <a:t>74.4</a:t>
                      </a:r>
                      <a:endParaRPr lang="en-US" sz="1000" b="0" i="0" u="none" strike="noStrike">
                        <a:solidFill>
                          <a:srgbClr val="000000"/>
                        </a:solidFill>
                        <a:effectLst/>
                        <a:latin typeface="Arial"/>
                      </a:endParaRPr>
                    </a:p>
                  </a:txBody>
                  <a:tcPr marL="8704" marR="8704" marT="8704" marB="0" anchor="ctr"/>
                </a:tc>
                <a:tc>
                  <a:txBody>
                    <a:bodyPr/>
                    <a:lstStyle/>
                    <a:p>
                      <a:pPr algn="ctr" fontAlgn="ctr"/>
                      <a:r>
                        <a:rPr lang="en-US" sz="1000" u="none" strike="noStrike">
                          <a:effectLst/>
                        </a:rPr>
                        <a:t>0</a:t>
                      </a:r>
                      <a:endParaRPr lang="en-US" sz="1000" b="0" i="0" u="none" strike="noStrike">
                        <a:solidFill>
                          <a:srgbClr val="000000"/>
                        </a:solidFill>
                        <a:effectLst/>
                        <a:latin typeface="Arial"/>
                      </a:endParaRPr>
                    </a:p>
                  </a:txBody>
                  <a:tcPr marL="8704" marR="8704" marT="8704" marB="0" anchor="ctr"/>
                </a:tc>
                <a:tc>
                  <a:txBody>
                    <a:bodyPr/>
                    <a:lstStyle/>
                    <a:p>
                      <a:pPr algn="ctr" fontAlgn="ctr"/>
                      <a:r>
                        <a:rPr lang="en-US" sz="1000" u="none" strike="noStrike">
                          <a:effectLst/>
                        </a:rPr>
                        <a:t>0</a:t>
                      </a:r>
                      <a:endParaRPr lang="en-US" sz="1000" b="0" i="0" u="none" strike="noStrike">
                        <a:solidFill>
                          <a:srgbClr val="000000"/>
                        </a:solidFill>
                        <a:effectLst/>
                        <a:latin typeface="Arial"/>
                      </a:endParaRPr>
                    </a:p>
                  </a:txBody>
                  <a:tcPr marL="8704" marR="8704" marT="8704" marB="0" anchor="ctr"/>
                </a:tc>
                <a:tc>
                  <a:txBody>
                    <a:bodyPr/>
                    <a:lstStyle/>
                    <a:p>
                      <a:pPr algn="ctr" fontAlgn="ctr"/>
                      <a:r>
                        <a:rPr lang="en-US" sz="1000" u="none" strike="noStrike">
                          <a:effectLst/>
                        </a:rPr>
                        <a:t>0</a:t>
                      </a:r>
                      <a:endParaRPr lang="en-US" sz="1000" b="0" i="0" u="none" strike="noStrike">
                        <a:solidFill>
                          <a:srgbClr val="000000"/>
                        </a:solidFill>
                        <a:effectLst/>
                        <a:latin typeface="Arial"/>
                      </a:endParaRPr>
                    </a:p>
                  </a:txBody>
                  <a:tcPr marL="8704" marR="8704" marT="8704" marB="0" anchor="ctr"/>
                </a:tc>
                <a:tc>
                  <a:txBody>
                    <a:bodyPr/>
                    <a:lstStyle/>
                    <a:p>
                      <a:pPr algn="ctr" fontAlgn="ctr"/>
                      <a:r>
                        <a:rPr lang="en-US" sz="1000" u="none" strike="noStrike">
                          <a:effectLst/>
                        </a:rPr>
                        <a:t>0</a:t>
                      </a:r>
                      <a:endParaRPr lang="en-US" sz="1000" b="0" i="0" u="none" strike="noStrike">
                        <a:solidFill>
                          <a:srgbClr val="000000"/>
                        </a:solidFill>
                        <a:effectLst/>
                        <a:latin typeface="Arial"/>
                      </a:endParaRPr>
                    </a:p>
                  </a:txBody>
                  <a:tcPr marL="8704" marR="8704" marT="8704" marB="0" anchor="ctr"/>
                </a:tc>
              </a:tr>
              <a:tr h="174075">
                <a:tc>
                  <a:txBody>
                    <a:bodyPr/>
                    <a:lstStyle/>
                    <a:p>
                      <a:pPr algn="ctr" fontAlgn="ctr"/>
                      <a:r>
                        <a:rPr lang="en-US" sz="1000" u="none" strike="noStrike">
                          <a:effectLst/>
                        </a:rPr>
                        <a:t>8</a:t>
                      </a:r>
                      <a:endParaRPr lang="en-US" sz="1000" b="1" i="0" u="none" strike="noStrike">
                        <a:solidFill>
                          <a:srgbClr val="000000"/>
                        </a:solidFill>
                        <a:effectLst/>
                        <a:latin typeface="Arial"/>
                      </a:endParaRPr>
                    </a:p>
                  </a:txBody>
                  <a:tcPr marL="8704" marR="8704" marT="8704" marB="0" anchor="ctr"/>
                </a:tc>
                <a:tc>
                  <a:txBody>
                    <a:bodyPr/>
                    <a:lstStyle/>
                    <a:p>
                      <a:pPr algn="ctr" fontAlgn="ctr"/>
                      <a:r>
                        <a:rPr lang="en-US" sz="1000" u="none" strike="noStrike">
                          <a:effectLst/>
                        </a:rPr>
                        <a:t>23</a:t>
                      </a:r>
                      <a:endParaRPr lang="en-US" sz="1000" b="0" i="0" u="none" strike="noStrike">
                        <a:solidFill>
                          <a:srgbClr val="000000"/>
                        </a:solidFill>
                        <a:effectLst/>
                        <a:latin typeface="Arial"/>
                      </a:endParaRPr>
                    </a:p>
                  </a:txBody>
                  <a:tcPr marL="8704" marR="8704" marT="8704" marB="0" anchor="ctr"/>
                </a:tc>
                <a:tc>
                  <a:txBody>
                    <a:bodyPr/>
                    <a:lstStyle/>
                    <a:p>
                      <a:pPr algn="ctr" fontAlgn="ctr"/>
                      <a:r>
                        <a:rPr lang="en-US" sz="1000" u="none" strike="noStrike">
                          <a:effectLst/>
                        </a:rPr>
                        <a:t>76.7</a:t>
                      </a:r>
                      <a:endParaRPr lang="en-US" sz="1000" b="0" i="0" u="none" strike="noStrike">
                        <a:solidFill>
                          <a:srgbClr val="000000"/>
                        </a:solidFill>
                        <a:effectLst/>
                        <a:latin typeface="Arial"/>
                      </a:endParaRPr>
                    </a:p>
                  </a:txBody>
                  <a:tcPr marL="8704" marR="8704" marT="8704" marB="0" anchor="ctr"/>
                </a:tc>
                <a:tc>
                  <a:txBody>
                    <a:bodyPr/>
                    <a:lstStyle/>
                    <a:p>
                      <a:pPr algn="ctr" fontAlgn="ctr"/>
                      <a:r>
                        <a:rPr lang="en-US" sz="1000" u="none" strike="noStrike">
                          <a:effectLst/>
                        </a:rPr>
                        <a:t>0</a:t>
                      </a:r>
                      <a:endParaRPr lang="en-US" sz="1000" b="0" i="0" u="none" strike="noStrike">
                        <a:solidFill>
                          <a:srgbClr val="000000"/>
                        </a:solidFill>
                        <a:effectLst/>
                        <a:latin typeface="Arial"/>
                      </a:endParaRPr>
                    </a:p>
                  </a:txBody>
                  <a:tcPr marL="8704" marR="8704" marT="8704" marB="0" anchor="ctr"/>
                </a:tc>
                <a:tc>
                  <a:txBody>
                    <a:bodyPr/>
                    <a:lstStyle/>
                    <a:p>
                      <a:pPr algn="ctr" fontAlgn="ctr"/>
                      <a:r>
                        <a:rPr lang="en-US" sz="1000" u="none" strike="noStrike">
                          <a:effectLst/>
                        </a:rPr>
                        <a:t>0.00006</a:t>
                      </a:r>
                      <a:endParaRPr lang="en-US" sz="1000" b="0" i="0" u="none" strike="noStrike">
                        <a:solidFill>
                          <a:srgbClr val="000000"/>
                        </a:solidFill>
                        <a:effectLst/>
                        <a:latin typeface="Arial"/>
                      </a:endParaRPr>
                    </a:p>
                  </a:txBody>
                  <a:tcPr marL="8704" marR="8704" marT="8704" marB="0" anchor="ctr"/>
                </a:tc>
                <a:tc>
                  <a:txBody>
                    <a:bodyPr/>
                    <a:lstStyle/>
                    <a:p>
                      <a:pPr algn="ctr" fontAlgn="ctr"/>
                      <a:r>
                        <a:rPr lang="en-US" sz="1000" u="none" strike="noStrike">
                          <a:effectLst/>
                        </a:rPr>
                        <a:t>0</a:t>
                      </a:r>
                      <a:endParaRPr lang="en-US" sz="1000" b="0" i="0" u="none" strike="noStrike">
                        <a:solidFill>
                          <a:srgbClr val="000000"/>
                        </a:solidFill>
                        <a:effectLst/>
                        <a:latin typeface="Arial"/>
                      </a:endParaRPr>
                    </a:p>
                  </a:txBody>
                  <a:tcPr marL="8704" marR="8704" marT="8704" marB="0" anchor="ctr"/>
                </a:tc>
                <a:tc>
                  <a:txBody>
                    <a:bodyPr/>
                    <a:lstStyle/>
                    <a:p>
                      <a:pPr algn="ctr" fontAlgn="ctr"/>
                      <a:r>
                        <a:rPr lang="en-US" sz="1000" u="none" strike="noStrike">
                          <a:effectLst/>
                        </a:rPr>
                        <a:t>0</a:t>
                      </a:r>
                      <a:endParaRPr lang="en-US" sz="1000" b="0" i="0" u="none" strike="noStrike">
                        <a:solidFill>
                          <a:srgbClr val="000000"/>
                        </a:solidFill>
                        <a:effectLst/>
                        <a:latin typeface="Arial"/>
                      </a:endParaRPr>
                    </a:p>
                  </a:txBody>
                  <a:tcPr marL="8704" marR="8704" marT="8704" marB="0" anchor="ctr"/>
                </a:tc>
              </a:tr>
              <a:tr h="174075">
                <a:tc>
                  <a:txBody>
                    <a:bodyPr/>
                    <a:lstStyle/>
                    <a:p>
                      <a:pPr algn="ctr" fontAlgn="ctr"/>
                      <a:r>
                        <a:rPr lang="en-US" sz="1000" u="none" strike="noStrike">
                          <a:effectLst/>
                        </a:rPr>
                        <a:t>9</a:t>
                      </a:r>
                      <a:endParaRPr lang="en-US" sz="1000" b="1" i="0" u="none" strike="noStrike">
                        <a:solidFill>
                          <a:srgbClr val="000000"/>
                        </a:solidFill>
                        <a:effectLst/>
                        <a:latin typeface="Arial"/>
                      </a:endParaRPr>
                    </a:p>
                  </a:txBody>
                  <a:tcPr marL="8704" marR="8704" marT="8704" marB="0" anchor="ctr"/>
                </a:tc>
                <a:tc>
                  <a:txBody>
                    <a:bodyPr/>
                    <a:lstStyle/>
                    <a:p>
                      <a:pPr algn="ctr" fontAlgn="ctr"/>
                      <a:r>
                        <a:rPr lang="en-US" sz="1000" u="none" strike="noStrike">
                          <a:effectLst/>
                        </a:rPr>
                        <a:t>21</a:t>
                      </a:r>
                      <a:endParaRPr lang="en-US" sz="1000" b="0" i="0" u="none" strike="noStrike">
                        <a:solidFill>
                          <a:srgbClr val="000000"/>
                        </a:solidFill>
                        <a:effectLst/>
                        <a:latin typeface="Arial"/>
                      </a:endParaRPr>
                    </a:p>
                  </a:txBody>
                  <a:tcPr marL="8704" marR="8704" marT="8704" marB="0" anchor="ctr"/>
                </a:tc>
                <a:tc>
                  <a:txBody>
                    <a:bodyPr/>
                    <a:lstStyle/>
                    <a:p>
                      <a:pPr algn="ctr" fontAlgn="ctr"/>
                      <a:r>
                        <a:rPr lang="en-US" sz="1000" u="none" strike="noStrike">
                          <a:effectLst/>
                        </a:rPr>
                        <a:t>70.7</a:t>
                      </a:r>
                      <a:endParaRPr lang="en-US" sz="1000" b="0" i="0" u="none" strike="noStrike">
                        <a:solidFill>
                          <a:srgbClr val="000000"/>
                        </a:solidFill>
                        <a:effectLst/>
                        <a:latin typeface="Arial"/>
                      </a:endParaRPr>
                    </a:p>
                  </a:txBody>
                  <a:tcPr marL="8704" marR="8704" marT="8704" marB="0" anchor="ctr"/>
                </a:tc>
                <a:tc>
                  <a:txBody>
                    <a:bodyPr/>
                    <a:lstStyle/>
                    <a:p>
                      <a:pPr algn="ctr" fontAlgn="ctr"/>
                      <a:r>
                        <a:rPr lang="en-US" sz="1000" u="none" strike="noStrike">
                          <a:effectLst/>
                        </a:rPr>
                        <a:t>0</a:t>
                      </a:r>
                      <a:endParaRPr lang="en-US" sz="1000" b="0" i="0" u="none" strike="noStrike">
                        <a:solidFill>
                          <a:srgbClr val="000000"/>
                        </a:solidFill>
                        <a:effectLst/>
                        <a:latin typeface="Arial"/>
                      </a:endParaRPr>
                    </a:p>
                  </a:txBody>
                  <a:tcPr marL="8704" marR="8704" marT="8704" marB="0" anchor="ctr"/>
                </a:tc>
                <a:tc>
                  <a:txBody>
                    <a:bodyPr/>
                    <a:lstStyle/>
                    <a:p>
                      <a:pPr algn="ctr" fontAlgn="ctr"/>
                      <a:r>
                        <a:rPr lang="en-US" sz="1000" u="none" strike="noStrike">
                          <a:effectLst/>
                        </a:rPr>
                        <a:t>0</a:t>
                      </a:r>
                      <a:endParaRPr lang="en-US" sz="1000" b="0" i="0" u="none" strike="noStrike">
                        <a:solidFill>
                          <a:srgbClr val="000000"/>
                        </a:solidFill>
                        <a:effectLst/>
                        <a:latin typeface="Arial"/>
                      </a:endParaRPr>
                    </a:p>
                  </a:txBody>
                  <a:tcPr marL="8704" marR="8704" marT="8704" marB="0" anchor="ctr"/>
                </a:tc>
                <a:tc>
                  <a:txBody>
                    <a:bodyPr/>
                    <a:lstStyle/>
                    <a:p>
                      <a:pPr algn="ctr" fontAlgn="ctr"/>
                      <a:r>
                        <a:rPr lang="en-US" sz="1000" u="none" strike="noStrike">
                          <a:effectLst/>
                        </a:rPr>
                        <a:t>0</a:t>
                      </a:r>
                      <a:endParaRPr lang="en-US" sz="1000" b="0" i="0" u="none" strike="noStrike">
                        <a:solidFill>
                          <a:srgbClr val="000000"/>
                        </a:solidFill>
                        <a:effectLst/>
                        <a:latin typeface="Arial"/>
                      </a:endParaRPr>
                    </a:p>
                  </a:txBody>
                  <a:tcPr marL="8704" marR="8704" marT="8704" marB="0" anchor="ctr"/>
                </a:tc>
                <a:tc>
                  <a:txBody>
                    <a:bodyPr/>
                    <a:lstStyle/>
                    <a:p>
                      <a:pPr algn="ctr" fontAlgn="ctr"/>
                      <a:r>
                        <a:rPr lang="en-US" sz="1000" u="none" strike="noStrike">
                          <a:effectLst/>
                        </a:rPr>
                        <a:t>0</a:t>
                      </a:r>
                      <a:endParaRPr lang="en-US" sz="1000" b="0" i="0" u="none" strike="noStrike">
                        <a:solidFill>
                          <a:srgbClr val="000000"/>
                        </a:solidFill>
                        <a:effectLst/>
                        <a:latin typeface="Arial"/>
                      </a:endParaRPr>
                    </a:p>
                  </a:txBody>
                  <a:tcPr marL="8704" marR="8704" marT="8704" marB="0" anchor="ctr"/>
                </a:tc>
              </a:tr>
              <a:tr h="174075">
                <a:tc>
                  <a:txBody>
                    <a:bodyPr/>
                    <a:lstStyle/>
                    <a:p>
                      <a:pPr algn="ctr" fontAlgn="ctr"/>
                      <a:r>
                        <a:rPr lang="en-US" sz="1000" u="none" strike="noStrike">
                          <a:effectLst/>
                        </a:rPr>
                        <a:t>10</a:t>
                      </a:r>
                      <a:endParaRPr lang="en-US" sz="1000" b="1" i="0" u="none" strike="noStrike">
                        <a:solidFill>
                          <a:srgbClr val="000000"/>
                        </a:solidFill>
                        <a:effectLst/>
                        <a:latin typeface="Arial"/>
                      </a:endParaRPr>
                    </a:p>
                  </a:txBody>
                  <a:tcPr marL="8704" marR="8704" marT="8704" marB="0" anchor="ctr"/>
                </a:tc>
                <a:tc>
                  <a:txBody>
                    <a:bodyPr/>
                    <a:lstStyle/>
                    <a:p>
                      <a:pPr algn="ctr" fontAlgn="ctr"/>
                      <a:r>
                        <a:rPr lang="en-US" sz="1000" u="none" strike="noStrike">
                          <a:effectLst/>
                        </a:rPr>
                        <a:t>20</a:t>
                      </a:r>
                      <a:endParaRPr lang="en-US" sz="1000" b="0" i="0" u="none" strike="noStrike">
                        <a:solidFill>
                          <a:srgbClr val="000000"/>
                        </a:solidFill>
                        <a:effectLst/>
                        <a:latin typeface="Arial"/>
                      </a:endParaRPr>
                    </a:p>
                  </a:txBody>
                  <a:tcPr marL="8704" marR="8704" marT="8704" marB="0" anchor="ctr"/>
                </a:tc>
                <a:tc>
                  <a:txBody>
                    <a:bodyPr/>
                    <a:lstStyle/>
                    <a:p>
                      <a:pPr algn="ctr" fontAlgn="ctr"/>
                      <a:r>
                        <a:rPr lang="en-US" sz="1000" u="none" strike="noStrike">
                          <a:effectLst/>
                        </a:rPr>
                        <a:t>57.5</a:t>
                      </a:r>
                      <a:endParaRPr lang="en-US" sz="1000" b="0" i="0" u="none" strike="noStrike">
                        <a:solidFill>
                          <a:srgbClr val="000000"/>
                        </a:solidFill>
                        <a:effectLst/>
                        <a:latin typeface="Arial"/>
                      </a:endParaRPr>
                    </a:p>
                  </a:txBody>
                  <a:tcPr marL="8704" marR="8704" marT="8704" marB="0" anchor="ctr"/>
                </a:tc>
                <a:tc>
                  <a:txBody>
                    <a:bodyPr/>
                    <a:lstStyle/>
                    <a:p>
                      <a:pPr algn="ctr" fontAlgn="ctr"/>
                      <a:r>
                        <a:rPr lang="en-US" sz="1000" u="none" strike="noStrike">
                          <a:effectLst/>
                        </a:rPr>
                        <a:t>0</a:t>
                      </a:r>
                      <a:endParaRPr lang="en-US" sz="1000" b="0" i="0" u="none" strike="noStrike">
                        <a:solidFill>
                          <a:srgbClr val="000000"/>
                        </a:solidFill>
                        <a:effectLst/>
                        <a:latin typeface="Arial"/>
                      </a:endParaRPr>
                    </a:p>
                  </a:txBody>
                  <a:tcPr marL="8704" marR="8704" marT="8704" marB="0" anchor="ctr"/>
                </a:tc>
                <a:tc>
                  <a:txBody>
                    <a:bodyPr/>
                    <a:lstStyle/>
                    <a:p>
                      <a:pPr algn="ctr" fontAlgn="ctr"/>
                      <a:r>
                        <a:rPr lang="en-US" sz="1000" u="none" strike="noStrike">
                          <a:effectLst/>
                        </a:rPr>
                        <a:t>0</a:t>
                      </a:r>
                      <a:endParaRPr lang="en-US" sz="1000" b="0" i="0" u="none" strike="noStrike">
                        <a:solidFill>
                          <a:srgbClr val="000000"/>
                        </a:solidFill>
                        <a:effectLst/>
                        <a:latin typeface="Arial"/>
                      </a:endParaRPr>
                    </a:p>
                  </a:txBody>
                  <a:tcPr marL="8704" marR="8704" marT="8704" marB="0" anchor="ctr"/>
                </a:tc>
                <a:tc>
                  <a:txBody>
                    <a:bodyPr/>
                    <a:lstStyle/>
                    <a:p>
                      <a:pPr algn="ctr" fontAlgn="ctr"/>
                      <a:r>
                        <a:rPr lang="en-US" sz="1000" u="none" strike="noStrike">
                          <a:effectLst/>
                        </a:rPr>
                        <a:t>0</a:t>
                      </a:r>
                      <a:endParaRPr lang="en-US" sz="1000" b="0" i="0" u="none" strike="noStrike">
                        <a:solidFill>
                          <a:srgbClr val="000000"/>
                        </a:solidFill>
                        <a:effectLst/>
                        <a:latin typeface="Arial"/>
                      </a:endParaRPr>
                    </a:p>
                  </a:txBody>
                  <a:tcPr marL="8704" marR="8704" marT="8704" marB="0" anchor="ctr"/>
                </a:tc>
                <a:tc>
                  <a:txBody>
                    <a:bodyPr/>
                    <a:lstStyle/>
                    <a:p>
                      <a:pPr algn="ctr" fontAlgn="ctr"/>
                      <a:r>
                        <a:rPr lang="en-US" sz="1000" u="none" strike="noStrike">
                          <a:effectLst/>
                        </a:rPr>
                        <a:t>0</a:t>
                      </a:r>
                      <a:endParaRPr lang="en-US" sz="1000" b="0" i="0" u="none" strike="noStrike">
                        <a:solidFill>
                          <a:srgbClr val="000000"/>
                        </a:solidFill>
                        <a:effectLst/>
                        <a:latin typeface="Arial"/>
                      </a:endParaRPr>
                    </a:p>
                  </a:txBody>
                  <a:tcPr marL="8704" marR="8704" marT="8704" marB="0" anchor="ctr"/>
                </a:tc>
              </a:tr>
              <a:tr h="174075">
                <a:tc>
                  <a:txBody>
                    <a:bodyPr/>
                    <a:lstStyle/>
                    <a:p>
                      <a:pPr algn="ctr" fontAlgn="ctr"/>
                      <a:r>
                        <a:rPr lang="en-US" sz="1000" u="none" strike="noStrike">
                          <a:effectLst/>
                        </a:rPr>
                        <a:t>11</a:t>
                      </a:r>
                      <a:endParaRPr lang="en-US" sz="1000" b="1" i="0" u="none" strike="noStrike">
                        <a:solidFill>
                          <a:srgbClr val="000000"/>
                        </a:solidFill>
                        <a:effectLst/>
                        <a:latin typeface="Arial"/>
                      </a:endParaRPr>
                    </a:p>
                  </a:txBody>
                  <a:tcPr marL="8704" marR="8704" marT="8704" marB="0" anchor="ctr"/>
                </a:tc>
                <a:tc>
                  <a:txBody>
                    <a:bodyPr/>
                    <a:lstStyle/>
                    <a:p>
                      <a:pPr algn="ctr" fontAlgn="ctr"/>
                      <a:r>
                        <a:rPr lang="en-US" sz="1000" u="none" strike="noStrike">
                          <a:effectLst/>
                        </a:rPr>
                        <a:t>20</a:t>
                      </a:r>
                      <a:endParaRPr lang="en-US" sz="1000" b="0" i="0" u="none" strike="noStrike">
                        <a:solidFill>
                          <a:srgbClr val="000000"/>
                        </a:solidFill>
                        <a:effectLst/>
                        <a:latin typeface="Arial"/>
                      </a:endParaRPr>
                    </a:p>
                  </a:txBody>
                  <a:tcPr marL="8704" marR="8704" marT="8704" marB="0" anchor="ctr"/>
                </a:tc>
                <a:tc>
                  <a:txBody>
                    <a:bodyPr/>
                    <a:lstStyle/>
                    <a:p>
                      <a:pPr algn="ctr" fontAlgn="ctr"/>
                      <a:r>
                        <a:rPr lang="en-US" sz="1000" u="none" strike="noStrike">
                          <a:effectLst/>
                        </a:rPr>
                        <a:t>46.4</a:t>
                      </a:r>
                      <a:endParaRPr lang="en-US" sz="1000" b="0" i="0" u="none" strike="noStrike">
                        <a:solidFill>
                          <a:srgbClr val="000000"/>
                        </a:solidFill>
                        <a:effectLst/>
                        <a:latin typeface="Arial"/>
                      </a:endParaRPr>
                    </a:p>
                  </a:txBody>
                  <a:tcPr marL="8704" marR="8704" marT="8704" marB="0" anchor="ctr"/>
                </a:tc>
                <a:tc>
                  <a:txBody>
                    <a:bodyPr/>
                    <a:lstStyle/>
                    <a:p>
                      <a:pPr algn="ctr" fontAlgn="ctr"/>
                      <a:r>
                        <a:rPr lang="en-US" sz="1000" u="none" strike="noStrike">
                          <a:effectLst/>
                        </a:rPr>
                        <a:t>0</a:t>
                      </a:r>
                      <a:endParaRPr lang="en-US" sz="1000" b="0" i="0" u="none" strike="noStrike">
                        <a:solidFill>
                          <a:srgbClr val="000000"/>
                        </a:solidFill>
                        <a:effectLst/>
                        <a:latin typeface="Arial"/>
                      </a:endParaRPr>
                    </a:p>
                  </a:txBody>
                  <a:tcPr marL="8704" marR="8704" marT="8704" marB="0" anchor="ctr"/>
                </a:tc>
                <a:tc>
                  <a:txBody>
                    <a:bodyPr/>
                    <a:lstStyle/>
                    <a:p>
                      <a:pPr algn="ctr" fontAlgn="ctr"/>
                      <a:r>
                        <a:rPr lang="en-US" sz="1000" u="none" strike="noStrike">
                          <a:effectLst/>
                        </a:rPr>
                        <a:t>0.00006</a:t>
                      </a:r>
                      <a:endParaRPr lang="en-US" sz="1000" b="0" i="0" u="none" strike="noStrike">
                        <a:solidFill>
                          <a:srgbClr val="000000"/>
                        </a:solidFill>
                        <a:effectLst/>
                        <a:latin typeface="Arial"/>
                      </a:endParaRPr>
                    </a:p>
                  </a:txBody>
                  <a:tcPr marL="8704" marR="8704" marT="8704" marB="0" anchor="ctr"/>
                </a:tc>
                <a:tc>
                  <a:txBody>
                    <a:bodyPr/>
                    <a:lstStyle/>
                    <a:p>
                      <a:pPr algn="ctr" fontAlgn="ctr"/>
                      <a:r>
                        <a:rPr lang="en-US" sz="1000" u="none" strike="noStrike">
                          <a:effectLst/>
                        </a:rPr>
                        <a:t>0</a:t>
                      </a:r>
                      <a:endParaRPr lang="en-US" sz="1000" b="0" i="0" u="none" strike="noStrike">
                        <a:solidFill>
                          <a:srgbClr val="000000"/>
                        </a:solidFill>
                        <a:effectLst/>
                        <a:latin typeface="Arial"/>
                      </a:endParaRPr>
                    </a:p>
                  </a:txBody>
                  <a:tcPr marL="8704" marR="8704" marT="8704" marB="0" anchor="ctr"/>
                </a:tc>
                <a:tc>
                  <a:txBody>
                    <a:bodyPr/>
                    <a:lstStyle/>
                    <a:p>
                      <a:pPr algn="ctr" fontAlgn="ctr"/>
                      <a:r>
                        <a:rPr lang="en-US" sz="1000" u="none" strike="noStrike">
                          <a:effectLst/>
                        </a:rPr>
                        <a:t>0</a:t>
                      </a:r>
                      <a:endParaRPr lang="en-US" sz="1000" b="0" i="0" u="none" strike="noStrike">
                        <a:solidFill>
                          <a:srgbClr val="000000"/>
                        </a:solidFill>
                        <a:effectLst/>
                        <a:latin typeface="Arial"/>
                      </a:endParaRPr>
                    </a:p>
                  </a:txBody>
                  <a:tcPr marL="8704" marR="8704" marT="8704" marB="0" anchor="ctr"/>
                </a:tc>
              </a:tr>
              <a:tr h="174075">
                <a:tc>
                  <a:txBody>
                    <a:bodyPr/>
                    <a:lstStyle/>
                    <a:p>
                      <a:pPr algn="ctr" fontAlgn="ctr"/>
                      <a:r>
                        <a:rPr lang="en-US" sz="1000" u="none" strike="noStrike">
                          <a:effectLst/>
                        </a:rPr>
                        <a:t>12</a:t>
                      </a:r>
                      <a:endParaRPr lang="en-US" sz="1000" b="1" i="0" u="none" strike="noStrike">
                        <a:solidFill>
                          <a:srgbClr val="000000"/>
                        </a:solidFill>
                        <a:effectLst/>
                        <a:latin typeface="Arial"/>
                      </a:endParaRPr>
                    </a:p>
                  </a:txBody>
                  <a:tcPr marL="8704" marR="8704" marT="8704" marB="0" anchor="ctr"/>
                </a:tc>
                <a:tc>
                  <a:txBody>
                    <a:bodyPr/>
                    <a:lstStyle/>
                    <a:p>
                      <a:pPr algn="ctr" fontAlgn="ctr"/>
                      <a:r>
                        <a:rPr lang="en-US" sz="1000" u="none" strike="noStrike">
                          <a:effectLst/>
                        </a:rPr>
                        <a:t>21</a:t>
                      </a:r>
                      <a:endParaRPr lang="en-US" sz="1000" b="0" i="0" u="none" strike="noStrike">
                        <a:solidFill>
                          <a:srgbClr val="000000"/>
                        </a:solidFill>
                        <a:effectLst/>
                        <a:latin typeface="Arial"/>
                      </a:endParaRPr>
                    </a:p>
                  </a:txBody>
                  <a:tcPr marL="8704" marR="8704" marT="8704" marB="0" anchor="ctr"/>
                </a:tc>
                <a:tc>
                  <a:txBody>
                    <a:bodyPr/>
                    <a:lstStyle/>
                    <a:p>
                      <a:pPr algn="ctr" fontAlgn="ctr"/>
                      <a:r>
                        <a:rPr lang="en-US" sz="1000" u="none" strike="noStrike">
                          <a:effectLst/>
                        </a:rPr>
                        <a:t>28.9</a:t>
                      </a:r>
                      <a:endParaRPr lang="en-US" sz="1000" b="0" i="0" u="none" strike="noStrike">
                        <a:solidFill>
                          <a:srgbClr val="000000"/>
                        </a:solidFill>
                        <a:effectLst/>
                        <a:latin typeface="Arial"/>
                      </a:endParaRPr>
                    </a:p>
                  </a:txBody>
                  <a:tcPr marL="8704" marR="8704" marT="8704" marB="0" anchor="ctr"/>
                </a:tc>
                <a:tc>
                  <a:txBody>
                    <a:bodyPr/>
                    <a:lstStyle/>
                    <a:p>
                      <a:pPr algn="ctr" fontAlgn="ctr"/>
                      <a:r>
                        <a:rPr lang="en-US" sz="1000" u="none" strike="noStrike">
                          <a:effectLst/>
                        </a:rPr>
                        <a:t>1</a:t>
                      </a:r>
                      <a:endParaRPr lang="en-US" sz="1000" b="0" i="0" u="none" strike="noStrike">
                        <a:solidFill>
                          <a:srgbClr val="000000"/>
                        </a:solidFill>
                        <a:effectLst/>
                        <a:latin typeface="Arial"/>
                      </a:endParaRPr>
                    </a:p>
                  </a:txBody>
                  <a:tcPr marL="8704" marR="8704" marT="8704" marB="0" anchor="ctr"/>
                </a:tc>
                <a:tc>
                  <a:txBody>
                    <a:bodyPr/>
                    <a:lstStyle/>
                    <a:p>
                      <a:pPr algn="ctr" fontAlgn="ctr"/>
                      <a:r>
                        <a:rPr lang="en-US" sz="1000" u="none" strike="noStrike">
                          <a:effectLst/>
                        </a:rPr>
                        <a:t>1</a:t>
                      </a:r>
                      <a:endParaRPr lang="en-US" sz="1000" b="0" i="0" u="none" strike="noStrike">
                        <a:solidFill>
                          <a:srgbClr val="000000"/>
                        </a:solidFill>
                        <a:effectLst/>
                        <a:latin typeface="Arial"/>
                      </a:endParaRPr>
                    </a:p>
                  </a:txBody>
                  <a:tcPr marL="8704" marR="8704" marT="8704" marB="0" anchor="ctr"/>
                </a:tc>
                <a:tc>
                  <a:txBody>
                    <a:bodyPr/>
                    <a:lstStyle/>
                    <a:p>
                      <a:pPr algn="ctr" fontAlgn="ctr"/>
                      <a:r>
                        <a:rPr lang="en-US" sz="1000" u="none" strike="noStrike">
                          <a:effectLst/>
                        </a:rPr>
                        <a:t>1</a:t>
                      </a:r>
                      <a:endParaRPr lang="en-US" sz="1000" b="0" i="0" u="none" strike="noStrike">
                        <a:solidFill>
                          <a:srgbClr val="000000"/>
                        </a:solidFill>
                        <a:effectLst/>
                        <a:latin typeface="Arial"/>
                      </a:endParaRPr>
                    </a:p>
                  </a:txBody>
                  <a:tcPr marL="8704" marR="8704" marT="8704" marB="0" anchor="ctr"/>
                </a:tc>
                <a:tc>
                  <a:txBody>
                    <a:bodyPr/>
                    <a:lstStyle/>
                    <a:p>
                      <a:pPr algn="ctr" fontAlgn="ctr"/>
                      <a:r>
                        <a:rPr lang="en-US" sz="1000" u="none" strike="noStrike">
                          <a:effectLst/>
                        </a:rPr>
                        <a:t>1</a:t>
                      </a:r>
                      <a:endParaRPr lang="en-US" sz="1000" b="0" i="0" u="none" strike="noStrike">
                        <a:solidFill>
                          <a:srgbClr val="000000"/>
                        </a:solidFill>
                        <a:effectLst/>
                        <a:latin typeface="Arial"/>
                      </a:endParaRPr>
                    </a:p>
                  </a:txBody>
                  <a:tcPr marL="8704" marR="8704" marT="8704" marB="0" anchor="ctr"/>
                </a:tc>
              </a:tr>
              <a:tr h="174075">
                <a:tc>
                  <a:txBody>
                    <a:bodyPr/>
                    <a:lstStyle/>
                    <a:p>
                      <a:pPr algn="ctr" fontAlgn="ctr"/>
                      <a:r>
                        <a:rPr lang="en-US" sz="1000" u="none" strike="noStrike">
                          <a:effectLst/>
                        </a:rPr>
                        <a:t>13</a:t>
                      </a:r>
                      <a:endParaRPr lang="en-US" sz="1000" b="1" i="0" u="none" strike="noStrike">
                        <a:solidFill>
                          <a:srgbClr val="000000"/>
                        </a:solidFill>
                        <a:effectLst/>
                        <a:latin typeface="Arial"/>
                      </a:endParaRPr>
                    </a:p>
                  </a:txBody>
                  <a:tcPr marL="8704" marR="8704" marT="8704" marB="0" anchor="ctr"/>
                </a:tc>
                <a:tc>
                  <a:txBody>
                    <a:bodyPr/>
                    <a:lstStyle/>
                    <a:p>
                      <a:pPr algn="ctr" fontAlgn="ctr"/>
                      <a:r>
                        <a:rPr lang="en-US" sz="1000" u="none" strike="noStrike">
                          <a:effectLst/>
                        </a:rPr>
                        <a:t>21</a:t>
                      </a:r>
                      <a:endParaRPr lang="en-US" sz="1000" b="0" i="0" u="none" strike="noStrike">
                        <a:solidFill>
                          <a:srgbClr val="000000"/>
                        </a:solidFill>
                        <a:effectLst/>
                        <a:latin typeface="Arial"/>
                      </a:endParaRPr>
                    </a:p>
                  </a:txBody>
                  <a:tcPr marL="8704" marR="8704" marT="8704" marB="0" anchor="ctr"/>
                </a:tc>
                <a:tc>
                  <a:txBody>
                    <a:bodyPr/>
                    <a:lstStyle/>
                    <a:p>
                      <a:pPr algn="ctr" fontAlgn="ctr"/>
                      <a:r>
                        <a:rPr lang="en-US" sz="1000" u="none" strike="noStrike">
                          <a:effectLst/>
                        </a:rPr>
                        <a:t>28.1</a:t>
                      </a:r>
                      <a:endParaRPr lang="en-US" sz="1000" b="0" i="0" u="none" strike="noStrike">
                        <a:solidFill>
                          <a:srgbClr val="000000"/>
                        </a:solidFill>
                        <a:effectLst/>
                        <a:latin typeface="Arial"/>
                      </a:endParaRPr>
                    </a:p>
                  </a:txBody>
                  <a:tcPr marL="8704" marR="8704" marT="8704" marB="0" anchor="ctr"/>
                </a:tc>
                <a:tc>
                  <a:txBody>
                    <a:bodyPr/>
                    <a:lstStyle/>
                    <a:p>
                      <a:pPr algn="ctr" fontAlgn="ctr"/>
                      <a:r>
                        <a:rPr lang="en-US" sz="1000" u="none" strike="noStrike">
                          <a:effectLst/>
                        </a:rPr>
                        <a:t>1</a:t>
                      </a:r>
                      <a:endParaRPr lang="en-US" sz="1000" b="0" i="0" u="none" strike="noStrike">
                        <a:solidFill>
                          <a:srgbClr val="000000"/>
                        </a:solidFill>
                        <a:effectLst/>
                        <a:latin typeface="Arial"/>
                      </a:endParaRPr>
                    </a:p>
                  </a:txBody>
                  <a:tcPr marL="8704" marR="8704" marT="8704" marB="0" anchor="ctr"/>
                </a:tc>
                <a:tc>
                  <a:txBody>
                    <a:bodyPr/>
                    <a:lstStyle/>
                    <a:p>
                      <a:pPr algn="ctr" fontAlgn="ctr"/>
                      <a:r>
                        <a:rPr lang="en-US" sz="1000" u="none" strike="noStrike">
                          <a:effectLst/>
                        </a:rPr>
                        <a:t>1</a:t>
                      </a:r>
                      <a:endParaRPr lang="en-US" sz="1000" b="0" i="0" u="none" strike="noStrike">
                        <a:solidFill>
                          <a:srgbClr val="000000"/>
                        </a:solidFill>
                        <a:effectLst/>
                        <a:latin typeface="Arial"/>
                      </a:endParaRPr>
                    </a:p>
                  </a:txBody>
                  <a:tcPr marL="8704" marR="8704" marT="8704" marB="0" anchor="ctr"/>
                </a:tc>
                <a:tc>
                  <a:txBody>
                    <a:bodyPr/>
                    <a:lstStyle/>
                    <a:p>
                      <a:pPr algn="ctr" fontAlgn="ctr"/>
                      <a:r>
                        <a:rPr lang="en-US" sz="1000" u="none" strike="noStrike">
                          <a:effectLst/>
                        </a:rPr>
                        <a:t>1</a:t>
                      </a:r>
                      <a:endParaRPr lang="en-US" sz="1000" b="0" i="0" u="none" strike="noStrike">
                        <a:solidFill>
                          <a:srgbClr val="000000"/>
                        </a:solidFill>
                        <a:effectLst/>
                        <a:latin typeface="Arial"/>
                      </a:endParaRPr>
                    </a:p>
                  </a:txBody>
                  <a:tcPr marL="8704" marR="8704" marT="8704" marB="0" anchor="ctr"/>
                </a:tc>
                <a:tc>
                  <a:txBody>
                    <a:bodyPr/>
                    <a:lstStyle/>
                    <a:p>
                      <a:pPr algn="ctr" fontAlgn="ctr"/>
                      <a:r>
                        <a:rPr lang="en-US" sz="1000" u="none" strike="noStrike">
                          <a:effectLst/>
                        </a:rPr>
                        <a:t>1</a:t>
                      </a:r>
                      <a:endParaRPr lang="en-US" sz="1000" b="0" i="0" u="none" strike="noStrike">
                        <a:solidFill>
                          <a:srgbClr val="000000"/>
                        </a:solidFill>
                        <a:effectLst/>
                        <a:latin typeface="Arial"/>
                      </a:endParaRPr>
                    </a:p>
                  </a:txBody>
                  <a:tcPr marL="8704" marR="8704" marT="8704" marB="0" anchor="ctr"/>
                </a:tc>
              </a:tr>
              <a:tr h="174075">
                <a:tc>
                  <a:txBody>
                    <a:bodyPr/>
                    <a:lstStyle/>
                    <a:p>
                      <a:pPr algn="ctr" fontAlgn="ctr"/>
                      <a:r>
                        <a:rPr lang="en-US" sz="1000" u="none" strike="noStrike">
                          <a:effectLst/>
                        </a:rPr>
                        <a:t>14</a:t>
                      </a:r>
                      <a:endParaRPr lang="en-US" sz="1000" b="1" i="0" u="none" strike="noStrike">
                        <a:solidFill>
                          <a:srgbClr val="000000"/>
                        </a:solidFill>
                        <a:effectLst/>
                        <a:latin typeface="Arial"/>
                      </a:endParaRPr>
                    </a:p>
                  </a:txBody>
                  <a:tcPr marL="8704" marR="8704" marT="8704" marB="0" anchor="ctr"/>
                </a:tc>
                <a:tc>
                  <a:txBody>
                    <a:bodyPr/>
                    <a:lstStyle/>
                    <a:p>
                      <a:pPr algn="ctr" fontAlgn="ctr"/>
                      <a:r>
                        <a:rPr lang="en-US" sz="1000" u="none" strike="noStrike">
                          <a:effectLst/>
                        </a:rPr>
                        <a:t>19</a:t>
                      </a:r>
                      <a:endParaRPr lang="en-US" sz="1000" b="0" i="0" u="none" strike="noStrike">
                        <a:solidFill>
                          <a:srgbClr val="000000"/>
                        </a:solidFill>
                        <a:effectLst/>
                        <a:latin typeface="Arial"/>
                      </a:endParaRPr>
                    </a:p>
                  </a:txBody>
                  <a:tcPr marL="8704" marR="8704" marT="8704" marB="0" anchor="ctr"/>
                </a:tc>
                <a:tc>
                  <a:txBody>
                    <a:bodyPr/>
                    <a:lstStyle/>
                    <a:p>
                      <a:pPr algn="ctr" fontAlgn="ctr"/>
                      <a:r>
                        <a:rPr lang="en-US" sz="1000" u="none" strike="noStrike">
                          <a:effectLst/>
                        </a:rPr>
                        <a:t>39.1</a:t>
                      </a:r>
                      <a:endParaRPr lang="en-US" sz="1000" b="0" i="0" u="none" strike="noStrike">
                        <a:solidFill>
                          <a:srgbClr val="000000"/>
                        </a:solidFill>
                        <a:effectLst/>
                        <a:latin typeface="Arial"/>
                      </a:endParaRPr>
                    </a:p>
                  </a:txBody>
                  <a:tcPr marL="8704" marR="8704" marT="8704" marB="0" anchor="ctr"/>
                </a:tc>
                <a:tc>
                  <a:txBody>
                    <a:bodyPr/>
                    <a:lstStyle/>
                    <a:p>
                      <a:pPr algn="ctr" fontAlgn="ctr"/>
                      <a:r>
                        <a:rPr lang="en-US" sz="1000" u="none" strike="noStrike">
                          <a:effectLst/>
                        </a:rPr>
                        <a:t>0</a:t>
                      </a:r>
                      <a:endParaRPr lang="en-US" sz="1000" b="0" i="0" u="none" strike="noStrike">
                        <a:solidFill>
                          <a:srgbClr val="000000"/>
                        </a:solidFill>
                        <a:effectLst/>
                        <a:latin typeface="Arial"/>
                      </a:endParaRPr>
                    </a:p>
                  </a:txBody>
                  <a:tcPr marL="8704" marR="8704" marT="8704" marB="0" anchor="ctr"/>
                </a:tc>
                <a:tc>
                  <a:txBody>
                    <a:bodyPr/>
                    <a:lstStyle/>
                    <a:p>
                      <a:pPr algn="ctr" fontAlgn="ctr"/>
                      <a:r>
                        <a:rPr lang="en-US" sz="1000" u="none" strike="noStrike">
                          <a:effectLst/>
                        </a:rPr>
                        <a:t>0</a:t>
                      </a:r>
                      <a:endParaRPr lang="en-US" sz="1000" b="0" i="0" u="none" strike="noStrike">
                        <a:solidFill>
                          <a:srgbClr val="000000"/>
                        </a:solidFill>
                        <a:effectLst/>
                        <a:latin typeface="Arial"/>
                      </a:endParaRPr>
                    </a:p>
                  </a:txBody>
                  <a:tcPr marL="8704" marR="8704" marT="8704" marB="0" anchor="ctr"/>
                </a:tc>
                <a:tc>
                  <a:txBody>
                    <a:bodyPr/>
                    <a:lstStyle/>
                    <a:p>
                      <a:pPr algn="ctr" fontAlgn="ctr"/>
                      <a:r>
                        <a:rPr lang="en-US" sz="1000" u="none" strike="noStrike">
                          <a:effectLst/>
                        </a:rPr>
                        <a:t>0</a:t>
                      </a:r>
                      <a:endParaRPr lang="en-US" sz="1000" b="0" i="0" u="none" strike="noStrike">
                        <a:solidFill>
                          <a:srgbClr val="000000"/>
                        </a:solidFill>
                        <a:effectLst/>
                        <a:latin typeface="Arial"/>
                      </a:endParaRPr>
                    </a:p>
                  </a:txBody>
                  <a:tcPr marL="8704" marR="8704" marT="8704" marB="0" anchor="ctr"/>
                </a:tc>
                <a:tc>
                  <a:txBody>
                    <a:bodyPr/>
                    <a:lstStyle/>
                    <a:p>
                      <a:pPr algn="ctr" fontAlgn="ctr"/>
                      <a:r>
                        <a:rPr lang="en-US" sz="1000" u="none" strike="noStrike">
                          <a:effectLst/>
                        </a:rPr>
                        <a:t>0</a:t>
                      </a:r>
                      <a:endParaRPr lang="en-US" sz="1000" b="0" i="0" u="none" strike="noStrike">
                        <a:solidFill>
                          <a:srgbClr val="000000"/>
                        </a:solidFill>
                        <a:effectLst/>
                        <a:latin typeface="Arial"/>
                      </a:endParaRPr>
                    </a:p>
                  </a:txBody>
                  <a:tcPr marL="8704" marR="8704" marT="8704" marB="0" anchor="ctr"/>
                </a:tc>
              </a:tr>
              <a:tr h="174075">
                <a:tc>
                  <a:txBody>
                    <a:bodyPr/>
                    <a:lstStyle/>
                    <a:p>
                      <a:pPr algn="ctr" fontAlgn="ctr"/>
                      <a:r>
                        <a:rPr lang="en-US" sz="1000" u="none" strike="noStrike">
                          <a:effectLst/>
                        </a:rPr>
                        <a:t>15</a:t>
                      </a:r>
                      <a:endParaRPr lang="en-US" sz="1000" b="1" i="0" u="none" strike="noStrike">
                        <a:solidFill>
                          <a:srgbClr val="000000"/>
                        </a:solidFill>
                        <a:effectLst/>
                        <a:latin typeface="Arial"/>
                      </a:endParaRPr>
                    </a:p>
                  </a:txBody>
                  <a:tcPr marL="8704" marR="8704" marT="8704" marB="0" anchor="ctr"/>
                </a:tc>
                <a:tc>
                  <a:txBody>
                    <a:bodyPr/>
                    <a:lstStyle/>
                    <a:p>
                      <a:pPr algn="ctr" fontAlgn="ctr"/>
                      <a:r>
                        <a:rPr lang="en-US" sz="1000" u="none" strike="noStrike">
                          <a:effectLst/>
                        </a:rPr>
                        <a:t>23</a:t>
                      </a:r>
                      <a:endParaRPr lang="en-US" sz="1000" b="0" i="0" u="none" strike="noStrike">
                        <a:solidFill>
                          <a:srgbClr val="000000"/>
                        </a:solidFill>
                        <a:effectLst/>
                        <a:latin typeface="Arial"/>
                      </a:endParaRPr>
                    </a:p>
                  </a:txBody>
                  <a:tcPr marL="8704" marR="8704" marT="8704" marB="0" anchor="ctr"/>
                </a:tc>
                <a:tc>
                  <a:txBody>
                    <a:bodyPr/>
                    <a:lstStyle/>
                    <a:p>
                      <a:pPr algn="ctr" fontAlgn="ctr"/>
                      <a:r>
                        <a:rPr lang="en-US" sz="1000" u="none" strike="noStrike">
                          <a:effectLst/>
                        </a:rPr>
                        <a:t>46.8</a:t>
                      </a:r>
                      <a:endParaRPr lang="en-US" sz="1000" b="0" i="0" u="none" strike="noStrike">
                        <a:solidFill>
                          <a:srgbClr val="000000"/>
                        </a:solidFill>
                        <a:effectLst/>
                        <a:latin typeface="Arial"/>
                      </a:endParaRPr>
                    </a:p>
                  </a:txBody>
                  <a:tcPr marL="8704" marR="8704" marT="8704" marB="0" anchor="ctr"/>
                </a:tc>
                <a:tc>
                  <a:txBody>
                    <a:bodyPr/>
                    <a:lstStyle/>
                    <a:p>
                      <a:pPr algn="ctr" fontAlgn="ctr"/>
                      <a:r>
                        <a:rPr lang="en-US" sz="1000" u="none" strike="noStrike">
                          <a:effectLst/>
                        </a:rPr>
                        <a:t>1</a:t>
                      </a:r>
                      <a:endParaRPr lang="en-US" sz="1000" b="0" i="0" u="none" strike="noStrike">
                        <a:solidFill>
                          <a:srgbClr val="000000"/>
                        </a:solidFill>
                        <a:effectLst/>
                        <a:latin typeface="Arial"/>
                      </a:endParaRPr>
                    </a:p>
                  </a:txBody>
                  <a:tcPr marL="8704" marR="8704" marT="8704" marB="0" anchor="ctr"/>
                </a:tc>
                <a:tc>
                  <a:txBody>
                    <a:bodyPr/>
                    <a:lstStyle/>
                    <a:p>
                      <a:pPr algn="ctr" fontAlgn="ctr"/>
                      <a:r>
                        <a:rPr lang="en-US" sz="1000" u="none" strike="noStrike">
                          <a:effectLst/>
                        </a:rPr>
                        <a:t>1</a:t>
                      </a:r>
                      <a:endParaRPr lang="en-US" sz="1000" b="0" i="0" u="none" strike="noStrike">
                        <a:solidFill>
                          <a:srgbClr val="000000"/>
                        </a:solidFill>
                        <a:effectLst/>
                        <a:latin typeface="Arial"/>
                      </a:endParaRPr>
                    </a:p>
                  </a:txBody>
                  <a:tcPr marL="8704" marR="8704" marT="8704" marB="0" anchor="ctr"/>
                </a:tc>
                <a:tc>
                  <a:txBody>
                    <a:bodyPr/>
                    <a:lstStyle/>
                    <a:p>
                      <a:pPr algn="ctr" fontAlgn="ctr"/>
                      <a:r>
                        <a:rPr lang="en-US" sz="1000" u="none" strike="noStrike">
                          <a:effectLst/>
                        </a:rPr>
                        <a:t>1</a:t>
                      </a:r>
                      <a:endParaRPr lang="en-US" sz="1000" b="0" i="0" u="none" strike="noStrike">
                        <a:solidFill>
                          <a:srgbClr val="000000"/>
                        </a:solidFill>
                        <a:effectLst/>
                        <a:latin typeface="Arial"/>
                      </a:endParaRPr>
                    </a:p>
                  </a:txBody>
                  <a:tcPr marL="8704" marR="8704" marT="8704" marB="0" anchor="ctr"/>
                </a:tc>
                <a:tc>
                  <a:txBody>
                    <a:bodyPr/>
                    <a:lstStyle/>
                    <a:p>
                      <a:pPr algn="ctr" fontAlgn="ctr"/>
                      <a:r>
                        <a:rPr lang="en-US" sz="1000" u="none" strike="noStrike">
                          <a:effectLst/>
                        </a:rPr>
                        <a:t>1</a:t>
                      </a:r>
                      <a:endParaRPr lang="en-US" sz="1000" b="0" i="0" u="none" strike="noStrike">
                        <a:solidFill>
                          <a:srgbClr val="000000"/>
                        </a:solidFill>
                        <a:effectLst/>
                        <a:latin typeface="Arial"/>
                      </a:endParaRPr>
                    </a:p>
                  </a:txBody>
                  <a:tcPr marL="8704" marR="8704" marT="8704" marB="0" anchor="ctr"/>
                </a:tc>
              </a:tr>
              <a:tr h="174075">
                <a:tc>
                  <a:txBody>
                    <a:bodyPr/>
                    <a:lstStyle/>
                    <a:p>
                      <a:pPr algn="ctr" fontAlgn="ctr"/>
                      <a:r>
                        <a:rPr lang="en-US" sz="1000" u="none" strike="noStrike">
                          <a:effectLst/>
                        </a:rPr>
                        <a:t>16</a:t>
                      </a:r>
                      <a:endParaRPr lang="en-US" sz="1000" b="1" i="0" u="none" strike="noStrike">
                        <a:solidFill>
                          <a:srgbClr val="000000"/>
                        </a:solidFill>
                        <a:effectLst/>
                        <a:latin typeface="Arial"/>
                      </a:endParaRPr>
                    </a:p>
                  </a:txBody>
                  <a:tcPr marL="8704" marR="8704" marT="8704" marB="0" anchor="ctr"/>
                </a:tc>
                <a:tc>
                  <a:txBody>
                    <a:bodyPr/>
                    <a:lstStyle/>
                    <a:p>
                      <a:pPr algn="ctr" fontAlgn="ctr"/>
                      <a:r>
                        <a:rPr lang="en-US" sz="1000" u="none" strike="noStrike">
                          <a:effectLst/>
                        </a:rPr>
                        <a:t>20</a:t>
                      </a:r>
                      <a:endParaRPr lang="en-US" sz="1000" b="0" i="0" u="none" strike="noStrike">
                        <a:solidFill>
                          <a:srgbClr val="000000"/>
                        </a:solidFill>
                        <a:effectLst/>
                        <a:latin typeface="Arial"/>
                      </a:endParaRPr>
                    </a:p>
                  </a:txBody>
                  <a:tcPr marL="8704" marR="8704" marT="8704" marB="0" anchor="ctr"/>
                </a:tc>
                <a:tc>
                  <a:txBody>
                    <a:bodyPr/>
                    <a:lstStyle/>
                    <a:p>
                      <a:pPr algn="ctr" fontAlgn="ctr"/>
                      <a:r>
                        <a:rPr lang="en-US" sz="1000" u="none" strike="noStrike">
                          <a:effectLst/>
                        </a:rPr>
                        <a:t>48.5</a:t>
                      </a:r>
                      <a:endParaRPr lang="en-US" sz="1000" b="0" i="0" u="none" strike="noStrike">
                        <a:solidFill>
                          <a:srgbClr val="000000"/>
                        </a:solidFill>
                        <a:effectLst/>
                        <a:latin typeface="Arial"/>
                      </a:endParaRPr>
                    </a:p>
                  </a:txBody>
                  <a:tcPr marL="8704" marR="8704" marT="8704" marB="0" anchor="ctr"/>
                </a:tc>
                <a:tc>
                  <a:txBody>
                    <a:bodyPr/>
                    <a:lstStyle/>
                    <a:p>
                      <a:pPr algn="ctr" fontAlgn="ctr"/>
                      <a:r>
                        <a:rPr lang="en-US" sz="1000" u="none" strike="noStrike">
                          <a:effectLst/>
                        </a:rPr>
                        <a:t>0</a:t>
                      </a:r>
                      <a:endParaRPr lang="en-US" sz="1000" b="0" i="0" u="none" strike="noStrike">
                        <a:solidFill>
                          <a:srgbClr val="000000"/>
                        </a:solidFill>
                        <a:effectLst/>
                        <a:latin typeface="Arial"/>
                      </a:endParaRPr>
                    </a:p>
                  </a:txBody>
                  <a:tcPr marL="8704" marR="8704" marT="8704" marB="0" anchor="ctr"/>
                </a:tc>
                <a:tc>
                  <a:txBody>
                    <a:bodyPr/>
                    <a:lstStyle/>
                    <a:p>
                      <a:pPr algn="ctr" fontAlgn="ctr"/>
                      <a:r>
                        <a:rPr lang="en-US" sz="1000" u="none" strike="noStrike">
                          <a:effectLst/>
                        </a:rPr>
                        <a:t>0</a:t>
                      </a:r>
                      <a:endParaRPr lang="en-US" sz="1000" b="0" i="0" u="none" strike="noStrike">
                        <a:solidFill>
                          <a:srgbClr val="000000"/>
                        </a:solidFill>
                        <a:effectLst/>
                        <a:latin typeface="Arial"/>
                      </a:endParaRPr>
                    </a:p>
                  </a:txBody>
                  <a:tcPr marL="8704" marR="8704" marT="8704" marB="0" anchor="ctr"/>
                </a:tc>
                <a:tc>
                  <a:txBody>
                    <a:bodyPr/>
                    <a:lstStyle/>
                    <a:p>
                      <a:pPr algn="ctr" fontAlgn="ctr"/>
                      <a:r>
                        <a:rPr lang="en-US" sz="1000" u="none" strike="noStrike">
                          <a:effectLst/>
                        </a:rPr>
                        <a:t>0</a:t>
                      </a:r>
                      <a:endParaRPr lang="en-US" sz="1000" b="0" i="0" u="none" strike="noStrike">
                        <a:solidFill>
                          <a:srgbClr val="000000"/>
                        </a:solidFill>
                        <a:effectLst/>
                        <a:latin typeface="Arial"/>
                      </a:endParaRPr>
                    </a:p>
                  </a:txBody>
                  <a:tcPr marL="8704" marR="8704" marT="8704" marB="0" anchor="ctr"/>
                </a:tc>
                <a:tc>
                  <a:txBody>
                    <a:bodyPr/>
                    <a:lstStyle/>
                    <a:p>
                      <a:pPr algn="ctr" fontAlgn="ctr"/>
                      <a:r>
                        <a:rPr lang="en-US" sz="1000" u="none" strike="noStrike">
                          <a:effectLst/>
                        </a:rPr>
                        <a:t>0</a:t>
                      </a:r>
                      <a:endParaRPr lang="en-US" sz="1000" b="0" i="0" u="none" strike="noStrike">
                        <a:solidFill>
                          <a:srgbClr val="000000"/>
                        </a:solidFill>
                        <a:effectLst/>
                        <a:latin typeface="Arial"/>
                      </a:endParaRPr>
                    </a:p>
                  </a:txBody>
                  <a:tcPr marL="8704" marR="8704" marT="8704" marB="0" anchor="ctr"/>
                </a:tc>
              </a:tr>
              <a:tr h="174075">
                <a:tc>
                  <a:txBody>
                    <a:bodyPr/>
                    <a:lstStyle/>
                    <a:p>
                      <a:pPr algn="ctr" fontAlgn="ctr"/>
                      <a:r>
                        <a:rPr lang="en-US" sz="1000" u="none" strike="noStrike">
                          <a:effectLst/>
                        </a:rPr>
                        <a:t>17</a:t>
                      </a:r>
                      <a:endParaRPr lang="en-US" sz="1000" b="1" i="0" u="none" strike="noStrike">
                        <a:solidFill>
                          <a:srgbClr val="000000"/>
                        </a:solidFill>
                        <a:effectLst/>
                        <a:latin typeface="Arial"/>
                      </a:endParaRPr>
                    </a:p>
                  </a:txBody>
                  <a:tcPr marL="8704" marR="8704" marT="8704" marB="0" anchor="ctr"/>
                </a:tc>
                <a:tc>
                  <a:txBody>
                    <a:bodyPr/>
                    <a:lstStyle/>
                    <a:p>
                      <a:pPr algn="ctr" fontAlgn="ctr"/>
                      <a:r>
                        <a:rPr lang="en-US" sz="1000" u="none" strike="noStrike">
                          <a:effectLst/>
                        </a:rPr>
                        <a:t>22</a:t>
                      </a:r>
                      <a:endParaRPr lang="en-US" sz="1000" b="0" i="0" u="none" strike="noStrike">
                        <a:solidFill>
                          <a:srgbClr val="000000"/>
                        </a:solidFill>
                        <a:effectLst/>
                        <a:latin typeface="Arial"/>
                      </a:endParaRPr>
                    </a:p>
                  </a:txBody>
                  <a:tcPr marL="8704" marR="8704" marT="8704" marB="0" anchor="ctr"/>
                </a:tc>
                <a:tc>
                  <a:txBody>
                    <a:bodyPr/>
                    <a:lstStyle/>
                    <a:p>
                      <a:pPr algn="ctr" fontAlgn="ctr"/>
                      <a:r>
                        <a:rPr lang="en-US" sz="1000" u="none" strike="noStrike">
                          <a:effectLst/>
                        </a:rPr>
                        <a:t>59.3</a:t>
                      </a:r>
                      <a:endParaRPr lang="en-US" sz="1000" b="0" i="0" u="none" strike="noStrike">
                        <a:solidFill>
                          <a:srgbClr val="000000"/>
                        </a:solidFill>
                        <a:effectLst/>
                        <a:latin typeface="Arial"/>
                      </a:endParaRPr>
                    </a:p>
                  </a:txBody>
                  <a:tcPr marL="8704" marR="8704" marT="8704" marB="0" anchor="ctr"/>
                </a:tc>
                <a:tc>
                  <a:txBody>
                    <a:bodyPr/>
                    <a:lstStyle/>
                    <a:p>
                      <a:pPr algn="ctr" fontAlgn="ctr"/>
                      <a:r>
                        <a:rPr lang="en-US" sz="1000" u="none" strike="noStrike">
                          <a:effectLst/>
                        </a:rPr>
                        <a:t>1</a:t>
                      </a:r>
                      <a:endParaRPr lang="en-US" sz="1000" b="0" i="0" u="none" strike="noStrike">
                        <a:solidFill>
                          <a:srgbClr val="000000"/>
                        </a:solidFill>
                        <a:effectLst/>
                        <a:latin typeface="Arial"/>
                      </a:endParaRPr>
                    </a:p>
                  </a:txBody>
                  <a:tcPr marL="8704" marR="8704" marT="8704" marB="0" anchor="ctr"/>
                </a:tc>
                <a:tc>
                  <a:txBody>
                    <a:bodyPr/>
                    <a:lstStyle/>
                    <a:p>
                      <a:pPr algn="ctr" fontAlgn="ctr"/>
                      <a:r>
                        <a:rPr lang="en-US" sz="1000" u="none" strike="noStrike">
                          <a:effectLst/>
                        </a:rPr>
                        <a:t>0.99412</a:t>
                      </a:r>
                      <a:endParaRPr lang="en-US" sz="1000" b="0" i="0" u="none" strike="noStrike">
                        <a:solidFill>
                          <a:srgbClr val="000000"/>
                        </a:solidFill>
                        <a:effectLst/>
                        <a:latin typeface="Arial"/>
                      </a:endParaRPr>
                    </a:p>
                  </a:txBody>
                  <a:tcPr marL="8704" marR="8704" marT="8704" marB="0" anchor="ctr"/>
                </a:tc>
                <a:tc>
                  <a:txBody>
                    <a:bodyPr/>
                    <a:lstStyle/>
                    <a:p>
                      <a:pPr algn="ctr" fontAlgn="ctr"/>
                      <a:r>
                        <a:rPr lang="en-US" sz="1000" u="none" strike="noStrike">
                          <a:effectLst/>
                        </a:rPr>
                        <a:t>1</a:t>
                      </a:r>
                      <a:endParaRPr lang="en-US" sz="1000" b="0" i="0" u="none" strike="noStrike">
                        <a:solidFill>
                          <a:srgbClr val="000000"/>
                        </a:solidFill>
                        <a:effectLst/>
                        <a:latin typeface="Arial"/>
                      </a:endParaRPr>
                    </a:p>
                  </a:txBody>
                  <a:tcPr marL="8704" marR="8704" marT="8704" marB="0" anchor="ctr"/>
                </a:tc>
                <a:tc>
                  <a:txBody>
                    <a:bodyPr/>
                    <a:lstStyle/>
                    <a:p>
                      <a:pPr algn="ctr" fontAlgn="ctr"/>
                      <a:r>
                        <a:rPr lang="en-US" sz="1000" u="none" strike="noStrike">
                          <a:effectLst/>
                        </a:rPr>
                        <a:t>1</a:t>
                      </a:r>
                      <a:endParaRPr lang="en-US" sz="1000" b="0" i="0" u="none" strike="noStrike">
                        <a:solidFill>
                          <a:srgbClr val="000000"/>
                        </a:solidFill>
                        <a:effectLst/>
                        <a:latin typeface="Arial"/>
                      </a:endParaRPr>
                    </a:p>
                  </a:txBody>
                  <a:tcPr marL="8704" marR="8704" marT="8704" marB="0" anchor="ctr"/>
                </a:tc>
              </a:tr>
              <a:tr h="174075">
                <a:tc>
                  <a:txBody>
                    <a:bodyPr/>
                    <a:lstStyle/>
                    <a:p>
                      <a:pPr algn="ctr" fontAlgn="ctr"/>
                      <a:r>
                        <a:rPr lang="en-US" sz="1000" u="none" strike="noStrike">
                          <a:effectLst/>
                        </a:rPr>
                        <a:t>18</a:t>
                      </a:r>
                      <a:endParaRPr lang="en-US" sz="1000" b="1" i="0" u="none" strike="noStrike">
                        <a:solidFill>
                          <a:srgbClr val="000000"/>
                        </a:solidFill>
                        <a:effectLst/>
                        <a:latin typeface="Arial"/>
                      </a:endParaRPr>
                    </a:p>
                  </a:txBody>
                  <a:tcPr marL="8704" marR="8704" marT="8704" marB="0" anchor="ctr"/>
                </a:tc>
                <a:tc>
                  <a:txBody>
                    <a:bodyPr/>
                    <a:lstStyle/>
                    <a:p>
                      <a:pPr algn="ctr" fontAlgn="ctr"/>
                      <a:r>
                        <a:rPr lang="en-US" sz="1000" u="none" strike="noStrike">
                          <a:effectLst/>
                        </a:rPr>
                        <a:t>22</a:t>
                      </a:r>
                      <a:endParaRPr lang="en-US" sz="1000" b="0" i="0" u="none" strike="noStrike">
                        <a:solidFill>
                          <a:srgbClr val="000000"/>
                        </a:solidFill>
                        <a:effectLst/>
                        <a:latin typeface="Arial"/>
                      </a:endParaRPr>
                    </a:p>
                  </a:txBody>
                  <a:tcPr marL="8704" marR="8704" marT="8704" marB="0" anchor="ctr"/>
                </a:tc>
                <a:tc>
                  <a:txBody>
                    <a:bodyPr/>
                    <a:lstStyle/>
                    <a:p>
                      <a:pPr algn="ctr" fontAlgn="ctr"/>
                      <a:r>
                        <a:rPr lang="en-US" sz="1000" u="none" strike="noStrike">
                          <a:effectLst/>
                        </a:rPr>
                        <a:t>70</a:t>
                      </a:r>
                      <a:endParaRPr lang="en-US" sz="1000" b="0" i="0" u="none" strike="noStrike">
                        <a:solidFill>
                          <a:srgbClr val="000000"/>
                        </a:solidFill>
                        <a:effectLst/>
                        <a:latin typeface="Arial"/>
                      </a:endParaRPr>
                    </a:p>
                  </a:txBody>
                  <a:tcPr marL="8704" marR="8704" marT="8704" marB="0" anchor="ctr"/>
                </a:tc>
                <a:tc>
                  <a:txBody>
                    <a:bodyPr/>
                    <a:lstStyle/>
                    <a:p>
                      <a:pPr algn="ctr" fontAlgn="ctr"/>
                      <a:r>
                        <a:rPr lang="en-US" sz="1000" u="none" strike="noStrike">
                          <a:effectLst/>
                        </a:rPr>
                        <a:t>0</a:t>
                      </a:r>
                      <a:endParaRPr lang="en-US" sz="1000" b="0" i="0" u="none" strike="noStrike">
                        <a:solidFill>
                          <a:srgbClr val="000000"/>
                        </a:solidFill>
                        <a:effectLst/>
                        <a:latin typeface="Arial"/>
                      </a:endParaRPr>
                    </a:p>
                  </a:txBody>
                  <a:tcPr marL="8704" marR="8704" marT="8704" marB="0" anchor="ctr"/>
                </a:tc>
                <a:tc>
                  <a:txBody>
                    <a:bodyPr/>
                    <a:lstStyle/>
                    <a:p>
                      <a:pPr algn="ctr" fontAlgn="ctr"/>
                      <a:r>
                        <a:rPr lang="en-US" sz="1000" u="none" strike="noStrike">
                          <a:effectLst/>
                        </a:rPr>
                        <a:t>0</a:t>
                      </a:r>
                      <a:endParaRPr lang="en-US" sz="1000" b="0" i="0" u="none" strike="noStrike">
                        <a:solidFill>
                          <a:srgbClr val="000000"/>
                        </a:solidFill>
                        <a:effectLst/>
                        <a:latin typeface="Arial"/>
                      </a:endParaRPr>
                    </a:p>
                  </a:txBody>
                  <a:tcPr marL="8704" marR="8704" marT="8704" marB="0" anchor="ctr"/>
                </a:tc>
                <a:tc>
                  <a:txBody>
                    <a:bodyPr/>
                    <a:lstStyle/>
                    <a:p>
                      <a:pPr algn="ctr" fontAlgn="ctr"/>
                      <a:r>
                        <a:rPr lang="en-US" sz="1000" u="none" strike="noStrike">
                          <a:effectLst/>
                        </a:rPr>
                        <a:t>0</a:t>
                      </a:r>
                      <a:endParaRPr lang="en-US" sz="1000" b="0" i="0" u="none" strike="noStrike">
                        <a:solidFill>
                          <a:srgbClr val="000000"/>
                        </a:solidFill>
                        <a:effectLst/>
                        <a:latin typeface="Arial"/>
                      </a:endParaRPr>
                    </a:p>
                  </a:txBody>
                  <a:tcPr marL="8704" marR="8704" marT="8704" marB="0" anchor="ctr"/>
                </a:tc>
                <a:tc>
                  <a:txBody>
                    <a:bodyPr/>
                    <a:lstStyle/>
                    <a:p>
                      <a:pPr algn="ctr" fontAlgn="ctr"/>
                      <a:r>
                        <a:rPr lang="en-US" sz="1000" u="none" strike="noStrike">
                          <a:effectLst/>
                        </a:rPr>
                        <a:t>0</a:t>
                      </a:r>
                      <a:endParaRPr lang="en-US" sz="1000" b="0" i="0" u="none" strike="noStrike">
                        <a:solidFill>
                          <a:srgbClr val="000000"/>
                        </a:solidFill>
                        <a:effectLst/>
                        <a:latin typeface="Arial"/>
                      </a:endParaRPr>
                    </a:p>
                  </a:txBody>
                  <a:tcPr marL="8704" marR="8704" marT="8704" marB="0" anchor="ctr"/>
                </a:tc>
              </a:tr>
              <a:tr h="174075">
                <a:tc>
                  <a:txBody>
                    <a:bodyPr/>
                    <a:lstStyle/>
                    <a:p>
                      <a:pPr algn="ctr" fontAlgn="ctr"/>
                      <a:r>
                        <a:rPr lang="en-US" sz="1000" u="none" strike="noStrike">
                          <a:effectLst/>
                        </a:rPr>
                        <a:t>19</a:t>
                      </a:r>
                      <a:endParaRPr lang="en-US" sz="1000" b="1" i="0" u="none" strike="noStrike">
                        <a:solidFill>
                          <a:srgbClr val="000000"/>
                        </a:solidFill>
                        <a:effectLst/>
                        <a:latin typeface="Arial"/>
                      </a:endParaRPr>
                    </a:p>
                  </a:txBody>
                  <a:tcPr marL="8704" marR="8704" marT="8704" marB="0" anchor="ctr"/>
                </a:tc>
                <a:tc>
                  <a:txBody>
                    <a:bodyPr/>
                    <a:lstStyle/>
                    <a:p>
                      <a:pPr algn="ctr" fontAlgn="ctr"/>
                      <a:r>
                        <a:rPr lang="en-US" sz="1000" u="none" strike="noStrike">
                          <a:effectLst/>
                        </a:rPr>
                        <a:t>11</a:t>
                      </a:r>
                      <a:endParaRPr lang="en-US" sz="1000" b="0" i="0" u="none" strike="noStrike">
                        <a:solidFill>
                          <a:srgbClr val="000000"/>
                        </a:solidFill>
                        <a:effectLst/>
                        <a:latin typeface="Arial"/>
                      </a:endParaRPr>
                    </a:p>
                  </a:txBody>
                  <a:tcPr marL="8704" marR="8704" marT="8704" marB="0" anchor="ctr"/>
                </a:tc>
                <a:tc>
                  <a:txBody>
                    <a:bodyPr/>
                    <a:lstStyle/>
                    <a:p>
                      <a:pPr algn="ctr" fontAlgn="ctr"/>
                      <a:r>
                        <a:rPr lang="en-US" sz="1000" u="none" strike="noStrike">
                          <a:effectLst/>
                        </a:rPr>
                        <a:t>70</a:t>
                      </a:r>
                      <a:endParaRPr lang="en-US" sz="1000" b="0" i="0" u="none" strike="noStrike">
                        <a:solidFill>
                          <a:srgbClr val="000000"/>
                        </a:solidFill>
                        <a:effectLst/>
                        <a:latin typeface="Arial"/>
                      </a:endParaRPr>
                    </a:p>
                  </a:txBody>
                  <a:tcPr marL="8704" marR="8704" marT="8704" marB="0" anchor="ctr"/>
                </a:tc>
                <a:tc>
                  <a:txBody>
                    <a:bodyPr/>
                    <a:lstStyle/>
                    <a:p>
                      <a:pPr algn="ctr" fontAlgn="ctr"/>
                      <a:r>
                        <a:rPr lang="en-US" sz="1000" u="none" strike="noStrike">
                          <a:effectLst/>
                        </a:rPr>
                        <a:t>0</a:t>
                      </a:r>
                      <a:endParaRPr lang="en-US" sz="1000" b="0" i="0" u="none" strike="noStrike">
                        <a:solidFill>
                          <a:srgbClr val="000000"/>
                        </a:solidFill>
                        <a:effectLst/>
                        <a:latin typeface="Arial"/>
                      </a:endParaRPr>
                    </a:p>
                  </a:txBody>
                  <a:tcPr marL="8704" marR="8704" marT="8704" marB="0" anchor="ctr"/>
                </a:tc>
                <a:tc>
                  <a:txBody>
                    <a:bodyPr/>
                    <a:lstStyle/>
                    <a:p>
                      <a:pPr algn="ctr" fontAlgn="ctr"/>
                      <a:r>
                        <a:rPr lang="en-US" sz="1000" u="none" strike="noStrike">
                          <a:effectLst/>
                        </a:rPr>
                        <a:t>0</a:t>
                      </a:r>
                      <a:endParaRPr lang="en-US" sz="1000" b="0" i="0" u="none" strike="noStrike">
                        <a:solidFill>
                          <a:srgbClr val="000000"/>
                        </a:solidFill>
                        <a:effectLst/>
                        <a:latin typeface="Arial"/>
                      </a:endParaRPr>
                    </a:p>
                  </a:txBody>
                  <a:tcPr marL="8704" marR="8704" marT="8704" marB="0" anchor="ctr"/>
                </a:tc>
                <a:tc>
                  <a:txBody>
                    <a:bodyPr/>
                    <a:lstStyle/>
                    <a:p>
                      <a:pPr algn="ctr" fontAlgn="ctr"/>
                      <a:r>
                        <a:rPr lang="en-US" sz="1000" u="none" strike="noStrike">
                          <a:effectLst/>
                        </a:rPr>
                        <a:t>0</a:t>
                      </a:r>
                      <a:endParaRPr lang="en-US" sz="1000" b="0" i="0" u="none" strike="noStrike">
                        <a:solidFill>
                          <a:srgbClr val="000000"/>
                        </a:solidFill>
                        <a:effectLst/>
                        <a:latin typeface="Arial"/>
                      </a:endParaRPr>
                    </a:p>
                  </a:txBody>
                  <a:tcPr marL="8704" marR="8704" marT="8704" marB="0" anchor="ctr"/>
                </a:tc>
                <a:tc>
                  <a:txBody>
                    <a:bodyPr/>
                    <a:lstStyle/>
                    <a:p>
                      <a:pPr algn="ctr" fontAlgn="ctr"/>
                      <a:r>
                        <a:rPr lang="en-US" sz="1000" u="none" strike="noStrike">
                          <a:effectLst/>
                        </a:rPr>
                        <a:t>0</a:t>
                      </a:r>
                      <a:endParaRPr lang="en-US" sz="1000" b="0" i="0" u="none" strike="noStrike">
                        <a:solidFill>
                          <a:srgbClr val="000000"/>
                        </a:solidFill>
                        <a:effectLst/>
                        <a:latin typeface="Arial"/>
                      </a:endParaRPr>
                    </a:p>
                  </a:txBody>
                  <a:tcPr marL="8704" marR="8704" marT="8704" marB="0" anchor="ctr"/>
                </a:tc>
              </a:tr>
              <a:tr h="174075">
                <a:tc>
                  <a:txBody>
                    <a:bodyPr/>
                    <a:lstStyle/>
                    <a:p>
                      <a:pPr algn="ctr" fontAlgn="ctr"/>
                      <a:r>
                        <a:rPr lang="en-US" sz="1000" u="none" strike="noStrike">
                          <a:effectLst/>
                        </a:rPr>
                        <a:t>20</a:t>
                      </a:r>
                      <a:endParaRPr lang="en-US" sz="1000" b="1" i="0" u="none" strike="noStrike">
                        <a:solidFill>
                          <a:srgbClr val="000000"/>
                        </a:solidFill>
                        <a:effectLst/>
                        <a:latin typeface="Arial"/>
                      </a:endParaRPr>
                    </a:p>
                  </a:txBody>
                  <a:tcPr marL="8704" marR="8704" marT="8704" marB="0" anchor="ctr"/>
                </a:tc>
                <a:tc>
                  <a:txBody>
                    <a:bodyPr/>
                    <a:lstStyle/>
                    <a:p>
                      <a:pPr algn="ctr" fontAlgn="ctr"/>
                      <a:r>
                        <a:rPr lang="en-US" sz="1000" u="none" strike="noStrike">
                          <a:effectLst/>
                        </a:rPr>
                        <a:t>23</a:t>
                      </a:r>
                      <a:endParaRPr lang="en-US" sz="1000" b="0" i="0" u="none" strike="noStrike">
                        <a:solidFill>
                          <a:srgbClr val="000000"/>
                        </a:solidFill>
                        <a:effectLst/>
                        <a:latin typeface="Arial"/>
                      </a:endParaRPr>
                    </a:p>
                  </a:txBody>
                  <a:tcPr marL="8704" marR="8704" marT="8704" marB="0" anchor="ctr"/>
                </a:tc>
                <a:tc>
                  <a:txBody>
                    <a:bodyPr/>
                    <a:lstStyle/>
                    <a:p>
                      <a:pPr algn="ctr" fontAlgn="ctr"/>
                      <a:r>
                        <a:rPr lang="en-US" sz="1000" u="none" strike="noStrike">
                          <a:effectLst/>
                        </a:rPr>
                        <a:t>74.5</a:t>
                      </a:r>
                      <a:endParaRPr lang="en-US" sz="1000" b="0" i="0" u="none" strike="noStrike">
                        <a:solidFill>
                          <a:srgbClr val="000000"/>
                        </a:solidFill>
                        <a:effectLst/>
                        <a:latin typeface="Arial"/>
                      </a:endParaRPr>
                    </a:p>
                  </a:txBody>
                  <a:tcPr marL="8704" marR="8704" marT="8704" marB="0" anchor="ctr"/>
                </a:tc>
                <a:tc>
                  <a:txBody>
                    <a:bodyPr/>
                    <a:lstStyle/>
                    <a:p>
                      <a:pPr algn="ctr" fontAlgn="ctr"/>
                      <a:r>
                        <a:rPr lang="en-US" sz="1000" u="none" strike="noStrike">
                          <a:effectLst/>
                        </a:rPr>
                        <a:t>0</a:t>
                      </a:r>
                      <a:endParaRPr lang="en-US" sz="1000" b="0" i="0" u="none" strike="noStrike">
                        <a:solidFill>
                          <a:srgbClr val="000000"/>
                        </a:solidFill>
                        <a:effectLst/>
                        <a:latin typeface="Arial"/>
                      </a:endParaRPr>
                    </a:p>
                  </a:txBody>
                  <a:tcPr marL="8704" marR="8704" marT="8704" marB="0" anchor="ctr"/>
                </a:tc>
                <a:tc>
                  <a:txBody>
                    <a:bodyPr/>
                    <a:lstStyle/>
                    <a:p>
                      <a:pPr algn="ctr" fontAlgn="ctr"/>
                      <a:r>
                        <a:rPr lang="en-US" sz="1000" u="none" strike="noStrike">
                          <a:effectLst/>
                        </a:rPr>
                        <a:t>0.00496</a:t>
                      </a:r>
                      <a:endParaRPr lang="en-US" sz="1000" b="0" i="0" u="none" strike="noStrike">
                        <a:solidFill>
                          <a:srgbClr val="000000"/>
                        </a:solidFill>
                        <a:effectLst/>
                        <a:latin typeface="Arial"/>
                      </a:endParaRPr>
                    </a:p>
                  </a:txBody>
                  <a:tcPr marL="8704" marR="8704" marT="8704" marB="0" anchor="ctr"/>
                </a:tc>
                <a:tc>
                  <a:txBody>
                    <a:bodyPr/>
                    <a:lstStyle/>
                    <a:p>
                      <a:pPr algn="ctr" fontAlgn="ctr"/>
                      <a:r>
                        <a:rPr lang="en-US" sz="1000" u="none" strike="noStrike">
                          <a:effectLst/>
                        </a:rPr>
                        <a:t>0</a:t>
                      </a:r>
                      <a:endParaRPr lang="en-US" sz="1000" b="0" i="0" u="none" strike="noStrike">
                        <a:solidFill>
                          <a:srgbClr val="000000"/>
                        </a:solidFill>
                        <a:effectLst/>
                        <a:latin typeface="Arial"/>
                      </a:endParaRPr>
                    </a:p>
                  </a:txBody>
                  <a:tcPr marL="8704" marR="8704" marT="8704" marB="0" anchor="ctr"/>
                </a:tc>
                <a:tc>
                  <a:txBody>
                    <a:bodyPr/>
                    <a:lstStyle/>
                    <a:p>
                      <a:pPr algn="ctr" fontAlgn="ctr"/>
                      <a:r>
                        <a:rPr lang="en-US" sz="1000" u="none" strike="noStrike">
                          <a:effectLst/>
                        </a:rPr>
                        <a:t>0</a:t>
                      </a:r>
                      <a:endParaRPr lang="en-US" sz="1000" b="0" i="0" u="none" strike="noStrike">
                        <a:solidFill>
                          <a:srgbClr val="000000"/>
                        </a:solidFill>
                        <a:effectLst/>
                        <a:latin typeface="Arial"/>
                      </a:endParaRPr>
                    </a:p>
                  </a:txBody>
                  <a:tcPr marL="8704" marR="8704" marT="8704" marB="0" anchor="ctr"/>
                </a:tc>
              </a:tr>
              <a:tr h="174075">
                <a:tc>
                  <a:txBody>
                    <a:bodyPr/>
                    <a:lstStyle/>
                    <a:p>
                      <a:pPr algn="ctr" fontAlgn="ctr"/>
                      <a:r>
                        <a:rPr lang="en-US" sz="1000" u="none" strike="noStrike">
                          <a:effectLst/>
                        </a:rPr>
                        <a:t>21</a:t>
                      </a:r>
                      <a:endParaRPr lang="en-US" sz="1000" b="1" i="0" u="none" strike="noStrike">
                        <a:solidFill>
                          <a:srgbClr val="000000"/>
                        </a:solidFill>
                        <a:effectLst/>
                        <a:latin typeface="Arial"/>
                      </a:endParaRPr>
                    </a:p>
                  </a:txBody>
                  <a:tcPr marL="8704" marR="8704" marT="8704" marB="0" anchor="ctr"/>
                </a:tc>
                <a:tc>
                  <a:txBody>
                    <a:bodyPr/>
                    <a:lstStyle/>
                    <a:p>
                      <a:pPr algn="ctr" fontAlgn="ctr"/>
                      <a:r>
                        <a:rPr lang="en-US" sz="1000" u="none" strike="noStrike">
                          <a:effectLst/>
                        </a:rPr>
                        <a:t>20</a:t>
                      </a:r>
                      <a:endParaRPr lang="en-US" sz="1000" b="0" i="0" u="none" strike="noStrike">
                        <a:solidFill>
                          <a:srgbClr val="000000"/>
                        </a:solidFill>
                        <a:effectLst/>
                        <a:latin typeface="Arial"/>
                      </a:endParaRPr>
                    </a:p>
                  </a:txBody>
                  <a:tcPr marL="8704" marR="8704" marT="8704" marB="0" anchor="ctr"/>
                </a:tc>
                <a:tc>
                  <a:txBody>
                    <a:bodyPr/>
                    <a:lstStyle/>
                    <a:p>
                      <a:pPr algn="ctr" fontAlgn="ctr"/>
                      <a:r>
                        <a:rPr lang="en-US" sz="1000" u="none" strike="noStrike">
                          <a:effectLst/>
                        </a:rPr>
                        <a:t>72.1</a:t>
                      </a:r>
                      <a:endParaRPr lang="en-US" sz="1000" b="0" i="0" u="none" strike="noStrike">
                        <a:solidFill>
                          <a:srgbClr val="000000"/>
                        </a:solidFill>
                        <a:effectLst/>
                        <a:latin typeface="Arial"/>
                      </a:endParaRPr>
                    </a:p>
                  </a:txBody>
                  <a:tcPr marL="8704" marR="8704" marT="8704" marB="0" anchor="ctr"/>
                </a:tc>
                <a:tc>
                  <a:txBody>
                    <a:bodyPr/>
                    <a:lstStyle/>
                    <a:p>
                      <a:pPr algn="ctr" fontAlgn="ctr"/>
                      <a:r>
                        <a:rPr lang="en-US" sz="1000" u="none" strike="noStrike">
                          <a:effectLst/>
                        </a:rPr>
                        <a:t>0</a:t>
                      </a:r>
                      <a:endParaRPr lang="en-US" sz="1000" b="0" i="0" u="none" strike="noStrike">
                        <a:solidFill>
                          <a:srgbClr val="000000"/>
                        </a:solidFill>
                        <a:effectLst/>
                        <a:latin typeface="Arial"/>
                      </a:endParaRPr>
                    </a:p>
                  </a:txBody>
                  <a:tcPr marL="8704" marR="8704" marT="8704" marB="0" anchor="ctr"/>
                </a:tc>
                <a:tc>
                  <a:txBody>
                    <a:bodyPr/>
                    <a:lstStyle/>
                    <a:p>
                      <a:pPr algn="ctr" fontAlgn="ctr"/>
                      <a:r>
                        <a:rPr lang="en-US" sz="1000" u="none" strike="noStrike">
                          <a:effectLst/>
                        </a:rPr>
                        <a:t>0</a:t>
                      </a:r>
                      <a:endParaRPr lang="en-US" sz="1000" b="0" i="0" u="none" strike="noStrike">
                        <a:solidFill>
                          <a:srgbClr val="000000"/>
                        </a:solidFill>
                        <a:effectLst/>
                        <a:latin typeface="Arial"/>
                      </a:endParaRPr>
                    </a:p>
                  </a:txBody>
                  <a:tcPr marL="8704" marR="8704" marT="8704" marB="0" anchor="ctr"/>
                </a:tc>
                <a:tc>
                  <a:txBody>
                    <a:bodyPr/>
                    <a:lstStyle/>
                    <a:p>
                      <a:pPr algn="ctr" fontAlgn="ctr"/>
                      <a:r>
                        <a:rPr lang="en-US" sz="1000" u="none" strike="noStrike">
                          <a:effectLst/>
                        </a:rPr>
                        <a:t>0</a:t>
                      </a:r>
                      <a:endParaRPr lang="en-US" sz="1000" b="0" i="0" u="none" strike="noStrike">
                        <a:solidFill>
                          <a:srgbClr val="000000"/>
                        </a:solidFill>
                        <a:effectLst/>
                        <a:latin typeface="Arial"/>
                      </a:endParaRPr>
                    </a:p>
                  </a:txBody>
                  <a:tcPr marL="8704" marR="8704" marT="8704" marB="0" anchor="ctr"/>
                </a:tc>
                <a:tc>
                  <a:txBody>
                    <a:bodyPr/>
                    <a:lstStyle/>
                    <a:p>
                      <a:pPr algn="ctr" fontAlgn="ctr"/>
                      <a:r>
                        <a:rPr lang="en-US" sz="1000" u="none" strike="noStrike">
                          <a:effectLst/>
                        </a:rPr>
                        <a:t>0</a:t>
                      </a:r>
                      <a:endParaRPr lang="en-US" sz="1000" b="0" i="0" u="none" strike="noStrike">
                        <a:solidFill>
                          <a:srgbClr val="000000"/>
                        </a:solidFill>
                        <a:effectLst/>
                        <a:latin typeface="Arial"/>
                      </a:endParaRPr>
                    </a:p>
                  </a:txBody>
                  <a:tcPr marL="8704" marR="8704" marT="8704" marB="0" anchor="ctr"/>
                </a:tc>
              </a:tr>
              <a:tr h="174075">
                <a:tc>
                  <a:txBody>
                    <a:bodyPr/>
                    <a:lstStyle/>
                    <a:p>
                      <a:pPr algn="ctr" fontAlgn="ctr"/>
                      <a:r>
                        <a:rPr lang="en-US" sz="1000" u="none" strike="noStrike">
                          <a:effectLst/>
                        </a:rPr>
                        <a:t>22</a:t>
                      </a:r>
                      <a:endParaRPr lang="en-US" sz="1000" b="1" i="0" u="none" strike="noStrike">
                        <a:solidFill>
                          <a:srgbClr val="000000"/>
                        </a:solidFill>
                        <a:effectLst/>
                        <a:latin typeface="Arial"/>
                      </a:endParaRPr>
                    </a:p>
                  </a:txBody>
                  <a:tcPr marL="8704" marR="8704" marT="8704" marB="0" anchor="ctr"/>
                </a:tc>
                <a:tc>
                  <a:txBody>
                    <a:bodyPr/>
                    <a:lstStyle/>
                    <a:p>
                      <a:pPr algn="ctr" fontAlgn="ctr"/>
                      <a:r>
                        <a:rPr lang="en-US" sz="1000" u="none" strike="noStrike">
                          <a:effectLst/>
                        </a:rPr>
                        <a:t>21</a:t>
                      </a:r>
                      <a:endParaRPr lang="en-US" sz="1000" b="0" i="0" u="none" strike="noStrike">
                        <a:solidFill>
                          <a:srgbClr val="000000"/>
                        </a:solidFill>
                        <a:effectLst/>
                        <a:latin typeface="Arial"/>
                      </a:endParaRPr>
                    </a:p>
                  </a:txBody>
                  <a:tcPr marL="8704" marR="8704" marT="8704" marB="0" anchor="ctr"/>
                </a:tc>
                <a:tc>
                  <a:txBody>
                    <a:bodyPr/>
                    <a:lstStyle/>
                    <a:p>
                      <a:pPr algn="ctr" fontAlgn="ctr"/>
                      <a:r>
                        <a:rPr lang="en-US" sz="1000" u="none" strike="noStrike">
                          <a:effectLst/>
                        </a:rPr>
                        <a:t>58.1</a:t>
                      </a:r>
                      <a:endParaRPr lang="en-US" sz="1000" b="0" i="0" u="none" strike="noStrike">
                        <a:solidFill>
                          <a:srgbClr val="000000"/>
                        </a:solidFill>
                        <a:effectLst/>
                        <a:latin typeface="Arial"/>
                      </a:endParaRPr>
                    </a:p>
                  </a:txBody>
                  <a:tcPr marL="8704" marR="8704" marT="8704" marB="0" anchor="ctr"/>
                </a:tc>
                <a:tc>
                  <a:txBody>
                    <a:bodyPr/>
                    <a:lstStyle/>
                    <a:p>
                      <a:pPr algn="ctr" fontAlgn="ctr"/>
                      <a:r>
                        <a:rPr lang="en-US" sz="1000" u="none" strike="noStrike">
                          <a:effectLst/>
                        </a:rPr>
                        <a:t>0</a:t>
                      </a:r>
                      <a:endParaRPr lang="en-US" sz="1000" b="0" i="0" u="none" strike="noStrike">
                        <a:solidFill>
                          <a:srgbClr val="000000"/>
                        </a:solidFill>
                        <a:effectLst/>
                        <a:latin typeface="Arial"/>
                      </a:endParaRPr>
                    </a:p>
                  </a:txBody>
                  <a:tcPr marL="8704" marR="8704" marT="8704" marB="0" anchor="ctr"/>
                </a:tc>
                <a:tc>
                  <a:txBody>
                    <a:bodyPr/>
                    <a:lstStyle/>
                    <a:p>
                      <a:pPr algn="ctr" fontAlgn="ctr"/>
                      <a:r>
                        <a:rPr lang="en-US" sz="1000" u="none" strike="noStrike">
                          <a:effectLst/>
                        </a:rPr>
                        <a:t>0</a:t>
                      </a:r>
                      <a:endParaRPr lang="en-US" sz="1000" b="0" i="0" u="none" strike="noStrike">
                        <a:solidFill>
                          <a:srgbClr val="000000"/>
                        </a:solidFill>
                        <a:effectLst/>
                        <a:latin typeface="Arial"/>
                      </a:endParaRPr>
                    </a:p>
                  </a:txBody>
                  <a:tcPr marL="8704" marR="8704" marT="8704" marB="0" anchor="ctr"/>
                </a:tc>
                <a:tc>
                  <a:txBody>
                    <a:bodyPr/>
                    <a:lstStyle/>
                    <a:p>
                      <a:pPr algn="ctr" fontAlgn="ctr"/>
                      <a:r>
                        <a:rPr lang="en-US" sz="1000" u="none" strike="noStrike">
                          <a:effectLst/>
                        </a:rPr>
                        <a:t>0</a:t>
                      </a:r>
                      <a:endParaRPr lang="en-US" sz="1000" b="0" i="0" u="none" strike="noStrike">
                        <a:solidFill>
                          <a:srgbClr val="000000"/>
                        </a:solidFill>
                        <a:effectLst/>
                        <a:latin typeface="Arial"/>
                      </a:endParaRPr>
                    </a:p>
                  </a:txBody>
                  <a:tcPr marL="8704" marR="8704" marT="8704" marB="0" anchor="ctr"/>
                </a:tc>
                <a:tc>
                  <a:txBody>
                    <a:bodyPr/>
                    <a:lstStyle/>
                    <a:p>
                      <a:pPr algn="ctr" fontAlgn="ctr"/>
                      <a:r>
                        <a:rPr lang="en-US" sz="1000" u="none" strike="noStrike">
                          <a:effectLst/>
                        </a:rPr>
                        <a:t>0</a:t>
                      </a:r>
                      <a:endParaRPr lang="en-US" sz="1000" b="0" i="0" u="none" strike="noStrike">
                        <a:solidFill>
                          <a:srgbClr val="000000"/>
                        </a:solidFill>
                        <a:effectLst/>
                        <a:latin typeface="Arial"/>
                      </a:endParaRPr>
                    </a:p>
                  </a:txBody>
                  <a:tcPr marL="8704" marR="8704" marT="8704" marB="0" anchor="ctr"/>
                </a:tc>
              </a:tr>
              <a:tr h="174075">
                <a:tc>
                  <a:txBody>
                    <a:bodyPr/>
                    <a:lstStyle/>
                    <a:p>
                      <a:pPr algn="ctr" fontAlgn="ctr"/>
                      <a:r>
                        <a:rPr lang="en-US" sz="1000" u="none" strike="noStrike">
                          <a:effectLst/>
                        </a:rPr>
                        <a:t>23</a:t>
                      </a:r>
                      <a:endParaRPr lang="en-US" sz="1000" b="1" i="0" u="none" strike="noStrike">
                        <a:solidFill>
                          <a:srgbClr val="000000"/>
                        </a:solidFill>
                        <a:effectLst/>
                        <a:latin typeface="Arial"/>
                      </a:endParaRPr>
                    </a:p>
                  </a:txBody>
                  <a:tcPr marL="8704" marR="8704" marT="8704" marB="0" anchor="ctr"/>
                </a:tc>
                <a:tc>
                  <a:txBody>
                    <a:bodyPr/>
                    <a:lstStyle/>
                    <a:p>
                      <a:pPr algn="ctr" fontAlgn="ctr"/>
                      <a:r>
                        <a:rPr lang="en-US" sz="1000" u="none" strike="noStrike">
                          <a:effectLst/>
                        </a:rPr>
                        <a:t>20</a:t>
                      </a:r>
                      <a:endParaRPr lang="en-US" sz="1000" b="0" i="0" u="none" strike="noStrike">
                        <a:solidFill>
                          <a:srgbClr val="000000"/>
                        </a:solidFill>
                        <a:effectLst/>
                        <a:latin typeface="Arial"/>
                      </a:endParaRPr>
                    </a:p>
                  </a:txBody>
                  <a:tcPr marL="8704" marR="8704" marT="8704" marB="0" anchor="ctr"/>
                </a:tc>
                <a:tc>
                  <a:txBody>
                    <a:bodyPr/>
                    <a:lstStyle/>
                    <a:p>
                      <a:pPr algn="ctr" fontAlgn="ctr"/>
                      <a:r>
                        <a:rPr lang="en-US" sz="1000" u="none" strike="noStrike">
                          <a:effectLst/>
                        </a:rPr>
                        <a:t>44.6</a:t>
                      </a:r>
                      <a:endParaRPr lang="en-US" sz="1000" b="0" i="0" u="none" strike="noStrike">
                        <a:solidFill>
                          <a:srgbClr val="000000"/>
                        </a:solidFill>
                        <a:effectLst/>
                        <a:latin typeface="Arial"/>
                      </a:endParaRPr>
                    </a:p>
                  </a:txBody>
                  <a:tcPr marL="8704" marR="8704" marT="8704" marB="0" anchor="ctr"/>
                </a:tc>
                <a:tc>
                  <a:txBody>
                    <a:bodyPr/>
                    <a:lstStyle/>
                    <a:p>
                      <a:pPr algn="ctr" fontAlgn="ctr"/>
                      <a:r>
                        <a:rPr lang="en-US" sz="1000" u="none" strike="noStrike">
                          <a:effectLst/>
                        </a:rPr>
                        <a:t>0</a:t>
                      </a:r>
                      <a:endParaRPr lang="en-US" sz="1000" b="0" i="0" u="none" strike="noStrike">
                        <a:solidFill>
                          <a:srgbClr val="000000"/>
                        </a:solidFill>
                        <a:effectLst/>
                        <a:latin typeface="Arial"/>
                      </a:endParaRPr>
                    </a:p>
                  </a:txBody>
                  <a:tcPr marL="8704" marR="8704" marT="8704" marB="0" anchor="ctr"/>
                </a:tc>
                <a:tc>
                  <a:txBody>
                    <a:bodyPr/>
                    <a:lstStyle/>
                    <a:p>
                      <a:pPr algn="ctr" fontAlgn="ctr"/>
                      <a:r>
                        <a:rPr lang="en-US" sz="1000" u="none" strike="noStrike">
                          <a:effectLst/>
                        </a:rPr>
                        <a:t>0.00233</a:t>
                      </a:r>
                      <a:endParaRPr lang="en-US" sz="1000" b="0" i="0" u="none" strike="noStrike">
                        <a:solidFill>
                          <a:srgbClr val="000000"/>
                        </a:solidFill>
                        <a:effectLst/>
                        <a:latin typeface="Arial"/>
                      </a:endParaRPr>
                    </a:p>
                  </a:txBody>
                  <a:tcPr marL="8704" marR="8704" marT="8704" marB="0" anchor="ctr"/>
                </a:tc>
                <a:tc>
                  <a:txBody>
                    <a:bodyPr/>
                    <a:lstStyle/>
                    <a:p>
                      <a:pPr algn="ctr" fontAlgn="ctr"/>
                      <a:r>
                        <a:rPr lang="en-US" sz="1000" u="none" strike="noStrike">
                          <a:effectLst/>
                        </a:rPr>
                        <a:t>0</a:t>
                      </a:r>
                      <a:endParaRPr lang="en-US" sz="1000" b="0" i="0" u="none" strike="noStrike">
                        <a:solidFill>
                          <a:srgbClr val="000000"/>
                        </a:solidFill>
                        <a:effectLst/>
                        <a:latin typeface="Arial"/>
                      </a:endParaRPr>
                    </a:p>
                  </a:txBody>
                  <a:tcPr marL="8704" marR="8704" marT="8704" marB="0" anchor="ctr"/>
                </a:tc>
                <a:tc>
                  <a:txBody>
                    <a:bodyPr/>
                    <a:lstStyle/>
                    <a:p>
                      <a:pPr algn="ctr" fontAlgn="ctr"/>
                      <a:r>
                        <a:rPr lang="en-US" sz="1000" u="none" strike="noStrike">
                          <a:effectLst/>
                        </a:rPr>
                        <a:t>0</a:t>
                      </a:r>
                      <a:endParaRPr lang="en-US" sz="1000" b="0" i="0" u="none" strike="noStrike">
                        <a:solidFill>
                          <a:srgbClr val="000000"/>
                        </a:solidFill>
                        <a:effectLst/>
                        <a:latin typeface="Arial"/>
                      </a:endParaRPr>
                    </a:p>
                  </a:txBody>
                  <a:tcPr marL="8704" marR="8704" marT="8704" marB="0" anchor="ctr"/>
                </a:tc>
              </a:tr>
              <a:tr h="174075">
                <a:tc>
                  <a:txBody>
                    <a:bodyPr/>
                    <a:lstStyle/>
                    <a:p>
                      <a:pPr algn="ctr" fontAlgn="ctr"/>
                      <a:r>
                        <a:rPr lang="en-US" sz="1000" u="none" strike="noStrike">
                          <a:effectLst/>
                        </a:rPr>
                        <a:t>24</a:t>
                      </a:r>
                      <a:endParaRPr lang="en-US" sz="1000" b="1" i="0" u="none" strike="noStrike">
                        <a:solidFill>
                          <a:srgbClr val="000000"/>
                        </a:solidFill>
                        <a:effectLst/>
                        <a:latin typeface="Arial"/>
                      </a:endParaRPr>
                    </a:p>
                  </a:txBody>
                  <a:tcPr marL="8704" marR="8704" marT="8704" marB="0" anchor="ctr"/>
                </a:tc>
                <a:tc>
                  <a:txBody>
                    <a:bodyPr/>
                    <a:lstStyle/>
                    <a:p>
                      <a:pPr algn="ctr" fontAlgn="ctr"/>
                      <a:r>
                        <a:rPr lang="en-US" sz="1000" u="none" strike="noStrike">
                          <a:effectLst/>
                        </a:rPr>
                        <a:t>20</a:t>
                      </a:r>
                      <a:endParaRPr lang="en-US" sz="1000" b="0" i="0" u="none" strike="noStrike">
                        <a:solidFill>
                          <a:srgbClr val="000000"/>
                        </a:solidFill>
                        <a:effectLst/>
                        <a:latin typeface="Arial"/>
                      </a:endParaRPr>
                    </a:p>
                  </a:txBody>
                  <a:tcPr marL="8704" marR="8704" marT="8704" marB="0" anchor="ctr"/>
                </a:tc>
                <a:tc>
                  <a:txBody>
                    <a:bodyPr/>
                    <a:lstStyle/>
                    <a:p>
                      <a:pPr algn="ctr" fontAlgn="ctr"/>
                      <a:r>
                        <a:rPr lang="en-US" sz="1000" u="none" strike="noStrike">
                          <a:effectLst/>
                        </a:rPr>
                        <a:t>33.4</a:t>
                      </a:r>
                      <a:endParaRPr lang="en-US" sz="1000" b="0" i="0" u="none" strike="noStrike">
                        <a:solidFill>
                          <a:srgbClr val="000000"/>
                        </a:solidFill>
                        <a:effectLst/>
                        <a:latin typeface="Arial"/>
                      </a:endParaRPr>
                    </a:p>
                  </a:txBody>
                  <a:tcPr marL="8704" marR="8704" marT="8704" marB="0" anchor="ctr"/>
                </a:tc>
                <a:tc>
                  <a:txBody>
                    <a:bodyPr/>
                    <a:lstStyle/>
                    <a:p>
                      <a:pPr algn="ctr" fontAlgn="ctr"/>
                      <a:r>
                        <a:rPr lang="en-US" sz="1000" u="none" strike="noStrike">
                          <a:effectLst/>
                        </a:rPr>
                        <a:t>1</a:t>
                      </a:r>
                      <a:endParaRPr lang="en-US" sz="1000" b="0" i="0" u="none" strike="noStrike">
                        <a:solidFill>
                          <a:srgbClr val="000000"/>
                        </a:solidFill>
                        <a:effectLst/>
                        <a:latin typeface="Arial"/>
                      </a:endParaRPr>
                    </a:p>
                  </a:txBody>
                  <a:tcPr marL="8704" marR="8704" marT="8704" marB="0" anchor="ctr"/>
                </a:tc>
                <a:tc>
                  <a:txBody>
                    <a:bodyPr/>
                    <a:lstStyle/>
                    <a:p>
                      <a:pPr algn="ctr" fontAlgn="ctr"/>
                      <a:r>
                        <a:rPr lang="en-US" sz="1000" u="none" strike="noStrike">
                          <a:effectLst/>
                        </a:rPr>
                        <a:t>1</a:t>
                      </a:r>
                      <a:endParaRPr lang="en-US" sz="1000" b="0" i="0" u="none" strike="noStrike">
                        <a:solidFill>
                          <a:srgbClr val="000000"/>
                        </a:solidFill>
                        <a:effectLst/>
                        <a:latin typeface="Arial"/>
                      </a:endParaRPr>
                    </a:p>
                  </a:txBody>
                  <a:tcPr marL="8704" marR="8704" marT="8704" marB="0" anchor="ctr"/>
                </a:tc>
                <a:tc>
                  <a:txBody>
                    <a:bodyPr/>
                    <a:lstStyle/>
                    <a:p>
                      <a:pPr algn="ctr" fontAlgn="ctr"/>
                      <a:r>
                        <a:rPr lang="en-US" sz="1000" u="none" strike="noStrike">
                          <a:effectLst/>
                        </a:rPr>
                        <a:t>1</a:t>
                      </a:r>
                      <a:endParaRPr lang="en-US" sz="1000" b="0" i="0" u="none" strike="noStrike">
                        <a:solidFill>
                          <a:srgbClr val="000000"/>
                        </a:solidFill>
                        <a:effectLst/>
                        <a:latin typeface="Arial"/>
                      </a:endParaRPr>
                    </a:p>
                  </a:txBody>
                  <a:tcPr marL="8704" marR="8704" marT="8704" marB="0" anchor="ctr"/>
                </a:tc>
                <a:tc>
                  <a:txBody>
                    <a:bodyPr/>
                    <a:lstStyle/>
                    <a:p>
                      <a:pPr algn="ctr" fontAlgn="ctr"/>
                      <a:r>
                        <a:rPr lang="en-US" sz="1000" u="none" strike="noStrike">
                          <a:effectLst/>
                        </a:rPr>
                        <a:t>1</a:t>
                      </a:r>
                      <a:endParaRPr lang="en-US" sz="1000" b="0" i="0" u="none" strike="noStrike">
                        <a:solidFill>
                          <a:srgbClr val="000000"/>
                        </a:solidFill>
                        <a:effectLst/>
                        <a:latin typeface="Arial"/>
                      </a:endParaRPr>
                    </a:p>
                  </a:txBody>
                  <a:tcPr marL="8704" marR="8704" marT="8704" marB="0" anchor="ctr"/>
                </a:tc>
              </a:tr>
              <a:tr h="174075">
                <a:tc>
                  <a:txBody>
                    <a:bodyPr/>
                    <a:lstStyle/>
                    <a:p>
                      <a:pPr algn="ctr" fontAlgn="ctr"/>
                      <a:r>
                        <a:rPr lang="en-US" sz="1000" u="none" strike="noStrike">
                          <a:effectLst/>
                        </a:rPr>
                        <a:t>25</a:t>
                      </a:r>
                      <a:endParaRPr lang="en-US" sz="1000" b="1" i="0" u="none" strike="noStrike">
                        <a:solidFill>
                          <a:srgbClr val="000000"/>
                        </a:solidFill>
                        <a:effectLst/>
                        <a:latin typeface="Arial"/>
                      </a:endParaRPr>
                    </a:p>
                  </a:txBody>
                  <a:tcPr marL="8704" marR="8704" marT="8704" marB="0" anchor="ctr"/>
                </a:tc>
                <a:tc>
                  <a:txBody>
                    <a:bodyPr/>
                    <a:lstStyle/>
                    <a:p>
                      <a:pPr algn="ctr" fontAlgn="ctr"/>
                      <a:r>
                        <a:rPr lang="en-US" sz="1000" u="none" strike="noStrike">
                          <a:effectLst/>
                        </a:rPr>
                        <a:t>22</a:t>
                      </a:r>
                      <a:endParaRPr lang="en-US" sz="1000" b="0" i="0" u="none" strike="noStrike">
                        <a:solidFill>
                          <a:srgbClr val="000000"/>
                        </a:solidFill>
                        <a:effectLst/>
                        <a:latin typeface="Arial"/>
                      </a:endParaRPr>
                    </a:p>
                  </a:txBody>
                  <a:tcPr marL="8704" marR="8704" marT="8704" marB="0" anchor="ctr"/>
                </a:tc>
                <a:tc>
                  <a:txBody>
                    <a:bodyPr/>
                    <a:lstStyle/>
                    <a:p>
                      <a:pPr algn="ctr" fontAlgn="ctr"/>
                      <a:r>
                        <a:rPr lang="en-US" sz="1000" u="none" strike="noStrike">
                          <a:effectLst/>
                        </a:rPr>
                        <a:t>28.6</a:t>
                      </a:r>
                      <a:endParaRPr lang="en-US" sz="1000" b="0" i="0" u="none" strike="noStrike">
                        <a:solidFill>
                          <a:srgbClr val="000000"/>
                        </a:solidFill>
                        <a:effectLst/>
                        <a:latin typeface="Arial"/>
                      </a:endParaRPr>
                    </a:p>
                  </a:txBody>
                  <a:tcPr marL="8704" marR="8704" marT="8704" marB="0" anchor="ctr"/>
                </a:tc>
                <a:tc>
                  <a:txBody>
                    <a:bodyPr/>
                    <a:lstStyle/>
                    <a:p>
                      <a:pPr algn="ctr" fontAlgn="ctr"/>
                      <a:r>
                        <a:rPr lang="en-US" sz="1000" u="none" strike="noStrike">
                          <a:effectLst/>
                        </a:rPr>
                        <a:t>1</a:t>
                      </a:r>
                      <a:endParaRPr lang="en-US" sz="1000" b="0" i="0" u="none" strike="noStrike">
                        <a:solidFill>
                          <a:srgbClr val="000000"/>
                        </a:solidFill>
                        <a:effectLst/>
                        <a:latin typeface="Arial"/>
                      </a:endParaRPr>
                    </a:p>
                  </a:txBody>
                  <a:tcPr marL="8704" marR="8704" marT="8704" marB="0" anchor="ctr"/>
                </a:tc>
                <a:tc>
                  <a:txBody>
                    <a:bodyPr/>
                    <a:lstStyle/>
                    <a:p>
                      <a:pPr algn="ctr" fontAlgn="ctr"/>
                      <a:r>
                        <a:rPr lang="en-US" sz="1000" u="none" strike="noStrike">
                          <a:effectLst/>
                        </a:rPr>
                        <a:t>1</a:t>
                      </a:r>
                      <a:endParaRPr lang="en-US" sz="1000" b="0" i="0" u="none" strike="noStrike">
                        <a:solidFill>
                          <a:srgbClr val="000000"/>
                        </a:solidFill>
                        <a:effectLst/>
                        <a:latin typeface="Arial"/>
                      </a:endParaRPr>
                    </a:p>
                  </a:txBody>
                  <a:tcPr marL="8704" marR="8704" marT="8704" marB="0" anchor="ctr"/>
                </a:tc>
                <a:tc>
                  <a:txBody>
                    <a:bodyPr/>
                    <a:lstStyle/>
                    <a:p>
                      <a:pPr algn="ctr" fontAlgn="ctr"/>
                      <a:r>
                        <a:rPr lang="en-US" sz="1000" u="none" strike="noStrike">
                          <a:effectLst/>
                        </a:rPr>
                        <a:t>1</a:t>
                      </a:r>
                      <a:endParaRPr lang="en-US" sz="1000" b="0" i="0" u="none" strike="noStrike">
                        <a:solidFill>
                          <a:srgbClr val="000000"/>
                        </a:solidFill>
                        <a:effectLst/>
                        <a:latin typeface="Arial"/>
                      </a:endParaRPr>
                    </a:p>
                  </a:txBody>
                  <a:tcPr marL="8704" marR="8704" marT="8704" marB="0" anchor="ctr"/>
                </a:tc>
                <a:tc>
                  <a:txBody>
                    <a:bodyPr/>
                    <a:lstStyle/>
                    <a:p>
                      <a:pPr algn="ctr" fontAlgn="ctr"/>
                      <a:r>
                        <a:rPr lang="en-US" sz="1000" u="none" strike="noStrike" dirty="0">
                          <a:effectLst/>
                        </a:rPr>
                        <a:t>1</a:t>
                      </a:r>
                      <a:endParaRPr lang="en-US" sz="1000" b="0" i="0" u="none" strike="noStrike" dirty="0">
                        <a:solidFill>
                          <a:srgbClr val="000000"/>
                        </a:solidFill>
                        <a:effectLst/>
                        <a:latin typeface="Arial"/>
                      </a:endParaRPr>
                    </a:p>
                  </a:txBody>
                  <a:tcPr marL="8704" marR="8704" marT="8704" marB="0" anchor="ctr"/>
                </a:tc>
              </a:tr>
            </a:tbl>
          </a:graphicData>
        </a:graphic>
      </p:graphicFrame>
    </p:spTree>
    <p:extLst>
      <p:ext uri="{BB962C8B-B14F-4D97-AF65-F5344CB8AC3E}">
        <p14:creationId xmlns:p14="http://schemas.microsoft.com/office/powerpoint/2010/main" val="63476449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err="1" smtClean="0">
                <a:solidFill>
                  <a:srgbClr val="C00000"/>
                </a:solidFill>
              </a:rPr>
              <a:t>Probit</a:t>
            </a:r>
            <a:r>
              <a:rPr lang="en-US" b="1" dirty="0" smtClean="0">
                <a:solidFill>
                  <a:srgbClr val="C00000"/>
                </a:solidFill>
              </a:rPr>
              <a:t> Regression</a:t>
            </a:r>
            <a:endParaRPr lang="en-US" b="1" dirty="0">
              <a:solidFill>
                <a:srgbClr val="C00000"/>
              </a:solidFill>
            </a:endParaRPr>
          </a:p>
        </p:txBody>
      </p:sp>
      <p:sp>
        <p:nvSpPr>
          <p:cNvPr id="3" name="Subtitle 2"/>
          <p:cNvSpPr>
            <a:spLocks noGrp="1"/>
          </p:cNvSpPr>
          <p:nvPr>
            <p:ph type="subTitle" idx="1"/>
          </p:nvPr>
        </p:nvSpPr>
        <p:spPr/>
        <p:txBody>
          <a:bodyPr>
            <a:normAutofit/>
          </a:bodyPr>
          <a:lstStyle/>
          <a:p>
            <a:r>
              <a:rPr lang="en-US" sz="4000" b="1" dirty="0" smtClean="0">
                <a:solidFill>
                  <a:srgbClr val="C00000"/>
                </a:solidFill>
              </a:rPr>
              <a:t>Example</a:t>
            </a:r>
            <a:endParaRPr lang="en-US" sz="4000" dirty="0"/>
          </a:p>
        </p:txBody>
      </p:sp>
    </p:spTree>
    <p:extLst>
      <p:ext uri="{BB962C8B-B14F-4D97-AF65-F5344CB8AC3E}">
        <p14:creationId xmlns:p14="http://schemas.microsoft.com/office/powerpoint/2010/main" val="158097224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err="1" smtClean="0">
                <a:solidFill>
                  <a:srgbClr val="C00000"/>
                </a:solidFill>
              </a:rPr>
              <a:t>Probit</a:t>
            </a:r>
            <a:r>
              <a:rPr lang="en-US" sz="3600" b="1" dirty="0" smtClean="0">
                <a:solidFill>
                  <a:srgbClr val="C00000"/>
                </a:solidFill>
              </a:rPr>
              <a:t> Regression</a:t>
            </a:r>
            <a:br>
              <a:rPr lang="en-US" sz="3600" b="1" dirty="0" smtClean="0">
                <a:solidFill>
                  <a:srgbClr val="C00000"/>
                </a:solidFill>
              </a:rPr>
            </a:br>
            <a:r>
              <a:rPr lang="en-US" sz="3600" b="1" dirty="0" smtClean="0">
                <a:solidFill>
                  <a:srgbClr val="C00000"/>
                </a:solidFill>
              </a:rPr>
              <a:t>Review</a:t>
            </a:r>
            <a:endParaRPr lang="en-US" sz="3600" b="1" dirty="0">
              <a:solidFill>
                <a:srgbClr val="C00000"/>
              </a:solidFill>
            </a:endParaRPr>
          </a:p>
        </p:txBody>
      </p:sp>
      <mc:AlternateContent xmlns:mc="http://schemas.openxmlformats.org/markup-compatibility/2006" xmlns:a14="http://schemas.microsoft.com/office/drawing/2010/main">
        <mc:Choice Requires="a14">
          <p:sp>
            <p:nvSpPr>
              <p:cNvPr id="3" name="TextBox 2"/>
              <p:cNvSpPr txBox="1"/>
              <p:nvPr/>
            </p:nvSpPr>
            <p:spPr>
              <a:xfrm>
                <a:off x="457200" y="1676400"/>
                <a:ext cx="8229600" cy="3693319"/>
              </a:xfrm>
              <a:prstGeom prst="rect">
                <a:avLst/>
              </a:prstGeom>
              <a:noFill/>
            </p:spPr>
            <p:txBody>
              <a:bodyPr wrap="square" rtlCol="0">
                <a:spAutoFit/>
              </a:bodyPr>
              <a:lstStyle/>
              <a:p>
                <a:pPr marL="285750" indent="-285750">
                  <a:buFont typeface="Arial" pitchFamily="34" charset="0"/>
                  <a:buChar char="•"/>
                </a:pPr>
                <a:r>
                  <a:rPr lang="en-US" dirty="0" smtClean="0"/>
                  <a:t>Assume that the are “</a:t>
                </a:r>
                <a:r>
                  <a:rPr lang="en-US" b="1" i="1" dirty="0" smtClean="0"/>
                  <a:t>P</a:t>
                </a:r>
                <a:r>
                  <a:rPr lang="en-US" dirty="0" smtClean="0"/>
                  <a:t>” records and each record is labeled </a:t>
                </a:r>
                <a:r>
                  <a:rPr lang="en-US" b="1" i="1" dirty="0" err="1" smtClean="0"/>
                  <a:t>i</a:t>
                </a:r>
                <a:r>
                  <a:rPr lang="en-US" dirty="0" smtClean="0"/>
                  <a:t> where </a:t>
                </a:r>
                <a:r>
                  <a:rPr lang="en-US" b="1" i="1" dirty="0" err="1" smtClean="0"/>
                  <a:t>i</a:t>
                </a:r>
                <a:r>
                  <a:rPr lang="en-US" b="1" i="1" dirty="0" smtClean="0"/>
                  <a:t>=1..P</a:t>
                </a:r>
              </a:p>
              <a:p>
                <a:pPr marL="285750" indent="-285750">
                  <a:buFont typeface="Arial" pitchFamily="34" charset="0"/>
                  <a:buChar char="•"/>
                </a:pPr>
                <a:r>
                  <a:rPr lang="en-US" dirty="0" smtClean="0"/>
                  <a:t>Assume that each record has a </a:t>
                </a:r>
                <a:r>
                  <a:rPr lang="en-US" b="1" dirty="0" smtClean="0"/>
                  <a:t>Binary</a:t>
                </a:r>
                <a:r>
                  <a:rPr lang="en-US" dirty="0" smtClean="0"/>
                  <a:t> </a:t>
                </a:r>
                <a:r>
                  <a:rPr lang="en-US" b="1" i="1" dirty="0" smtClean="0"/>
                  <a:t>Y</a:t>
                </a:r>
                <a:r>
                  <a:rPr lang="en-US" dirty="0" smtClean="0"/>
                  <a:t> variable that is a target variable </a:t>
                </a:r>
              </a:p>
              <a:p>
                <a:pPr marL="285750" indent="-285750">
                  <a:buFont typeface="Arial" pitchFamily="34" charset="0"/>
                  <a:buChar char="•"/>
                </a:pPr>
                <a:r>
                  <a:rPr lang="en-US" dirty="0" smtClean="0"/>
                  <a:t>Assume that </a:t>
                </a:r>
                <a:r>
                  <a:rPr lang="en-US" b="1" i="1" dirty="0" smtClean="0"/>
                  <a:t>X</a:t>
                </a:r>
                <a:r>
                  <a:rPr lang="en-US" b="1" i="1" baseline="-25000" dirty="0" smtClean="0"/>
                  <a:t>1</a:t>
                </a:r>
                <a:r>
                  <a:rPr lang="en-US" b="1" i="1" dirty="0" smtClean="0"/>
                  <a:t>, X</a:t>
                </a:r>
                <a:r>
                  <a:rPr lang="en-US" b="1" i="1" baseline="-25000" dirty="0" smtClean="0"/>
                  <a:t>2</a:t>
                </a:r>
                <a:r>
                  <a:rPr lang="en-US" b="1" i="1" dirty="0" smtClean="0"/>
                  <a:t>, X</a:t>
                </a:r>
                <a:r>
                  <a:rPr lang="en-US" b="1" i="1" baseline="-25000" dirty="0" smtClean="0"/>
                  <a:t>3</a:t>
                </a:r>
                <a:r>
                  <a:rPr lang="en-US" b="1" i="1" dirty="0" smtClean="0"/>
                  <a:t>, … </a:t>
                </a:r>
                <a:r>
                  <a:rPr lang="en-US" b="1" i="1" dirty="0" err="1" smtClean="0"/>
                  <a:t>X</a:t>
                </a:r>
                <a:r>
                  <a:rPr lang="en-US" b="1" i="1" baseline="-25000" dirty="0" err="1" smtClean="0"/>
                  <a:t>n</a:t>
                </a:r>
                <a:r>
                  <a:rPr lang="en-US" dirty="0" smtClean="0"/>
                  <a:t> are input variables </a:t>
                </a:r>
              </a:p>
              <a:p>
                <a:pPr marL="285750" indent="-285750">
                  <a:buFont typeface="Arial" pitchFamily="34" charset="0"/>
                  <a:buChar char="•"/>
                </a:pPr>
                <a:r>
                  <a:rPr lang="en-US" dirty="0" smtClean="0"/>
                  <a:t>Assume that there are some weights or </a:t>
                </a:r>
                <a:r>
                  <a:rPr lang="en-US" b="1" i="1" dirty="0" smtClean="0">
                    <a:latin typeface="Symbol" pitchFamily="18" charset="2"/>
                  </a:rPr>
                  <a:t>b</a:t>
                </a:r>
                <a:r>
                  <a:rPr lang="en-US" dirty="0" smtClean="0"/>
                  <a:t> (beta) values so that:</a:t>
                </a:r>
                <a:endParaRPr lang="en-US" dirty="0"/>
              </a:p>
              <a:p>
                <a:endParaRPr lang="en-US" dirty="0"/>
              </a:p>
              <a:p>
                <a:pPr lvl="2"/>
                <a:r>
                  <a:rPr lang="en-US" dirty="0" err="1" smtClean="0">
                    <a:solidFill>
                      <a:srgbClr val="FF0000"/>
                    </a:solidFill>
                  </a:rPr>
                  <a:t>Z_Score_Y</a:t>
                </a:r>
                <a:r>
                  <a:rPr lang="en-US" baseline="-25000" dirty="0" err="1" smtClean="0">
                    <a:solidFill>
                      <a:srgbClr val="FF0000"/>
                    </a:solidFill>
                  </a:rPr>
                  <a:t>i</a:t>
                </a:r>
                <a:r>
                  <a:rPr lang="en-US" dirty="0" smtClean="0"/>
                  <a:t> </a:t>
                </a:r>
                <a14:m>
                  <m:oMath xmlns:m="http://schemas.openxmlformats.org/officeDocument/2006/math">
                    <m:r>
                      <a:rPr lang="en-US" b="0" i="1" smtClean="0">
                        <a:latin typeface="Cambria Math"/>
                      </a:rPr>
                      <m:t>=</m:t>
                    </m:r>
                    <m:sSub>
                      <m:sSubPr>
                        <m:ctrlPr>
                          <a:rPr lang="en-US" b="0" i="1" smtClean="0">
                            <a:latin typeface="Cambria Math"/>
                          </a:rPr>
                        </m:ctrlPr>
                      </m:sSubPr>
                      <m:e>
                        <m:r>
                          <m:rPr>
                            <m:sty m:val="p"/>
                          </m:rPr>
                          <a:rPr lang="el-GR" b="0" i="1" smtClean="0">
                            <a:latin typeface="Cambria Math"/>
                          </a:rPr>
                          <m:t>β</m:t>
                        </m:r>
                      </m:e>
                      <m:sub>
                        <m:r>
                          <a:rPr lang="en-US" b="0" i="1" smtClean="0">
                            <a:latin typeface="Cambria Math"/>
                          </a:rPr>
                          <m:t>0</m:t>
                        </m:r>
                      </m:sub>
                    </m:sSub>
                  </m:oMath>
                </a14:m>
                <a:r>
                  <a:rPr lang="en-US" dirty="0" smtClean="0"/>
                  <a:t>+</a:t>
                </a:r>
                <a14:m>
                  <m:oMath xmlns:m="http://schemas.openxmlformats.org/officeDocument/2006/math">
                    <m:sSub>
                      <m:sSubPr>
                        <m:ctrlPr>
                          <a:rPr lang="en-US" i="1">
                            <a:latin typeface="Cambria Math"/>
                          </a:rPr>
                        </m:ctrlPr>
                      </m:sSubPr>
                      <m:e>
                        <m:r>
                          <m:rPr>
                            <m:sty m:val="p"/>
                          </m:rPr>
                          <a:rPr lang="el-GR" i="1">
                            <a:latin typeface="Cambria Math"/>
                          </a:rPr>
                          <m:t>β</m:t>
                        </m:r>
                      </m:e>
                      <m:sub>
                        <m:r>
                          <a:rPr lang="en-US" b="0" i="1" smtClean="0">
                            <a:latin typeface="Cambria Math"/>
                          </a:rPr>
                          <m:t>1</m:t>
                        </m:r>
                      </m:sub>
                    </m:sSub>
                    <m:sSub>
                      <m:sSubPr>
                        <m:ctrlPr>
                          <a:rPr lang="en-US" i="1" smtClean="0">
                            <a:latin typeface="Cambria Math"/>
                          </a:rPr>
                        </m:ctrlPr>
                      </m:sSubPr>
                      <m:e>
                        <m:r>
                          <a:rPr lang="en-US" b="0" i="1" smtClean="0">
                            <a:latin typeface="Cambria Math"/>
                          </a:rPr>
                          <m:t>𝑋</m:t>
                        </m:r>
                      </m:e>
                      <m:sub>
                        <m:r>
                          <a:rPr lang="en-US" b="0" i="1" smtClean="0">
                            <a:latin typeface="Cambria Math"/>
                          </a:rPr>
                          <m:t>𝑖</m:t>
                        </m:r>
                        <m:r>
                          <a:rPr lang="en-US" b="0" i="1" smtClean="0">
                            <a:latin typeface="Cambria Math"/>
                          </a:rPr>
                          <m:t>1</m:t>
                        </m:r>
                      </m:sub>
                    </m:sSub>
                    <m:r>
                      <m:rPr>
                        <m:nor/>
                      </m:rPr>
                      <a:rPr lang="en-US" dirty="0"/>
                      <m:t>+</m:t>
                    </m:r>
                    <m:sSub>
                      <m:sSubPr>
                        <m:ctrlPr>
                          <a:rPr lang="en-US" i="1">
                            <a:latin typeface="Cambria Math"/>
                          </a:rPr>
                        </m:ctrlPr>
                      </m:sSubPr>
                      <m:e>
                        <m:r>
                          <m:rPr>
                            <m:sty m:val="p"/>
                          </m:rPr>
                          <a:rPr lang="el-GR" i="1">
                            <a:latin typeface="Cambria Math"/>
                          </a:rPr>
                          <m:t>β</m:t>
                        </m:r>
                      </m:e>
                      <m:sub>
                        <m:r>
                          <a:rPr lang="en-US" b="0" i="1" smtClean="0">
                            <a:latin typeface="Cambria Math"/>
                          </a:rPr>
                          <m:t>2</m:t>
                        </m:r>
                      </m:sub>
                    </m:sSub>
                    <m:sSub>
                      <m:sSubPr>
                        <m:ctrlPr>
                          <a:rPr lang="en-US" i="1">
                            <a:latin typeface="Cambria Math"/>
                          </a:rPr>
                        </m:ctrlPr>
                      </m:sSubPr>
                      <m:e>
                        <m:r>
                          <a:rPr lang="en-US" i="1">
                            <a:latin typeface="Cambria Math"/>
                          </a:rPr>
                          <m:t>𝑋</m:t>
                        </m:r>
                      </m:e>
                      <m:sub>
                        <m:r>
                          <a:rPr lang="en-US" b="0" i="1" smtClean="0">
                            <a:latin typeface="Cambria Math"/>
                          </a:rPr>
                          <m:t>𝑖</m:t>
                        </m:r>
                        <m:r>
                          <a:rPr lang="en-US" b="0" i="1" smtClean="0">
                            <a:latin typeface="Cambria Math"/>
                          </a:rPr>
                          <m:t>2</m:t>
                        </m:r>
                      </m:sub>
                    </m:sSub>
                  </m:oMath>
                </a14:m>
                <a:r>
                  <a:rPr lang="en-US" dirty="0"/>
                  <a:t>+</a:t>
                </a:r>
                <a14:m>
                  <m:oMath xmlns:m="http://schemas.openxmlformats.org/officeDocument/2006/math">
                    <m:sSub>
                      <m:sSubPr>
                        <m:ctrlPr>
                          <a:rPr lang="en-US" i="1">
                            <a:latin typeface="Cambria Math"/>
                          </a:rPr>
                        </m:ctrlPr>
                      </m:sSubPr>
                      <m:e>
                        <m:r>
                          <m:rPr>
                            <m:sty m:val="p"/>
                          </m:rPr>
                          <a:rPr lang="el-GR" i="1">
                            <a:latin typeface="Cambria Math"/>
                          </a:rPr>
                          <m:t>β</m:t>
                        </m:r>
                      </m:e>
                      <m:sub>
                        <m:r>
                          <a:rPr lang="en-US" b="0" i="1" smtClean="0">
                            <a:latin typeface="Cambria Math"/>
                          </a:rPr>
                          <m:t>3</m:t>
                        </m:r>
                      </m:sub>
                    </m:sSub>
                    <m:sSub>
                      <m:sSubPr>
                        <m:ctrlPr>
                          <a:rPr lang="en-US" i="1">
                            <a:latin typeface="Cambria Math"/>
                          </a:rPr>
                        </m:ctrlPr>
                      </m:sSubPr>
                      <m:e>
                        <m:r>
                          <a:rPr lang="en-US" i="1">
                            <a:latin typeface="Cambria Math"/>
                          </a:rPr>
                          <m:t>𝑋</m:t>
                        </m:r>
                      </m:e>
                      <m:sub>
                        <m:r>
                          <a:rPr lang="en-US" b="0" i="1" smtClean="0">
                            <a:latin typeface="Cambria Math"/>
                          </a:rPr>
                          <m:t>𝑖</m:t>
                        </m:r>
                        <m:r>
                          <a:rPr lang="en-US" b="0" i="1" smtClean="0">
                            <a:latin typeface="Cambria Math"/>
                          </a:rPr>
                          <m:t>3</m:t>
                        </m:r>
                      </m:sub>
                    </m:sSub>
                  </m:oMath>
                </a14:m>
                <a:r>
                  <a:rPr lang="en-US" dirty="0" smtClean="0"/>
                  <a:t>+ … +</a:t>
                </a:r>
                <a14:m>
                  <m:oMath xmlns:m="http://schemas.openxmlformats.org/officeDocument/2006/math">
                    <m:sSub>
                      <m:sSubPr>
                        <m:ctrlPr>
                          <a:rPr lang="en-US" i="1">
                            <a:latin typeface="Cambria Math"/>
                          </a:rPr>
                        </m:ctrlPr>
                      </m:sSubPr>
                      <m:e>
                        <m:r>
                          <m:rPr>
                            <m:sty m:val="p"/>
                          </m:rPr>
                          <a:rPr lang="el-GR" i="1">
                            <a:latin typeface="Cambria Math"/>
                          </a:rPr>
                          <m:t>β</m:t>
                        </m:r>
                      </m:e>
                      <m:sub>
                        <m:r>
                          <a:rPr lang="en-US" b="0" i="1" smtClean="0">
                            <a:latin typeface="Cambria Math"/>
                          </a:rPr>
                          <m:t>𝑛</m:t>
                        </m:r>
                      </m:sub>
                    </m:sSub>
                    <m:sSub>
                      <m:sSubPr>
                        <m:ctrlPr>
                          <a:rPr lang="en-US" i="1">
                            <a:latin typeface="Cambria Math"/>
                          </a:rPr>
                        </m:ctrlPr>
                      </m:sSubPr>
                      <m:e>
                        <m:r>
                          <a:rPr lang="en-US" i="1">
                            <a:latin typeface="Cambria Math"/>
                          </a:rPr>
                          <m:t>𝑋</m:t>
                        </m:r>
                      </m:e>
                      <m:sub>
                        <m:r>
                          <a:rPr lang="en-US" b="0" i="1" smtClean="0">
                            <a:latin typeface="Cambria Math"/>
                          </a:rPr>
                          <m:t>𝑖𝑛</m:t>
                        </m:r>
                      </m:sub>
                    </m:sSub>
                  </m:oMath>
                </a14:m>
                <a:endParaRPr lang="en-US" b="0" dirty="0" smtClean="0"/>
              </a:p>
              <a:p>
                <a:pPr lvl="2"/>
                <a:r>
                  <a:rPr lang="en-US" dirty="0">
                    <a:solidFill>
                      <a:srgbClr val="0070C0"/>
                    </a:solidFill>
                  </a:rPr>
                  <a:t>Prob_</a:t>
                </a:r>
                <a14:m>
                  <m:oMath xmlns:m="http://schemas.openxmlformats.org/officeDocument/2006/math">
                    <m:sSub>
                      <m:sSubPr>
                        <m:ctrlPr>
                          <a:rPr lang="en-US" i="1">
                            <a:solidFill>
                              <a:srgbClr val="0070C0"/>
                            </a:solidFill>
                            <a:latin typeface="Cambria Math"/>
                          </a:rPr>
                        </m:ctrlPr>
                      </m:sSubPr>
                      <m:e>
                        <m:r>
                          <a:rPr lang="en-US" i="1">
                            <a:solidFill>
                              <a:srgbClr val="0070C0"/>
                            </a:solidFill>
                            <a:latin typeface="Cambria Math"/>
                          </a:rPr>
                          <m:t>𝑌</m:t>
                        </m:r>
                      </m:e>
                      <m:sub>
                        <m:r>
                          <a:rPr lang="en-US" i="1">
                            <a:solidFill>
                              <a:srgbClr val="0070C0"/>
                            </a:solidFill>
                            <a:latin typeface="Cambria Math"/>
                          </a:rPr>
                          <m:t>𝑖</m:t>
                        </m:r>
                      </m:sub>
                    </m:sSub>
                    <m:r>
                      <a:rPr lang="en-US" i="1">
                        <a:solidFill>
                          <a:srgbClr val="0070C0"/>
                        </a:solidFill>
                        <a:latin typeface="Cambria Math"/>
                      </a:rPr>
                      <m:t> </m:t>
                    </m:r>
                  </m:oMath>
                </a14:m>
                <a:r>
                  <a:rPr lang="en-US" dirty="0"/>
                  <a:t>= </a:t>
                </a:r>
                <a:r>
                  <a:rPr lang="en-US" dirty="0" err="1" smtClean="0"/>
                  <a:t>probnorm</a:t>
                </a:r>
                <a:r>
                  <a:rPr lang="en-US" dirty="0" smtClean="0"/>
                  <a:t>(</a:t>
                </a:r>
                <a:r>
                  <a:rPr lang="en-US" dirty="0" err="1">
                    <a:solidFill>
                      <a:srgbClr val="FF0000"/>
                    </a:solidFill>
                  </a:rPr>
                  <a:t>Z_Score_Y</a:t>
                </a:r>
                <a:r>
                  <a:rPr lang="en-US" baseline="-25000" dirty="0" err="1">
                    <a:solidFill>
                      <a:srgbClr val="FF0000"/>
                    </a:solidFill>
                  </a:rPr>
                  <a:t>i</a:t>
                </a:r>
                <a:r>
                  <a:rPr lang="en-US" dirty="0" smtClean="0"/>
                  <a:t>)</a:t>
                </a:r>
                <a:endParaRPr lang="en-US" dirty="0"/>
              </a:p>
              <a:p>
                <a:pPr algn="ctr"/>
                <a:endParaRPr lang="en-US" dirty="0"/>
              </a:p>
              <a:p>
                <a:pPr marL="285750" indent="-285750">
                  <a:buFont typeface="Arial" pitchFamily="34" charset="0"/>
                  <a:buChar char="•"/>
                </a:pPr>
                <a:r>
                  <a:rPr lang="en-US" dirty="0" smtClean="0">
                    <a:solidFill>
                      <a:schemeClr val="accent2">
                        <a:lumMod val="75000"/>
                      </a:schemeClr>
                    </a:solidFill>
                  </a:rPr>
                  <a:t>Note: PROBNORM is an internal SAS Function that will return the cumulative density function of a normal curve given a Z-Score. Other programming languages will have probably have a similar function, but will likely have a different name.</a:t>
                </a:r>
              </a:p>
              <a:p>
                <a:pPr marL="285750" indent="-285750">
                  <a:buFont typeface="Arial" pitchFamily="34" charset="0"/>
                  <a:buChar char="•"/>
                </a:pPr>
                <a:endParaRPr lang="en-US" dirty="0"/>
              </a:p>
              <a:p>
                <a:pPr marL="285750" indent="-285750">
                  <a:buFont typeface="Arial" pitchFamily="34" charset="0"/>
                  <a:buChar char="•"/>
                </a:pPr>
                <a:r>
                  <a:rPr lang="en-US" dirty="0" smtClean="0"/>
                  <a:t>The </a:t>
                </a:r>
                <a:r>
                  <a:rPr lang="en-US" b="1" i="1" dirty="0">
                    <a:latin typeface="Symbol" pitchFamily="18" charset="2"/>
                  </a:rPr>
                  <a:t>b </a:t>
                </a:r>
                <a:r>
                  <a:rPr lang="en-US" b="1" i="1" dirty="0" smtClean="0">
                    <a:latin typeface="Symbol" pitchFamily="18" charset="2"/>
                  </a:rPr>
                  <a:t> </a:t>
                </a:r>
                <a:r>
                  <a:rPr lang="en-US" dirty="0" smtClean="0"/>
                  <a:t>terms are selected using the MAXIMUM LIKELIHOOD algorithm</a:t>
                </a:r>
                <a:endParaRPr lang="en-US" baseline="30000" dirty="0" smtClean="0"/>
              </a:p>
            </p:txBody>
          </p:sp>
        </mc:Choice>
        <mc:Fallback xmlns="">
          <p:sp>
            <p:nvSpPr>
              <p:cNvPr id="3" name="TextBox 2"/>
              <p:cNvSpPr txBox="1">
                <a:spLocks noRot="1" noChangeAspect="1" noMove="1" noResize="1" noEditPoints="1" noAdjustHandles="1" noChangeArrowheads="1" noChangeShapeType="1" noTextEdit="1"/>
              </p:cNvSpPr>
              <p:nvPr/>
            </p:nvSpPr>
            <p:spPr>
              <a:xfrm>
                <a:off x="457200" y="1676400"/>
                <a:ext cx="8229600" cy="3693319"/>
              </a:xfrm>
              <a:prstGeom prst="rect">
                <a:avLst/>
              </a:prstGeom>
              <a:blipFill rotWithShape="1">
                <a:blip r:embed="rId3"/>
                <a:stretch>
                  <a:fillRect l="-444" t="-825" b="-1650"/>
                </a:stretch>
              </a:blipFill>
            </p:spPr>
            <p:txBody>
              <a:bodyPr/>
              <a:lstStyle/>
              <a:p>
                <a:r>
                  <a:rPr lang="en-US">
                    <a:noFill/>
                  </a:rPr>
                  <a:t> </a:t>
                </a:r>
              </a:p>
            </p:txBody>
          </p:sp>
        </mc:Fallback>
      </mc:AlternateContent>
    </p:spTree>
    <p:extLst>
      <p:ext uri="{BB962C8B-B14F-4D97-AF65-F5344CB8AC3E}">
        <p14:creationId xmlns:p14="http://schemas.microsoft.com/office/powerpoint/2010/main" val="105964525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err="1">
                <a:solidFill>
                  <a:srgbClr val="C00000"/>
                </a:solidFill>
              </a:rPr>
              <a:t>Probit</a:t>
            </a:r>
            <a:r>
              <a:rPr lang="en-US" sz="3600" b="1" dirty="0">
                <a:solidFill>
                  <a:srgbClr val="C00000"/>
                </a:solidFill>
              </a:rPr>
              <a:t> Regression</a:t>
            </a:r>
            <a:r>
              <a:rPr lang="en-US" sz="3600" b="1" dirty="0" smtClean="0">
                <a:solidFill>
                  <a:srgbClr val="C00000"/>
                </a:solidFill>
              </a:rPr>
              <a:t/>
            </a:r>
            <a:br>
              <a:rPr lang="en-US" sz="3600" b="1" dirty="0" smtClean="0">
                <a:solidFill>
                  <a:srgbClr val="C00000"/>
                </a:solidFill>
              </a:rPr>
            </a:br>
            <a:r>
              <a:rPr lang="en-US" sz="3600" b="1" dirty="0" smtClean="0">
                <a:solidFill>
                  <a:srgbClr val="C00000"/>
                </a:solidFill>
              </a:rPr>
              <a:t>Review</a:t>
            </a:r>
            <a:endParaRPr lang="en-US" sz="3600" b="1" dirty="0">
              <a:solidFill>
                <a:srgbClr val="C00000"/>
              </a:solidFill>
            </a:endParaRPr>
          </a:p>
        </p:txBody>
      </p:sp>
      <mc:AlternateContent xmlns:mc="http://schemas.openxmlformats.org/markup-compatibility/2006" xmlns:a14="http://schemas.microsoft.com/office/drawing/2010/main">
        <mc:Choice Requires="a14">
          <p:sp>
            <p:nvSpPr>
              <p:cNvPr id="3" name="TextBox 2"/>
              <p:cNvSpPr txBox="1"/>
              <p:nvPr/>
            </p:nvSpPr>
            <p:spPr>
              <a:xfrm>
                <a:off x="457200" y="1676400"/>
                <a:ext cx="8229600" cy="2585323"/>
              </a:xfrm>
              <a:prstGeom prst="rect">
                <a:avLst/>
              </a:prstGeom>
              <a:noFill/>
            </p:spPr>
            <p:txBody>
              <a:bodyPr wrap="square" rtlCol="0">
                <a:spAutoFit/>
              </a:bodyPr>
              <a:lstStyle/>
              <a:p>
                <a:pPr marL="285750" indent="-285750">
                  <a:buFont typeface="Arial" pitchFamily="34" charset="0"/>
                  <a:buChar char="•"/>
                </a:pPr>
                <a:r>
                  <a:rPr lang="en-US" dirty="0" smtClean="0"/>
                  <a:t>EXAMPLE:</a:t>
                </a:r>
                <a:endParaRPr lang="en-US" b="1" i="1" dirty="0" smtClean="0"/>
              </a:p>
              <a:p>
                <a:r>
                  <a:rPr lang="en-US" dirty="0" smtClean="0"/>
                  <a:t>	Assume:</a:t>
                </a:r>
              </a:p>
              <a:p>
                <a:r>
                  <a:rPr lang="en-US" dirty="0"/>
                  <a:t>	</a:t>
                </a:r>
                <a:r>
                  <a:rPr lang="en-US" dirty="0" smtClean="0"/>
                  <a:t>	</a:t>
                </a:r>
                <a:r>
                  <a:rPr lang="en-US" b="1" dirty="0" smtClean="0">
                    <a:solidFill>
                      <a:schemeClr val="accent2">
                        <a:lumMod val="75000"/>
                      </a:schemeClr>
                    </a:solidFill>
                  </a:rPr>
                  <a:t>X6</a:t>
                </a:r>
                <a:r>
                  <a:rPr lang="en-US" dirty="0" smtClean="0"/>
                  <a:t>	= 20	</a:t>
                </a:r>
              </a:p>
              <a:p>
                <a:r>
                  <a:rPr lang="en-US" dirty="0"/>
                  <a:t>	</a:t>
                </a:r>
                <a:r>
                  <a:rPr lang="en-US" dirty="0" smtClean="0"/>
                  <a:t>	</a:t>
                </a:r>
                <a:r>
                  <a:rPr lang="en-US" b="1" dirty="0" smtClean="0">
                    <a:solidFill>
                      <a:schemeClr val="accent2">
                        <a:lumMod val="75000"/>
                      </a:schemeClr>
                    </a:solidFill>
                  </a:rPr>
                  <a:t>X8</a:t>
                </a:r>
                <a:r>
                  <a:rPr lang="en-US" dirty="0" smtClean="0"/>
                  <a:t>	= 35.3</a:t>
                </a:r>
              </a:p>
              <a:p>
                <a:endParaRPr lang="en-US" dirty="0"/>
              </a:p>
              <a:p>
                <a:pPr lvl="2"/>
                <a:r>
                  <a:rPr lang="en-US" dirty="0" err="1">
                    <a:solidFill>
                      <a:srgbClr val="FF0000"/>
                    </a:solidFill>
                  </a:rPr>
                  <a:t>Z_Score_Y</a:t>
                </a:r>
                <a:r>
                  <a:rPr lang="en-US" baseline="-25000" dirty="0" err="1">
                    <a:solidFill>
                      <a:srgbClr val="FF0000"/>
                    </a:solidFill>
                  </a:rPr>
                  <a:t>i</a:t>
                </a:r>
                <a:r>
                  <a:rPr lang="en-US" dirty="0" smtClean="0"/>
                  <a:t> = </a:t>
                </a:r>
                <a14:m>
                  <m:oMath xmlns:m="http://schemas.openxmlformats.org/officeDocument/2006/math">
                    <m:r>
                      <m:rPr>
                        <m:nor/>
                      </m:rPr>
                      <a:rPr lang="en-US" dirty="0">
                        <a:solidFill>
                          <a:schemeClr val="tx1"/>
                        </a:solidFill>
                        <a:cs typeface="Courier New" pitchFamily="49" charset="0"/>
                      </a:rPr>
                      <m:t>−327.0 + 20.5993∗</m:t>
                    </m:r>
                    <m:r>
                      <m:rPr>
                        <m:nor/>
                      </m:rPr>
                      <a:rPr lang="en-US" dirty="0" smtClean="0">
                        <a:solidFill>
                          <a:schemeClr val="accent2">
                            <a:lumMod val="75000"/>
                          </a:schemeClr>
                        </a:solidFill>
                        <a:cs typeface="Courier New" pitchFamily="49" charset="0"/>
                      </a:rPr>
                      <m:t>X</m:t>
                    </m:r>
                    <m:r>
                      <m:rPr>
                        <m:nor/>
                      </m:rPr>
                      <a:rPr lang="en-US" dirty="0" smtClean="0">
                        <a:solidFill>
                          <a:schemeClr val="accent2">
                            <a:lumMod val="75000"/>
                          </a:schemeClr>
                        </a:solidFill>
                        <a:cs typeface="Courier New" pitchFamily="49" charset="0"/>
                      </a:rPr>
                      <m:t>6 − 2.0414∗</m:t>
                    </m:r>
                    <m:r>
                      <m:rPr>
                        <m:nor/>
                      </m:rPr>
                      <a:rPr lang="en-US" dirty="0" smtClean="0">
                        <a:solidFill>
                          <a:schemeClr val="accent2">
                            <a:lumMod val="75000"/>
                          </a:schemeClr>
                        </a:solidFill>
                        <a:cs typeface="Courier New" pitchFamily="49" charset="0"/>
                      </a:rPr>
                      <m:t>X</m:t>
                    </m:r>
                    <m:r>
                      <m:rPr>
                        <m:nor/>
                      </m:rPr>
                      <a:rPr lang="en-US" dirty="0" smtClean="0">
                        <a:solidFill>
                          <a:schemeClr val="accent2">
                            <a:lumMod val="75000"/>
                          </a:schemeClr>
                        </a:solidFill>
                        <a:cs typeface="Courier New" pitchFamily="49" charset="0"/>
                      </a:rPr>
                      <m:t>8</m:t>
                    </m:r>
                  </m:oMath>
                </a14:m>
                <a:endParaRPr lang="en-US" dirty="0" smtClean="0">
                  <a:solidFill>
                    <a:schemeClr val="accent2">
                      <a:lumMod val="75000"/>
                    </a:schemeClr>
                  </a:solidFill>
                  <a:cs typeface="Courier New" pitchFamily="49" charset="0"/>
                </a:endParaRPr>
              </a:p>
              <a:p>
                <a:pPr lvl="2"/>
                <a:endParaRPr lang="en-US" dirty="0" smtClean="0">
                  <a:solidFill>
                    <a:schemeClr val="tx1"/>
                  </a:solidFill>
                </a:endParaRPr>
              </a:p>
              <a:p>
                <a:pPr lvl="2"/>
                <a:r>
                  <a:rPr lang="en-US" dirty="0">
                    <a:solidFill>
                      <a:srgbClr val="0070C0"/>
                    </a:solidFill>
                  </a:rPr>
                  <a:t>Prob_</a:t>
                </a:r>
                <a14:m>
                  <m:oMath xmlns:m="http://schemas.openxmlformats.org/officeDocument/2006/math">
                    <m:sSub>
                      <m:sSubPr>
                        <m:ctrlPr>
                          <a:rPr lang="en-US" i="1">
                            <a:solidFill>
                              <a:srgbClr val="0070C0"/>
                            </a:solidFill>
                            <a:latin typeface="Cambria Math"/>
                          </a:rPr>
                        </m:ctrlPr>
                      </m:sSubPr>
                      <m:e>
                        <m:r>
                          <a:rPr lang="en-US" i="1">
                            <a:solidFill>
                              <a:srgbClr val="0070C0"/>
                            </a:solidFill>
                            <a:latin typeface="Cambria Math"/>
                          </a:rPr>
                          <m:t>𝑌</m:t>
                        </m:r>
                      </m:e>
                      <m:sub>
                        <m:r>
                          <a:rPr lang="en-US" i="1">
                            <a:solidFill>
                              <a:srgbClr val="0070C0"/>
                            </a:solidFill>
                            <a:latin typeface="Cambria Math"/>
                          </a:rPr>
                          <m:t>𝑖</m:t>
                        </m:r>
                      </m:sub>
                    </m:sSub>
                    <m:r>
                      <a:rPr lang="en-US">
                        <a:latin typeface="Cambria Math"/>
                      </a:rPr>
                      <m:t> </m:t>
                    </m:r>
                  </m:oMath>
                </a14:m>
                <a:r>
                  <a:rPr lang="en-US" dirty="0"/>
                  <a:t>= </a:t>
                </a:r>
                <a:r>
                  <a:rPr lang="en-US" dirty="0" err="1"/>
                  <a:t>probnorm</a:t>
                </a:r>
                <a:r>
                  <a:rPr lang="en-US" dirty="0"/>
                  <a:t> (</a:t>
                </a:r>
                <a:r>
                  <a:rPr lang="en-US" dirty="0" err="1">
                    <a:solidFill>
                      <a:srgbClr val="FF0000"/>
                    </a:solidFill>
                  </a:rPr>
                  <a:t>Z_Score_Y</a:t>
                </a:r>
                <a:r>
                  <a:rPr lang="en-US" baseline="-25000" dirty="0" err="1">
                    <a:solidFill>
                      <a:srgbClr val="FF0000"/>
                    </a:solidFill>
                  </a:rPr>
                  <a:t>i</a:t>
                </a:r>
                <a:r>
                  <a:rPr lang="en-US" dirty="0" smtClean="0"/>
                  <a:t>)</a:t>
                </a:r>
              </a:p>
              <a:p>
                <a:pPr algn="ctr"/>
                <a:endParaRPr lang="en-US" dirty="0"/>
              </a:p>
            </p:txBody>
          </p:sp>
        </mc:Choice>
        <mc:Fallback xmlns="">
          <p:sp>
            <p:nvSpPr>
              <p:cNvPr id="3" name="TextBox 2"/>
              <p:cNvSpPr txBox="1">
                <a:spLocks noRot="1" noChangeAspect="1" noMove="1" noResize="1" noEditPoints="1" noAdjustHandles="1" noChangeArrowheads="1" noChangeShapeType="1" noTextEdit="1"/>
              </p:cNvSpPr>
              <p:nvPr/>
            </p:nvSpPr>
            <p:spPr>
              <a:xfrm>
                <a:off x="457200" y="1676400"/>
                <a:ext cx="8229600" cy="2585323"/>
              </a:xfrm>
              <a:prstGeom prst="rect">
                <a:avLst/>
              </a:prstGeom>
              <a:blipFill rotWithShape="1">
                <a:blip r:embed="rId3"/>
                <a:stretch>
                  <a:fillRect l="-444" t="-1179"/>
                </a:stretch>
              </a:blipFill>
            </p:spPr>
            <p:txBody>
              <a:bodyPr/>
              <a:lstStyle/>
              <a:p>
                <a:r>
                  <a:rPr lang="en-US">
                    <a:noFill/>
                  </a:rPr>
                  <a:t> </a:t>
                </a:r>
              </a:p>
            </p:txBody>
          </p:sp>
        </mc:Fallback>
      </mc:AlternateContent>
    </p:spTree>
    <p:extLst>
      <p:ext uri="{BB962C8B-B14F-4D97-AF65-F5344CB8AC3E}">
        <p14:creationId xmlns:p14="http://schemas.microsoft.com/office/powerpoint/2010/main" val="135163560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err="1">
                <a:solidFill>
                  <a:srgbClr val="C00000"/>
                </a:solidFill>
              </a:rPr>
              <a:t>Probit</a:t>
            </a:r>
            <a:r>
              <a:rPr lang="en-US" sz="3600" b="1" dirty="0">
                <a:solidFill>
                  <a:srgbClr val="C00000"/>
                </a:solidFill>
              </a:rPr>
              <a:t> Regression</a:t>
            </a:r>
            <a:r>
              <a:rPr lang="en-US" sz="3600" b="1" dirty="0" smtClean="0">
                <a:solidFill>
                  <a:srgbClr val="C00000"/>
                </a:solidFill>
              </a:rPr>
              <a:t/>
            </a:r>
            <a:br>
              <a:rPr lang="en-US" sz="3600" b="1" dirty="0" smtClean="0">
                <a:solidFill>
                  <a:srgbClr val="C00000"/>
                </a:solidFill>
              </a:rPr>
            </a:br>
            <a:r>
              <a:rPr lang="en-US" sz="3600" b="1" dirty="0" smtClean="0">
                <a:solidFill>
                  <a:srgbClr val="C00000"/>
                </a:solidFill>
              </a:rPr>
              <a:t>Review</a:t>
            </a:r>
            <a:endParaRPr lang="en-US" sz="3600" b="1" dirty="0">
              <a:solidFill>
                <a:srgbClr val="C00000"/>
              </a:solidFill>
            </a:endParaRPr>
          </a:p>
        </p:txBody>
      </p:sp>
      <mc:AlternateContent xmlns:mc="http://schemas.openxmlformats.org/markup-compatibility/2006" xmlns:a14="http://schemas.microsoft.com/office/drawing/2010/main">
        <mc:Choice Requires="a14">
          <p:sp>
            <p:nvSpPr>
              <p:cNvPr id="3" name="TextBox 2"/>
              <p:cNvSpPr txBox="1"/>
              <p:nvPr/>
            </p:nvSpPr>
            <p:spPr>
              <a:xfrm>
                <a:off x="457200" y="1676400"/>
                <a:ext cx="8229600" cy="2585323"/>
              </a:xfrm>
              <a:prstGeom prst="rect">
                <a:avLst/>
              </a:prstGeom>
              <a:noFill/>
            </p:spPr>
            <p:txBody>
              <a:bodyPr wrap="square" rtlCol="0">
                <a:spAutoFit/>
              </a:bodyPr>
              <a:lstStyle/>
              <a:p>
                <a:pPr marL="285750" indent="-285750">
                  <a:buFont typeface="Arial" pitchFamily="34" charset="0"/>
                  <a:buChar char="•"/>
                </a:pPr>
                <a:r>
                  <a:rPr lang="en-US" dirty="0" smtClean="0"/>
                  <a:t>EXAMPLE:</a:t>
                </a:r>
                <a:endParaRPr lang="en-US" b="1" i="1" dirty="0" smtClean="0"/>
              </a:p>
              <a:p>
                <a:r>
                  <a:rPr lang="en-US" dirty="0" smtClean="0"/>
                  <a:t>	Assume:</a:t>
                </a:r>
              </a:p>
              <a:p>
                <a:r>
                  <a:rPr lang="en-US" dirty="0"/>
                  <a:t>	</a:t>
                </a:r>
                <a:r>
                  <a:rPr lang="en-US" dirty="0" smtClean="0"/>
                  <a:t>	</a:t>
                </a:r>
                <a:r>
                  <a:rPr lang="en-US" b="1" dirty="0" smtClean="0">
                    <a:solidFill>
                      <a:schemeClr val="accent2">
                        <a:lumMod val="75000"/>
                      </a:schemeClr>
                    </a:solidFill>
                  </a:rPr>
                  <a:t>X6</a:t>
                </a:r>
                <a:r>
                  <a:rPr lang="en-US" dirty="0" smtClean="0"/>
                  <a:t>	= 20	</a:t>
                </a:r>
              </a:p>
              <a:p>
                <a:r>
                  <a:rPr lang="en-US" dirty="0"/>
                  <a:t>	</a:t>
                </a:r>
                <a:r>
                  <a:rPr lang="en-US" dirty="0" smtClean="0"/>
                  <a:t>	</a:t>
                </a:r>
                <a:r>
                  <a:rPr lang="en-US" b="1" dirty="0" smtClean="0">
                    <a:solidFill>
                      <a:schemeClr val="accent2">
                        <a:lumMod val="75000"/>
                      </a:schemeClr>
                    </a:solidFill>
                  </a:rPr>
                  <a:t>X8</a:t>
                </a:r>
                <a:r>
                  <a:rPr lang="en-US" dirty="0" smtClean="0"/>
                  <a:t>	= 35.3</a:t>
                </a:r>
              </a:p>
              <a:p>
                <a:endParaRPr lang="en-US" dirty="0"/>
              </a:p>
              <a:p>
                <a:pPr lvl="2"/>
                <a:r>
                  <a:rPr lang="en-US" dirty="0" err="1">
                    <a:solidFill>
                      <a:srgbClr val="FF0000"/>
                    </a:solidFill>
                  </a:rPr>
                  <a:t>Z_Score_Y</a:t>
                </a:r>
                <a:r>
                  <a:rPr lang="en-US" baseline="-25000" dirty="0" err="1">
                    <a:solidFill>
                      <a:srgbClr val="FF0000"/>
                    </a:solidFill>
                  </a:rPr>
                  <a:t>i</a:t>
                </a:r>
                <a:r>
                  <a:rPr lang="en-US" dirty="0" smtClean="0"/>
                  <a:t> = </a:t>
                </a:r>
                <a14:m>
                  <m:oMath xmlns:m="http://schemas.openxmlformats.org/officeDocument/2006/math">
                    <m:r>
                      <m:rPr>
                        <m:nor/>
                      </m:rPr>
                      <a:rPr lang="en-US" dirty="0">
                        <a:solidFill>
                          <a:schemeClr val="tx1"/>
                        </a:solidFill>
                        <a:cs typeface="Courier New" pitchFamily="49" charset="0"/>
                      </a:rPr>
                      <m:t>−327.0 + 20.5993∗</m:t>
                    </m:r>
                    <m:r>
                      <m:rPr>
                        <m:nor/>
                      </m:rPr>
                      <a:rPr lang="en-US" b="1" i="0" dirty="0" smtClean="0">
                        <a:solidFill>
                          <a:schemeClr val="accent2">
                            <a:lumMod val="75000"/>
                          </a:schemeClr>
                        </a:solidFill>
                        <a:cs typeface="Courier New" pitchFamily="49" charset="0"/>
                      </a:rPr>
                      <m:t>20</m:t>
                    </m:r>
                    <m:r>
                      <m:rPr>
                        <m:nor/>
                      </m:rPr>
                      <a:rPr lang="en-US" dirty="0">
                        <a:solidFill>
                          <a:schemeClr val="tx1"/>
                        </a:solidFill>
                        <a:cs typeface="Courier New" pitchFamily="49" charset="0"/>
                      </a:rPr>
                      <m:t> − 2.0414∗</m:t>
                    </m:r>
                  </m:oMath>
                </a14:m>
                <a:r>
                  <a:rPr lang="en-US" b="1" dirty="0" smtClean="0">
                    <a:solidFill>
                      <a:schemeClr val="accent2">
                        <a:lumMod val="75000"/>
                      </a:schemeClr>
                    </a:solidFill>
                    <a:cs typeface="Courier New" pitchFamily="49" charset="0"/>
                  </a:rPr>
                  <a:t>35.3</a:t>
                </a:r>
              </a:p>
              <a:p>
                <a:pPr lvl="2"/>
                <a:endParaRPr lang="en-US" dirty="0" smtClean="0">
                  <a:solidFill>
                    <a:schemeClr val="tx1"/>
                  </a:solidFill>
                </a:endParaRPr>
              </a:p>
              <a:p>
                <a:pPr lvl="2"/>
                <a:r>
                  <a:rPr lang="en-US" dirty="0">
                    <a:solidFill>
                      <a:srgbClr val="0070C0"/>
                    </a:solidFill>
                  </a:rPr>
                  <a:t>Prob_</a:t>
                </a:r>
                <a14:m>
                  <m:oMath xmlns:m="http://schemas.openxmlformats.org/officeDocument/2006/math">
                    <m:sSub>
                      <m:sSubPr>
                        <m:ctrlPr>
                          <a:rPr lang="en-US" i="1">
                            <a:solidFill>
                              <a:srgbClr val="0070C0"/>
                            </a:solidFill>
                            <a:latin typeface="Cambria Math"/>
                          </a:rPr>
                        </m:ctrlPr>
                      </m:sSubPr>
                      <m:e>
                        <m:r>
                          <a:rPr lang="en-US" i="1">
                            <a:solidFill>
                              <a:srgbClr val="0070C0"/>
                            </a:solidFill>
                            <a:latin typeface="Cambria Math"/>
                          </a:rPr>
                          <m:t>𝑌</m:t>
                        </m:r>
                      </m:e>
                      <m:sub>
                        <m:r>
                          <a:rPr lang="en-US" i="1">
                            <a:solidFill>
                              <a:srgbClr val="0070C0"/>
                            </a:solidFill>
                            <a:latin typeface="Cambria Math"/>
                          </a:rPr>
                          <m:t>𝑖</m:t>
                        </m:r>
                      </m:sub>
                    </m:sSub>
                    <m:r>
                      <a:rPr lang="en-US">
                        <a:latin typeface="Cambria Math"/>
                      </a:rPr>
                      <m:t> </m:t>
                    </m:r>
                  </m:oMath>
                </a14:m>
                <a:r>
                  <a:rPr lang="en-US" dirty="0"/>
                  <a:t>= </a:t>
                </a:r>
                <a:r>
                  <a:rPr lang="en-US" dirty="0" err="1"/>
                  <a:t>probnorm</a:t>
                </a:r>
                <a:r>
                  <a:rPr lang="en-US" dirty="0"/>
                  <a:t> (</a:t>
                </a:r>
                <a:r>
                  <a:rPr lang="en-US" dirty="0" err="1">
                    <a:solidFill>
                      <a:srgbClr val="FF0000"/>
                    </a:solidFill>
                  </a:rPr>
                  <a:t>Z_Score_Y</a:t>
                </a:r>
                <a:r>
                  <a:rPr lang="en-US" baseline="-25000" dirty="0" err="1">
                    <a:solidFill>
                      <a:srgbClr val="FF0000"/>
                    </a:solidFill>
                  </a:rPr>
                  <a:t>i</a:t>
                </a:r>
                <a:r>
                  <a:rPr lang="en-US" dirty="0" smtClean="0"/>
                  <a:t>)</a:t>
                </a:r>
              </a:p>
              <a:p>
                <a:pPr algn="ctr"/>
                <a:endParaRPr lang="en-US" dirty="0"/>
              </a:p>
            </p:txBody>
          </p:sp>
        </mc:Choice>
        <mc:Fallback xmlns="">
          <p:sp>
            <p:nvSpPr>
              <p:cNvPr id="3" name="TextBox 2"/>
              <p:cNvSpPr txBox="1">
                <a:spLocks noRot="1" noChangeAspect="1" noMove="1" noResize="1" noEditPoints="1" noAdjustHandles="1" noChangeArrowheads="1" noChangeShapeType="1" noTextEdit="1"/>
              </p:cNvSpPr>
              <p:nvPr/>
            </p:nvSpPr>
            <p:spPr>
              <a:xfrm>
                <a:off x="457200" y="1676400"/>
                <a:ext cx="8229600" cy="2585323"/>
              </a:xfrm>
              <a:prstGeom prst="rect">
                <a:avLst/>
              </a:prstGeom>
              <a:blipFill rotWithShape="1">
                <a:blip r:embed="rId3"/>
                <a:stretch>
                  <a:fillRect l="-444" t="-1179"/>
                </a:stretch>
              </a:blipFill>
            </p:spPr>
            <p:txBody>
              <a:bodyPr/>
              <a:lstStyle/>
              <a:p>
                <a:r>
                  <a:rPr lang="en-US">
                    <a:noFill/>
                  </a:rPr>
                  <a:t> </a:t>
                </a:r>
              </a:p>
            </p:txBody>
          </p:sp>
        </mc:Fallback>
      </mc:AlternateContent>
    </p:spTree>
    <p:extLst>
      <p:ext uri="{BB962C8B-B14F-4D97-AF65-F5344CB8AC3E}">
        <p14:creationId xmlns:p14="http://schemas.microsoft.com/office/powerpoint/2010/main" val="171355911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err="1">
                <a:solidFill>
                  <a:srgbClr val="C00000"/>
                </a:solidFill>
              </a:rPr>
              <a:t>Probit</a:t>
            </a:r>
            <a:r>
              <a:rPr lang="en-US" sz="3600" b="1" dirty="0">
                <a:solidFill>
                  <a:srgbClr val="C00000"/>
                </a:solidFill>
              </a:rPr>
              <a:t> Regression</a:t>
            </a:r>
            <a:r>
              <a:rPr lang="en-US" sz="3600" b="1" dirty="0" smtClean="0">
                <a:solidFill>
                  <a:srgbClr val="C00000"/>
                </a:solidFill>
              </a:rPr>
              <a:t/>
            </a:r>
            <a:br>
              <a:rPr lang="en-US" sz="3600" b="1" dirty="0" smtClean="0">
                <a:solidFill>
                  <a:srgbClr val="C00000"/>
                </a:solidFill>
              </a:rPr>
            </a:br>
            <a:r>
              <a:rPr lang="en-US" sz="3600" b="1" dirty="0" smtClean="0">
                <a:solidFill>
                  <a:srgbClr val="C00000"/>
                </a:solidFill>
              </a:rPr>
              <a:t>Review</a:t>
            </a:r>
            <a:endParaRPr lang="en-US" sz="3600" b="1" dirty="0">
              <a:solidFill>
                <a:srgbClr val="C00000"/>
              </a:solidFill>
            </a:endParaRPr>
          </a:p>
        </p:txBody>
      </p:sp>
      <mc:AlternateContent xmlns:mc="http://schemas.openxmlformats.org/markup-compatibility/2006" xmlns:a14="http://schemas.microsoft.com/office/drawing/2010/main">
        <mc:Choice Requires="a14">
          <p:sp>
            <p:nvSpPr>
              <p:cNvPr id="3" name="TextBox 2"/>
              <p:cNvSpPr txBox="1"/>
              <p:nvPr/>
            </p:nvSpPr>
            <p:spPr>
              <a:xfrm>
                <a:off x="457200" y="1676400"/>
                <a:ext cx="8229600" cy="2585323"/>
              </a:xfrm>
              <a:prstGeom prst="rect">
                <a:avLst/>
              </a:prstGeom>
              <a:noFill/>
            </p:spPr>
            <p:txBody>
              <a:bodyPr wrap="square" rtlCol="0">
                <a:spAutoFit/>
              </a:bodyPr>
              <a:lstStyle/>
              <a:p>
                <a:pPr marL="285750" indent="-285750">
                  <a:buFont typeface="Arial" pitchFamily="34" charset="0"/>
                  <a:buChar char="•"/>
                </a:pPr>
                <a:r>
                  <a:rPr lang="en-US" dirty="0" smtClean="0"/>
                  <a:t>EXAMPLE:</a:t>
                </a:r>
                <a:endParaRPr lang="en-US" b="1" i="1" dirty="0" smtClean="0"/>
              </a:p>
              <a:p>
                <a:r>
                  <a:rPr lang="en-US" dirty="0" smtClean="0"/>
                  <a:t>	Assume:</a:t>
                </a:r>
              </a:p>
              <a:p>
                <a:r>
                  <a:rPr lang="en-US" dirty="0"/>
                  <a:t>	</a:t>
                </a:r>
                <a:r>
                  <a:rPr lang="en-US" dirty="0" smtClean="0"/>
                  <a:t>	</a:t>
                </a:r>
                <a:r>
                  <a:rPr lang="en-US" b="1" dirty="0" smtClean="0">
                    <a:solidFill>
                      <a:schemeClr val="accent2">
                        <a:lumMod val="75000"/>
                      </a:schemeClr>
                    </a:solidFill>
                  </a:rPr>
                  <a:t>X6</a:t>
                </a:r>
                <a:r>
                  <a:rPr lang="en-US" dirty="0" smtClean="0"/>
                  <a:t>	= 20	</a:t>
                </a:r>
              </a:p>
              <a:p>
                <a:r>
                  <a:rPr lang="en-US" dirty="0"/>
                  <a:t>	</a:t>
                </a:r>
                <a:r>
                  <a:rPr lang="en-US" dirty="0" smtClean="0"/>
                  <a:t>	</a:t>
                </a:r>
                <a:r>
                  <a:rPr lang="en-US" b="1" dirty="0" smtClean="0">
                    <a:solidFill>
                      <a:schemeClr val="accent2">
                        <a:lumMod val="75000"/>
                      </a:schemeClr>
                    </a:solidFill>
                  </a:rPr>
                  <a:t>X8</a:t>
                </a:r>
                <a:r>
                  <a:rPr lang="en-US" dirty="0" smtClean="0"/>
                  <a:t>	= 35.3</a:t>
                </a:r>
              </a:p>
              <a:p>
                <a:endParaRPr lang="en-US" dirty="0"/>
              </a:p>
              <a:p>
                <a:pPr lvl="2"/>
                <a:r>
                  <a:rPr lang="en-US" b="1" dirty="0" smtClean="0">
                    <a:solidFill>
                      <a:srgbClr val="FF0000"/>
                    </a:solidFill>
                  </a:rPr>
                  <a:t>12.925</a:t>
                </a:r>
                <a:r>
                  <a:rPr lang="en-US" dirty="0" smtClean="0"/>
                  <a:t> = </a:t>
                </a:r>
                <a14:m>
                  <m:oMath xmlns:m="http://schemas.openxmlformats.org/officeDocument/2006/math">
                    <m:r>
                      <m:rPr>
                        <m:nor/>
                      </m:rPr>
                      <a:rPr lang="en-US" dirty="0">
                        <a:solidFill>
                          <a:schemeClr val="tx1"/>
                        </a:solidFill>
                        <a:cs typeface="Courier New" pitchFamily="49" charset="0"/>
                      </a:rPr>
                      <m:t>−327.0 + 20.5993∗</m:t>
                    </m:r>
                    <m:r>
                      <m:rPr>
                        <m:nor/>
                      </m:rPr>
                      <a:rPr lang="en-US" i="0" dirty="0" smtClean="0">
                        <a:solidFill>
                          <a:schemeClr val="accent2">
                            <a:lumMod val="75000"/>
                          </a:schemeClr>
                        </a:solidFill>
                        <a:cs typeface="Courier New" pitchFamily="49" charset="0"/>
                      </a:rPr>
                      <m:t>20</m:t>
                    </m:r>
                    <m:r>
                      <m:rPr>
                        <m:nor/>
                      </m:rPr>
                      <a:rPr lang="en-US" dirty="0">
                        <a:solidFill>
                          <a:schemeClr val="tx1"/>
                        </a:solidFill>
                        <a:cs typeface="Courier New" pitchFamily="49" charset="0"/>
                      </a:rPr>
                      <m:t> − 2.0414∗</m:t>
                    </m:r>
                  </m:oMath>
                </a14:m>
                <a:r>
                  <a:rPr lang="en-US" dirty="0" smtClean="0">
                    <a:solidFill>
                      <a:schemeClr val="accent2">
                        <a:lumMod val="75000"/>
                      </a:schemeClr>
                    </a:solidFill>
                    <a:cs typeface="Courier New" pitchFamily="49" charset="0"/>
                  </a:rPr>
                  <a:t>35.3</a:t>
                </a:r>
              </a:p>
              <a:p>
                <a:pPr lvl="2"/>
                <a:endParaRPr lang="en-US" dirty="0" smtClean="0">
                  <a:solidFill>
                    <a:schemeClr val="tx1"/>
                  </a:solidFill>
                </a:endParaRPr>
              </a:p>
              <a:p>
                <a:pPr lvl="2"/>
                <a:r>
                  <a:rPr lang="en-US" dirty="0">
                    <a:solidFill>
                      <a:srgbClr val="0070C0"/>
                    </a:solidFill>
                  </a:rPr>
                  <a:t>Prob_</a:t>
                </a:r>
                <a14:m>
                  <m:oMath xmlns:m="http://schemas.openxmlformats.org/officeDocument/2006/math">
                    <m:sSub>
                      <m:sSubPr>
                        <m:ctrlPr>
                          <a:rPr lang="en-US" i="1">
                            <a:solidFill>
                              <a:srgbClr val="0070C0"/>
                            </a:solidFill>
                            <a:latin typeface="Cambria Math"/>
                          </a:rPr>
                        </m:ctrlPr>
                      </m:sSubPr>
                      <m:e>
                        <m:r>
                          <a:rPr lang="en-US" i="1">
                            <a:solidFill>
                              <a:srgbClr val="0070C0"/>
                            </a:solidFill>
                            <a:latin typeface="Cambria Math"/>
                          </a:rPr>
                          <m:t>𝑌</m:t>
                        </m:r>
                      </m:e>
                      <m:sub>
                        <m:r>
                          <a:rPr lang="en-US" i="1">
                            <a:solidFill>
                              <a:srgbClr val="0070C0"/>
                            </a:solidFill>
                            <a:latin typeface="Cambria Math"/>
                          </a:rPr>
                          <m:t>𝑖</m:t>
                        </m:r>
                      </m:sub>
                    </m:sSub>
                    <m:r>
                      <a:rPr lang="en-US">
                        <a:latin typeface="Cambria Math"/>
                      </a:rPr>
                      <m:t> </m:t>
                    </m:r>
                  </m:oMath>
                </a14:m>
                <a:r>
                  <a:rPr lang="en-US" dirty="0"/>
                  <a:t>= </a:t>
                </a:r>
                <a:r>
                  <a:rPr lang="en-US" dirty="0" err="1"/>
                  <a:t>probnorm</a:t>
                </a:r>
                <a:r>
                  <a:rPr lang="en-US" dirty="0"/>
                  <a:t> (</a:t>
                </a:r>
                <a:r>
                  <a:rPr lang="en-US" dirty="0" err="1">
                    <a:solidFill>
                      <a:srgbClr val="FF0000"/>
                    </a:solidFill>
                  </a:rPr>
                  <a:t>Z_Score_Y</a:t>
                </a:r>
                <a:r>
                  <a:rPr lang="en-US" baseline="-25000" dirty="0" err="1">
                    <a:solidFill>
                      <a:srgbClr val="FF0000"/>
                    </a:solidFill>
                  </a:rPr>
                  <a:t>i</a:t>
                </a:r>
                <a:r>
                  <a:rPr lang="en-US" dirty="0" smtClean="0"/>
                  <a:t>)</a:t>
                </a:r>
              </a:p>
              <a:p>
                <a:pPr algn="ctr"/>
                <a:endParaRPr lang="en-US" dirty="0"/>
              </a:p>
            </p:txBody>
          </p:sp>
        </mc:Choice>
        <mc:Fallback xmlns="">
          <p:sp>
            <p:nvSpPr>
              <p:cNvPr id="3" name="TextBox 2"/>
              <p:cNvSpPr txBox="1">
                <a:spLocks noRot="1" noChangeAspect="1" noMove="1" noResize="1" noEditPoints="1" noAdjustHandles="1" noChangeArrowheads="1" noChangeShapeType="1" noTextEdit="1"/>
              </p:cNvSpPr>
              <p:nvPr/>
            </p:nvSpPr>
            <p:spPr>
              <a:xfrm>
                <a:off x="457200" y="1676400"/>
                <a:ext cx="8229600" cy="2585323"/>
              </a:xfrm>
              <a:prstGeom prst="rect">
                <a:avLst/>
              </a:prstGeom>
              <a:blipFill rotWithShape="1">
                <a:blip r:embed="rId3"/>
                <a:stretch>
                  <a:fillRect l="-444" t="-1179"/>
                </a:stretch>
              </a:blipFill>
            </p:spPr>
            <p:txBody>
              <a:bodyPr/>
              <a:lstStyle/>
              <a:p>
                <a:r>
                  <a:rPr lang="en-US">
                    <a:noFill/>
                  </a:rPr>
                  <a:t> </a:t>
                </a:r>
              </a:p>
            </p:txBody>
          </p:sp>
        </mc:Fallback>
      </mc:AlternateContent>
    </p:spTree>
    <p:extLst>
      <p:ext uri="{BB962C8B-B14F-4D97-AF65-F5344CB8AC3E}">
        <p14:creationId xmlns:p14="http://schemas.microsoft.com/office/powerpoint/2010/main" val="381356732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err="1">
                <a:solidFill>
                  <a:srgbClr val="C00000"/>
                </a:solidFill>
              </a:rPr>
              <a:t>Probit</a:t>
            </a:r>
            <a:r>
              <a:rPr lang="en-US" sz="3600" b="1" dirty="0">
                <a:solidFill>
                  <a:srgbClr val="C00000"/>
                </a:solidFill>
              </a:rPr>
              <a:t> Regression</a:t>
            </a:r>
            <a:r>
              <a:rPr lang="en-US" sz="3600" b="1" dirty="0" smtClean="0">
                <a:solidFill>
                  <a:srgbClr val="C00000"/>
                </a:solidFill>
              </a:rPr>
              <a:t/>
            </a:r>
            <a:br>
              <a:rPr lang="en-US" sz="3600" b="1" dirty="0" smtClean="0">
                <a:solidFill>
                  <a:srgbClr val="C00000"/>
                </a:solidFill>
              </a:rPr>
            </a:br>
            <a:r>
              <a:rPr lang="en-US" sz="3600" b="1" dirty="0" smtClean="0">
                <a:solidFill>
                  <a:srgbClr val="C00000"/>
                </a:solidFill>
              </a:rPr>
              <a:t>Review</a:t>
            </a:r>
            <a:endParaRPr lang="en-US" sz="3600" b="1" dirty="0">
              <a:solidFill>
                <a:srgbClr val="C00000"/>
              </a:solidFill>
            </a:endParaRPr>
          </a:p>
        </p:txBody>
      </p:sp>
      <mc:AlternateContent xmlns:mc="http://schemas.openxmlformats.org/markup-compatibility/2006" xmlns:a14="http://schemas.microsoft.com/office/drawing/2010/main">
        <mc:Choice Requires="a14">
          <p:sp>
            <p:nvSpPr>
              <p:cNvPr id="3" name="TextBox 2"/>
              <p:cNvSpPr txBox="1"/>
              <p:nvPr/>
            </p:nvSpPr>
            <p:spPr>
              <a:xfrm>
                <a:off x="457200" y="1676400"/>
                <a:ext cx="8229600" cy="2585323"/>
              </a:xfrm>
              <a:prstGeom prst="rect">
                <a:avLst/>
              </a:prstGeom>
              <a:noFill/>
            </p:spPr>
            <p:txBody>
              <a:bodyPr wrap="square" rtlCol="0">
                <a:spAutoFit/>
              </a:bodyPr>
              <a:lstStyle/>
              <a:p>
                <a:pPr marL="285750" indent="-285750">
                  <a:buFont typeface="Arial" pitchFamily="34" charset="0"/>
                  <a:buChar char="•"/>
                </a:pPr>
                <a:r>
                  <a:rPr lang="en-US" dirty="0" smtClean="0"/>
                  <a:t>EXAMPLE:</a:t>
                </a:r>
                <a:endParaRPr lang="en-US" b="1" i="1" dirty="0" smtClean="0"/>
              </a:p>
              <a:p>
                <a:r>
                  <a:rPr lang="en-US" dirty="0" smtClean="0"/>
                  <a:t>	Assume:</a:t>
                </a:r>
              </a:p>
              <a:p>
                <a:r>
                  <a:rPr lang="en-US" dirty="0"/>
                  <a:t>	</a:t>
                </a:r>
                <a:r>
                  <a:rPr lang="en-US" dirty="0" smtClean="0"/>
                  <a:t>	</a:t>
                </a:r>
                <a:r>
                  <a:rPr lang="en-US" b="1" dirty="0" smtClean="0">
                    <a:solidFill>
                      <a:schemeClr val="accent2">
                        <a:lumMod val="75000"/>
                      </a:schemeClr>
                    </a:solidFill>
                  </a:rPr>
                  <a:t>X6</a:t>
                </a:r>
                <a:r>
                  <a:rPr lang="en-US" dirty="0" smtClean="0"/>
                  <a:t>	= 20	</a:t>
                </a:r>
              </a:p>
              <a:p>
                <a:r>
                  <a:rPr lang="en-US" dirty="0"/>
                  <a:t>	</a:t>
                </a:r>
                <a:r>
                  <a:rPr lang="en-US" dirty="0" smtClean="0"/>
                  <a:t>	</a:t>
                </a:r>
                <a:r>
                  <a:rPr lang="en-US" b="1" dirty="0" smtClean="0">
                    <a:solidFill>
                      <a:schemeClr val="accent2">
                        <a:lumMod val="75000"/>
                      </a:schemeClr>
                    </a:solidFill>
                  </a:rPr>
                  <a:t>X8</a:t>
                </a:r>
                <a:r>
                  <a:rPr lang="en-US" dirty="0" smtClean="0"/>
                  <a:t>	= 35.3</a:t>
                </a:r>
              </a:p>
              <a:p>
                <a:endParaRPr lang="en-US" dirty="0"/>
              </a:p>
              <a:p>
                <a:pPr lvl="2"/>
                <a:r>
                  <a:rPr lang="en-US" dirty="0" smtClean="0">
                    <a:solidFill>
                      <a:srgbClr val="FF0000"/>
                    </a:solidFill>
                  </a:rPr>
                  <a:t>12.925</a:t>
                </a:r>
                <a:r>
                  <a:rPr lang="en-US" dirty="0" smtClean="0"/>
                  <a:t> = </a:t>
                </a:r>
                <a14:m>
                  <m:oMath xmlns:m="http://schemas.openxmlformats.org/officeDocument/2006/math">
                    <m:r>
                      <m:rPr>
                        <m:nor/>
                      </m:rPr>
                      <a:rPr lang="en-US" dirty="0">
                        <a:solidFill>
                          <a:schemeClr val="tx1"/>
                        </a:solidFill>
                        <a:cs typeface="Courier New" pitchFamily="49" charset="0"/>
                      </a:rPr>
                      <m:t>−327.0 + 20.5993∗</m:t>
                    </m:r>
                    <m:r>
                      <m:rPr>
                        <m:nor/>
                      </m:rPr>
                      <a:rPr lang="en-US" i="0" dirty="0" smtClean="0">
                        <a:solidFill>
                          <a:schemeClr val="accent2">
                            <a:lumMod val="75000"/>
                          </a:schemeClr>
                        </a:solidFill>
                        <a:cs typeface="Courier New" pitchFamily="49" charset="0"/>
                      </a:rPr>
                      <m:t>20</m:t>
                    </m:r>
                    <m:r>
                      <m:rPr>
                        <m:nor/>
                      </m:rPr>
                      <a:rPr lang="en-US" dirty="0">
                        <a:solidFill>
                          <a:schemeClr val="tx1"/>
                        </a:solidFill>
                        <a:cs typeface="Courier New" pitchFamily="49" charset="0"/>
                      </a:rPr>
                      <m:t> − 2.0414∗</m:t>
                    </m:r>
                  </m:oMath>
                </a14:m>
                <a:r>
                  <a:rPr lang="en-US" dirty="0" smtClean="0">
                    <a:solidFill>
                      <a:schemeClr val="accent2">
                        <a:lumMod val="75000"/>
                      </a:schemeClr>
                    </a:solidFill>
                    <a:cs typeface="Courier New" pitchFamily="49" charset="0"/>
                  </a:rPr>
                  <a:t>35.3</a:t>
                </a:r>
              </a:p>
              <a:p>
                <a:pPr lvl="2"/>
                <a:endParaRPr lang="en-US" dirty="0" smtClean="0">
                  <a:solidFill>
                    <a:schemeClr val="tx1"/>
                  </a:solidFill>
                </a:endParaRPr>
              </a:p>
              <a:p>
                <a:pPr lvl="2"/>
                <a:r>
                  <a:rPr lang="en-US" dirty="0">
                    <a:solidFill>
                      <a:srgbClr val="0070C0"/>
                    </a:solidFill>
                  </a:rPr>
                  <a:t>Prob_</a:t>
                </a:r>
                <a14:m>
                  <m:oMath xmlns:m="http://schemas.openxmlformats.org/officeDocument/2006/math">
                    <m:sSub>
                      <m:sSubPr>
                        <m:ctrlPr>
                          <a:rPr lang="en-US" i="1">
                            <a:solidFill>
                              <a:srgbClr val="0070C0"/>
                            </a:solidFill>
                            <a:latin typeface="Cambria Math"/>
                          </a:rPr>
                        </m:ctrlPr>
                      </m:sSubPr>
                      <m:e>
                        <m:r>
                          <a:rPr lang="en-US" i="1">
                            <a:solidFill>
                              <a:srgbClr val="0070C0"/>
                            </a:solidFill>
                            <a:latin typeface="Cambria Math"/>
                          </a:rPr>
                          <m:t>𝑌</m:t>
                        </m:r>
                      </m:e>
                      <m:sub>
                        <m:r>
                          <a:rPr lang="en-US" i="1">
                            <a:solidFill>
                              <a:srgbClr val="0070C0"/>
                            </a:solidFill>
                            <a:latin typeface="Cambria Math"/>
                          </a:rPr>
                          <m:t>𝑖</m:t>
                        </m:r>
                      </m:sub>
                    </m:sSub>
                    <m:r>
                      <a:rPr lang="en-US">
                        <a:latin typeface="Cambria Math"/>
                      </a:rPr>
                      <m:t> </m:t>
                    </m:r>
                  </m:oMath>
                </a14:m>
                <a:r>
                  <a:rPr lang="en-US" dirty="0"/>
                  <a:t>= </a:t>
                </a:r>
                <a:r>
                  <a:rPr lang="en-US" dirty="0" err="1"/>
                  <a:t>probnorm</a:t>
                </a:r>
                <a:r>
                  <a:rPr lang="en-US" dirty="0"/>
                  <a:t> </a:t>
                </a:r>
                <a:r>
                  <a:rPr lang="en-US" dirty="0" smtClean="0"/>
                  <a:t>(</a:t>
                </a:r>
                <a:r>
                  <a:rPr lang="en-US" b="1" dirty="0">
                    <a:solidFill>
                      <a:srgbClr val="FF0000"/>
                    </a:solidFill>
                  </a:rPr>
                  <a:t>12.925</a:t>
                </a:r>
                <a:r>
                  <a:rPr lang="en-US" dirty="0" smtClean="0"/>
                  <a:t>)</a:t>
                </a:r>
              </a:p>
              <a:p>
                <a:pPr algn="ctr"/>
                <a:endParaRPr lang="en-US" dirty="0"/>
              </a:p>
            </p:txBody>
          </p:sp>
        </mc:Choice>
        <mc:Fallback xmlns="">
          <p:sp>
            <p:nvSpPr>
              <p:cNvPr id="3" name="TextBox 2"/>
              <p:cNvSpPr txBox="1">
                <a:spLocks noRot="1" noChangeAspect="1" noMove="1" noResize="1" noEditPoints="1" noAdjustHandles="1" noChangeArrowheads="1" noChangeShapeType="1" noTextEdit="1"/>
              </p:cNvSpPr>
              <p:nvPr/>
            </p:nvSpPr>
            <p:spPr>
              <a:xfrm>
                <a:off x="457200" y="1676400"/>
                <a:ext cx="8229600" cy="2585323"/>
              </a:xfrm>
              <a:prstGeom prst="rect">
                <a:avLst/>
              </a:prstGeom>
              <a:blipFill rotWithShape="1">
                <a:blip r:embed="rId3"/>
                <a:stretch>
                  <a:fillRect l="-444" t="-1179"/>
                </a:stretch>
              </a:blipFill>
            </p:spPr>
            <p:txBody>
              <a:bodyPr/>
              <a:lstStyle/>
              <a:p>
                <a:r>
                  <a:rPr lang="en-US">
                    <a:noFill/>
                  </a:rPr>
                  <a:t> </a:t>
                </a:r>
              </a:p>
            </p:txBody>
          </p:sp>
        </mc:Fallback>
      </mc:AlternateContent>
    </p:spTree>
    <p:extLst>
      <p:ext uri="{BB962C8B-B14F-4D97-AF65-F5344CB8AC3E}">
        <p14:creationId xmlns:p14="http://schemas.microsoft.com/office/powerpoint/2010/main" val="170459386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err="1">
                <a:solidFill>
                  <a:srgbClr val="C00000"/>
                </a:solidFill>
              </a:rPr>
              <a:t>Probit</a:t>
            </a:r>
            <a:r>
              <a:rPr lang="en-US" sz="3600" b="1" dirty="0">
                <a:solidFill>
                  <a:srgbClr val="C00000"/>
                </a:solidFill>
              </a:rPr>
              <a:t> Regression</a:t>
            </a:r>
            <a:r>
              <a:rPr lang="en-US" sz="3600" b="1" dirty="0" smtClean="0">
                <a:solidFill>
                  <a:srgbClr val="C00000"/>
                </a:solidFill>
              </a:rPr>
              <a:t/>
            </a:r>
            <a:br>
              <a:rPr lang="en-US" sz="3600" b="1" dirty="0" smtClean="0">
                <a:solidFill>
                  <a:srgbClr val="C00000"/>
                </a:solidFill>
              </a:rPr>
            </a:br>
            <a:r>
              <a:rPr lang="en-US" sz="3600" b="1" dirty="0" smtClean="0">
                <a:solidFill>
                  <a:srgbClr val="C00000"/>
                </a:solidFill>
              </a:rPr>
              <a:t>Review</a:t>
            </a:r>
            <a:endParaRPr lang="en-US" sz="3600" b="1" dirty="0">
              <a:solidFill>
                <a:srgbClr val="C00000"/>
              </a:solidFill>
            </a:endParaRPr>
          </a:p>
        </p:txBody>
      </p:sp>
      <mc:AlternateContent xmlns:mc="http://schemas.openxmlformats.org/markup-compatibility/2006" xmlns:a14="http://schemas.microsoft.com/office/drawing/2010/main">
        <mc:Choice Requires="a14">
          <p:sp>
            <p:nvSpPr>
              <p:cNvPr id="3" name="TextBox 2"/>
              <p:cNvSpPr txBox="1"/>
              <p:nvPr/>
            </p:nvSpPr>
            <p:spPr>
              <a:xfrm>
                <a:off x="457200" y="1676400"/>
                <a:ext cx="8229600" cy="2585323"/>
              </a:xfrm>
              <a:prstGeom prst="rect">
                <a:avLst/>
              </a:prstGeom>
              <a:noFill/>
            </p:spPr>
            <p:txBody>
              <a:bodyPr wrap="square" rtlCol="0">
                <a:spAutoFit/>
              </a:bodyPr>
              <a:lstStyle/>
              <a:p>
                <a:pPr marL="285750" indent="-285750">
                  <a:buFont typeface="Arial" pitchFamily="34" charset="0"/>
                  <a:buChar char="•"/>
                </a:pPr>
                <a:r>
                  <a:rPr lang="en-US" dirty="0" smtClean="0"/>
                  <a:t>EXAMPLE:</a:t>
                </a:r>
                <a:endParaRPr lang="en-US" b="1" i="1" dirty="0" smtClean="0"/>
              </a:p>
              <a:p>
                <a:r>
                  <a:rPr lang="en-US" dirty="0" smtClean="0"/>
                  <a:t>	Assume:</a:t>
                </a:r>
              </a:p>
              <a:p>
                <a:r>
                  <a:rPr lang="en-US" dirty="0"/>
                  <a:t>	</a:t>
                </a:r>
                <a:r>
                  <a:rPr lang="en-US" dirty="0" smtClean="0"/>
                  <a:t>	</a:t>
                </a:r>
                <a:r>
                  <a:rPr lang="en-US" b="1" dirty="0" smtClean="0">
                    <a:solidFill>
                      <a:schemeClr val="accent2">
                        <a:lumMod val="75000"/>
                      </a:schemeClr>
                    </a:solidFill>
                  </a:rPr>
                  <a:t>X6</a:t>
                </a:r>
                <a:r>
                  <a:rPr lang="en-US" dirty="0" smtClean="0"/>
                  <a:t>	= 20	</a:t>
                </a:r>
              </a:p>
              <a:p>
                <a:r>
                  <a:rPr lang="en-US" dirty="0"/>
                  <a:t>	</a:t>
                </a:r>
                <a:r>
                  <a:rPr lang="en-US" dirty="0" smtClean="0"/>
                  <a:t>	</a:t>
                </a:r>
                <a:r>
                  <a:rPr lang="en-US" b="1" dirty="0" smtClean="0">
                    <a:solidFill>
                      <a:schemeClr val="accent2">
                        <a:lumMod val="75000"/>
                      </a:schemeClr>
                    </a:solidFill>
                  </a:rPr>
                  <a:t>X8</a:t>
                </a:r>
                <a:r>
                  <a:rPr lang="en-US" dirty="0" smtClean="0"/>
                  <a:t>	= 35.3</a:t>
                </a:r>
              </a:p>
              <a:p>
                <a:endParaRPr lang="en-US" dirty="0"/>
              </a:p>
              <a:p>
                <a:pPr lvl="2"/>
                <a:r>
                  <a:rPr lang="en-US" dirty="0" smtClean="0">
                    <a:solidFill>
                      <a:srgbClr val="FF0000"/>
                    </a:solidFill>
                  </a:rPr>
                  <a:t>12.925</a:t>
                </a:r>
                <a:r>
                  <a:rPr lang="en-US" dirty="0" smtClean="0"/>
                  <a:t> = </a:t>
                </a:r>
                <a14:m>
                  <m:oMath xmlns:m="http://schemas.openxmlformats.org/officeDocument/2006/math">
                    <m:r>
                      <m:rPr>
                        <m:nor/>
                      </m:rPr>
                      <a:rPr lang="en-US" dirty="0">
                        <a:solidFill>
                          <a:schemeClr val="tx1"/>
                        </a:solidFill>
                        <a:cs typeface="Courier New" pitchFamily="49" charset="0"/>
                      </a:rPr>
                      <m:t>−327.0 + 20.5993∗</m:t>
                    </m:r>
                    <m:r>
                      <m:rPr>
                        <m:nor/>
                      </m:rPr>
                      <a:rPr lang="en-US" i="0" dirty="0" smtClean="0">
                        <a:solidFill>
                          <a:schemeClr val="accent2">
                            <a:lumMod val="75000"/>
                          </a:schemeClr>
                        </a:solidFill>
                        <a:cs typeface="Courier New" pitchFamily="49" charset="0"/>
                      </a:rPr>
                      <m:t>20</m:t>
                    </m:r>
                    <m:r>
                      <m:rPr>
                        <m:nor/>
                      </m:rPr>
                      <a:rPr lang="en-US" dirty="0">
                        <a:solidFill>
                          <a:schemeClr val="tx1"/>
                        </a:solidFill>
                        <a:cs typeface="Courier New" pitchFamily="49" charset="0"/>
                      </a:rPr>
                      <m:t> − 2.0414∗</m:t>
                    </m:r>
                  </m:oMath>
                </a14:m>
                <a:r>
                  <a:rPr lang="en-US" dirty="0" smtClean="0">
                    <a:solidFill>
                      <a:schemeClr val="accent2">
                        <a:lumMod val="75000"/>
                      </a:schemeClr>
                    </a:solidFill>
                    <a:cs typeface="Courier New" pitchFamily="49" charset="0"/>
                  </a:rPr>
                  <a:t>35.3</a:t>
                </a:r>
              </a:p>
              <a:p>
                <a:pPr lvl="2"/>
                <a:endParaRPr lang="en-US" dirty="0" smtClean="0">
                  <a:solidFill>
                    <a:schemeClr val="tx1"/>
                  </a:solidFill>
                </a:endParaRPr>
              </a:p>
              <a:p>
                <a:pPr lvl="2"/>
                <a:r>
                  <a:rPr lang="en-US" b="1" dirty="0">
                    <a:solidFill>
                      <a:srgbClr val="0070C0"/>
                    </a:solidFill>
                  </a:rPr>
                  <a:t>1</a:t>
                </a:r>
                <a:r>
                  <a:rPr lang="en-US" b="1" dirty="0" smtClean="0">
                    <a:solidFill>
                      <a:srgbClr val="0070C0"/>
                    </a:solidFill>
                  </a:rPr>
                  <a:t>.0</a:t>
                </a:r>
                <a14:m>
                  <m:oMath xmlns:m="http://schemas.openxmlformats.org/officeDocument/2006/math">
                    <m:r>
                      <a:rPr lang="en-US">
                        <a:latin typeface="Cambria Math"/>
                      </a:rPr>
                      <m:t> </m:t>
                    </m:r>
                  </m:oMath>
                </a14:m>
                <a:r>
                  <a:rPr lang="en-US" dirty="0"/>
                  <a:t>= </a:t>
                </a:r>
                <a:r>
                  <a:rPr lang="en-US" dirty="0" err="1"/>
                  <a:t>probnorm</a:t>
                </a:r>
                <a:r>
                  <a:rPr lang="en-US" dirty="0"/>
                  <a:t> </a:t>
                </a:r>
                <a:r>
                  <a:rPr lang="en-US" dirty="0" smtClean="0"/>
                  <a:t>(</a:t>
                </a:r>
                <a:r>
                  <a:rPr lang="en-US" dirty="0">
                    <a:solidFill>
                      <a:srgbClr val="FF0000"/>
                    </a:solidFill>
                  </a:rPr>
                  <a:t>12.925</a:t>
                </a:r>
                <a:r>
                  <a:rPr lang="en-US" dirty="0" smtClean="0"/>
                  <a:t>)</a:t>
                </a:r>
              </a:p>
              <a:p>
                <a:pPr algn="ctr"/>
                <a:endParaRPr lang="en-US" dirty="0"/>
              </a:p>
            </p:txBody>
          </p:sp>
        </mc:Choice>
        <mc:Fallback xmlns="">
          <p:sp>
            <p:nvSpPr>
              <p:cNvPr id="3" name="TextBox 2"/>
              <p:cNvSpPr txBox="1">
                <a:spLocks noRot="1" noChangeAspect="1" noMove="1" noResize="1" noEditPoints="1" noAdjustHandles="1" noChangeArrowheads="1" noChangeShapeType="1" noTextEdit="1"/>
              </p:cNvSpPr>
              <p:nvPr/>
            </p:nvSpPr>
            <p:spPr>
              <a:xfrm>
                <a:off x="457200" y="1676400"/>
                <a:ext cx="8229600" cy="2585323"/>
              </a:xfrm>
              <a:prstGeom prst="rect">
                <a:avLst/>
              </a:prstGeom>
              <a:blipFill rotWithShape="1">
                <a:blip r:embed="rId3"/>
                <a:stretch>
                  <a:fillRect l="-444" t="-1179"/>
                </a:stretch>
              </a:blipFill>
            </p:spPr>
            <p:txBody>
              <a:bodyPr/>
              <a:lstStyle/>
              <a:p>
                <a:r>
                  <a:rPr lang="en-US">
                    <a:noFill/>
                  </a:rPr>
                  <a:t> </a:t>
                </a:r>
              </a:p>
            </p:txBody>
          </p:sp>
        </mc:Fallback>
      </mc:AlternateContent>
    </p:spTree>
    <p:extLst>
      <p:ext uri="{BB962C8B-B14F-4D97-AF65-F5344CB8AC3E}">
        <p14:creationId xmlns:p14="http://schemas.microsoft.com/office/powerpoint/2010/main" val="259618880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err="1">
                <a:solidFill>
                  <a:srgbClr val="C00000"/>
                </a:solidFill>
              </a:rPr>
              <a:t>Probit</a:t>
            </a:r>
            <a:r>
              <a:rPr lang="en-US" sz="3600" b="1" dirty="0">
                <a:solidFill>
                  <a:srgbClr val="C00000"/>
                </a:solidFill>
              </a:rPr>
              <a:t> Regression</a:t>
            </a:r>
            <a:r>
              <a:rPr lang="en-US" sz="3600" b="1" dirty="0" smtClean="0">
                <a:solidFill>
                  <a:srgbClr val="C00000"/>
                </a:solidFill>
              </a:rPr>
              <a:t/>
            </a:r>
            <a:br>
              <a:rPr lang="en-US" sz="3600" b="1" dirty="0" smtClean="0">
                <a:solidFill>
                  <a:srgbClr val="C00000"/>
                </a:solidFill>
              </a:rPr>
            </a:br>
            <a:r>
              <a:rPr lang="en-US" sz="3600" b="1" dirty="0" smtClean="0">
                <a:solidFill>
                  <a:srgbClr val="C00000"/>
                </a:solidFill>
              </a:rPr>
              <a:t>Review</a:t>
            </a:r>
            <a:endParaRPr lang="en-US" sz="3600" b="1" dirty="0">
              <a:solidFill>
                <a:srgbClr val="C00000"/>
              </a:solidFill>
            </a:endParaRPr>
          </a:p>
        </p:txBody>
      </p:sp>
      <mc:AlternateContent xmlns:mc="http://schemas.openxmlformats.org/markup-compatibility/2006" xmlns:a14="http://schemas.microsoft.com/office/drawing/2010/main">
        <mc:Choice Requires="a14">
          <p:sp>
            <p:nvSpPr>
              <p:cNvPr id="3" name="TextBox 2"/>
              <p:cNvSpPr txBox="1"/>
              <p:nvPr/>
            </p:nvSpPr>
            <p:spPr>
              <a:xfrm>
                <a:off x="457200" y="1676400"/>
                <a:ext cx="8229600" cy="3139321"/>
              </a:xfrm>
              <a:prstGeom prst="rect">
                <a:avLst/>
              </a:prstGeom>
              <a:noFill/>
            </p:spPr>
            <p:txBody>
              <a:bodyPr wrap="square" rtlCol="0">
                <a:spAutoFit/>
              </a:bodyPr>
              <a:lstStyle/>
              <a:p>
                <a:pPr marL="285750" indent="-285750">
                  <a:buFont typeface="Arial" pitchFamily="34" charset="0"/>
                  <a:buChar char="•"/>
                </a:pPr>
                <a:r>
                  <a:rPr lang="en-US" dirty="0" smtClean="0"/>
                  <a:t>EXAMPLE:</a:t>
                </a:r>
                <a:endParaRPr lang="en-US" b="1" i="1" dirty="0" smtClean="0"/>
              </a:p>
              <a:p>
                <a:r>
                  <a:rPr lang="en-US" dirty="0" smtClean="0"/>
                  <a:t>	Assume:</a:t>
                </a:r>
              </a:p>
              <a:p>
                <a:r>
                  <a:rPr lang="en-US" dirty="0"/>
                  <a:t>	</a:t>
                </a:r>
                <a:r>
                  <a:rPr lang="en-US" dirty="0" smtClean="0"/>
                  <a:t>	</a:t>
                </a:r>
                <a:r>
                  <a:rPr lang="en-US" b="1" dirty="0" smtClean="0">
                    <a:solidFill>
                      <a:schemeClr val="accent2">
                        <a:lumMod val="75000"/>
                      </a:schemeClr>
                    </a:solidFill>
                  </a:rPr>
                  <a:t>X6</a:t>
                </a:r>
                <a:r>
                  <a:rPr lang="en-US" dirty="0" smtClean="0"/>
                  <a:t>	= 20	</a:t>
                </a:r>
              </a:p>
              <a:p>
                <a:r>
                  <a:rPr lang="en-US" dirty="0"/>
                  <a:t>	</a:t>
                </a:r>
                <a:r>
                  <a:rPr lang="en-US" dirty="0" smtClean="0"/>
                  <a:t>	</a:t>
                </a:r>
                <a:r>
                  <a:rPr lang="en-US" b="1" dirty="0" smtClean="0">
                    <a:solidFill>
                      <a:schemeClr val="accent2">
                        <a:lumMod val="75000"/>
                      </a:schemeClr>
                    </a:solidFill>
                  </a:rPr>
                  <a:t>X8</a:t>
                </a:r>
                <a:r>
                  <a:rPr lang="en-US" dirty="0" smtClean="0"/>
                  <a:t>	= 35.3</a:t>
                </a:r>
              </a:p>
              <a:p>
                <a:endParaRPr lang="en-US" dirty="0"/>
              </a:p>
              <a:p>
                <a:pPr lvl="2"/>
                <a:r>
                  <a:rPr lang="en-US" dirty="0" smtClean="0">
                    <a:solidFill>
                      <a:srgbClr val="FF0000"/>
                    </a:solidFill>
                  </a:rPr>
                  <a:t>12.925</a:t>
                </a:r>
                <a:r>
                  <a:rPr lang="en-US" dirty="0" smtClean="0"/>
                  <a:t> = </a:t>
                </a:r>
                <a14:m>
                  <m:oMath xmlns:m="http://schemas.openxmlformats.org/officeDocument/2006/math">
                    <m:r>
                      <m:rPr>
                        <m:nor/>
                      </m:rPr>
                      <a:rPr lang="en-US" dirty="0">
                        <a:solidFill>
                          <a:schemeClr val="tx1"/>
                        </a:solidFill>
                        <a:cs typeface="Courier New" pitchFamily="49" charset="0"/>
                      </a:rPr>
                      <m:t>−327.0 + 20.5993∗</m:t>
                    </m:r>
                    <m:r>
                      <m:rPr>
                        <m:nor/>
                      </m:rPr>
                      <a:rPr lang="en-US" i="0" dirty="0" smtClean="0">
                        <a:solidFill>
                          <a:schemeClr val="accent2">
                            <a:lumMod val="75000"/>
                          </a:schemeClr>
                        </a:solidFill>
                        <a:cs typeface="Courier New" pitchFamily="49" charset="0"/>
                      </a:rPr>
                      <m:t>20</m:t>
                    </m:r>
                    <m:r>
                      <m:rPr>
                        <m:nor/>
                      </m:rPr>
                      <a:rPr lang="en-US" dirty="0">
                        <a:solidFill>
                          <a:schemeClr val="tx1"/>
                        </a:solidFill>
                        <a:cs typeface="Courier New" pitchFamily="49" charset="0"/>
                      </a:rPr>
                      <m:t> − 2.0414∗</m:t>
                    </m:r>
                  </m:oMath>
                </a14:m>
                <a:r>
                  <a:rPr lang="en-US" dirty="0" smtClean="0">
                    <a:solidFill>
                      <a:schemeClr val="accent2">
                        <a:lumMod val="75000"/>
                      </a:schemeClr>
                    </a:solidFill>
                    <a:cs typeface="Courier New" pitchFamily="49" charset="0"/>
                  </a:rPr>
                  <a:t>35.3</a:t>
                </a:r>
              </a:p>
              <a:p>
                <a:pPr lvl="2"/>
                <a:endParaRPr lang="en-US" dirty="0" smtClean="0">
                  <a:solidFill>
                    <a:schemeClr val="tx1"/>
                  </a:solidFill>
                </a:endParaRPr>
              </a:p>
              <a:p>
                <a:pPr lvl="2"/>
                <a:r>
                  <a:rPr lang="en-US" dirty="0">
                    <a:solidFill>
                      <a:srgbClr val="0070C0"/>
                    </a:solidFill>
                  </a:rPr>
                  <a:t>1</a:t>
                </a:r>
                <a:r>
                  <a:rPr lang="en-US" dirty="0" smtClean="0">
                    <a:solidFill>
                      <a:srgbClr val="0070C0"/>
                    </a:solidFill>
                  </a:rPr>
                  <a:t>.0</a:t>
                </a:r>
                <a14:m>
                  <m:oMath xmlns:m="http://schemas.openxmlformats.org/officeDocument/2006/math">
                    <m:r>
                      <a:rPr lang="en-US">
                        <a:latin typeface="Cambria Math"/>
                      </a:rPr>
                      <m:t> </m:t>
                    </m:r>
                  </m:oMath>
                </a14:m>
                <a:r>
                  <a:rPr lang="en-US" dirty="0"/>
                  <a:t>= </a:t>
                </a:r>
                <a:r>
                  <a:rPr lang="en-US" dirty="0" err="1"/>
                  <a:t>probnorm</a:t>
                </a:r>
                <a:r>
                  <a:rPr lang="en-US" dirty="0"/>
                  <a:t> </a:t>
                </a:r>
                <a:r>
                  <a:rPr lang="en-US" dirty="0" smtClean="0"/>
                  <a:t>(</a:t>
                </a:r>
                <a:r>
                  <a:rPr lang="en-US" dirty="0">
                    <a:solidFill>
                      <a:srgbClr val="FF0000"/>
                    </a:solidFill>
                  </a:rPr>
                  <a:t>12.925</a:t>
                </a:r>
                <a:r>
                  <a:rPr lang="en-US" dirty="0" smtClean="0"/>
                  <a:t>)</a:t>
                </a:r>
              </a:p>
              <a:p>
                <a:pPr algn="ctr"/>
                <a:endParaRPr lang="en-US" dirty="0" smtClean="0"/>
              </a:p>
              <a:p>
                <a:pPr marL="0" lvl="2" algn="ctr"/>
                <a:r>
                  <a:rPr lang="en-US" b="1" dirty="0"/>
                  <a:t>PROB that Y=1 is </a:t>
                </a:r>
                <a:r>
                  <a:rPr lang="en-US" b="1" dirty="0" smtClean="0"/>
                  <a:t>100%</a:t>
                </a:r>
                <a:endParaRPr lang="en-US" b="1" dirty="0"/>
              </a:p>
              <a:p>
                <a:pPr algn="ctr"/>
                <a:endParaRPr lang="en-US" dirty="0"/>
              </a:p>
            </p:txBody>
          </p:sp>
        </mc:Choice>
        <mc:Fallback xmlns="">
          <p:sp>
            <p:nvSpPr>
              <p:cNvPr id="3" name="TextBox 2"/>
              <p:cNvSpPr txBox="1">
                <a:spLocks noRot="1" noChangeAspect="1" noMove="1" noResize="1" noEditPoints="1" noAdjustHandles="1" noChangeArrowheads="1" noChangeShapeType="1" noTextEdit="1"/>
              </p:cNvSpPr>
              <p:nvPr/>
            </p:nvSpPr>
            <p:spPr>
              <a:xfrm>
                <a:off x="457200" y="1676400"/>
                <a:ext cx="8229600" cy="3139321"/>
              </a:xfrm>
              <a:prstGeom prst="rect">
                <a:avLst/>
              </a:prstGeom>
              <a:blipFill rotWithShape="1">
                <a:blip r:embed="rId3"/>
                <a:stretch>
                  <a:fillRect l="-444" t="-971"/>
                </a:stretch>
              </a:blipFill>
            </p:spPr>
            <p:txBody>
              <a:bodyPr/>
              <a:lstStyle/>
              <a:p>
                <a:r>
                  <a:rPr lang="en-US">
                    <a:noFill/>
                  </a:rPr>
                  <a:t> </a:t>
                </a:r>
              </a:p>
            </p:txBody>
          </p:sp>
        </mc:Fallback>
      </mc:AlternateContent>
    </p:spTree>
    <p:extLst>
      <p:ext uri="{BB962C8B-B14F-4D97-AF65-F5344CB8AC3E}">
        <p14:creationId xmlns:p14="http://schemas.microsoft.com/office/powerpoint/2010/main" val="34979575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b="1" dirty="0" err="1">
                <a:solidFill>
                  <a:srgbClr val="C00000"/>
                </a:solidFill>
              </a:rPr>
              <a:t>Probit</a:t>
            </a:r>
            <a:r>
              <a:rPr lang="en-US" sz="2800" b="1" dirty="0">
                <a:solidFill>
                  <a:srgbClr val="C00000"/>
                </a:solidFill>
              </a:rPr>
              <a:t> Regression : Example</a:t>
            </a:r>
          </a:p>
        </p:txBody>
      </p:sp>
      <p:sp>
        <p:nvSpPr>
          <p:cNvPr id="3" name="TextBox 2"/>
          <p:cNvSpPr txBox="1"/>
          <p:nvPr/>
        </p:nvSpPr>
        <p:spPr>
          <a:xfrm>
            <a:off x="457200" y="1295400"/>
            <a:ext cx="8229600" cy="5047536"/>
          </a:xfrm>
          <a:prstGeom prst="rect">
            <a:avLst/>
          </a:prstGeom>
          <a:noFill/>
        </p:spPr>
        <p:txBody>
          <a:bodyPr wrap="square" rtlCol="0">
            <a:spAutoFit/>
          </a:bodyPr>
          <a:lstStyle/>
          <a:p>
            <a:pPr marL="285750" indent="-285750">
              <a:buFont typeface="Arial" pitchFamily="34" charset="0"/>
              <a:buChar char="•"/>
            </a:pPr>
            <a:r>
              <a:rPr lang="en-US" dirty="0" smtClean="0"/>
              <a:t>SAS has many </a:t>
            </a:r>
            <a:r>
              <a:rPr lang="en-US" dirty="0" err="1" smtClean="0"/>
              <a:t>procs</a:t>
            </a:r>
            <a:r>
              <a:rPr lang="en-US" dirty="0" smtClean="0"/>
              <a:t> that can do </a:t>
            </a:r>
            <a:r>
              <a:rPr lang="en-US" dirty="0" err="1" smtClean="0"/>
              <a:t>Probit</a:t>
            </a:r>
            <a:r>
              <a:rPr lang="en-US" dirty="0" smtClean="0"/>
              <a:t> Regression. Here are two:</a:t>
            </a:r>
          </a:p>
          <a:p>
            <a:endParaRPr lang="en-US" dirty="0"/>
          </a:p>
          <a:p>
            <a:pPr lvl="2"/>
            <a:r>
              <a:rPr lang="en-US" sz="1600" b="1" dirty="0" err="1" smtClean="0">
                <a:solidFill>
                  <a:schemeClr val="accent1">
                    <a:lumMod val="75000"/>
                  </a:schemeClr>
                </a:solidFill>
                <a:latin typeface="Courier New" pitchFamily="49" charset="0"/>
                <a:cs typeface="Courier New" pitchFamily="49" charset="0"/>
              </a:rPr>
              <a:t>proc</a:t>
            </a:r>
            <a:r>
              <a:rPr lang="en-US" sz="1600" b="1" dirty="0" smtClean="0">
                <a:solidFill>
                  <a:schemeClr val="accent1">
                    <a:lumMod val="75000"/>
                  </a:schemeClr>
                </a:solidFill>
                <a:latin typeface="Courier New" pitchFamily="49" charset="0"/>
                <a:cs typeface="Courier New" pitchFamily="49" charset="0"/>
              </a:rPr>
              <a:t> </a:t>
            </a:r>
            <a:r>
              <a:rPr lang="en-US" sz="1600" b="1" dirty="0" err="1">
                <a:solidFill>
                  <a:schemeClr val="accent1">
                    <a:lumMod val="75000"/>
                  </a:schemeClr>
                </a:solidFill>
                <a:latin typeface="Courier New" pitchFamily="49" charset="0"/>
                <a:cs typeface="Courier New" pitchFamily="49" charset="0"/>
              </a:rPr>
              <a:t>probit</a:t>
            </a:r>
            <a:r>
              <a:rPr lang="en-US" sz="1600" b="1" dirty="0">
                <a:solidFill>
                  <a:schemeClr val="accent1">
                    <a:lumMod val="75000"/>
                  </a:schemeClr>
                </a:solidFill>
                <a:latin typeface="Courier New" pitchFamily="49" charset="0"/>
                <a:cs typeface="Courier New" pitchFamily="49" charset="0"/>
              </a:rPr>
              <a:t> data=TEMPFILE;</a:t>
            </a:r>
          </a:p>
          <a:p>
            <a:pPr lvl="2"/>
            <a:r>
              <a:rPr lang="es-ES" sz="1600" b="1" dirty="0" err="1">
                <a:solidFill>
                  <a:schemeClr val="accent1">
                    <a:lumMod val="75000"/>
                  </a:schemeClr>
                </a:solidFill>
                <a:latin typeface="Courier New" pitchFamily="49" charset="0"/>
                <a:cs typeface="Courier New" pitchFamily="49" charset="0"/>
              </a:rPr>
              <a:t>model</a:t>
            </a:r>
            <a:r>
              <a:rPr lang="es-ES" sz="1600" b="1" dirty="0">
                <a:solidFill>
                  <a:schemeClr val="accent1">
                    <a:lumMod val="75000"/>
                  </a:schemeClr>
                </a:solidFill>
                <a:latin typeface="Courier New" pitchFamily="49" charset="0"/>
                <a:cs typeface="Courier New" pitchFamily="49" charset="0"/>
              </a:rPr>
              <a:t> Y(</a:t>
            </a:r>
            <a:r>
              <a:rPr lang="es-ES" sz="1600" b="1" dirty="0" err="1">
                <a:solidFill>
                  <a:schemeClr val="accent1">
                    <a:lumMod val="75000"/>
                  </a:schemeClr>
                </a:solidFill>
                <a:latin typeface="Courier New" pitchFamily="49" charset="0"/>
                <a:cs typeface="Courier New" pitchFamily="49" charset="0"/>
              </a:rPr>
              <a:t>ref</a:t>
            </a:r>
            <a:r>
              <a:rPr lang="es-ES" sz="1600" b="1" dirty="0">
                <a:solidFill>
                  <a:schemeClr val="accent1">
                    <a:lumMod val="75000"/>
                  </a:schemeClr>
                </a:solidFill>
                <a:latin typeface="Courier New" pitchFamily="49" charset="0"/>
                <a:cs typeface="Courier New" pitchFamily="49" charset="0"/>
              </a:rPr>
              <a:t>="0") = X6 </a:t>
            </a:r>
            <a:r>
              <a:rPr lang="es-ES" sz="1600" b="1" dirty="0" smtClean="0">
                <a:solidFill>
                  <a:schemeClr val="accent1">
                    <a:lumMod val="75000"/>
                  </a:schemeClr>
                </a:solidFill>
                <a:latin typeface="Courier New" pitchFamily="49" charset="0"/>
                <a:cs typeface="Courier New" pitchFamily="49" charset="0"/>
              </a:rPr>
              <a:t>X8;</a:t>
            </a:r>
            <a:endParaRPr lang="es-ES" sz="1600" b="1" dirty="0">
              <a:solidFill>
                <a:schemeClr val="accent1">
                  <a:lumMod val="75000"/>
                </a:schemeClr>
              </a:solidFill>
              <a:latin typeface="Courier New" pitchFamily="49" charset="0"/>
              <a:cs typeface="Courier New" pitchFamily="49" charset="0"/>
            </a:endParaRPr>
          </a:p>
          <a:p>
            <a:pPr lvl="2"/>
            <a:r>
              <a:rPr lang="en-US" sz="1600" b="1" dirty="0">
                <a:solidFill>
                  <a:schemeClr val="accent1">
                    <a:lumMod val="75000"/>
                  </a:schemeClr>
                </a:solidFill>
                <a:latin typeface="Courier New" pitchFamily="49" charset="0"/>
                <a:cs typeface="Courier New" pitchFamily="49" charset="0"/>
              </a:rPr>
              <a:t>run;</a:t>
            </a:r>
          </a:p>
          <a:p>
            <a:pPr lvl="2"/>
            <a:r>
              <a:rPr lang="en-US" sz="1600" b="1" dirty="0">
                <a:solidFill>
                  <a:schemeClr val="accent1">
                    <a:lumMod val="75000"/>
                  </a:schemeClr>
                </a:solidFill>
                <a:latin typeface="Courier New" pitchFamily="49" charset="0"/>
                <a:cs typeface="Courier New" pitchFamily="49" charset="0"/>
              </a:rPr>
              <a:t>quit;</a:t>
            </a:r>
          </a:p>
          <a:p>
            <a:pPr lvl="2"/>
            <a:endParaRPr lang="en-US" sz="1600" b="1" dirty="0">
              <a:solidFill>
                <a:schemeClr val="accent1">
                  <a:lumMod val="75000"/>
                </a:schemeClr>
              </a:solidFill>
              <a:latin typeface="Courier New" pitchFamily="49" charset="0"/>
              <a:cs typeface="Courier New" pitchFamily="49" charset="0"/>
            </a:endParaRPr>
          </a:p>
          <a:p>
            <a:pPr lvl="2"/>
            <a:endParaRPr lang="en-US" sz="1600" b="1" dirty="0">
              <a:solidFill>
                <a:schemeClr val="accent1">
                  <a:lumMod val="75000"/>
                </a:schemeClr>
              </a:solidFill>
              <a:latin typeface="Courier New" pitchFamily="49" charset="0"/>
              <a:cs typeface="Courier New" pitchFamily="49" charset="0"/>
            </a:endParaRPr>
          </a:p>
          <a:p>
            <a:pPr lvl="2"/>
            <a:r>
              <a:rPr lang="en-US" sz="1600" b="1" dirty="0" err="1">
                <a:solidFill>
                  <a:schemeClr val="accent1">
                    <a:lumMod val="75000"/>
                  </a:schemeClr>
                </a:solidFill>
                <a:latin typeface="Courier New" pitchFamily="49" charset="0"/>
                <a:cs typeface="Courier New" pitchFamily="49" charset="0"/>
              </a:rPr>
              <a:t>proc</a:t>
            </a:r>
            <a:r>
              <a:rPr lang="en-US" sz="1600" b="1" dirty="0">
                <a:solidFill>
                  <a:schemeClr val="accent1">
                    <a:lumMod val="75000"/>
                  </a:schemeClr>
                </a:solidFill>
                <a:latin typeface="Courier New" pitchFamily="49" charset="0"/>
                <a:cs typeface="Courier New" pitchFamily="49" charset="0"/>
              </a:rPr>
              <a:t> </a:t>
            </a:r>
            <a:r>
              <a:rPr lang="en-US" sz="1600" b="1" dirty="0" err="1">
                <a:solidFill>
                  <a:schemeClr val="accent1">
                    <a:lumMod val="75000"/>
                  </a:schemeClr>
                </a:solidFill>
                <a:latin typeface="Courier New" pitchFamily="49" charset="0"/>
                <a:cs typeface="Courier New" pitchFamily="49" charset="0"/>
              </a:rPr>
              <a:t>genmod</a:t>
            </a:r>
            <a:r>
              <a:rPr lang="en-US" sz="1600" b="1" dirty="0">
                <a:solidFill>
                  <a:schemeClr val="accent1">
                    <a:lumMod val="75000"/>
                  </a:schemeClr>
                </a:solidFill>
                <a:latin typeface="Courier New" pitchFamily="49" charset="0"/>
                <a:cs typeface="Courier New" pitchFamily="49" charset="0"/>
              </a:rPr>
              <a:t> data=TEMPFILE descending;</a:t>
            </a:r>
          </a:p>
          <a:p>
            <a:pPr lvl="2"/>
            <a:r>
              <a:rPr lang="sv-SE" sz="1600" b="1" dirty="0">
                <a:solidFill>
                  <a:schemeClr val="accent1">
                    <a:lumMod val="75000"/>
                  </a:schemeClr>
                </a:solidFill>
                <a:latin typeface="Courier New" pitchFamily="49" charset="0"/>
                <a:cs typeface="Courier New" pitchFamily="49" charset="0"/>
              </a:rPr>
              <a:t>model Y = X6 X8 /dist=binomial </a:t>
            </a:r>
            <a:r>
              <a:rPr lang="sv-SE" sz="1600" b="1" dirty="0" smtClean="0">
                <a:solidFill>
                  <a:schemeClr val="accent1">
                    <a:lumMod val="75000"/>
                  </a:schemeClr>
                </a:solidFill>
                <a:latin typeface="Courier New" pitchFamily="49" charset="0"/>
                <a:cs typeface="Courier New" pitchFamily="49" charset="0"/>
              </a:rPr>
              <a:t>link=probit;</a:t>
            </a:r>
            <a:endParaRPr lang="sv-SE" sz="1600" b="1" dirty="0">
              <a:solidFill>
                <a:schemeClr val="accent1">
                  <a:lumMod val="75000"/>
                </a:schemeClr>
              </a:solidFill>
              <a:latin typeface="Courier New" pitchFamily="49" charset="0"/>
              <a:cs typeface="Courier New" pitchFamily="49" charset="0"/>
            </a:endParaRPr>
          </a:p>
          <a:p>
            <a:pPr lvl="2"/>
            <a:r>
              <a:rPr lang="en-US" sz="1600" b="1" dirty="0">
                <a:solidFill>
                  <a:schemeClr val="accent1">
                    <a:lumMod val="75000"/>
                  </a:schemeClr>
                </a:solidFill>
                <a:latin typeface="Courier New" pitchFamily="49" charset="0"/>
                <a:cs typeface="Courier New" pitchFamily="49" charset="0"/>
              </a:rPr>
              <a:t>run;</a:t>
            </a:r>
          </a:p>
          <a:p>
            <a:pPr lvl="2"/>
            <a:endParaRPr lang="en-US" sz="1600" b="1" dirty="0">
              <a:solidFill>
                <a:schemeClr val="accent1">
                  <a:lumMod val="75000"/>
                </a:schemeClr>
              </a:solidFill>
              <a:latin typeface="Courier New" pitchFamily="49" charset="0"/>
              <a:cs typeface="Courier New" pitchFamily="49" charset="0"/>
            </a:endParaRPr>
          </a:p>
          <a:p>
            <a:pPr marL="285750" indent="-285750">
              <a:buFont typeface="Arial" pitchFamily="34" charset="0"/>
              <a:buChar char="•"/>
            </a:pPr>
            <a:r>
              <a:rPr lang="en-US" dirty="0" smtClean="0"/>
              <a:t>Usually, both different PROCS doing the same thing should give the same result …</a:t>
            </a:r>
          </a:p>
          <a:p>
            <a:pPr marL="285750" indent="-285750">
              <a:buFont typeface="Arial" pitchFamily="34" charset="0"/>
              <a:buChar char="•"/>
            </a:pPr>
            <a:endParaRPr lang="en-US" b="1" dirty="0" smtClean="0">
              <a:solidFill>
                <a:srgbClr val="FF0000"/>
              </a:solidFill>
            </a:endParaRPr>
          </a:p>
          <a:p>
            <a:pPr marL="285750" indent="-285750">
              <a:buFont typeface="Arial" pitchFamily="34" charset="0"/>
              <a:buChar char="•"/>
            </a:pPr>
            <a:r>
              <a:rPr lang="en-US" b="1" dirty="0" smtClean="0">
                <a:solidFill>
                  <a:srgbClr val="FF0000"/>
                </a:solidFill>
              </a:rPr>
              <a:t>However …. As with LOGISTIC Regression:</a:t>
            </a:r>
          </a:p>
          <a:p>
            <a:pPr marL="742950" lvl="1" indent="-285750">
              <a:buFont typeface="Arial" pitchFamily="34" charset="0"/>
              <a:buChar char="•"/>
            </a:pPr>
            <a:r>
              <a:rPr lang="en-US" dirty="0">
                <a:solidFill>
                  <a:srgbClr val="FF0000"/>
                </a:solidFill>
              </a:rPr>
              <a:t>The data set is small and it is perfectly separable. Therefore, there are an infinite number of solutions that will separate the “1” and “0” values</a:t>
            </a:r>
            <a:r>
              <a:rPr lang="en-US" dirty="0" smtClean="0">
                <a:solidFill>
                  <a:srgbClr val="FF0000"/>
                </a:solidFill>
              </a:rPr>
              <a:t>.</a:t>
            </a:r>
          </a:p>
          <a:p>
            <a:pPr marL="742950" lvl="1" indent="-285750">
              <a:buFont typeface="Arial" pitchFamily="34" charset="0"/>
              <a:buChar char="•"/>
            </a:pPr>
            <a:r>
              <a:rPr lang="en-US" dirty="0">
                <a:solidFill>
                  <a:srgbClr val="FF0000"/>
                </a:solidFill>
              </a:rPr>
              <a:t>Therefore, even though there are different solutions, all of these are correct</a:t>
            </a:r>
            <a:r>
              <a:rPr lang="en-US" dirty="0" smtClean="0">
                <a:solidFill>
                  <a:srgbClr val="FF0000"/>
                </a:solidFill>
              </a:rPr>
              <a:t>.</a:t>
            </a:r>
          </a:p>
          <a:p>
            <a:pPr marL="742950" lvl="1" indent="-285750">
              <a:buFont typeface="Arial" pitchFamily="34" charset="0"/>
              <a:buChar char="•"/>
            </a:pPr>
            <a:r>
              <a:rPr lang="en-US" dirty="0">
                <a:solidFill>
                  <a:srgbClr val="FF0000"/>
                </a:solidFill>
              </a:rPr>
              <a:t>For more complex models, </a:t>
            </a:r>
            <a:r>
              <a:rPr lang="en-US" dirty="0" smtClean="0">
                <a:solidFill>
                  <a:srgbClr val="FF0000"/>
                </a:solidFill>
              </a:rPr>
              <a:t>both approaches </a:t>
            </a:r>
            <a:r>
              <a:rPr lang="en-US" dirty="0">
                <a:solidFill>
                  <a:srgbClr val="FF0000"/>
                </a:solidFill>
              </a:rPr>
              <a:t>would yield similar results</a:t>
            </a:r>
            <a:r>
              <a:rPr lang="en-US" dirty="0" smtClean="0">
                <a:solidFill>
                  <a:srgbClr val="FF0000"/>
                </a:solidFill>
              </a:rPr>
              <a:t>.</a:t>
            </a:r>
            <a:endParaRPr lang="en-US" dirty="0">
              <a:solidFill>
                <a:srgbClr val="FF0000"/>
              </a:solidFill>
            </a:endParaRPr>
          </a:p>
        </p:txBody>
      </p:sp>
    </p:spTree>
    <p:extLst>
      <p:ext uri="{BB962C8B-B14F-4D97-AF65-F5344CB8AC3E}">
        <p14:creationId xmlns:p14="http://schemas.microsoft.com/office/powerpoint/2010/main" val="252369949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a:solidFill>
                  <a:srgbClr val="C00000"/>
                </a:solidFill>
              </a:rPr>
              <a:t>Binary </a:t>
            </a:r>
            <a:r>
              <a:rPr lang="en-US" sz="3600" b="1" dirty="0" smtClean="0">
                <a:solidFill>
                  <a:srgbClr val="C00000"/>
                </a:solidFill>
              </a:rPr>
              <a:t>Target</a:t>
            </a:r>
            <a:endParaRPr lang="en-US" sz="3600" b="1" dirty="0">
              <a:solidFill>
                <a:srgbClr val="C00000"/>
              </a:solidFill>
            </a:endParaRPr>
          </a:p>
        </p:txBody>
      </p:sp>
      <p:sp>
        <p:nvSpPr>
          <p:cNvPr id="3" name="TextBox 2"/>
          <p:cNvSpPr txBox="1"/>
          <p:nvPr/>
        </p:nvSpPr>
        <p:spPr>
          <a:xfrm>
            <a:off x="457200" y="1676400"/>
            <a:ext cx="8229600" cy="2585323"/>
          </a:xfrm>
          <a:prstGeom prst="rect">
            <a:avLst/>
          </a:prstGeom>
          <a:noFill/>
        </p:spPr>
        <p:txBody>
          <a:bodyPr wrap="square" rtlCol="0">
            <a:spAutoFit/>
          </a:bodyPr>
          <a:lstStyle/>
          <a:p>
            <a:pPr marL="285750" indent="-285750">
              <a:buFont typeface="Arial" pitchFamily="34" charset="0"/>
              <a:buChar char="•"/>
            </a:pPr>
            <a:endParaRPr lang="en-US" dirty="0"/>
          </a:p>
          <a:p>
            <a:r>
              <a:rPr lang="en-US" dirty="0" smtClean="0"/>
              <a:t>Logistic Regression</a:t>
            </a:r>
          </a:p>
          <a:p>
            <a:pPr marL="285750" indent="-285750">
              <a:buFont typeface="Arial" pitchFamily="34" charset="0"/>
              <a:buChar char="•"/>
            </a:pPr>
            <a:r>
              <a:rPr lang="en-US" dirty="0" smtClean="0"/>
              <a:t>Uses Maximum Likelihood algorithm</a:t>
            </a:r>
          </a:p>
          <a:p>
            <a:pPr marL="285750" indent="-285750">
              <a:buFont typeface="Arial" pitchFamily="34" charset="0"/>
              <a:buChar char="•"/>
            </a:pPr>
            <a:r>
              <a:rPr lang="en-US" dirty="0" smtClean="0"/>
              <a:t>Predicts LOG-ODDS (“LOGIT”) of target (value can range from +/- Infinity)</a:t>
            </a:r>
          </a:p>
          <a:p>
            <a:pPr marL="285750" indent="-285750">
              <a:buFont typeface="Arial" pitchFamily="34" charset="0"/>
              <a:buChar char="•"/>
            </a:pPr>
            <a:r>
              <a:rPr lang="en-US" dirty="0" err="1" smtClean="0"/>
              <a:t>Logit</a:t>
            </a:r>
            <a:r>
              <a:rPr lang="en-US" dirty="0" smtClean="0"/>
              <a:t> can be converted to a Probability Score ranging from 0% to 100%</a:t>
            </a:r>
          </a:p>
          <a:p>
            <a:pPr marL="285750" indent="-285750">
              <a:buFont typeface="Arial" pitchFamily="34" charset="0"/>
              <a:buChar char="•"/>
            </a:pPr>
            <a:endParaRPr lang="en-US" dirty="0" smtClean="0"/>
          </a:p>
          <a:p>
            <a:pPr marL="285750" indent="-285750">
              <a:buFont typeface="Arial" pitchFamily="34" charset="0"/>
              <a:buChar char="•"/>
            </a:pPr>
            <a:r>
              <a:rPr lang="en-US" dirty="0" smtClean="0"/>
              <a:t>Most common method of dealing with Binary Targets</a:t>
            </a:r>
          </a:p>
          <a:p>
            <a:pPr marL="742950" lvl="1" indent="-285750">
              <a:buFont typeface="Arial" pitchFamily="34" charset="0"/>
              <a:buChar char="•"/>
            </a:pPr>
            <a:r>
              <a:rPr lang="en-US" dirty="0" smtClean="0"/>
              <a:t>Easy to write scoring code</a:t>
            </a:r>
          </a:p>
          <a:p>
            <a:pPr marL="742950" lvl="1" indent="-285750">
              <a:buFont typeface="Arial" pitchFamily="34" charset="0"/>
              <a:buChar char="•"/>
            </a:pPr>
            <a:r>
              <a:rPr lang="en-US" dirty="0" smtClean="0"/>
              <a:t>Easy to interpret coefficients</a:t>
            </a:r>
            <a:endParaRPr lang="en-US" dirty="0"/>
          </a:p>
        </p:txBody>
      </p:sp>
    </p:spTree>
    <p:extLst>
      <p:ext uri="{BB962C8B-B14F-4D97-AF65-F5344CB8AC3E}">
        <p14:creationId xmlns:p14="http://schemas.microsoft.com/office/powerpoint/2010/main" val="418451894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b="1" dirty="0" err="1">
                <a:solidFill>
                  <a:srgbClr val="C00000"/>
                </a:solidFill>
              </a:rPr>
              <a:t>Probit</a:t>
            </a:r>
            <a:r>
              <a:rPr lang="en-US" sz="2800" b="1" dirty="0">
                <a:solidFill>
                  <a:srgbClr val="C00000"/>
                </a:solidFill>
              </a:rPr>
              <a:t> Regression : Example</a:t>
            </a:r>
          </a:p>
        </p:txBody>
      </p:sp>
      <p:sp>
        <p:nvSpPr>
          <p:cNvPr id="3" name="TextBox 2"/>
          <p:cNvSpPr txBox="1"/>
          <p:nvPr/>
        </p:nvSpPr>
        <p:spPr>
          <a:xfrm>
            <a:off x="457200" y="1295400"/>
            <a:ext cx="8229600" cy="2031325"/>
          </a:xfrm>
          <a:prstGeom prst="rect">
            <a:avLst/>
          </a:prstGeom>
          <a:noFill/>
        </p:spPr>
        <p:txBody>
          <a:bodyPr wrap="square" rtlCol="0">
            <a:spAutoFit/>
          </a:bodyPr>
          <a:lstStyle/>
          <a:p>
            <a:pPr marL="285750" indent="-285750">
              <a:buFont typeface="Arial" pitchFamily="34" charset="0"/>
              <a:buChar char="•"/>
            </a:pPr>
            <a:r>
              <a:rPr lang="en-US" dirty="0" smtClean="0"/>
              <a:t>The data set is small and it is perfectly separable. Therefore, there are an infinite number of solutions that will separate the “1” and “0” values. Notice that the error term (“log likelihood”) for </a:t>
            </a:r>
            <a:r>
              <a:rPr lang="en-US" dirty="0" smtClean="0"/>
              <a:t>both of these </a:t>
            </a:r>
            <a:r>
              <a:rPr lang="en-US" dirty="0" smtClean="0"/>
              <a:t>models </a:t>
            </a:r>
            <a:r>
              <a:rPr lang="en-US" dirty="0" smtClean="0"/>
              <a:t>is close to zero.</a:t>
            </a:r>
          </a:p>
          <a:p>
            <a:pPr marL="285750" indent="-285750">
              <a:buFont typeface="Arial" pitchFamily="34" charset="0"/>
              <a:buChar char="•"/>
            </a:pPr>
            <a:endParaRPr lang="en-US" dirty="0"/>
          </a:p>
          <a:p>
            <a:pPr marL="285750" indent="-285750">
              <a:buFont typeface="Arial" pitchFamily="34" charset="0"/>
              <a:buChar char="•"/>
            </a:pPr>
            <a:r>
              <a:rPr lang="en-US" dirty="0" smtClean="0"/>
              <a:t>Therefore, even though there are different solutions, </a:t>
            </a:r>
            <a:r>
              <a:rPr lang="en-US" dirty="0" smtClean="0"/>
              <a:t>both </a:t>
            </a:r>
            <a:r>
              <a:rPr lang="en-US" dirty="0" smtClean="0"/>
              <a:t>of these are correct.</a:t>
            </a:r>
          </a:p>
          <a:p>
            <a:pPr marL="285750" indent="-285750">
              <a:buFont typeface="Arial" pitchFamily="34" charset="0"/>
              <a:buChar char="•"/>
            </a:pPr>
            <a:endParaRPr lang="en-US" dirty="0"/>
          </a:p>
          <a:p>
            <a:pPr marL="285750" indent="-285750">
              <a:buFont typeface="Arial" pitchFamily="34" charset="0"/>
              <a:buChar char="•"/>
            </a:pPr>
            <a:r>
              <a:rPr lang="en-US" dirty="0" smtClean="0"/>
              <a:t>For more complex models, </a:t>
            </a:r>
            <a:r>
              <a:rPr lang="en-US" dirty="0" smtClean="0"/>
              <a:t>both of </a:t>
            </a:r>
            <a:r>
              <a:rPr lang="en-US" smtClean="0"/>
              <a:t>these approaches </a:t>
            </a:r>
            <a:r>
              <a:rPr lang="en-US" dirty="0" smtClean="0"/>
              <a:t>would yield similar results.</a:t>
            </a:r>
          </a:p>
        </p:txBody>
      </p:sp>
    </p:spTree>
    <p:extLst>
      <p:ext uri="{BB962C8B-B14F-4D97-AF65-F5344CB8AC3E}">
        <p14:creationId xmlns:p14="http://schemas.microsoft.com/office/powerpoint/2010/main" val="314274429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b="1" dirty="0" err="1">
                <a:solidFill>
                  <a:srgbClr val="C00000"/>
                </a:solidFill>
              </a:rPr>
              <a:t>Probit</a:t>
            </a:r>
            <a:r>
              <a:rPr lang="en-US" sz="2800" b="1" dirty="0">
                <a:solidFill>
                  <a:srgbClr val="C00000"/>
                </a:solidFill>
              </a:rPr>
              <a:t> Regression : Example</a:t>
            </a:r>
          </a:p>
        </p:txBody>
      </p:sp>
      <p:sp>
        <p:nvSpPr>
          <p:cNvPr id="3" name="TextBox 2"/>
          <p:cNvSpPr txBox="1"/>
          <p:nvPr/>
        </p:nvSpPr>
        <p:spPr>
          <a:xfrm>
            <a:off x="457200" y="1295400"/>
            <a:ext cx="8229600" cy="2954655"/>
          </a:xfrm>
          <a:prstGeom prst="rect">
            <a:avLst/>
          </a:prstGeom>
          <a:noFill/>
        </p:spPr>
        <p:txBody>
          <a:bodyPr wrap="square" rtlCol="0">
            <a:spAutoFit/>
          </a:bodyPr>
          <a:lstStyle/>
          <a:p>
            <a:pPr marL="285750" indent="-285750">
              <a:buFont typeface="Arial" pitchFamily="34" charset="0"/>
              <a:buChar char="•"/>
            </a:pPr>
            <a:r>
              <a:rPr lang="en-US" dirty="0" smtClean="0"/>
              <a:t>When the parameter from both models are put into a data step to score data, they all give similar results:</a:t>
            </a:r>
          </a:p>
          <a:p>
            <a:pPr marL="285750" indent="-285750">
              <a:buFont typeface="Arial" pitchFamily="34" charset="0"/>
              <a:buChar char="•"/>
            </a:pPr>
            <a:endParaRPr lang="en-US" dirty="0" smtClean="0"/>
          </a:p>
          <a:p>
            <a:pPr lvl="3"/>
            <a:r>
              <a:rPr lang="en-US" sz="1200" b="1" dirty="0">
                <a:solidFill>
                  <a:schemeClr val="accent1">
                    <a:lumMod val="75000"/>
                  </a:schemeClr>
                </a:solidFill>
                <a:latin typeface="Courier New" pitchFamily="49" charset="0"/>
                <a:cs typeface="Courier New" pitchFamily="49" charset="0"/>
              </a:rPr>
              <a:t>data SCOREFILE;</a:t>
            </a:r>
          </a:p>
          <a:p>
            <a:pPr lvl="3"/>
            <a:r>
              <a:rPr lang="en-US" sz="1200" b="1" dirty="0">
                <a:solidFill>
                  <a:schemeClr val="accent1">
                    <a:lumMod val="75000"/>
                  </a:schemeClr>
                </a:solidFill>
                <a:latin typeface="Courier New" pitchFamily="49" charset="0"/>
                <a:cs typeface="Courier New" pitchFamily="49" charset="0"/>
              </a:rPr>
              <a:t>set TEMPFILE;</a:t>
            </a:r>
          </a:p>
          <a:p>
            <a:pPr lvl="3"/>
            <a:endParaRPr lang="en-US" sz="1200" b="1" dirty="0">
              <a:solidFill>
                <a:schemeClr val="accent1">
                  <a:lumMod val="75000"/>
                </a:schemeClr>
              </a:solidFill>
              <a:latin typeface="Courier New" pitchFamily="49" charset="0"/>
              <a:cs typeface="Courier New" pitchFamily="49" charset="0"/>
            </a:endParaRPr>
          </a:p>
          <a:p>
            <a:pPr lvl="3"/>
            <a:r>
              <a:rPr lang="en-US" sz="1200" b="1" dirty="0">
                <a:solidFill>
                  <a:schemeClr val="accent1">
                    <a:lumMod val="75000"/>
                  </a:schemeClr>
                </a:solidFill>
                <a:latin typeface="Courier New" pitchFamily="49" charset="0"/>
                <a:cs typeface="Courier New" pitchFamily="49" charset="0"/>
              </a:rPr>
              <a:t>TEMP		= -569.331 + 36.0494*X6 -3.6142*X8;</a:t>
            </a:r>
          </a:p>
          <a:p>
            <a:pPr lvl="3"/>
            <a:r>
              <a:rPr lang="en-US" sz="1200" b="1" dirty="0">
                <a:solidFill>
                  <a:schemeClr val="accent1">
                    <a:lumMod val="75000"/>
                  </a:schemeClr>
                </a:solidFill>
                <a:latin typeface="Courier New" pitchFamily="49" charset="0"/>
                <a:cs typeface="Courier New" pitchFamily="49" charset="0"/>
              </a:rPr>
              <a:t>P_PROBIT	= </a:t>
            </a:r>
            <a:r>
              <a:rPr lang="en-US" sz="1200" b="1" dirty="0" err="1">
                <a:solidFill>
                  <a:schemeClr val="accent1">
                    <a:lumMod val="75000"/>
                  </a:schemeClr>
                </a:solidFill>
                <a:latin typeface="Courier New" pitchFamily="49" charset="0"/>
                <a:cs typeface="Courier New" pitchFamily="49" charset="0"/>
              </a:rPr>
              <a:t>probnorm</a:t>
            </a:r>
            <a:r>
              <a:rPr lang="en-US" sz="1200" b="1" dirty="0">
                <a:solidFill>
                  <a:schemeClr val="accent1">
                    <a:lumMod val="75000"/>
                  </a:schemeClr>
                </a:solidFill>
                <a:latin typeface="Courier New" pitchFamily="49" charset="0"/>
                <a:cs typeface="Courier New" pitchFamily="49" charset="0"/>
              </a:rPr>
              <a:t>(TEMP);</a:t>
            </a:r>
          </a:p>
          <a:p>
            <a:pPr lvl="3"/>
            <a:endParaRPr lang="en-US" sz="1200" b="1" dirty="0">
              <a:solidFill>
                <a:schemeClr val="accent1">
                  <a:lumMod val="75000"/>
                </a:schemeClr>
              </a:solidFill>
              <a:latin typeface="Courier New" pitchFamily="49" charset="0"/>
              <a:cs typeface="Courier New" pitchFamily="49" charset="0"/>
            </a:endParaRPr>
          </a:p>
          <a:p>
            <a:pPr lvl="3"/>
            <a:r>
              <a:rPr lang="en-US" sz="1200" b="1" dirty="0">
                <a:solidFill>
                  <a:schemeClr val="accent1">
                    <a:lumMod val="75000"/>
                  </a:schemeClr>
                </a:solidFill>
                <a:latin typeface="Courier New" pitchFamily="49" charset="0"/>
                <a:cs typeface="Courier New" pitchFamily="49" charset="0"/>
              </a:rPr>
              <a:t>TEMP		= -501.599 + 31.7541*X6 - 3.1829*X8;</a:t>
            </a:r>
          </a:p>
          <a:p>
            <a:pPr lvl="3"/>
            <a:r>
              <a:rPr lang="en-US" sz="1200" b="1" dirty="0">
                <a:solidFill>
                  <a:schemeClr val="accent1">
                    <a:lumMod val="75000"/>
                  </a:schemeClr>
                </a:solidFill>
                <a:latin typeface="Courier New" pitchFamily="49" charset="0"/>
                <a:cs typeface="Courier New" pitchFamily="49" charset="0"/>
              </a:rPr>
              <a:t>P_GENMOD	= </a:t>
            </a:r>
            <a:r>
              <a:rPr lang="en-US" sz="1200" b="1" dirty="0" err="1">
                <a:solidFill>
                  <a:schemeClr val="accent1">
                    <a:lumMod val="75000"/>
                  </a:schemeClr>
                </a:solidFill>
                <a:latin typeface="Courier New" pitchFamily="49" charset="0"/>
                <a:cs typeface="Courier New" pitchFamily="49" charset="0"/>
              </a:rPr>
              <a:t>probnorm</a:t>
            </a:r>
            <a:r>
              <a:rPr lang="en-US" sz="1200" b="1" dirty="0">
                <a:solidFill>
                  <a:schemeClr val="accent1">
                    <a:lumMod val="75000"/>
                  </a:schemeClr>
                </a:solidFill>
                <a:latin typeface="Courier New" pitchFamily="49" charset="0"/>
                <a:cs typeface="Courier New" pitchFamily="49" charset="0"/>
              </a:rPr>
              <a:t>(TEMP);</a:t>
            </a:r>
          </a:p>
          <a:p>
            <a:pPr lvl="3"/>
            <a:endParaRPr lang="en-US" sz="1200" b="1" dirty="0">
              <a:solidFill>
                <a:schemeClr val="accent1">
                  <a:lumMod val="75000"/>
                </a:schemeClr>
              </a:solidFill>
              <a:latin typeface="Courier New" pitchFamily="49" charset="0"/>
              <a:cs typeface="Courier New" pitchFamily="49" charset="0"/>
            </a:endParaRPr>
          </a:p>
          <a:p>
            <a:pPr lvl="3"/>
            <a:r>
              <a:rPr lang="en-US" sz="1200" b="1" dirty="0">
                <a:solidFill>
                  <a:schemeClr val="accent1">
                    <a:lumMod val="75000"/>
                  </a:schemeClr>
                </a:solidFill>
                <a:latin typeface="Courier New" pitchFamily="49" charset="0"/>
                <a:cs typeface="Courier New" pitchFamily="49" charset="0"/>
              </a:rPr>
              <a:t>drop TEMP;</a:t>
            </a:r>
          </a:p>
          <a:p>
            <a:pPr lvl="3"/>
            <a:r>
              <a:rPr lang="en-US" sz="1200" b="1" dirty="0">
                <a:solidFill>
                  <a:schemeClr val="accent1">
                    <a:lumMod val="75000"/>
                  </a:schemeClr>
                </a:solidFill>
                <a:latin typeface="Courier New" pitchFamily="49" charset="0"/>
                <a:cs typeface="Courier New" pitchFamily="49" charset="0"/>
              </a:rPr>
              <a:t>run;</a:t>
            </a:r>
            <a:endParaRPr lang="en-US" sz="1200" b="1" dirty="0" smtClean="0">
              <a:solidFill>
                <a:schemeClr val="accent1">
                  <a:lumMod val="75000"/>
                </a:schemeClr>
              </a:solidFill>
              <a:latin typeface="Courier New" pitchFamily="49" charset="0"/>
              <a:cs typeface="Courier New" pitchFamily="49" charset="0"/>
            </a:endParaRPr>
          </a:p>
        </p:txBody>
      </p:sp>
    </p:spTree>
    <p:extLst>
      <p:ext uri="{BB962C8B-B14F-4D97-AF65-F5344CB8AC3E}">
        <p14:creationId xmlns:p14="http://schemas.microsoft.com/office/powerpoint/2010/main" val="282158284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b="1" dirty="0" err="1">
                <a:solidFill>
                  <a:srgbClr val="C00000"/>
                </a:solidFill>
              </a:rPr>
              <a:t>Probit</a:t>
            </a:r>
            <a:r>
              <a:rPr lang="en-US" sz="2800" b="1" dirty="0">
                <a:solidFill>
                  <a:srgbClr val="C00000"/>
                </a:solidFill>
              </a:rPr>
              <a:t> Regression : Example</a:t>
            </a:r>
          </a:p>
        </p:txBody>
      </p:sp>
      <p:graphicFrame>
        <p:nvGraphicFramePr>
          <p:cNvPr id="3" name="Table 2"/>
          <p:cNvGraphicFramePr>
            <a:graphicFrameLocks noGrp="1"/>
          </p:cNvGraphicFramePr>
          <p:nvPr/>
        </p:nvGraphicFramePr>
        <p:xfrm>
          <a:off x="2483094" y="1600194"/>
          <a:ext cx="4177812" cy="4525976"/>
        </p:xfrm>
        <a:graphic>
          <a:graphicData uri="http://schemas.openxmlformats.org/drawingml/2006/table">
            <a:tbl>
              <a:tblPr>
                <a:tableStyleId>{5C22544A-7EE6-4342-B048-85BDC9FD1C3A}</a:tableStyleId>
              </a:tblPr>
              <a:tblGrid>
                <a:gridCol w="556655"/>
                <a:gridCol w="556655"/>
                <a:gridCol w="556655"/>
                <a:gridCol w="556655"/>
                <a:gridCol w="1020534"/>
                <a:gridCol w="930658"/>
              </a:tblGrid>
              <a:tr h="174076">
                <a:tc>
                  <a:txBody>
                    <a:bodyPr/>
                    <a:lstStyle/>
                    <a:p>
                      <a:pPr algn="ctr" fontAlgn="ctr"/>
                      <a:r>
                        <a:rPr lang="en-US" sz="1000" u="none" strike="noStrike" dirty="0" err="1">
                          <a:effectLst/>
                        </a:rPr>
                        <a:t>Obs</a:t>
                      </a:r>
                      <a:endParaRPr lang="en-US" sz="1000" b="1" i="0" u="none" strike="noStrike" dirty="0">
                        <a:solidFill>
                          <a:srgbClr val="000000"/>
                        </a:solidFill>
                        <a:effectLst/>
                        <a:latin typeface="Arial"/>
                      </a:endParaRPr>
                    </a:p>
                  </a:txBody>
                  <a:tcPr marL="8704" marR="8704" marT="8704" marB="0" anchor="ctr"/>
                </a:tc>
                <a:tc>
                  <a:txBody>
                    <a:bodyPr/>
                    <a:lstStyle/>
                    <a:p>
                      <a:pPr algn="ctr" fontAlgn="ctr"/>
                      <a:r>
                        <a:rPr lang="en-US" sz="1000" u="none" strike="noStrike">
                          <a:effectLst/>
                        </a:rPr>
                        <a:t>X6</a:t>
                      </a:r>
                      <a:endParaRPr lang="en-US" sz="1000" b="1" i="0" u="none" strike="noStrike">
                        <a:solidFill>
                          <a:srgbClr val="000000"/>
                        </a:solidFill>
                        <a:effectLst/>
                        <a:latin typeface="Arial"/>
                      </a:endParaRPr>
                    </a:p>
                  </a:txBody>
                  <a:tcPr marL="8704" marR="8704" marT="8704" marB="0" anchor="ctr"/>
                </a:tc>
                <a:tc>
                  <a:txBody>
                    <a:bodyPr/>
                    <a:lstStyle/>
                    <a:p>
                      <a:pPr algn="ctr" fontAlgn="ctr"/>
                      <a:r>
                        <a:rPr lang="en-US" sz="1000" u="none" strike="noStrike">
                          <a:effectLst/>
                        </a:rPr>
                        <a:t>X8</a:t>
                      </a:r>
                      <a:endParaRPr lang="en-US" sz="1000" b="1" i="0" u="none" strike="noStrike">
                        <a:solidFill>
                          <a:srgbClr val="000000"/>
                        </a:solidFill>
                        <a:effectLst/>
                        <a:latin typeface="Arial"/>
                      </a:endParaRPr>
                    </a:p>
                  </a:txBody>
                  <a:tcPr marL="8704" marR="8704" marT="8704" marB="0" anchor="ctr"/>
                </a:tc>
                <a:tc>
                  <a:txBody>
                    <a:bodyPr/>
                    <a:lstStyle/>
                    <a:p>
                      <a:pPr algn="ctr" fontAlgn="ctr"/>
                      <a:r>
                        <a:rPr lang="en-US" sz="1000" u="none" strike="noStrike">
                          <a:effectLst/>
                        </a:rPr>
                        <a:t>Y</a:t>
                      </a:r>
                      <a:endParaRPr lang="en-US" sz="1000" b="1" i="0" u="none" strike="noStrike">
                        <a:solidFill>
                          <a:srgbClr val="000000"/>
                        </a:solidFill>
                        <a:effectLst/>
                        <a:latin typeface="Arial"/>
                      </a:endParaRPr>
                    </a:p>
                  </a:txBody>
                  <a:tcPr marL="8704" marR="8704" marT="8704" marB="0" anchor="ctr"/>
                </a:tc>
                <a:tc>
                  <a:txBody>
                    <a:bodyPr/>
                    <a:lstStyle/>
                    <a:p>
                      <a:pPr algn="ctr" fontAlgn="ctr"/>
                      <a:r>
                        <a:rPr lang="en-US" sz="1000" u="none" strike="noStrike">
                          <a:effectLst/>
                        </a:rPr>
                        <a:t>P_PROBIT</a:t>
                      </a:r>
                      <a:endParaRPr lang="en-US" sz="1000" b="1" i="0" u="none" strike="noStrike">
                        <a:solidFill>
                          <a:srgbClr val="000000"/>
                        </a:solidFill>
                        <a:effectLst/>
                        <a:latin typeface="Arial"/>
                      </a:endParaRPr>
                    </a:p>
                  </a:txBody>
                  <a:tcPr marL="8704" marR="8704" marT="8704" marB="0" anchor="ctr"/>
                </a:tc>
                <a:tc>
                  <a:txBody>
                    <a:bodyPr/>
                    <a:lstStyle/>
                    <a:p>
                      <a:pPr algn="ctr" fontAlgn="ctr"/>
                      <a:r>
                        <a:rPr lang="en-US" sz="1000" u="none" strike="noStrike">
                          <a:effectLst/>
                        </a:rPr>
                        <a:t>P_GENMOD</a:t>
                      </a:r>
                      <a:endParaRPr lang="en-US" sz="1000" b="1" i="0" u="none" strike="noStrike">
                        <a:solidFill>
                          <a:srgbClr val="000000"/>
                        </a:solidFill>
                        <a:effectLst/>
                        <a:latin typeface="Arial"/>
                      </a:endParaRPr>
                    </a:p>
                  </a:txBody>
                  <a:tcPr marL="8704" marR="8704" marT="8704" marB="0" anchor="ctr"/>
                </a:tc>
              </a:tr>
              <a:tr h="174076">
                <a:tc>
                  <a:txBody>
                    <a:bodyPr/>
                    <a:lstStyle/>
                    <a:p>
                      <a:pPr algn="ctr" fontAlgn="ctr"/>
                      <a:r>
                        <a:rPr lang="en-US" sz="1000" u="none" strike="noStrike">
                          <a:effectLst/>
                        </a:rPr>
                        <a:t>1</a:t>
                      </a:r>
                      <a:endParaRPr lang="en-US" sz="1000" b="1" i="0" u="none" strike="noStrike">
                        <a:solidFill>
                          <a:srgbClr val="000000"/>
                        </a:solidFill>
                        <a:effectLst/>
                        <a:latin typeface="Arial"/>
                      </a:endParaRPr>
                    </a:p>
                  </a:txBody>
                  <a:tcPr marL="8704" marR="8704" marT="8704" marB="0" anchor="ctr"/>
                </a:tc>
                <a:tc>
                  <a:txBody>
                    <a:bodyPr/>
                    <a:lstStyle/>
                    <a:p>
                      <a:pPr algn="ctr" fontAlgn="ctr"/>
                      <a:r>
                        <a:rPr lang="en-US" sz="1000" u="none" strike="noStrike">
                          <a:effectLst/>
                        </a:rPr>
                        <a:t>20</a:t>
                      </a:r>
                      <a:endParaRPr lang="en-US" sz="1000" b="0" i="0" u="none" strike="noStrike">
                        <a:solidFill>
                          <a:srgbClr val="000000"/>
                        </a:solidFill>
                        <a:effectLst/>
                        <a:latin typeface="Arial"/>
                      </a:endParaRPr>
                    </a:p>
                  </a:txBody>
                  <a:tcPr marL="8704" marR="8704" marT="8704" marB="0" anchor="ctr"/>
                </a:tc>
                <a:tc>
                  <a:txBody>
                    <a:bodyPr/>
                    <a:lstStyle/>
                    <a:p>
                      <a:pPr algn="ctr" fontAlgn="ctr"/>
                      <a:r>
                        <a:rPr lang="en-US" sz="1000" u="none" strike="noStrike">
                          <a:effectLst/>
                        </a:rPr>
                        <a:t>35.3</a:t>
                      </a:r>
                      <a:endParaRPr lang="en-US" sz="1000" b="0" i="0" u="none" strike="noStrike">
                        <a:solidFill>
                          <a:srgbClr val="000000"/>
                        </a:solidFill>
                        <a:effectLst/>
                        <a:latin typeface="Arial"/>
                      </a:endParaRPr>
                    </a:p>
                  </a:txBody>
                  <a:tcPr marL="8704" marR="8704" marT="8704" marB="0" anchor="ctr"/>
                </a:tc>
                <a:tc>
                  <a:txBody>
                    <a:bodyPr/>
                    <a:lstStyle/>
                    <a:p>
                      <a:pPr algn="ctr" fontAlgn="ctr"/>
                      <a:r>
                        <a:rPr lang="en-US" sz="1000" u="none" strike="noStrike">
                          <a:effectLst/>
                        </a:rPr>
                        <a:t>1</a:t>
                      </a:r>
                      <a:endParaRPr lang="en-US" sz="1000" b="0" i="0" u="none" strike="noStrike">
                        <a:solidFill>
                          <a:srgbClr val="000000"/>
                        </a:solidFill>
                        <a:effectLst/>
                        <a:latin typeface="Arial"/>
                      </a:endParaRPr>
                    </a:p>
                  </a:txBody>
                  <a:tcPr marL="8704" marR="8704" marT="8704" marB="0" anchor="ctr"/>
                </a:tc>
                <a:tc>
                  <a:txBody>
                    <a:bodyPr/>
                    <a:lstStyle/>
                    <a:p>
                      <a:pPr algn="ctr" fontAlgn="ctr"/>
                      <a:r>
                        <a:rPr lang="en-US" sz="1000" u="none" strike="noStrike">
                          <a:effectLst/>
                        </a:rPr>
                        <a:t>1</a:t>
                      </a:r>
                      <a:endParaRPr lang="en-US" sz="1000" b="0" i="0" u="none" strike="noStrike">
                        <a:solidFill>
                          <a:srgbClr val="000000"/>
                        </a:solidFill>
                        <a:effectLst/>
                        <a:latin typeface="Arial"/>
                      </a:endParaRPr>
                    </a:p>
                  </a:txBody>
                  <a:tcPr marL="8704" marR="8704" marT="8704" marB="0" anchor="ctr"/>
                </a:tc>
                <a:tc>
                  <a:txBody>
                    <a:bodyPr/>
                    <a:lstStyle/>
                    <a:p>
                      <a:pPr algn="ctr" fontAlgn="ctr"/>
                      <a:r>
                        <a:rPr lang="en-US" sz="1000" u="none" strike="noStrike">
                          <a:effectLst/>
                        </a:rPr>
                        <a:t>1</a:t>
                      </a:r>
                      <a:endParaRPr lang="en-US" sz="1000" b="0" i="0" u="none" strike="noStrike">
                        <a:solidFill>
                          <a:srgbClr val="000000"/>
                        </a:solidFill>
                        <a:effectLst/>
                        <a:latin typeface="Arial"/>
                      </a:endParaRPr>
                    </a:p>
                  </a:txBody>
                  <a:tcPr marL="8704" marR="8704" marT="8704" marB="0" anchor="ctr"/>
                </a:tc>
              </a:tr>
              <a:tr h="174076">
                <a:tc>
                  <a:txBody>
                    <a:bodyPr/>
                    <a:lstStyle/>
                    <a:p>
                      <a:pPr algn="ctr" fontAlgn="ctr"/>
                      <a:r>
                        <a:rPr lang="en-US" sz="1000" u="none" strike="noStrike">
                          <a:effectLst/>
                        </a:rPr>
                        <a:t>2</a:t>
                      </a:r>
                      <a:endParaRPr lang="en-US" sz="1000" b="1" i="0" u="none" strike="noStrike">
                        <a:solidFill>
                          <a:srgbClr val="000000"/>
                        </a:solidFill>
                        <a:effectLst/>
                        <a:latin typeface="Arial"/>
                      </a:endParaRPr>
                    </a:p>
                  </a:txBody>
                  <a:tcPr marL="8704" marR="8704" marT="8704" marB="0" anchor="ctr"/>
                </a:tc>
                <a:tc>
                  <a:txBody>
                    <a:bodyPr/>
                    <a:lstStyle/>
                    <a:p>
                      <a:pPr algn="ctr" fontAlgn="ctr"/>
                      <a:r>
                        <a:rPr lang="en-US" sz="1000" u="none" strike="noStrike">
                          <a:effectLst/>
                        </a:rPr>
                        <a:t>20</a:t>
                      </a:r>
                      <a:endParaRPr lang="en-US" sz="1000" b="0" i="0" u="none" strike="noStrike">
                        <a:solidFill>
                          <a:srgbClr val="000000"/>
                        </a:solidFill>
                        <a:effectLst/>
                        <a:latin typeface="Arial"/>
                      </a:endParaRPr>
                    </a:p>
                  </a:txBody>
                  <a:tcPr marL="8704" marR="8704" marT="8704" marB="0" anchor="ctr"/>
                </a:tc>
                <a:tc>
                  <a:txBody>
                    <a:bodyPr/>
                    <a:lstStyle/>
                    <a:p>
                      <a:pPr algn="ctr" fontAlgn="ctr"/>
                      <a:r>
                        <a:rPr lang="en-US" sz="1000" u="none" strike="noStrike">
                          <a:effectLst/>
                        </a:rPr>
                        <a:t>29.7</a:t>
                      </a:r>
                      <a:endParaRPr lang="en-US" sz="1000" b="0" i="0" u="none" strike="noStrike">
                        <a:solidFill>
                          <a:srgbClr val="000000"/>
                        </a:solidFill>
                        <a:effectLst/>
                        <a:latin typeface="Arial"/>
                      </a:endParaRPr>
                    </a:p>
                  </a:txBody>
                  <a:tcPr marL="8704" marR="8704" marT="8704" marB="0" anchor="ctr"/>
                </a:tc>
                <a:tc>
                  <a:txBody>
                    <a:bodyPr/>
                    <a:lstStyle/>
                    <a:p>
                      <a:pPr algn="ctr" fontAlgn="ctr"/>
                      <a:r>
                        <a:rPr lang="en-US" sz="1000" u="none" strike="noStrike">
                          <a:effectLst/>
                        </a:rPr>
                        <a:t>1</a:t>
                      </a:r>
                      <a:endParaRPr lang="en-US" sz="1000" b="0" i="0" u="none" strike="noStrike">
                        <a:solidFill>
                          <a:srgbClr val="000000"/>
                        </a:solidFill>
                        <a:effectLst/>
                        <a:latin typeface="Arial"/>
                      </a:endParaRPr>
                    </a:p>
                  </a:txBody>
                  <a:tcPr marL="8704" marR="8704" marT="8704" marB="0" anchor="ctr"/>
                </a:tc>
                <a:tc>
                  <a:txBody>
                    <a:bodyPr/>
                    <a:lstStyle/>
                    <a:p>
                      <a:pPr algn="ctr" fontAlgn="ctr"/>
                      <a:r>
                        <a:rPr lang="en-US" sz="1000" u="none" strike="noStrike">
                          <a:effectLst/>
                        </a:rPr>
                        <a:t>1</a:t>
                      </a:r>
                      <a:endParaRPr lang="en-US" sz="1000" b="0" i="0" u="none" strike="noStrike">
                        <a:solidFill>
                          <a:srgbClr val="000000"/>
                        </a:solidFill>
                        <a:effectLst/>
                        <a:latin typeface="Arial"/>
                      </a:endParaRPr>
                    </a:p>
                  </a:txBody>
                  <a:tcPr marL="8704" marR="8704" marT="8704" marB="0" anchor="ctr"/>
                </a:tc>
                <a:tc>
                  <a:txBody>
                    <a:bodyPr/>
                    <a:lstStyle/>
                    <a:p>
                      <a:pPr algn="ctr" fontAlgn="ctr"/>
                      <a:r>
                        <a:rPr lang="en-US" sz="1000" u="none" strike="noStrike">
                          <a:effectLst/>
                        </a:rPr>
                        <a:t>1</a:t>
                      </a:r>
                      <a:endParaRPr lang="en-US" sz="1000" b="0" i="0" u="none" strike="noStrike">
                        <a:solidFill>
                          <a:srgbClr val="000000"/>
                        </a:solidFill>
                        <a:effectLst/>
                        <a:latin typeface="Arial"/>
                      </a:endParaRPr>
                    </a:p>
                  </a:txBody>
                  <a:tcPr marL="8704" marR="8704" marT="8704" marB="0" anchor="ctr"/>
                </a:tc>
              </a:tr>
              <a:tr h="174076">
                <a:tc>
                  <a:txBody>
                    <a:bodyPr/>
                    <a:lstStyle/>
                    <a:p>
                      <a:pPr algn="ctr" fontAlgn="ctr"/>
                      <a:r>
                        <a:rPr lang="en-US" sz="1000" u="none" strike="noStrike">
                          <a:effectLst/>
                        </a:rPr>
                        <a:t>3</a:t>
                      </a:r>
                      <a:endParaRPr lang="en-US" sz="1000" b="1" i="0" u="none" strike="noStrike">
                        <a:solidFill>
                          <a:srgbClr val="000000"/>
                        </a:solidFill>
                        <a:effectLst/>
                        <a:latin typeface="Arial"/>
                      </a:endParaRPr>
                    </a:p>
                  </a:txBody>
                  <a:tcPr marL="8704" marR="8704" marT="8704" marB="0" anchor="ctr"/>
                </a:tc>
                <a:tc>
                  <a:txBody>
                    <a:bodyPr/>
                    <a:lstStyle/>
                    <a:p>
                      <a:pPr algn="ctr" fontAlgn="ctr"/>
                      <a:r>
                        <a:rPr lang="en-US" sz="1000" u="none" strike="noStrike">
                          <a:effectLst/>
                        </a:rPr>
                        <a:t>23</a:t>
                      </a:r>
                      <a:endParaRPr lang="en-US" sz="1000" b="0" i="0" u="none" strike="noStrike">
                        <a:solidFill>
                          <a:srgbClr val="000000"/>
                        </a:solidFill>
                        <a:effectLst/>
                        <a:latin typeface="Arial"/>
                      </a:endParaRPr>
                    </a:p>
                  </a:txBody>
                  <a:tcPr marL="8704" marR="8704" marT="8704" marB="0" anchor="ctr"/>
                </a:tc>
                <a:tc>
                  <a:txBody>
                    <a:bodyPr/>
                    <a:lstStyle/>
                    <a:p>
                      <a:pPr algn="ctr" fontAlgn="ctr"/>
                      <a:r>
                        <a:rPr lang="en-US" sz="1000" u="none" strike="noStrike">
                          <a:effectLst/>
                        </a:rPr>
                        <a:t>30.8</a:t>
                      </a:r>
                      <a:endParaRPr lang="en-US" sz="1000" b="0" i="0" u="none" strike="noStrike">
                        <a:solidFill>
                          <a:srgbClr val="000000"/>
                        </a:solidFill>
                        <a:effectLst/>
                        <a:latin typeface="Arial"/>
                      </a:endParaRPr>
                    </a:p>
                  </a:txBody>
                  <a:tcPr marL="8704" marR="8704" marT="8704" marB="0" anchor="ctr"/>
                </a:tc>
                <a:tc>
                  <a:txBody>
                    <a:bodyPr/>
                    <a:lstStyle/>
                    <a:p>
                      <a:pPr algn="ctr" fontAlgn="ctr"/>
                      <a:r>
                        <a:rPr lang="en-US" sz="1000" u="none" strike="noStrike">
                          <a:effectLst/>
                        </a:rPr>
                        <a:t>1</a:t>
                      </a:r>
                      <a:endParaRPr lang="en-US" sz="1000" b="0" i="0" u="none" strike="noStrike">
                        <a:solidFill>
                          <a:srgbClr val="000000"/>
                        </a:solidFill>
                        <a:effectLst/>
                        <a:latin typeface="Arial"/>
                      </a:endParaRPr>
                    </a:p>
                  </a:txBody>
                  <a:tcPr marL="8704" marR="8704" marT="8704" marB="0" anchor="ctr"/>
                </a:tc>
                <a:tc>
                  <a:txBody>
                    <a:bodyPr/>
                    <a:lstStyle/>
                    <a:p>
                      <a:pPr algn="ctr" fontAlgn="ctr"/>
                      <a:r>
                        <a:rPr lang="en-US" sz="1000" u="none" strike="noStrike">
                          <a:effectLst/>
                        </a:rPr>
                        <a:t>1</a:t>
                      </a:r>
                      <a:endParaRPr lang="en-US" sz="1000" b="0" i="0" u="none" strike="noStrike">
                        <a:solidFill>
                          <a:srgbClr val="000000"/>
                        </a:solidFill>
                        <a:effectLst/>
                        <a:latin typeface="Arial"/>
                      </a:endParaRPr>
                    </a:p>
                  </a:txBody>
                  <a:tcPr marL="8704" marR="8704" marT="8704" marB="0" anchor="ctr"/>
                </a:tc>
                <a:tc>
                  <a:txBody>
                    <a:bodyPr/>
                    <a:lstStyle/>
                    <a:p>
                      <a:pPr algn="ctr" fontAlgn="ctr"/>
                      <a:r>
                        <a:rPr lang="en-US" sz="1000" u="none" strike="noStrike">
                          <a:effectLst/>
                        </a:rPr>
                        <a:t>1</a:t>
                      </a:r>
                      <a:endParaRPr lang="en-US" sz="1000" b="0" i="0" u="none" strike="noStrike">
                        <a:solidFill>
                          <a:srgbClr val="000000"/>
                        </a:solidFill>
                        <a:effectLst/>
                        <a:latin typeface="Arial"/>
                      </a:endParaRPr>
                    </a:p>
                  </a:txBody>
                  <a:tcPr marL="8704" marR="8704" marT="8704" marB="0" anchor="ctr"/>
                </a:tc>
              </a:tr>
              <a:tr h="174076">
                <a:tc>
                  <a:txBody>
                    <a:bodyPr/>
                    <a:lstStyle/>
                    <a:p>
                      <a:pPr algn="ctr" fontAlgn="ctr"/>
                      <a:r>
                        <a:rPr lang="en-US" sz="1000" u="none" strike="noStrike">
                          <a:effectLst/>
                        </a:rPr>
                        <a:t>4</a:t>
                      </a:r>
                      <a:endParaRPr lang="en-US" sz="1000" b="1" i="0" u="none" strike="noStrike">
                        <a:solidFill>
                          <a:srgbClr val="000000"/>
                        </a:solidFill>
                        <a:effectLst/>
                        <a:latin typeface="Arial"/>
                      </a:endParaRPr>
                    </a:p>
                  </a:txBody>
                  <a:tcPr marL="8704" marR="8704" marT="8704" marB="0" anchor="ctr"/>
                </a:tc>
                <a:tc>
                  <a:txBody>
                    <a:bodyPr/>
                    <a:lstStyle/>
                    <a:p>
                      <a:pPr algn="ctr" fontAlgn="ctr"/>
                      <a:r>
                        <a:rPr lang="en-US" sz="1000" u="none" strike="noStrike">
                          <a:effectLst/>
                        </a:rPr>
                        <a:t>20</a:t>
                      </a:r>
                      <a:endParaRPr lang="en-US" sz="1000" b="0" i="0" u="none" strike="noStrike">
                        <a:solidFill>
                          <a:srgbClr val="000000"/>
                        </a:solidFill>
                        <a:effectLst/>
                        <a:latin typeface="Arial"/>
                      </a:endParaRPr>
                    </a:p>
                  </a:txBody>
                  <a:tcPr marL="8704" marR="8704" marT="8704" marB="0" anchor="ctr"/>
                </a:tc>
                <a:tc>
                  <a:txBody>
                    <a:bodyPr/>
                    <a:lstStyle/>
                    <a:p>
                      <a:pPr algn="ctr" fontAlgn="ctr"/>
                      <a:r>
                        <a:rPr lang="en-US" sz="1000" u="none" strike="noStrike">
                          <a:effectLst/>
                        </a:rPr>
                        <a:t>58.8</a:t>
                      </a:r>
                      <a:endParaRPr lang="en-US" sz="1000" b="0" i="0" u="none" strike="noStrike">
                        <a:solidFill>
                          <a:srgbClr val="000000"/>
                        </a:solidFill>
                        <a:effectLst/>
                        <a:latin typeface="Arial"/>
                      </a:endParaRPr>
                    </a:p>
                  </a:txBody>
                  <a:tcPr marL="8704" marR="8704" marT="8704" marB="0" anchor="ctr"/>
                </a:tc>
                <a:tc>
                  <a:txBody>
                    <a:bodyPr/>
                    <a:lstStyle/>
                    <a:p>
                      <a:pPr algn="ctr" fontAlgn="ctr"/>
                      <a:r>
                        <a:rPr lang="en-US" sz="1000" u="none" strike="noStrike">
                          <a:effectLst/>
                        </a:rPr>
                        <a:t>0</a:t>
                      </a:r>
                      <a:endParaRPr lang="en-US" sz="1000" b="0" i="0" u="none" strike="noStrike">
                        <a:solidFill>
                          <a:srgbClr val="000000"/>
                        </a:solidFill>
                        <a:effectLst/>
                        <a:latin typeface="Arial"/>
                      </a:endParaRPr>
                    </a:p>
                  </a:txBody>
                  <a:tcPr marL="8704" marR="8704" marT="8704" marB="0" anchor="ctr"/>
                </a:tc>
                <a:tc>
                  <a:txBody>
                    <a:bodyPr/>
                    <a:lstStyle/>
                    <a:p>
                      <a:pPr algn="ctr" fontAlgn="ctr"/>
                      <a:r>
                        <a:rPr lang="en-US" sz="1000" u="none" strike="noStrike">
                          <a:effectLst/>
                        </a:rPr>
                        <a:t>0</a:t>
                      </a:r>
                      <a:endParaRPr lang="en-US" sz="1000" b="0" i="0" u="none" strike="noStrike">
                        <a:solidFill>
                          <a:srgbClr val="000000"/>
                        </a:solidFill>
                        <a:effectLst/>
                        <a:latin typeface="Arial"/>
                      </a:endParaRPr>
                    </a:p>
                  </a:txBody>
                  <a:tcPr marL="8704" marR="8704" marT="8704" marB="0" anchor="ctr"/>
                </a:tc>
                <a:tc>
                  <a:txBody>
                    <a:bodyPr/>
                    <a:lstStyle/>
                    <a:p>
                      <a:pPr algn="ctr" fontAlgn="ctr"/>
                      <a:r>
                        <a:rPr lang="en-US" sz="1000" u="none" strike="noStrike" dirty="0">
                          <a:effectLst/>
                        </a:rPr>
                        <a:t>0</a:t>
                      </a:r>
                      <a:endParaRPr lang="en-US" sz="1000" b="0" i="0" u="none" strike="noStrike" dirty="0">
                        <a:solidFill>
                          <a:srgbClr val="000000"/>
                        </a:solidFill>
                        <a:effectLst/>
                        <a:latin typeface="Arial"/>
                      </a:endParaRPr>
                    </a:p>
                  </a:txBody>
                  <a:tcPr marL="8704" marR="8704" marT="8704" marB="0" anchor="ctr"/>
                </a:tc>
              </a:tr>
              <a:tr h="174076">
                <a:tc>
                  <a:txBody>
                    <a:bodyPr/>
                    <a:lstStyle/>
                    <a:p>
                      <a:pPr algn="ctr" fontAlgn="ctr"/>
                      <a:r>
                        <a:rPr lang="en-US" sz="1000" u="none" strike="noStrike">
                          <a:effectLst/>
                        </a:rPr>
                        <a:t>5</a:t>
                      </a:r>
                      <a:endParaRPr lang="en-US" sz="1000" b="1" i="0" u="none" strike="noStrike">
                        <a:solidFill>
                          <a:srgbClr val="000000"/>
                        </a:solidFill>
                        <a:effectLst/>
                        <a:latin typeface="Arial"/>
                      </a:endParaRPr>
                    </a:p>
                  </a:txBody>
                  <a:tcPr marL="8704" marR="8704" marT="8704" marB="0" anchor="ctr"/>
                </a:tc>
                <a:tc>
                  <a:txBody>
                    <a:bodyPr/>
                    <a:lstStyle/>
                    <a:p>
                      <a:pPr algn="ctr" fontAlgn="ctr"/>
                      <a:r>
                        <a:rPr lang="en-US" sz="1000" u="none" strike="noStrike">
                          <a:effectLst/>
                        </a:rPr>
                        <a:t>21</a:t>
                      </a:r>
                      <a:endParaRPr lang="en-US" sz="1000" b="0" i="0" u="none" strike="noStrike">
                        <a:solidFill>
                          <a:srgbClr val="000000"/>
                        </a:solidFill>
                        <a:effectLst/>
                        <a:latin typeface="Arial"/>
                      </a:endParaRPr>
                    </a:p>
                  </a:txBody>
                  <a:tcPr marL="8704" marR="8704" marT="8704" marB="0" anchor="ctr"/>
                </a:tc>
                <a:tc>
                  <a:txBody>
                    <a:bodyPr/>
                    <a:lstStyle/>
                    <a:p>
                      <a:pPr algn="ctr" fontAlgn="ctr"/>
                      <a:r>
                        <a:rPr lang="en-US" sz="1000" u="none" strike="noStrike">
                          <a:effectLst/>
                        </a:rPr>
                        <a:t>61.4</a:t>
                      </a:r>
                      <a:endParaRPr lang="en-US" sz="1000" b="0" i="0" u="none" strike="noStrike">
                        <a:solidFill>
                          <a:srgbClr val="000000"/>
                        </a:solidFill>
                        <a:effectLst/>
                        <a:latin typeface="Arial"/>
                      </a:endParaRPr>
                    </a:p>
                  </a:txBody>
                  <a:tcPr marL="8704" marR="8704" marT="8704" marB="0" anchor="ctr"/>
                </a:tc>
                <a:tc>
                  <a:txBody>
                    <a:bodyPr/>
                    <a:lstStyle/>
                    <a:p>
                      <a:pPr algn="ctr" fontAlgn="ctr"/>
                      <a:r>
                        <a:rPr lang="en-US" sz="1000" u="none" strike="noStrike">
                          <a:effectLst/>
                        </a:rPr>
                        <a:t>0</a:t>
                      </a:r>
                      <a:endParaRPr lang="en-US" sz="1000" b="0" i="0" u="none" strike="noStrike">
                        <a:solidFill>
                          <a:srgbClr val="000000"/>
                        </a:solidFill>
                        <a:effectLst/>
                        <a:latin typeface="Arial"/>
                      </a:endParaRPr>
                    </a:p>
                  </a:txBody>
                  <a:tcPr marL="8704" marR="8704" marT="8704" marB="0" anchor="ctr"/>
                </a:tc>
                <a:tc>
                  <a:txBody>
                    <a:bodyPr/>
                    <a:lstStyle/>
                    <a:p>
                      <a:pPr algn="ctr" fontAlgn="ctr"/>
                      <a:r>
                        <a:rPr lang="en-US" sz="1000" u="none" strike="noStrike">
                          <a:effectLst/>
                        </a:rPr>
                        <a:t>0</a:t>
                      </a:r>
                      <a:endParaRPr lang="en-US" sz="1000" b="0" i="0" u="none" strike="noStrike">
                        <a:solidFill>
                          <a:srgbClr val="000000"/>
                        </a:solidFill>
                        <a:effectLst/>
                        <a:latin typeface="Arial"/>
                      </a:endParaRPr>
                    </a:p>
                  </a:txBody>
                  <a:tcPr marL="8704" marR="8704" marT="8704" marB="0" anchor="ctr"/>
                </a:tc>
                <a:tc>
                  <a:txBody>
                    <a:bodyPr/>
                    <a:lstStyle/>
                    <a:p>
                      <a:pPr algn="ctr" fontAlgn="ctr"/>
                      <a:r>
                        <a:rPr lang="en-US" sz="1000" u="none" strike="noStrike">
                          <a:effectLst/>
                        </a:rPr>
                        <a:t>0</a:t>
                      </a:r>
                      <a:endParaRPr lang="en-US" sz="1000" b="0" i="0" u="none" strike="noStrike">
                        <a:solidFill>
                          <a:srgbClr val="000000"/>
                        </a:solidFill>
                        <a:effectLst/>
                        <a:latin typeface="Arial"/>
                      </a:endParaRPr>
                    </a:p>
                  </a:txBody>
                  <a:tcPr marL="8704" marR="8704" marT="8704" marB="0" anchor="ctr"/>
                </a:tc>
              </a:tr>
              <a:tr h="174076">
                <a:tc>
                  <a:txBody>
                    <a:bodyPr/>
                    <a:lstStyle/>
                    <a:p>
                      <a:pPr algn="ctr" fontAlgn="ctr"/>
                      <a:r>
                        <a:rPr lang="en-US" sz="1000" u="none" strike="noStrike">
                          <a:effectLst/>
                        </a:rPr>
                        <a:t>6</a:t>
                      </a:r>
                      <a:endParaRPr lang="en-US" sz="1000" b="1" i="0" u="none" strike="noStrike">
                        <a:solidFill>
                          <a:srgbClr val="000000"/>
                        </a:solidFill>
                        <a:effectLst/>
                        <a:latin typeface="Arial"/>
                      </a:endParaRPr>
                    </a:p>
                  </a:txBody>
                  <a:tcPr marL="8704" marR="8704" marT="8704" marB="0" anchor="ctr"/>
                </a:tc>
                <a:tc>
                  <a:txBody>
                    <a:bodyPr/>
                    <a:lstStyle/>
                    <a:p>
                      <a:pPr algn="ctr" fontAlgn="ctr"/>
                      <a:r>
                        <a:rPr lang="en-US" sz="1000" u="none" strike="noStrike">
                          <a:effectLst/>
                        </a:rPr>
                        <a:t>22</a:t>
                      </a:r>
                      <a:endParaRPr lang="en-US" sz="1000" b="0" i="0" u="none" strike="noStrike">
                        <a:solidFill>
                          <a:srgbClr val="000000"/>
                        </a:solidFill>
                        <a:effectLst/>
                        <a:latin typeface="Arial"/>
                      </a:endParaRPr>
                    </a:p>
                  </a:txBody>
                  <a:tcPr marL="8704" marR="8704" marT="8704" marB="0" anchor="ctr"/>
                </a:tc>
                <a:tc>
                  <a:txBody>
                    <a:bodyPr/>
                    <a:lstStyle/>
                    <a:p>
                      <a:pPr algn="ctr" fontAlgn="ctr"/>
                      <a:r>
                        <a:rPr lang="en-US" sz="1000" u="none" strike="noStrike">
                          <a:effectLst/>
                        </a:rPr>
                        <a:t>71.3</a:t>
                      </a:r>
                      <a:endParaRPr lang="en-US" sz="1000" b="0" i="0" u="none" strike="noStrike">
                        <a:solidFill>
                          <a:srgbClr val="000000"/>
                        </a:solidFill>
                        <a:effectLst/>
                        <a:latin typeface="Arial"/>
                      </a:endParaRPr>
                    </a:p>
                  </a:txBody>
                  <a:tcPr marL="8704" marR="8704" marT="8704" marB="0" anchor="ctr"/>
                </a:tc>
                <a:tc>
                  <a:txBody>
                    <a:bodyPr/>
                    <a:lstStyle/>
                    <a:p>
                      <a:pPr algn="ctr" fontAlgn="ctr"/>
                      <a:r>
                        <a:rPr lang="en-US" sz="1000" u="none" strike="noStrike">
                          <a:effectLst/>
                        </a:rPr>
                        <a:t>0</a:t>
                      </a:r>
                      <a:endParaRPr lang="en-US" sz="1000" b="0" i="0" u="none" strike="noStrike">
                        <a:solidFill>
                          <a:srgbClr val="000000"/>
                        </a:solidFill>
                        <a:effectLst/>
                        <a:latin typeface="Arial"/>
                      </a:endParaRPr>
                    </a:p>
                  </a:txBody>
                  <a:tcPr marL="8704" marR="8704" marT="8704" marB="0" anchor="ctr"/>
                </a:tc>
                <a:tc>
                  <a:txBody>
                    <a:bodyPr/>
                    <a:lstStyle/>
                    <a:p>
                      <a:pPr algn="ctr" fontAlgn="ctr"/>
                      <a:r>
                        <a:rPr lang="en-US" sz="1000" u="none" strike="noStrike">
                          <a:effectLst/>
                        </a:rPr>
                        <a:t>0</a:t>
                      </a:r>
                      <a:endParaRPr lang="en-US" sz="1000" b="0" i="0" u="none" strike="noStrike">
                        <a:solidFill>
                          <a:srgbClr val="000000"/>
                        </a:solidFill>
                        <a:effectLst/>
                        <a:latin typeface="Arial"/>
                      </a:endParaRPr>
                    </a:p>
                  </a:txBody>
                  <a:tcPr marL="8704" marR="8704" marT="8704" marB="0" anchor="ctr"/>
                </a:tc>
                <a:tc>
                  <a:txBody>
                    <a:bodyPr/>
                    <a:lstStyle/>
                    <a:p>
                      <a:pPr algn="ctr" fontAlgn="ctr"/>
                      <a:r>
                        <a:rPr lang="en-US" sz="1000" u="none" strike="noStrike">
                          <a:effectLst/>
                        </a:rPr>
                        <a:t>0</a:t>
                      </a:r>
                      <a:endParaRPr lang="en-US" sz="1000" b="0" i="0" u="none" strike="noStrike">
                        <a:solidFill>
                          <a:srgbClr val="000000"/>
                        </a:solidFill>
                        <a:effectLst/>
                        <a:latin typeface="Arial"/>
                      </a:endParaRPr>
                    </a:p>
                  </a:txBody>
                  <a:tcPr marL="8704" marR="8704" marT="8704" marB="0" anchor="ctr"/>
                </a:tc>
              </a:tr>
              <a:tr h="174076">
                <a:tc>
                  <a:txBody>
                    <a:bodyPr/>
                    <a:lstStyle/>
                    <a:p>
                      <a:pPr algn="ctr" fontAlgn="ctr"/>
                      <a:r>
                        <a:rPr lang="en-US" sz="1000" u="none" strike="noStrike">
                          <a:effectLst/>
                        </a:rPr>
                        <a:t>7</a:t>
                      </a:r>
                      <a:endParaRPr lang="en-US" sz="1000" b="1" i="0" u="none" strike="noStrike">
                        <a:solidFill>
                          <a:srgbClr val="000000"/>
                        </a:solidFill>
                        <a:effectLst/>
                        <a:latin typeface="Arial"/>
                      </a:endParaRPr>
                    </a:p>
                  </a:txBody>
                  <a:tcPr marL="8704" marR="8704" marT="8704" marB="0" anchor="ctr"/>
                </a:tc>
                <a:tc>
                  <a:txBody>
                    <a:bodyPr/>
                    <a:lstStyle/>
                    <a:p>
                      <a:pPr algn="ctr" fontAlgn="ctr"/>
                      <a:r>
                        <a:rPr lang="en-US" sz="1000" u="none" strike="noStrike">
                          <a:effectLst/>
                        </a:rPr>
                        <a:t>11</a:t>
                      </a:r>
                      <a:endParaRPr lang="en-US" sz="1000" b="0" i="0" u="none" strike="noStrike">
                        <a:solidFill>
                          <a:srgbClr val="000000"/>
                        </a:solidFill>
                        <a:effectLst/>
                        <a:latin typeface="Arial"/>
                      </a:endParaRPr>
                    </a:p>
                  </a:txBody>
                  <a:tcPr marL="8704" marR="8704" marT="8704" marB="0" anchor="ctr"/>
                </a:tc>
                <a:tc>
                  <a:txBody>
                    <a:bodyPr/>
                    <a:lstStyle/>
                    <a:p>
                      <a:pPr algn="ctr" fontAlgn="ctr"/>
                      <a:r>
                        <a:rPr lang="en-US" sz="1000" u="none" strike="noStrike">
                          <a:effectLst/>
                        </a:rPr>
                        <a:t>74.4</a:t>
                      </a:r>
                      <a:endParaRPr lang="en-US" sz="1000" b="0" i="0" u="none" strike="noStrike">
                        <a:solidFill>
                          <a:srgbClr val="000000"/>
                        </a:solidFill>
                        <a:effectLst/>
                        <a:latin typeface="Arial"/>
                      </a:endParaRPr>
                    </a:p>
                  </a:txBody>
                  <a:tcPr marL="8704" marR="8704" marT="8704" marB="0" anchor="ctr"/>
                </a:tc>
                <a:tc>
                  <a:txBody>
                    <a:bodyPr/>
                    <a:lstStyle/>
                    <a:p>
                      <a:pPr algn="ctr" fontAlgn="ctr"/>
                      <a:r>
                        <a:rPr lang="en-US" sz="1000" u="none" strike="noStrike">
                          <a:effectLst/>
                        </a:rPr>
                        <a:t>0</a:t>
                      </a:r>
                      <a:endParaRPr lang="en-US" sz="1000" b="0" i="0" u="none" strike="noStrike">
                        <a:solidFill>
                          <a:srgbClr val="000000"/>
                        </a:solidFill>
                        <a:effectLst/>
                        <a:latin typeface="Arial"/>
                      </a:endParaRPr>
                    </a:p>
                  </a:txBody>
                  <a:tcPr marL="8704" marR="8704" marT="8704" marB="0" anchor="ctr"/>
                </a:tc>
                <a:tc>
                  <a:txBody>
                    <a:bodyPr/>
                    <a:lstStyle/>
                    <a:p>
                      <a:pPr algn="ctr" fontAlgn="ctr"/>
                      <a:r>
                        <a:rPr lang="en-US" sz="1000" u="none" strike="noStrike">
                          <a:effectLst/>
                        </a:rPr>
                        <a:t>0</a:t>
                      </a:r>
                      <a:endParaRPr lang="en-US" sz="1000" b="0" i="0" u="none" strike="noStrike">
                        <a:solidFill>
                          <a:srgbClr val="000000"/>
                        </a:solidFill>
                        <a:effectLst/>
                        <a:latin typeface="Arial"/>
                      </a:endParaRPr>
                    </a:p>
                  </a:txBody>
                  <a:tcPr marL="8704" marR="8704" marT="8704" marB="0" anchor="ctr"/>
                </a:tc>
                <a:tc>
                  <a:txBody>
                    <a:bodyPr/>
                    <a:lstStyle/>
                    <a:p>
                      <a:pPr algn="ctr" fontAlgn="ctr"/>
                      <a:r>
                        <a:rPr lang="en-US" sz="1000" u="none" strike="noStrike">
                          <a:effectLst/>
                        </a:rPr>
                        <a:t>0</a:t>
                      </a:r>
                      <a:endParaRPr lang="en-US" sz="1000" b="0" i="0" u="none" strike="noStrike">
                        <a:solidFill>
                          <a:srgbClr val="000000"/>
                        </a:solidFill>
                        <a:effectLst/>
                        <a:latin typeface="Arial"/>
                      </a:endParaRPr>
                    </a:p>
                  </a:txBody>
                  <a:tcPr marL="8704" marR="8704" marT="8704" marB="0" anchor="ctr"/>
                </a:tc>
              </a:tr>
              <a:tr h="174076">
                <a:tc>
                  <a:txBody>
                    <a:bodyPr/>
                    <a:lstStyle/>
                    <a:p>
                      <a:pPr algn="ctr" fontAlgn="ctr"/>
                      <a:r>
                        <a:rPr lang="en-US" sz="1000" u="none" strike="noStrike">
                          <a:effectLst/>
                        </a:rPr>
                        <a:t>8</a:t>
                      </a:r>
                      <a:endParaRPr lang="en-US" sz="1000" b="1" i="0" u="none" strike="noStrike">
                        <a:solidFill>
                          <a:srgbClr val="000000"/>
                        </a:solidFill>
                        <a:effectLst/>
                        <a:latin typeface="Arial"/>
                      </a:endParaRPr>
                    </a:p>
                  </a:txBody>
                  <a:tcPr marL="8704" marR="8704" marT="8704" marB="0" anchor="ctr"/>
                </a:tc>
                <a:tc>
                  <a:txBody>
                    <a:bodyPr/>
                    <a:lstStyle/>
                    <a:p>
                      <a:pPr algn="ctr" fontAlgn="ctr"/>
                      <a:r>
                        <a:rPr lang="en-US" sz="1000" u="none" strike="noStrike">
                          <a:effectLst/>
                        </a:rPr>
                        <a:t>23</a:t>
                      </a:r>
                      <a:endParaRPr lang="en-US" sz="1000" b="0" i="0" u="none" strike="noStrike">
                        <a:solidFill>
                          <a:srgbClr val="000000"/>
                        </a:solidFill>
                        <a:effectLst/>
                        <a:latin typeface="Arial"/>
                      </a:endParaRPr>
                    </a:p>
                  </a:txBody>
                  <a:tcPr marL="8704" marR="8704" marT="8704" marB="0" anchor="ctr"/>
                </a:tc>
                <a:tc>
                  <a:txBody>
                    <a:bodyPr/>
                    <a:lstStyle/>
                    <a:p>
                      <a:pPr algn="ctr" fontAlgn="ctr"/>
                      <a:r>
                        <a:rPr lang="en-US" sz="1000" u="none" strike="noStrike">
                          <a:effectLst/>
                        </a:rPr>
                        <a:t>76.7</a:t>
                      </a:r>
                      <a:endParaRPr lang="en-US" sz="1000" b="0" i="0" u="none" strike="noStrike">
                        <a:solidFill>
                          <a:srgbClr val="000000"/>
                        </a:solidFill>
                        <a:effectLst/>
                        <a:latin typeface="Arial"/>
                      </a:endParaRPr>
                    </a:p>
                  </a:txBody>
                  <a:tcPr marL="8704" marR="8704" marT="8704" marB="0" anchor="ctr"/>
                </a:tc>
                <a:tc>
                  <a:txBody>
                    <a:bodyPr/>
                    <a:lstStyle/>
                    <a:p>
                      <a:pPr algn="ctr" fontAlgn="ctr"/>
                      <a:r>
                        <a:rPr lang="en-US" sz="1000" u="none" strike="noStrike">
                          <a:effectLst/>
                        </a:rPr>
                        <a:t>0</a:t>
                      </a:r>
                      <a:endParaRPr lang="en-US" sz="1000" b="0" i="0" u="none" strike="noStrike">
                        <a:solidFill>
                          <a:srgbClr val="000000"/>
                        </a:solidFill>
                        <a:effectLst/>
                        <a:latin typeface="Arial"/>
                      </a:endParaRPr>
                    </a:p>
                  </a:txBody>
                  <a:tcPr marL="8704" marR="8704" marT="8704" marB="0" anchor="ctr"/>
                </a:tc>
                <a:tc>
                  <a:txBody>
                    <a:bodyPr/>
                    <a:lstStyle/>
                    <a:p>
                      <a:pPr algn="ctr" fontAlgn="ctr"/>
                      <a:r>
                        <a:rPr lang="en-US" sz="1000" u="none" strike="noStrike">
                          <a:effectLst/>
                        </a:rPr>
                        <a:t>0</a:t>
                      </a:r>
                      <a:endParaRPr lang="en-US" sz="1000" b="0" i="0" u="none" strike="noStrike">
                        <a:solidFill>
                          <a:srgbClr val="000000"/>
                        </a:solidFill>
                        <a:effectLst/>
                        <a:latin typeface="Arial"/>
                      </a:endParaRPr>
                    </a:p>
                  </a:txBody>
                  <a:tcPr marL="8704" marR="8704" marT="8704" marB="0" anchor="ctr"/>
                </a:tc>
                <a:tc>
                  <a:txBody>
                    <a:bodyPr/>
                    <a:lstStyle/>
                    <a:p>
                      <a:pPr algn="ctr" fontAlgn="ctr"/>
                      <a:r>
                        <a:rPr lang="en-US" sz="1000" u="none" strike="noStrike">
                          <a:effectLst/>
                        </a:rPr>
                        <a:t>0</a:t>
                      </a:r>
                      <a:endParaRPr lang="en-US" sz="1000" b="0" i="0" u="none" strike="noStrike">
                        <a:solidFill>
                          <a:srgbClr val="000000"/>
                        </a:solidFill>
                        <a:effectLst/>
                        <a:latin typeface="Arial"/>
                      </a:endParaRPr>
                    </a:p>
                  </a:txBody>
                  <a:tcPr marL="8704" marR="8704" marT="8704" marB="0" anchor="ctr"/>
                </a:tc>
              </a:tr>
              <a:tr h="174076">
                <a:tc>
                  <a:txBody>
                    <a:bodyPr/>
                    <a:lstStyle/>
                    <a:p>
                      <a:pPr algn="ctr" fontAlgn="ctr"/>
                      <a:r>
                        <a:rPr lang="en-US" sz="1000" u="none" strike="noStrike">
                          <a:effectLst/>
                        </a:rPr>
                        <a:t>9</a:t>
                      </a:r>
                      <a:endParaRPr lang="en-US" sz="1000" b="1" i="0" u="none" strike="noStrike">
                        <a:solidFill>
                          <a:srgbClr val="000000"/>
                        </a:solidFill>
                        <a:effectLst/>
                        <a:latin typeface="Arial"/>
                      </a:endParaRPr>
                    </a:p>
                  </a:txBody>
                  <a:tcPr marL="8704" marR="8704" marT="8704" marB="0" anchor="ctr"/>
                </a:tc>
                <a:tc>
                  <a:txBody>
                    <a:bodyPr/>
                    <a:lstStyle/>
                    <a:p>
                      <a:pPr algn="ctr" fontAlgn="ctr"/>
                      <a:r>
                        <a:rPr lang="en-US" sz="1000" u="none" strike="noStrike">
                          <a:effectLst/>
                        </a:rPr>
                        <a:t>21</a:t>
                      </a:r>
                      <a:endParaRPr lang="en-US" sz="1000" b="0" i="0" u="none" strike="noStrike">
                        <a:solidFill>
                          <a:srgbClr val="000000"/>
                        </a:solidFill>
                        <a:effectLst/>
                        <a:latin typeface="Arial"/>
                      </a:endParaRPr>
                    </a:p>
                  </a:txBody>
                  <a:tcPr marL="8704" marR="8704" marT="8704" marB="0" anchor="ctr"/>
                </a:tc>
                <a:tc>
                  <a:txBody>
                    <a:bodyPr/>
                    <a:lstStyle/>
                    <a:p>
                      <a:pPr algn="ctr" fontAlgn="ctr"/>
                      <a:r>
                        <a:rPr lang="en-US" sz="1000" u="none" strike="noStrike">
                          <a:effectLst/>
                        </a:rPr>
                        <a:t>70.7</a:t>
                      </a:r>
                      <a:endParaRPr lang="en-US" sz="1000" b="0" i="0" u="none" strike="noStrike">
                        <a:solidFill>
                          <a:srgbClr val="000000"/>
                        </a:solidFill>
                        <a:effectLst/>
                        <a:latin typeface="Arial"/>
                      </a:endParaRPr>
                    </a:p>
                  </a:txBody>
                  <a:tcPr marL="8704" marR="8704" marT="8704" marB="0" anchor="ctr"/>
                </a:tc>
                <a:tc>
                  <a:txBody>
                    <a:bodyPr/>
                    <a:lstStyle/>
                    <a:p>
                      <a:pPr algn="ctr" fontAlgn="ctr"/>
                      <a:r>
                        <a:rPr lang="en-US" sz="1000" u="none" strike="noStrike">
                          <a:effectLst/>
                        </a:rPr>
                        <a:t>0</a:t>
                      </a:r>
                      <a:endParaRPr lang="en-US" sz="1000" b="0" i="0" u="none" strike="noStrike">
                        <a:solidFill>
                          <a:srgbClr val="000000"/>
                        </a:solidFill>
                        <a:effectLst/>
                        <a:latin typeface="Arial"/>
                      </a:endParaRPr>
                    </a:p>
                  </a:txBody>
                  <a:tcPr marL="8704" marR="8704" marT="8704" marB="0" anchor="ctr"/>
                </a:tc>
                <a:tc>
                  <a:txBody>
                    <a:bodyPr/>
                    <a:lstStyle/>
                    <a:p>
                      <a:pPr algn="ctr" fontAlgn="ctr"/>
                      <a:r>
                        <a:rPr lang="en-US" sz="1000" u="none" strike="noStrike">
                          <a:effectLst/>
                        </a:rPr>
                        <a:t>0</a:t>
                      </a:r>
                      <a:endParaRPr lang="en-US" sz="1000" b="0" i="0" u="none" strike="noStrike">
                        <a:solidFill>
                          <a:srgbClr val="000000"/>
                        </a:solidFill>
                        <a:effectLst/>
                        <a:latin typeface="Arial"/>
                      </a:endParaRPr>
                    </a:p>
                  </a:txBody>
                  <a:tcPr marL="8704" marR="8704" marT="8704" marB="0" anchor="ctr"/>
                </a:tc>
                <a:tc>
                  <a:txBody>
                    <a:bodyPr/>
                    <a:lstStyle/>
                    <a:p>
                      <a:pPr algn="ctr" fontAlgn="ctr"/>
                      <a:r>
                        <a:rPr lang="en-US" sz="1000" u="none" strike="noStrike">
                          <a:effectLst/>
                        </a:rPr>
                        <a:t>0</a:t>
                      </a:r>
                      <a:endParaRPr lang="en-US" sz="1000" b="0" i="0" u="none" strike="noStrike">
                        <a:solidFill>
                          <a:srgbClr val="000000"/>
                        </a:solidFill>
                        <a:effectLst/>
                        <a:latin typeface="Arial"/>
                      </a:endParaRPr>
                    </a:p>
                  </a:txBody>
                  <a:tcPr marL="8704" marR="8704" marT="8704" marB="0" anchor="ctr"/>
                </a:tc>
              </a:tr>
              <a:tr h="174076">
                <a:tc>
                  <a:txBody>
                    <a:bodyPr/>
                    <a:lstStyle/>
                    <a:p>
                      <a:pPr algn="ctr" fontAlgn="ctr"/>
                      <a:r>
                        <a:rPr lang="en-US" sz="1000" u="none" strike="noStrike">
                          <a:effectLst/>
                        </a:rPr>
                        <a:t>10</a:t>
                      </a:r>
                      <a:endParaRPr lang="en-US" sz="1000" b="1" i="0" u="none" strike="noStrike">
                        <a:solidFill>
                          <a:srgbClr val="000000"/>
                        </a:solidFill>
                        <a:effectLst/>
                        <a:latin typeface="Arial"/>
                      </a:endParaRPr>
                    </a:p>
                  </a:txBody>
                  <a:tcPr marL="8704" marR="8704" marT="8704" marB="0" anchor="ctr"/>
                </a:tc>
                <a:tc>
                  <a:txBody>
                    <a:bodyPr/>
                    <a:lstStyle/>
                    <a:p>
                      <a:pPr algn="ctr" fontAlgn="ctr"/>
                      <a:r>
                        <a:rPr lang="en-US" sz="1000" u="none" strike="noStrike">
                          <a:effectLst/>
                        </a:rPr>
                        <a:t>20</a:t>
                      </a:r>
                      <a:endParaRPr lang="en-US" sz="1000" b="0" i="0" u="none" strike="noStrike">
                        <a:solidFill>
                          <a:srgbClr val="000000"/>
                        </a:solidFill>
                        <a:effectLst/>
                        <a:latin typeface="Arial"/>
                      </a:endParaRPr>
                    </a:p>
                  </a:txBody>
                  <a:tcPr marL="8704" marR="8704" marT="8704" marB="0" anchor="ctr"/>
                </a:tc>
                <a:tc>
                  <a:txBody>
                    <a:bodyPr/>
                    <a:lstStyle/>
                    <a:p>
                      <a:pPr algn="ctr" fontAlgn="ctr"/>
                      <a:r>
                        <a:rPr lang="en-US" sz="1000" u="none" strike="noStrike">
                          <a:effectLst/>
                        </a:rPr>
                        <a:t>57.5</a:t>
                      </a:r>
                      <a:endParaRPr lang="en-US" sz="1000" b="0" i="0" u="none" strike="noStrike">
                        <a:solidFill>
                          <a:srgbClr val="000000"/>
                        </a:solidFill>
                        <a:effectLst/>
                        <a:latin typeface="Arial"/>
                      </a:endParaRPr>
                    </a:p>
                  </a:txBody>
                  <a:tcPr marL="8704" marR="8704" marT="8704" marB="0" anchor="ctr"/>
                </a:tc>
                <a:tc>
                  <a:txBody>
                    <a:bodyPr/>
                    <a:lstStyle/>
                    <a:p>
                      <a:pPr algn="ctr" fontAlgn="ctr"/>
                      <a:r>
                        <a:rPr lang="en-US" sz="1000" u="none" strike="noStrike">
                          <a:effectLst/>
                        </a:rPr>
                        <a:t>0</a:t>
                      </a:r>
                      <a:endParaRPr lang="en-US" sz="1000" b="0" i="0" u="none" strike="noStrike">
                        <a:solidFill>
                          <a:srgbClr val="000000"/>
                        </a:solidFill>
                        <a:effectLst/>
                        <a:latin typeface="Arial"/>
                      </a:endParaRPr>
                    </a:p>
                  </a:txBody>
                  <a:tcPr marL="8704" marR="8704" marT="8704" marB="0" anchor="ctr"/>
                </a:tc>
                <a:tc>
                  <a:txBody>
                    <a:bodyPr/>
                    <a:lstStyle/>
                    <a:p>
                      <a:pPr algn="ctr" fontAlgn="ctr"/>
                      <a:r>
                        <a:rPr lang="en-US" sz="1000" u="none" strike="noStrike">
                          <a:effectLst/>
                        </a:rPr>
                        <a:t>0</a:t>
                      </a:r>
                      <a:endParaRPr lang="en-US" sz="1000" b="0" i="0" u="none" strike="noStrike">
                        <a:solidFill>
                          <a:srgbClr val="000000"/>
                        </a:solidFill>
                        <a:effectLst/>
                        <a:latin typeface="Arial"/>
                      </a:endParaRPr>
                    </a:p>
                  </a:txBody>
                  <a:tcPr marL="8704" marR="8704" marT="8704" marB="0" anchor="ctr"/>
                </a:tc>
                <a:tc>
                  <a:txBody>
                    <a:bodyPr/>
                    <a:lstStyle/>
                    <a:p>
                      <a:pPr algn="ctr" fontAlgn="ctr"/>
                      <a:r>
                        <a:rPr lang="en-US" sz="1000" u="none" strike="noStrike">
                          <a:effectLst/>
                        </a:rPr>
                        <a:t>0</a:t>
                      </a:r>
                      <a:endParaRPr lang="en-US" sz="1000" b="0" i="0" u="none" strike="noStrike">
                        <a:solidFill>
                          <a:srgbClr val="000000"/>
                        </a:solidFill>
                        <a:effectLst/>
                        <a:latin typeface="Arial"/>
                      </a:endParaRPr>
                    </a:p>
                  </a:txBody>
                  <a:tcPr marL="8704" marR="8704" marT="8704" marB="0" anchor="ctr"/>
                </a:tc>
              </a:tr>
              <a:tr h="174076">
                <a:tc>
                  <a:txBody>
                    <a:bodyPr/>
                    <a:lstStyle/>
                    <a:p>
                      <a:pPr algn="ctr" fontAlgn="ctr"/>
                      <a:r>
                        <a:rPr lang="en-US" sz="1000" u="none" strike="noStrike">
                          <a:effectLst/>
                        </a:rPr>
                        <a:t>11</a:t>
                      </a:r>
                      <a:endParaRPr lang="en-US" sz="1000" b="1" i="0" u="none" strike="noStrike">
                        <a:solidFill>
                          <a:srgbClr val="000000"/>
                        </a:solidFill>
                        <a:effectLst/>
                        <a:latin typeface="Arial"/>
                      </a:endParaRPr>
                    </a:p>
                  </a:txBody>
                  <a:tcPr marL="8704" marR="8704" marT="8704" marB="0" anchor="ctr"/>
                </a:tc>
                <a:tc>
                  <a:txBody>
                    <a:bodyPr/>
                    <a:lstStyle/>
                    <a:p>
                      <a:pPr algn="ctr" fontAlgn="ctr"/>
                      <a:r>
                        <a:rPr lang="en-US" sz="1000" u="none" strike="noStrike">
                          <a:effectLst/>
                        </a:rPr>
                        <a:t>20</a:t>
                      </a:r>
                      <a:endParaRPr lang="en-US" sz="1000" b="0" i="0" u="none" strike="noStrike">
                        <a:solidFill>
                          <a:srgbClr val="000000"/>
                        </a:solidFill>
                        <a:effectLst/>
                        <a:latin typeface="Arial"/>
                      </a:endParaRPr>
                    </a:p>
                  </a:txBody>
                  <a:tcPr marL="8704" marR="8704" marT="8704" marB="0" anchor="ctr"/>
                </a:tc>
                <a:tc>
                  <a:txBody>
                    <a:bodyPr/>
                    <a:lstStyle/>
                    <a:p>
                      <a:pPr algn="ctr" fontAlgn="ctr"/>
                      <a:r>
                        <a:rPr lang="en-US" sz="1000" u="none" strike="noStrike">
                          <a:effectLst/>
                        </a:rPr>
                        <a:t>46.4</a:t>
                      </a:r>
                      <a:endParaRPr lang="en-US" sz="1000" b="0" i="0" u="none" strike="noStrike">
                        <a:solidFill>
                          <a:srgbClr val="000000"/>
                        </a:solidFill>
                        <a:effectLst/>
                        <a:latin typeface="Arial"/>
                      </a:endParaRPr>
                    </a:p>
                  </a:txBody>
                  <a:tcPr marL="8704" marR="8704" marT="8704" marB="0" anchor="ctr"/>
                </a:tc>
                <a:tc>
                  <a:txBody>
                    <a:bodyPr/>
                    <a:lstStyle/>
                    <a:p>
                      <a:pPr algn="ctr" fontAlgn="ctr"/>
                      <a:r>
                        <a:rPr lang="en-US" sz="1000" u="none" strike="noStrike">
                          <a:effectLst/>
                        </a:rPr>
                        <a:t>0</a:t>
                      </a:r>
                      <a:endParaRPr lang="en-US" sz="1000" b="0" i="0" u="none" strike="noStrike">
                        <a:solidFill>
                          <a:srgbClr val="000000"/>
                        </a:solidFill>
                        <a:effectLst/>
                        <a:latin typeface="Arial"/>
                      </a:endParaRPr>
                    </a:p>
                  </a:txBody>
                  <a:tcPr marL="8704" marR="8704" marT="8704" marB="0" anchor="ctr"/>
                </a:tc>
                <a:tc>
                  <a:txBody>
                    <a:bodyPr/>
                    <a:lstStyle/>
                    <a:p>
                      <a:pPr algn="ctr" fontAlgn="ctr"/>
                      <a:r>
                        <a:rPr lang="en-US" sz="1000" u="none" strike="noStrike">
                          <a:effectLst/>
                        </a:rPr>
                        <a:t>0</a:t>
                      </a:r>
                      <a:endParaRPr lang="en-US" sz="1000" b="0" i="0" u="none" strike="noStrike">
                        <a:solidFill>
                          <a:srgbClr val="000000"/>
                        </a:solidFill>
                        <a:effectLst/>
                        <a:latin typeface="Arial"/>
                      </a:endParaRPr>
                    </a:p>
                  </a:txBody>
                  <a:tcPr marL="8704" marR="8704" marT="8704" marB="0" anchor="ctr"/>
                </a:tc>
                <a:tc>
                  <a:txBody>
                    <a:bodyPr/>
                    <a:lstStyle/>
                    <a:p>
                      <a:pPr algn="ctr" fontAlgn="ctr"/>
                      <a:r>
                        <a:rPr lang="en-US" sz="1000" u="none" strike="noStrike">
                          <a:effectLst/>
                        </a:rPr>
                        <a:t>0</a:t>
                      </a:r>
                      <a:endParaRPr lang="en-US" sz="1000" b="0" i="0" u="none" strike="noStrike">
                        <a:solidFill>
                          <a:srgbClr val="000000"/>
                        </a:solidFill>
                        <a:effectLst/>
                        <a:latin typeface="Arial"/>
                      </a:endParaRPr>
                    </a:p>
                  </a:txBody>
                  <a:tcPr marL="8704" marR="8704" marT="8704" marB="0" anchor="ctr"/>
                </a:tc>
              </a:tr>
              <a:tr h="174076">
                <a:tc>
                  <a:txBody>
                    <a:bodyPr/>
                    <a:lstStyle/>
                    <a:p>
                      <a:pPr algn="ctr" fontAlgn="ctr"/>
                      <a:r>
                        <a:rPr lang="en-US" sz="1000" u="none" strike="noStrike">
                          <a:effectLst/>
                        </a:rPr>
                        <a:t>12</a:t>
                      </a:r>
                      <a:endParaRPr lang="en-US" sz="1000" b="1" i="0" u="none" strike="noStrike">
                        <a:solidFill>
                          <a:srgbClr val="000000"/>
                        </a:solidFill>
                        <a:effectLst/>
                        <a:latin typeface="Arial"/>
                      </a:endParaRPr>
                    </a:p>
                  </a:txBody>
                  <a:tcPr marL="8704" marR="8704" marT="8704" marB="0" anchor="ctr"/>
                </a:tc>
                <a:tc>
                  <a:txBody>
                    <a:bodyPr/>
                    <a:lstStyle/>
                    <a:p>
                      <a:pPr algn="ctr" fontAlgn="ctr"/>
                      <a:r>
                        <a:rPr lang="en-US" sz="1000" u="none" strike="noStrike">
                          <a:effectLst/>
                        </a:rPr>
                        <a:t>21</a:t>
                      </a:r>
                      <a:endParaRPr lang="en-US" sz="1000" b="0" i="0" u="none" strike="noStrike">
                        <a:solidFill>
                          <a:srgbClr val="000000"/>
                        </a:solidFill>
                        <a:effectLst/>
                        <a:latin typeface="Arial"/>
                      </a:endParaRPr>
                    </a:p>
                  </a:txBody>
                  <a:tcPr marL="8704" marR="8704" marT="8704" marB="0" anchor="ctr"/>
                </a:tc>
                <a:tc>
                  <a:txBody>
                    <a:bodyPr/>
                    <a:lstStyle/>
                    <a:p>
                      <a:pPr algn="ctr" fontAlgn="ctr"/>
                      <a:r>
                        <a:rPr lang="en-US" sz="1000" u="none" strike="noStrike">
                          <a:effectLst/>
                        </a:rPr>
                        <a:t>28.9</a:t>
                      </a:r>
                      <a:endParaRPr lang="en-US" sz="1000" b="0" i="0" u="none" strike="noStrike">
                        <a:solidFill>
                          <a:srgbClr val="000000"/>
                        </a:solidFill>
                        <a:effectLst/>
                        <a:latin typeface="Arial"/>
                      </a:endParaRPr>
                    </a:p>
                  </a:txBody>
                  <a:tcPr marL="8704" marR="8704" marT="8704" marB="0" anchor="ctr"/>
                </a:tc>
                <a:tc>
                  <a:txBody>
                    <a:bodyPr/>
                    <a:lstStyle/>
                    <a:p>
                      <a:pPr algn="ctr" fontAlgn="ctr"/>
                      <a:r>
                        <a:rPr lang="en-US" sz="1000" u="none" strike="noStrike">
                          <a:effectLst/>
                        </a:rPr>
                        <a:t>1</a:t>
                      </a:r>
                      <a:endParaRPr lang="en-US" sz="1000" b="0" i="0" u="none" strike="noStrike">
                        <a:solidFill>
                          <a:srgbClr val="000000"/>
                        </a:solidFill>
                        <a:effectLst/>
                        <a:latin typeface="Arial"/>
                      </a:endParaRPr>
                    </a:p>
                  </a:txBody>
                  <a:tcPr marL="8704" marR="8704" marT="8704" marB="0" anchor="ctr"/>
                </a:tc>
                <a:tc>
                  <a:txBody>
                    <a:bodyPr/>
                    <a:lstStyle/>
                    <a:p>
                      <a:pPr algn="ctr" fontAlgn="ctr"/>
                      <a:r>
                        <a:rPr lang="en-US" sz="1000" u="none" strike="noStrike">
                          <a:effectLst/>
                        </a:rPr>
                        <a:t>1</a:t>
                      </a:r>
                      <a:endParaRPr lang="en-US" sz="1000" b="0" i="0" u="none" strike="noStrike">
                        <a:solidFill>
                          <a:srgbClr val="000000"/>
                        </a:solidFill>
                        <a:effectLst/>
                        <a:latin typeface="Arial"/>
                      </a:endParaRPr>
                    </a:p>
                  </a:txBody>
                  <a:tcPr marL="8704" marR="8704" marT="8704" marB="0" anchor="ctr"/>
                </a:tc>
                <a:tc>
                  <a:txBody>
                    <a:bodyPr/>
                    <a:lstStyle/>
                    <a:p>
                      <a:pPr algn="ctr" fontAlgn="ctr"/>
                      <a:r>
                        <a:rPr lang="en-US" sz="1000" u="none" strike="noStrike">
                          <a:effectLst/>
                        </a:rPr>
                        <a:t>1</a:t>
                      </a:r>
                      <a:endParaRPr lang="en-US" sz="1000" b="0" i="0" u="none" strike="noStrike">
                        <a:solidFill>
                          <a:srgbClr val="000000"/>
                        </a:solidFill>
                        <a:effectLst/>
                        <a:latin typeface="Arial"/>
                      </a:endParaRPr>
                    </a:p>
                  </a:txBody>
                  <a:tcPr marL="8704" marR="8704" marT="8704" marB="0" anchor="ctr"/>
                </a:tc>
              </a:tr>
              <a:tr h="174076">
                <a:tc>
                  <a:txBody>
                    <a:bodyPr/>
                    <a:lstStyle/>
                    <a:p>
                      <a:pPr algn="ctr" fontAlgn="ctr"/>
                      <a:r>
                        <a:rPr lang="en-US" sz="1000" u="none" strike="noStrike">
                          <a:effectLst/>
                        </a:rPr>
                        <a:t>13</a:t>
                      </a:r>
                      <a:endParaRPr lang="en-US" sz="1000" b="1" i="0" u="none" strike="noStrike">
                        <a:solidFill>
                          <a:srgbClr val="000000"/>
                        </a:solidFill>
                        <a:effectLst/>
                        <a:latin typeface="Arial"/>
                      </a:endParaRPr>
                    </a:p>
                  </a:txBody>
                  <a:tcPr marL="8704" marR="8704" marT="8704" marB="0" anchor="ctr"/>
                </a:tc>
                <a:tc>
                  <a:txBody>
                    <a:bodyPr/>
                    <a:lstStyle/>
                    <a:p>
                      <a:pPr algn="ctr" fontAlgn="ctr"/>
                      <a:r>
                        <a:rPr lang="en-US" sz="1000" u="none" strike="noStrike">
                          <a:effectLst/>
                        </a:rPr>
                        <a:t>21</a:t>
                      </a:r>
                      <a:endParaRPr lang="en-US" sz="1000" b="0" i="0" u="none" strike="noStrike">
                        <a:solidFill>
                          <a:srgbClr val="000000"/>
                        </a:solidFill>
                        <a:effectLst/>
                        <a:latin typeface="Arial"/>
                      </a:endParaRPr>
                    </a:p>
                  </a:txBody>
                  <a:tcPr marL="8704" marR="8704" marT="8704" marB="0" anchor="ctr"/>
                </a:tc>
                <a:tc>
                  <a:txBody>
                    <a:bodyPr/>
                    <a:lstStyle/>
                    <a:p>
                      <a:pPr algn="ctr" fontAlgn="ctr"/>
                      <a:r>
                        <a:rPr lang="en-US" sz="1000" u="none" strike="noStrike">
                          <a:effectLst/>
                        </a:rPr>
                        <a:t>28.1</a:t>
                      </a:r>
                      <a:endParaRPr lang="en-US" sz="1000" b="0" i="0" u="none" strike="noStrike">
                        <a:solidFill>
                          <a:srgbClr val="000000"/>
                        </a:solidFill>
                        <a:effectLst/>
                        <a:latin typeface="Arial"/>
                      </a:endParaRPr>
                    </a:p>
                  </a:txBody>
                  <a:tcPr marL="8704" marR="8704" marT="8704" marB="0" anchor="ctr"/>
                </a:tc>
                <a:tc>
                  <a:txBody>
                    <a:bodyPr/>
                    <a:lstStyle/>
                    <a:p>
                      <a:pPr algn="ctr" fontAlgn="ctr"/>
                      <a:r>
                        <a:rPr lang="en-US" sz="1000" u="none" strike="noStrike">
                          <a:effectLst/>
                        </a:rPr>
                        <a:t>1</a:t>
                      </a:r>
                      <a:endParaRPr lang="en-US" sz="1000" b="0" i="0" u="none" strike="noStrike">
                        <a:solidFill>
                          <a:srgbClr val="000000"/>
                        </a:solidFill>
                        <a:effectLst/>
                        <a:latin typeface="Arial"/>
                      </a:endParaRPr>
                    </a:p>
                  </a:txBody>
                  <a:tcPr marL="8704" marR="8704" marT="8704" marB="0" anchor="ctr"/>
                </a:tc>
                <a:tc>
                  <a:txBody>
                    <a:bodyPr/>
                    <a:lstStyle/>
                    <a:p>
                      <a:pPr algn="ctr" fontAlgn="ctr"/>
                      <a:r>
                        <a:rPr lang="en-US" sz="1000" u="none" strike="noStrike">
                          <a:effectLst/>
                        </a:rPr>
                        <a:t>1</a:t>
                      </a:r>
                      <a:endParaRPr lang="en-US" sz="1000" b="0" i="0" u="none" strike="noStrike">
                        <a:solidFill>
                          <a:srgbClr val="000000"/>
                        </a:solidFill>
                        <a:effectLst/>
                        <a:latin typeface="Arial"/>
                      </a:endParaRPr>
                    </a:p>
                  </a:txBody>
                  <a:tcPr marL="8704" marR="8704" marT="8704" marB="0" anchor="ctr"/>
                </a:tc>
                <a:tc>
                  <a:txBody>
                    <a:bodyPr/>
                    <a:lstStyle/>
                    <a:p>
                      <a:pPr algn="ctr" fontAlgn="ctr"/>
                      <a:r>
                        <a:rPr lang="en-US" sz="1000" u="none" strike="noStrike">
                          <a:effectLst/>
                        </a:rPr>
                        <a:t>1</a:t>
                      </a:r>
                      <a:endParaRPr lang="en-US" sz="1000" b="0" i="0" u="none" strike="noStrike">
                        <a:solidFill>
                          <a:srgbClr val="000000"/>
                        </a:solidFill>
                        <a:effectLst/>
                        <a:latin typeface="Arial"/>
                      </a:endParaRPr>
                    </a:p>
                  </a:txBody>
                  <a:tcPr marL="8704" marR="8704" marT="8704" marB="0" anchor="ctr"/>
                </a:tc>
              </a:tr>
              <a:tr h="174076">
                <a:tc>
                  <a:txBody>
                    <a:bodyPr/>
                    <a:lstStyle/>
                    <a:p>
                      <a:pPr algn="ctr" fontAlgn="ctr"/>
                      <a:r>
                        <a:rPr lang="en-US" sz="1000" u="none" strike="noStrike">
                          <a:effectLst/>
                        </a:rPr>
                        <a:t>14</a:t>
                      </a:r>
                      <a:endParaRPr lang="en-US" sz="1000" b="1" i="0" u="none" strike="noStrike">
                        <a:solidFill>
                          <a:srgbClr val="000000"/>
                        </a:solidFill>
                        <a:effectLst/>
                        <a:latin typeface="Arial"/>
                      </a:endParaRPr>
                    </a:p>
                  </a:txBody>
                  <a:tcPr marL="8704" marR="8704" marT="8704" marB="0" anchor="ctr"/>
                </a:tc>
                <a:tc>
                  <a:txBody>
                    <a:bodyPr/>
                    <a:lstStyle/>
                    <a:p>
                      <a:pPr algn="ctr" fontAlgn="ctr"/>
                      <a:r>
                        <a:rPr lang="en-US" sz="1000" u="none" strike="noStrike">
                          <a:effectLst/>
                        </a:rPr>
                        <a:t>19</a:t>
                      </a:r>
                      <a:endParaRPr lang="en-US" sz="1000" b="0" i="0" u="none" strike="noStrike">
                        <a:solidFill>
                          <a:srgbClr val="000000"/>
                        </a:solidFill>
                        <a:effectLst/>
                        <a:latin typeface="Arial"/>
                      </a:endParaRPr>
                    </a:p>
                  </a:txBody>
                  <a:tcPr marL="8704" marR="8704" marT="8704" marB="0" anchor="ctr"/>
                </a:tc>
                <a:tc>
                  <a:txBody>
                    <a:bodyPr/>
                    <a:lstStyle/>
                    <a:p>
                      <a:pPr algn="ctr" fontAlgn="ctr"/>
                      <a:r>
                        <a:rPr lang="en-US" sz="1000" u="none" strike="noStrike">
                          <a:effectLst/>
                        </a:rPr>
                        <a:t>39.1</a:t>
                      </a:r>
                      <a:endParaRPr lang="en-US" sz="1000" b="0" i="0" u="none" strike="noStrike">
                        <a:solidFill>
                          <a:srgbClr val="000000"/>
                        </a:solidFill>
                        <a:effectLst/>
                        <a:latin typeface="Arial"/>
                      </a:endParaRPr>
                    </a:p>
                  </a:txBody>
                  <a:tcPr marL="8704" marR="8704" marT="8704" marB="0" anchor="ctr"/>
                </a:tc>
                <a:tc>
                  <a:txBody>
                    <a:bodyPr/>
                    <a:lstStyle/>
                    <a:p>
                      <a:pPr algn="ctr" fontAlgn="ctr"/>
                      <a:r>
                        <a:rPr lang="en-US" sz="1000" u="none" strike="noStrike">
                          <a:effectLst/>
                        </a:rPr>
                        <a:t>0</a:t>
                      </a:r>
                      <a:endParaRPr lang="en-US" sz="1000" b="0" i="0" u="none" strike="noStrike">
                        <a:solidFill>
                          <a:srgbClr val="000000"/>
                        </a:solidFill>
                        <a:effectLst/>
                        <a:latin typeface="Arial"/>
                      </a:endParaRPr>
                    </a:p>
                  </a:txBody>
                  <a:tcPr marL="8704" marR="8704" marT="8704" marB="0" anchor="ctr"/>
                </a:tc>
                <a:tc>
                  <a:txBody>
                    <a:bodyPr/>
                    <a:lstStyle/>
                    <a:p>
                      <a:pPr algn="ctr" fontAlgn="ctr"/>
                      <a:r>
                        <a:rPr lang="en-US" sz="1000" u="none" strike="noStrike">
                          <a:effectLst/>
                        </a:rPr>
                        <a:t>0</a:t>
                      </a:r>
                      <a:endParaRPr lang="en-US" sz="1000" b="0" i="0" u="none" strike="noStrike">
                        <a:solidFill>
                          <a:srgbClr val="000000"/>
                        </a:solidFill>
                        <a:effectLst/>
                        <a:latin typeface="Arial"/>
                      </a:endParaRPr>
                    </a:p>
                  </a:txBody>
                  <a:tcPr marL="8704" marR="8704" marT="8704" marB="0" anchor="ctr"/>
                </a:tc>
                <a:tc>
                  <a:txBody>
                    <a:bodyPr/>
                    <a:lstStyle/>
                    <a:p>
                      <a:pPr algn="ctr" fontAlgn="ctr"/>
                      <a:r>
                        <a:rPr lang="en-US" sz="1000" u="none" strike="noStrike">
                          <a:effectLst/>
                        </a:rPr>
                        <a:t>0</a:t>
                      </a:r>
                      <a:endParaRPr lang="en-US" sz="1000" b="0" i="0" u="none" strike="noStrike">
                        <a:solidFill>
                          <a:srgbClr val="000000"/>
                        </a:solidFill>
                        <a:effectLst/>
                        <a:latin typeface="Arial"/>
                      </a:endParaRPr>
                    </a:p>
                  </a:txBody>
                  <a:tcPr marL="8704" marR="8704" marT="8704" marB="0" anchor="ctr"/>
                </a:tc>
              </a:tr>
              <a:tr h="174076">
                <a:tc>
                  <a:txBody>
                    <a:bodyPr/>
                    <a:lstStyle/>
                    <a:p>
                      <a:pPr algn="ctr" fontAlgn="ctr"/>
                      <a:r>
                        <a:rPr lang="en-US" sz="1000" u="none" strike="noStrike">
                          <a:effectLst/>
                        </a:rPr>
                        <a:t>15</a:t>
                      </a:r>
                      <a:endParaRPr lang="en-US" sz="1000" b="1" i="0" u="none" strike="noStrike">
                        <a:solidFill>
                          <a:srgbClr val="000000"/>
                        </a:solidFill>
                        <a:effectLst/>
                        <a:latin typeface="Arial"/>
                      </a:endParaRPr>
                    </a:p>
                  </a:txBody>
                  <a:tcPr marL="8704" marR="8704" marT="8704" marB="0" anchor="ctr"/>
                </a:tc>
                <a:tc>
                  <a:txBody>
                    <a:bodyPr/>
                    <a:lstStyle/>
                    <a:p>
                      <a:pPr algn="ctr" fontAlgn="ctr"/>
                      <a:r>
                        <a:rPr lang="en-US" sz="1000" u="none" strike="noStrike">
                          <a:effectLst/>
                        </a:rPr>
                        <a:t>23</a:t>
                      </a:r>
                      <a:endParaRPr lang="en-US" sz="1000" b="0" i="0" u="none" strike="noStrike">
                        <a:solidFill>
                          <a:srgbClr val="000000"/>
                        </a:solidFill>
                        <a:effectLst/>
                        <a:latin typeface="Arial"/>
                      </a:endParaRPr>
                    </a:p>
                  </a:txBody>
                  <a:tcPr marL="8704" marR="8704" marT="8704" marB="0" anchor="ctr"/>
                </a:tc>
                <a:tc>
                  <a:txBody>
                    <a:bodyPr/>
                    <a:lstStyle/>
                    <a:p>
                      <a:pPr algn="ctr" fontAlgn="ctr"/>
                      <a:r>
                        <a:rPr lang="en-US" sz="1000" u="none" strike="noStrike">
                          <a:effectLst/>
                        </a:rPr>
                        <a:t>46.8</a:t>
                      </a:r>
                      <a:endParaRPr lang="en-US" sz="1000" b="0" i="0" u="none" strike="noStrike">
                        <a:solidFill>
                          <a:srgbClr val="000000"/>
                        </a:solidFill>
                        <a:effectLst/>
                        <a:latin typeface="Arial"/>
                      </a:endParaRPr>
                    </a:p>
                  </a:txBody>
                  <a:tcPr marL="8704" marR="8704" marT="8704" marB="0" anchor="ctr"/>
                </a:tc>
                <a:tc>
                  <a:txBody>
                    <a:bodyPr/>
                    <a:lstStyle/>
                    <a:p>
                      <a:pPr algn="ctr" fontAlgn="ctr"/>
                      <a:r>
                        <a:rPr lang="en-US" sz="1000" u="none" strike="noStrike">
                          <a:effectLst/>
                        </a:rPr>
                        <a:t>1</a:t>
                      </a:r>
                      <a:endParaRPr lang="en-US" sz="1000" b="0" i="0" u="none" strike="noStrike">
                        <a:solidFill>
                          <a:srgbClr val="000000"/>
                        </a:solidFill>
                        <a:effectLst/>
                        <a:latin typeface="Arial"/>
                      </a:endParaRPr>
                    </a:p>
                  </a:txBody>
                  <a:tcPr marL="8704" marR="8704" marT="8704" marB="0" anchor="ctr"/>
                </a:tc>
                <a:tc>
                  <a:txBody>
                    <a:bodyPr/>
                    <a:lstStyle/>
                    <a:p>
                      <a:pPr algn="ctr" fontAlgn="ctr"/>
                      <a:r>
                        <a:rPr lang="en-US" sz="1000" u="none" strike="noStrike">
                          <a:effectLst/>
                        </a:rPr>
                        <a:t>1</a:t>
                      </a:r>
                      <a:endParaRPr lang="en-US" sz="1000" b="0" i="0" u="none" strike="noStrike">
                        <a:solidFill>
                          <a:srgbClr val="000000"/>
                        </a:solidFill>
                        <a:effectLst/>
                        <a:latin typeface="Arial"/>
                      </a:endParaRPr>
                    </a:p>
                  </a:txBody>
                  <a:tcPr marL="8704" marR="8704" marT="8704" marB="0" anchor="ctr"/>
                </a:tc>
                <a:tc>
                  <a:txBody>
                    <a:bodyPr/>
                    <a:lstStyle/>
                    <a:p>
                      <a:pPr algn="ctr" fontAlgn="ctr"/>
                      <a:r>
                        <a:rPr lang="en-US" sz="1000" u="none" strike="noStrike">
                          <a:effectLst/>
                        </a:rPr>
                        <a:t>1</a:t>
                      </a:r>
                      <a:endParaRPr lang="en-US" sz="1000" b="0" i="0" u="none" strike="noStrike">
                        <a:solidFill>
                          <a:srgbClr val="000000"/>
                        </a:solidFill>
                        <a:effectLst/>
                        <a:latin typeface="Arial"/>
                      </a:endParaRPr>
                    </a:p>
                  </a:txBody>
                  <a:tcPr marL="8704" marR="8704" marT="8704" marB="0" anchor="ctr"/>
                </a:tc>
              </a:tr>
              <a:tr h="174076">
                <a:tc>
                  <a:txBody>
                    <a:bodyPr/>
                    <a:lstStyle/>
                    <a:p>
                      <a:pPr algn="ctr" fontAlgn="ctr"/>
                      <a:r>
                        <a:rPr lang="en-US" sz="1000" u="none" strike="noStrike">
                          <a:effectLst/>
                        </a:rPr>
                        <a:t>16</a:t>
                      </a:r>
                      <a:endParaRPr lang="en-US" sz="1000" b="1" i="0" u="none" strike="noStrike">
                        <a:solidFill>
                          <a:srgbClr val="000000"/>
                        </a:solidFill>
                        <a:effectLst/>
                        <a:latin typeface="Arial"/>
                      </a:endParaRPr>
                    </a:p>
                  </a:txBody>
                  <a:tcPr marL="8704" marR="8704" marT="8704" marB="0" anchor="ctr"/>
                </a:tc>
                <a:tc>
                  <a:txBody>
                    <a:bodyPr/>
                    <a:lstStyle/>
                    <a:p>
                      <a:pPr algn="ctr" fontAlgn="ctr"/>
                      <a:r>
                        <a:rPr lang="en-US" sz="1000" u="none" strike="noStrike">
                          <a:effectLst/>
                        </a:rPr>
                        <a:t>20</a:t>
                      </a:r>
                      <a:endParaRPr lang="en-US" sz="1000" b="0" i="0" u="none" strike="noStrike">
                        <a:solidFill>
                          <a:srgbClr val="000000"/>
                        </a:solidFill>
                        <a:effectLst/>
                        <a:latin typeface="Arial"/>
                      </a:endParaRPr>
                    </a:p>
                  </a:txBody>
                  <a:tcPr marL="8704" marR="8704" marT="8704" marB="0" anchor="ctr"/>
                </a:tc>
                <a:tc>
                  <a:txBody>
                    <a:bodyPr/>
                    <a:lstStyle/>
                    <a:p>
                      <a:pPr algn="ctr" fontAlgn="ctr"/>
                      <a:r>
                        <a:rPr lang="en-US" sz="1000" u="none" strike="noStrike">
                          <a:effectLst/>
                        </a:rPr>
                        <a:t>48.5</a:t>
                      </a:r>
                      <a:endParaRPr lang="en-US" sz="1000" b="0" i="0" u="none" strike="noStrike">
                        <a:solidFill>
                          <a:srgbClr val="000000"/>
                        </a:solidFill>
                        <a:effectLst/>
                        <a:latin typeface="Arial"/>
                      </a:endParaRPr>
                    </a:p>
                  </a:txBody>
                  <a:tcPr marL="8704" marR="8704" marT="8704" marB="0" anchor="ctr"/>
                </a:tc>
                <a:tc>
                  <a:txBody>
                    <a:bodyPr/>
                    <a:lstStyle/>
                    <a:p>
                      <a:pPr algn="ctr" fontAlgn="ctr"/>
                      <a:r>
                        <a:rPr lang="en-US" sz="1000" u="none" strike="noStrike">
                          <a:effectLst/>
                        </a:rPr>
                        <a:t>0</a:t>
                      </a:r>
                      <a:endParaRPr lang="en-US" sz="1000" b="0" i="0" u="none" strike="noStrike">
                        <a:solidFill>
                          <a:srgbClr val="000000"/>
                        </a:solidFill>
                        <a:effectLst/>
                        <a:latin typeface="Arial"/>
                      </a:endParaRPr>
                    </a:p>
                  </a:txBody>
                  <a:tcPr marL="8704" marR="8704" marT="8704" marB="0" anchor="ctr"/>
                </a:tc>
                <a:tc>
                  <a:txBody>
                    <a:bodyPr/>
                    <a:lstStyle/>
                    <a:p>
                      <a:pPr algn="ctr" fontAlgn="ctr"/>
                      <a:r>
                        <a:rPr lang="en-US" sz="1000" u="none" strike="noStrike">
                          <a:effectLst/>
                        </a:rPr>
                        <a:t>0</a:t>
                      </a:r>
                      <a:endParaRPr lang="en-US" sz="1000" b="0" i="0" u="none" strike="noStrike">
                        <a:solidFill>
                          <a:srgbClr val="000000"/>
                        </a:solidFill>
                        <a:effectLst/>
                        <a:latin typeface="Arial"/>
                      </a:endParaRPr>
                    </a:p>
                  </a:txBody>
                  <a:tcPr marL="8704" marR="8704" marT="8704" marB="0" anchor="ctr"/>
                </a:tc>
                <a:tc>
                  <a:txBody>
                    <a:bodyPr/>
                    <a:lstStyle/>
                    <a:p>
                      <a:pPr algn="ctr" fontAlgn="ctr"/>
                      <a:r>
                        <a:rPr lang="en-US" sz="1000" u="none" strike="noStrike">
                          <a:effectLst/>
                        </a:rPr>
                        <a:t>0</a:t>
                      </a:r>
                      <a:endParaRPr lang="en-US" sz="1000" b="0" i="0" u="none" strike="noStrike">
                        <a:solidFill>
                          <a:srgbClr val="000000"/>
                        </a:solidFill>
                        <a:effectLst/>
                        <a:latin typeface="Arial"/>
                      </a:endParaRPr>
                    </a:p>
                  </a:txBody>
                  <a:tcPr marL="8704" marR="8704" marT="8704" marB="0" anchor="ctr"/>
                </a:tc>
              </a:tr>
              <a:tr h="174076">
                <a:tc>
                  <a:txBody>
                    <a:bodyPr/>
                    <a:lstStyle/>
                    <a:p>
                      <a:pPr algn="ctr" fontAlgn="ctr"/>
                      <a:r>
                        <a:rPr lang="en-US" sz="1000" u="none" strike="noStrike">
                          <a:effectLst/>
                        </a:rPr>
                        <a:t>17</a:t>
                      </a:r>
                      <a:endParaRPr lang="en-US" sz="1000" b="1" i="0" u="none" strike="noStrike">
                        <a:solidFill>
                          <a:srgbClr val="000000"/>
                        </a:solidFill>
                        <a:effectLst/>
                        <a:latin typeface="Arial"/>
                      </a:endParaRPr>
                    </a:p>
                  </a:txBody>
                  <a:tcPr marL="8704" marR="8704" marT="8704" marB="0" anchor="ctr"/>
                </a:tc>
                <a:tc>
                  <a:txBody>
                    <a:bodyPr/>
                    <a:lstStyle/>
                    <a:p>
                      <a:pPr algn="ctr" fontAlgn="ctr"/>
                      <a:r>
                        <a:rPr lang="en-US" sz="1000" u="none" strike="noStrike">
                          <a:effectLst/>
                        </a:rPr>
                        <a:t>22</a:t>
                      </a:r>
                      <a:endParaRPr lang="en-US" sz="1000" b="0" i="0" u="none" strike="noStrike">
                        <a:solidFill>
                          <a:srgbClr val="000000"/>
                        </a:solidFill>
                        <a:effectLst/>
                        <a:latin typeface="Arial"/>
                      </a:endParaRPr>
                    </a:p>
                  </a:txBody>
                  <a:tcPr marL="8704" marR="8704" marT="8704" marB="0" anchor="ctr"/>
                </a:tc>
                <a:tc>
                  <a:txBody>
                    <a:bodyPr/>
                    <a:lstStyle/>
                    <a:p>
                      <a:pPr algn="ctr" fontAlgn="ctr"/>
                      <a:r>
                        <a:rPr lang="en-US" sz="1000" u="none" strike="noStrike">
                          <a:effectLst/>
                        </a:rPr>
                        <a:t>59.3</a:t>
                      </a:r>
                      <a:endParaRPr lang="en-US" sz="1000" b="0" i="0" u="none" strike="noStrike">
                        <a:solidFill>
                          <a:srgbClr val="000000"/>
                        </a:solidFill>
                        <a:effectLst/>
                        <a:latin typeface="Arial"/>
                      </a:endParaRPr>
                    </a:p>
                  </a:txBody>
                  <a:tcPr marL="8704" marR="8704" marT="8704" marB="0" anchor="ctr"/>
                </a:tc>
                <a:tc>
                  <a:txBody>
                    <a:bodyPr/>
                    <a:lstStyle/>
                    <a:p>
                      <a:pPr algn="ctr" fontAlgn="ctr"/>
                      <a:r>
                        <a:rPr lang="en-US" sz="1000" u="none" strike="noStrike">
                          <a:effectLst/>
                        </a:rPr>
                        <a:t>1</a:t>
                      </a:r>
                      <a:endParaRPr lang="en-US" sz="1000" b="0" i="0" u="none" strike="noStrike">
                        <a:solidFill>
                          <a:srgbClr val="000000"/>
                        </a:solidFill>
                        <a:effectLst/>
                        <a:latin typeface="Arial"/>
                      </a:endParaRPr>
                    </a:p>
                  </a:txBody>
                  <a:tcPr marL="8704" marR="8704" marT="8704" marB="0" anchor="ctr"/>
                </a:tc>
                <a:tc>
                  <a:txBody>
                    <a:bodyPr/>
                    <a:lstStyle/>
                    <a:p>
                      <a:pPr algn="ctr" fontAlgn="ctr"/>
                      <a:r>
                        <a:rPr lang="en-US" sz="1000" u="none" strike="noStrike">
                          <a:effectLst/>
                        </a:rPr>
                        <a:t>1</a:t>
                      </a:r>
                      <a:endParaRPr lang="en-US" sz="1000" b="0" i="0" u="none" strike="noStrike">
                        <a:solidFill>
                          <a:srgbClr val="000000"/>
                        </a:solidFill>
                        <a:effectLst/>
                        <a:latin typeface="Arial"/>
                      </a:endParaRPr>
                    </a:p>
                  </a:txBody>
                  <a:tcPr marL="8704" marR="8704" marT="8704" marB="0" anchor="ctr"/>
                </a:tc>
                <a:tc>
                  <a:txBody>
                    <a:bodyPr/>
                    <a:lstStyle/>
                    <a:p>
                      <a:pPr algn="ctr" fontAlgn="ctr"/>
                      <a:r>
                        <a:rPr lang="en-US" sz="1000" u="none" strike="noStrike">
                          <a:effectLst/>
                        </a:rPr>
                        <a:t>1</a:t>
                      </a:r>
                      <a:endParaRPr lang="en-US" sz="1000" b="0" i="0" u="none" strike="noStrike">
                        <a:solidFill>
                          <a:srgbClr val="000000"/>
                        </a:solidFill>
                        <a:effectLst/>
                        <a:latin typeface="Arial"/>
                      </a:endParaRPr>
                    </a:p>
                  </a:txBody>
                  <a:tcPr marL="8704" marR="8704" marT="8704" marB="0" anchor="ctr"/>
                </a:tc>
              </a:tr>
              <a:tr h="174076">
                <a:tc>
                  <a:txBody>
                    <a:bodyPr/>
                    <a:lstStyle/>
                    <a:p>
                      <a:pPr algn="ctr" fontAlgn="ctr"/>
                      <a:r>
                        <a:rPr lang="en-US" sz="1000" u="none" strike="noStrike">
                          <a:effectLst/>
                        </a:rPr>
                        <a:t>18</a:t>
                      </a:r>
                      <a:endParaRPr lang="en-US" sz="1000" b="1" i="0" u="none" strike="noStrike">
                        <a:solidFill>
                          <a:srgbClr val="000000"/>
                        </a:solidFill>
                        <a:effectLst/>
                        <a:latin typeface="Arial"/>
                      </a:endParaRPr>
                    </a:p>
                  </a:txBody>
                  <a:tcPr marL="8704" marR="8704" marT="8704" marB="0" anchor="ctr"/>
                </a:tc>
                <a:tc>
                  <a:txBody>
                    <a:bodyPr/>
                    <a:lstStyle/>
                    <a:p>
                      <a:pPr algn="ctr" fontAlgn="ctr"/>
                      <a:r>
                        <a:rPr lang="en-US" sz="1000" u="none" strike="noStrike">
                          <a:effectLst/>
                        </a:rPr>
                        <a:t>22</a:t>
                      </a:r>
                      <a:endParaRPr lang="en-US" sz="1000" b="0" i="0" u="none" strike="noStrike">
                        <a:solidFill>
                          <a:srgbClr val="000000"/>
                        </a:solidFill>
                        <a:effectLst/>
                        <a:latin typeface="Arial"/>
                      </a:endParaRPr>
                    </a:p>
                  </a:txBody>
                  <a:tcPr marL="8704" marR="8704" marT="8704" marB="0" anchor="ctr"/>
                </a:tc>
                <a:tc>
                  <a:txBody>
                    <a:bodyPr/>
                    <a:lstStyle/>
                    <a:p>
                      <a:pPr algn="ctr" fontAlgn="ctr"/>
                      <a:r>
                        <a:rPr lang="en-US" sz="1000" u="none" strike="noStrike">
                          <a:effectLst/>
                        </a:rPr>
                        <a:t>70</a:t>
                      </a:r>
                      <a:endParaRPr lang="en-US" sz="1000" b="0" i="0" u="none" strike="noStrike">
                        <a:solidFill>
                          <a:srgbClr val="000000"/>
                        </a:solidFill>
                        <a:effectLst/>
                        <a:latin typeface="Arial"/>
                      </a:endParaRPr>
                    </a:p>
                  </a:txBody>
                  <a:tcPr marL="8704" marR="8704" marT="8704" marB="0" anchor="ctr"/>
                </a:tc>
                <a:tc>
                  <a:txBody>
                    <a:bodyPr/>
                    <a:lstStyle/>
                    <a:p>
                      <a:pPr algn="ctr" fontAlgn="ctr"/>
                      <a:r>
                        <a:rPr lang="en-US" sz="1000" u="none" strike="noStrike">
                          <a:effectLst/>
                        </a:rPr>
                        <a:t>0</a:t>
                      </a:r>
                      <a:endParaRPr lang="en-US" sz="1000" b="0" i="0" u="none" strike="noStrike">
                        <a:solidFill>
                          <a:srgbClr val="000000"/>
                        </a:solidFill>
                        <a:effectLst/>
                        <a:latin typeface="Arial"/>
                      </a:endParaRPr>
                    </a:p>
                  </a:txBody>
                  <a:tcPr marL="8704" marR="8704" marT="8704" marB="0" anchor="ctr"/>
                </a:tc>
                <a:tc>
                  <a:txBody>
                    <a:bodyPr/>
                    <a:lstStyle/>
                    <a:p>
                      <a:pPr algn="ctr" fontAlgn="ctr"/>
                      <a:r>
                        <a:rPr lang="en-US" sz="1000" u="none" strike="noStrike">
                          <a:effectLst/>
                        </a:rPr>
                        <a:t>0</a:t>
                      </a:r>
                      <a:endParaRPr lang="en-US" sz="1000" b="0" i="0" u="none" strike="noStrike">
                        <a:solidFill>
                          <a:srgbClr val="000000"/>
                        </a:solidFill>
                        <a:effectLst/>
                        <a:latin typeface="Arial"/>
                      </a:endParaRPr>
                    </a:p>
                  </a:txBody>
                  <a:tcPr marL="8704" marR="8704" marT="8704" marB="0" anchor="ctr"/>
                </a:tc>
                <a:tc>
                  <a:txBody>
                    <a:bodyPr/>
                    <a:lstStyle/>
                    <a:p>
                      <a:pPr algn="ctr" fontAlgn="ctr"/>
                      <a:r>
                        <a:rPr lang="en-US" sz="1000" u="none" strike="noStrike">
                          <a:effectLst/>
                        </a:rPr>
                        <a:t>0</a:t>
                      </a:r>
                      <a:endParaRPr lang="en-US" sz="1000" b="0" i="0" u="none" strike="noStrike">
                        <a:solidFill>
                          <a:srgbClr val="000000"/>
                        </a:solidFill>
                        <a:effectLst/>
                        <a:latin typeface="Arial"/>
                      </a:endParaRPr>
                    </a:p>
                  </a:txBody>
                  <a:tcPr marL="8704" marR="8704" marT="8704" marB="0" anchor="ctr"/>
                </a:tc>
              </a:tr>
              <a:tr h="174076">
                <a:tc>
                  <a:txBody>
                    <a:bodyPr/>
                    <a:lstStyle/>
                    <a:p>
                      <a:pPr algn="ctr" fontAlgn="ctr"/>
                      <a:r>
                        <a:rPr lang="en-US" sz="1000" u="none" strike="noStrike">
                          <a:effectLst/>
                        </a:rPr>
                        <a:t>19</a:t>
                      </a:r>
                      <a:endParaRPr lang="en-US" sz="1000" b="1" i="0" u="none" strike="noStrike">
                        <a:solidFill>
                          <a:srgbClr val="000000"/>
                        </a:solidFill>
                        <a:effectLst/>
                        <a:latin typeface="Arial"/>
                      </a:endParaRPr>
                    </a:p>
                  </a:txBody>
                  <a:tcPr marL="8704" marR="8704" marT="8704" marB="0" anchor="ctr"/>
                </a:tc>
                <a:tc>
                  <a:txBody>
                    <a:bodyPr/>
                    <a:lstStyle/>
                    <a:p>
                      <a:pPr algn="ctr" fontAlgn="ctr"/>
                      <a:r>
                        <a:rPr lang="en-US" sz="1000" u="none" strike="noStrike">
                          <a:effectLst/>
                        </a:rPr>
                        <a:t>11</a:t>
                      </a:r>
                      <a:endParaRPr lang="en-US" sz="1000" b="0" i="0" u="none" strike="noStrike">
                        <a:solidFill>
                          <a:srgbClr val="000000"/>
                        </a:solidFill>
                        <a:effectLst/>
                        <a:latin typeface="Arial"/>
                      </a:endParaRPr>
                    </a:p>
                  </a:txBody>
                  <a:tcPr marL="8704" marR="8704" marT="8704" marB="0" anchor="ctr"/>
                </a:tc>
                <a:tc>
                  <a:txBody>
                    <a:bodyPr/>
                    <a:lstStyle/>
                    <a:p>
                      <a:pPr algn="ctr" fontAlgn="ctr"/>
                      <a:r>
                        <a:rPr lang="en-US" sz="1000" u="none" strike="noStrike">
                          <a:effectLst/>
                        </a:rPr>
                        <a:t>70</a:t>
                      </a:r>
                      <a:endParaRPr lang="en-US" sz="1000" b="0" i="0" u="none" strike="noStrike">
                        <a:solidFill>
                          <a:srgbClr val="000000"/>
                        </a:solidFill>
                        <a:effectLst/>
                        <a:latin typeface="Arial"/>
                      </a:endParaRPr>
                    </a:p>
                  </a:txBody>
                  <a:tcPr marL="8704" marR="8704" marT="8704" marB="0" anchor="ctr"/>
                </a:tc>
                <a:tc>
                  <a:txBody>
                    <a:bodyPr/>
                    <a:lstStyle/>
                    <a:p>
                      <a:pPr algn="ctr" fontAlgn="ctr"/>
                      <a:r>
                        <a:rPr lang="en-US" sz="1000" u="none" strike="noStrike">
                          <a:effectLst/>
                        </a:rPr>
                        <a:t>0</a:t>
                      </a:r>
                      <a:endParaRPr lang="en-US" sz="1000" b="0" i="0" u="none" strike="noStrike">
                        <a:solidFill>
                          <a:srgbClr val="000000"/>
                        </a:solidFill>
                        <a:effectLst/>
                        <a:latin typeface="Arial"/>
                      </a:endParaRPr>
                    </a:p>
                  </a:txBody>
                  <a:tcPr marL="8704" marR="8704" marT="8704" marB="0" anchor="ctr"/>
                </a:tc>
                <a:tc>
                  <a:txBody>
                    <a:bodyPr/>
                    <a:lstStyle/>
                    <a:p>
                      <a:pPr algn="ctr" fontAlgn="ctr"/>
                      <a:r>
                        <a:rPr lang="en-US" sz="1000" u="none" strike="noStrike">
                          <a:effectLst/>
                        </a:rPr>
                        <a:t>0</a:t>
                      </a:r>
                      <a:endParaRPr lang="en-US" sz="1000" b="0" i="0" u="none" strike="noStrike">
                        <a:solidFill>
                          <a:srgbClr val="000000"/>
                        </a:solidFill>
                        <a:effectLst/>
                        <a:latin typeface="Arial"/>
                      </a:endParaRPr>
                    </a:p>
                  </a:txBody>
                  <a:tcPr marL="8704" marR="8704" marT="8704" marB="0" anchor="ctr"/>
                </a:tc>
                <a:tc>
                  <a:txBody>
                    <a:bodyPr/>
                    <a:lstStyle/>
                    <a:p>
                      <a:pPr algn="ctr" fontAlgn="ctr"/>
                      <a:r>
                        <a:rPr lang="en-US" sz="1000" u="none" strike="noStrike">
                          <a:effectLst/>
                        </a:rPr>
                        <a:t>0</a:t>
                      </a:r>
                      <a:endParaRPr lang="en-US" sz="1000" b="0" i="0" u="none" strike="noStrike">
                        <a:solidFill>
                          <a:srgbClr val="000000"/>
                        </a:solidFill>
                        <a:effectLst/>
                        <a:latin typeface="Arial"/>
                      </a:endParaRPr>
                    </a:p>
                  </a:txBody>
                  <a:tcPr marL="8704" marR="8704" marT="8704" marB="0" anchor="ctr"/>
                </a:tc>
              </a:tr>
              <a:tr h="174076">
                <a:tc>
                  <a:txBody>
                    <a:bodyPr/>
                    <a:lstStyle/>
                    <a:p>
                      <a:pPr algn="ctr" fontAlgn="ctr"/>
                      <a:r>
                        <a:rPr lang="en-US" sz="1000" u="none" strike="noStrike">
                          <a:effectLst/>
                        </a:rPr>
                        <a:t>20</a:t>
                      </a:r>
                      <a:endParaRPr lang="en-US" sz="1000" b="1" i="0" u="none" strike="noStrike">
                        <a:solidFill>
                          <a:srgbClr val="000000"/>
                        </a:solidFill>
                        <a:effectLst/>
                        <a:latin typeface="Arial"/>
                      </a:endParaRPr>
                    </a:p>
                  </a:txBody>
                  <a:tcPr marL="8704" marR="8704" marT="8704" marB="0" anchor="ctr"/>
                </a:tc>
                <a:tc>
                  <a:txBody>
                    <a:bodyPr/>
                    <a:lstStyle/>
                    <a:p>
                      <a:pPr algn="ctr" fontAlgn="ctr"/>
                      <a:r>
                        <a:rPr lang="en-US" sz="1000" u="none" strike="noStrike">
                          <a:effectLst/>
                        </a:rPr>
                        <a:t>23</a:t>
                      </a:r>
                      <a:endParaRPr lang="en-US" sz="1000" b="0" i="0" u="none" strike="noStrike">
                        <a:solidFill>
                          <a:srgbClr val="000000"/>
                        </a:solidFill>
                        <a:effectLst/>
                        <a:latin typeface="Arial"/>
                      </a:endParaRPr>
                    </a:p>
                  </a:txBody>
                  <a:tcPr marL="8704" marR="8704" marT="8704" marB="0" anchor="ctr"/>
                </a:tc>
                <a:tc>
                  <a:txBody>
                    <a:bodyPr/>
                    <a:lstStyle/>
                    <a:p>
                      <a:pPr algn="ctr" fontAlgn="ctr"/>
                      <a:r>
                        <a:rPr lang="en-US" sz="1000" u="none" strike="noStrike">
                          <a:effectLst/>
                        </a:rPr>
                        <a:t>74.5</a:t>
                      </a:r>
                      <a:endParaRPr lang="en-US" sz="1000" b="0" i="0" u="none" strike="noStrike">
                        <a:solidFill>
                          <a:srgbClr val="000000"/>
                        </a:solidFill>
                        <a:effectLst/>
                        <a:latin typeface="Arial"/>
                      </a:endParaRPr>
                    </a:p>
                  </a:txBody>
                  <a:tcPr marL="8704" marR="8704" marT="8704" marB="0" anchor="ctr"/>
                </a:tc>
                <a:tc>
                  <a:txBody>
                    <a:bodyPr/>
                    <a:lstStyle/>
                    <a:p>
                      <a:pPr algn="ctr" fontAlgn="ctr"/>
                      <a:r>
                        <a:rPr lang="en-US" sz="1000" u="none" strike="noStrike">
                          <a:effectLst/>
                        </a:rPr>
                        <a:t>0</a:t>
                      </a:r>
                      <a:endParaRPr lang="en-US" sz="1000" b="0" i="0" u="none" strike="noStrike">
                        <a:solidFill>
                          <a:srgbClr val="000000"/>
                        </a:solidFill>
                        <a:effectLst/>
                        <a:latin typeface="Arial"/>
                      </a:endParaRPr>
                    </a:p>
                  </a:txBody>
                  <a:tcPr marL="8704" marR="8704" marT="8704" marB="0" anchor="ctr"/>
                </a:tc>
                <a:tc>
                  <a:txBody>
                    <a:bodyPr/>
                    <a:lstStyle/>
                    <a:p>
                      <a:pPr algn="ctr" fontAlgn="ctr"/>
                      <a:r>
                        <a:rPr lang="en-US" sz="1000" u="none" strike="noStrike">
                          <a:effectLst/>
                        </a:rPr>
                        <a:t>0</a:t>
                      </a:r>
                      <a:endParaRPr lang="en-US" sz="1000" b="0" i="0" u="none" strike="noStrike">
                        <a:solidFill>
                          <a:srgbClr val="000000"/>
                        </a:solidFill>
                        <a:effectLst/>
                        <a:latin typeface="Arial"/>
                      </a:endParaRPr>
                    </a:p>
                  </a:txBody>
                  <a:tcPr marL="8704" marR="8704" marT="8704" marB="0" anchor="ctr"/>
                </a:tc>
                <a:tc>
                  <a:txBody>
                    <a:bodyPr/>
                    <a:lstStyle/>
                    <a:p>
                      <a:pPr algn="ctr" fontAlgn="ctr"/>
                      <a:r>
                        <a:rPr lang="en-US" sz="1000" u="none" strike="noStrike">
                          <a:effectLst/>
                        </a:rPr>
                        <a:t>0</a:t>
                      </a:r>
                      <a:endParaRPr lang="en-US" sz="1000" b="0" i="0" u="none" strike="noStrike">
                        <a:solidFill>
                          <a:srgbClr val="000000"/>
                        </a:solidFill>
                        <a:effectLst/>
                        <a:latin typeface="Arial"/>
                      </a:endParaRPr>
                    </a:p>
                  </a:txBody>
                  <a:tcPr marL="8704" marR="8704" marT="8704" marB="0" anchor="ctr"/>
                </a:tc>
              </a:tr>
              <a:tr h="174076">
                <a:tc>
                  <a:txBody>
                    <a:bodyPr/>
                    <a:lstStyle/>
                    <a:p>
                      <a:pPr algn="ctr" fontAlgn="ctr"/>
                      <a:r>
                        <a:rPr lang="en-US" sz="1000" u="none" strike="noStrike">
                          <a:effectLst/>
                        </a:rPr>
                        <a:t>21</a:t>
                      </a:r>
                      <a:endParaRPr lang="en-US" sz="1000" b="1" i="0" u="none" strike="noStrike">
                        <a:solidFill>
                          <a:srgbClr val="000000"/>
                        </a:solidFill>
                        <a:effectLst/>
                        <a:latin typeface="Arial"/>
                      </a:endParaRPr>
                    </a:p>
                  </a:txBody>
                  <a:tcPr marL="8704" marR="8704" marT="8704" marB="0" anchor="ctr"/>
                </a:tc>
                <a:tc>
                  <a:txBody>
                    <a:bodyPr/>
                    <a:lstStyle/>
                    <a:p>
                      <a:pPr algn="ctr" fontAlgn="ctr"/>
                      <a:r>
                        <a:rPr lang="en-US" sz="1000" u="none" strike="noStrike">
                          <a:effectLst/>
                        </a:rPr>
                        <a:t>20</a:t>
                      </a:r>
                      <a:endParaRPr lang="en-US" sz="1000" b="0" i="0" u="none" strike="noStrike">
                        <a:solidFill>
                          <a:srgbClr val="000000"/>
                        </a:solidFill>
                        <a:effectLst/>
                        <a:latin typeface="Arial"/>
                      </a:endParaRPr>
                    </a:p>
                  </a:txBody>
                  <a:tcPr marL="8704" marR="8704" marT="8704" marB="0" anchor="ctr"/>
                </a:tc>
                <a:tc>
                  <a:txBody>
                    <a:bodyPr/>
                    <a:lstStyle/>
                    <a:p>
                      <a:pPr algn="ctr" fontAlgn="ctr"/>
                      <a:r>
                        <a:rPr lang="en-US" sz="1000" u="none" strike="noStrike">
                          <a:effectLst/>
                        </a:rPr>
                        <a:t>72.1</a:t>
                      </a:r>
                      <a:endParaRPr lang="en-US" sz="1000" b="0" i="0" u="none" strike="noStrike">
                        <a:solidFill>
                          <a:srgbClr val="000000"/>
                        </a:solidFill>
                        <a:effectLst/>
                        <a:latin typeface="Arial"/>
                      </a:endParaRPr>
                    </a:p>
                  </a:txBody>
                  <a:tcPr marL="8704" marR="8704" marT="8704" marB="0" anchor="ctr"/>
                </a:tc>
                <a:tc>
                  <a:txBody>
                    <a:bodyPr/>
                    <a:lstStyle/>
                    <a:p>
                      <a:pPr algn="ctr" fontAlgn="ctr"/>
                      <a:r>
                        <a:rPr lang="en-US" sz="1000" u="none" strike="noStrike">
                          <a:effectLst/>
                        </a:rPr>
                        <a:t>0</a:t>
                      </a:r>
                      <a:endParaRPr lang="en-US" sz="1000" b="0" i="0" u="none" strike="noStrike">
                        <a:solidFill>
                          <a:srgbClr val="000000"/>
                        </a:solidFill>
                        <a:effectLst/>
                        <a:latin typeface="Arial"/>
                      </a:endParaRPr>
                    </a:p>
                  </a:txBody>
                  <a:tcPr marL="8704" marR="8704" marT="8704" marB="0" anchor="ctr"/>
                </a:tc>
                <a:tc>
                  <a:txBody>
                    <a:bodyPr/>
                    <a:lstStyle/>
                    <a:p>
                      <a:pPr algn="ctr" fontAlgn="ctr"/>
                      <a:r>
                        <a:rPr lang="en-US" sz="1000" u="none" strike="noStrike">
                          <a:effectLst/>
                        </a:rPr>
                        <a:t>0</a:t>
                      </a:r>
                      <a:endParaRPr lang="en-US" sz="1000" b="0" i="0" u="none" strike="noStrike">
                        <a:solidFill>
                          <a:srgbClr val="000000"/>
                        </a:solidFill>
                        <a:effectLst/>
                        <a:latin typeface="Arial"/>
                      </a:endParaRPr>
                    </a:p>
                  </a:txBody>
                  <a:tcPr marL="8704" marR="8704" marT="8704" marB="0" anchor="ctr"/>
                </a:tc>
                <a:tc>
                  <a:txBody>
                    <a:bodyPr/>
                    <a:lstStyle/>
                    <a:p>
                      <a:pPr algn="ctr" fontAlgn="ctr"/>
                      <a:r>
                        <a:rPr lang="en-US" sz="1000" u="none" strike="noStrike">
                          <a:effectLst/>
                        </a:rPr>
                        <a:t>0</a:t>
                      </a:r>
                      <a:endParaRPr lang="en-US" sz="1000" b="0" i="0" u="none" strike="noStrike">
                        <a:solidFill>
                          <a:srgbClr val="000000"/>
                        </a:solidFill>
                        <a:effectLst/>
                        <a:latin typeface="Arial"/>
                      </a:endParaRPr>
                    </a:p>
                  </a:txBody>
                  <a:tcPr marL="8704" marR="8704" marT="8704" marB="0" anchor="ctr"/>
                </a:tc>
              </a:tr>
              <a:tr h="174076">
                <a:tc>
                  <a:txBody>
                    <a:bodyPr/>
                    <a:lstStyle/>
                    <a:p>
                      <a:pPr algn="ctr" fontAlgn="ctr"/>
                      <a:r>
                        <a:rPr lang="en-US" sz="1000" u="none" strike="noStrike">
                          <a:effectLst/>
                        </a:rPr>
                        <a:t>22</a:t>
                      </a:r>
                      <a:endParaRPr lang="en-US" sz="1000" b="1" i="0" u="none" strike="noStrike">
                        <a:solidFill>
                          <a:srgbClr val="000000"/>
                        </a:solidFill>
                        <a:effectLst/>
                        <a:latin typeface="Arial"/>
                      </a:endParaRPr>
                    </a:p>
                  </a:txBody>
                  <a:tcPr marL="8704" marR="8704" marT="8704" marB="0" anchor="ctr"/>
                </a:tc>
                <a:tc>
                  <a:txBody>
                    <a:bodyPr/>
                    <a:lstStyle/>
                    <a:p>
                      <a:pPr algn="ctr" fontAlgn="ctr"/>
                      <a:r>
                        <a:rPr lang="en-US" sz="1000" u="none" strike="noStrike">
                          <a:effectLst/>
                        </a:rPr>
                        <a:t>21</a:t>
                      </a:r>
                      <a:endParaRPr lang="en-US" sz="1000" b="0" i="0" u="none" strike="noStrike">
                        <a:solidFill>
                          <a:srgbClr val="000000"/>
                        </a:solidFill>
                        <a:effectLst/>
                        <a:latin typeface="Arial"/>
                      </a:endParaRPr>
                    </a:p>
                  </a:txBody>
                  <a:tcPr marL="8704" marR="8704" marT="8704" marB="0" anchor="ctr"/>
                </a:tc>
                <a:tc>
                  <a:txBody>
                    <a:bodyPr/>
                    <a:lstStyle/>
                    <a:p>
                      <a:pPr algn="ctr" fontAlgn="ctr"/>
                      <a:r>
                        <a:rPr lang="en-US" sz="1000" u="none" strike="noStrike">
                          <a:effectLst/>
                        </a:rPr>
                        <a:t>58.1</a:t>
                      </a:r>
                      <a:endParaRPr lang="en-US" sz="1000" b="0" i="0" u="none" strike="noStrike">
                        <a:solidFill>
                          <a:srgbClr val="000000"/>
                        </a:solidFill>
                        <a:effectLst/>
                        <a:latin typeface="Arial"/>
                      </a:endParaRPr>
                    </a:p>
                  </a:txBody>
                  <a:tcPr marL="8704" marR="8704" marT="8704" marB="0" anchor="ctr"/>
                </a:tc>
                <a:tc>
                  <a:txBody>
                    <a:bodyPr/>
                    <a:lstStyle/>
                    <a:p>
                      <a:pPr algn="ctr" fontAlgn="ctr"/>
                      <a:r>
                        <a:rPr lang="en-US" sz="1000" u="none" strike="noStrike">
                          <a:effectLst/>
                        </a:rPr>
                        <a:t>0</a:t>
                      </a:r>
                      <a:endParaRPr lang="en-US" sz="1000" b="0" i="0" u="none" strike="noStrike">
                        <a:solidFill>
                          <a:srgbClr val="000000"/>
                        </a:solidFill>
                        <a:effectLst/>
                        <a:latin typeface="Arial"/>
                      </a:endParaRPr>
                    </a:p>
                  </a:txBody>
                  <a:tcPr marL="8704" marR="8704" marT="8704" marB="0" anchor="ctr"/>
                </a:tc>
                <a:tc>
                  <a:txBody>
                    <a:bodyPr/>
                    <a:lstStyle/>
                    <a:p>
                      <a:pPr algn="ctr" fontAlgn="ctr"/>
                      <a:r>
                        <a:rPr lang="en-US" sz="1000" u="none" strike="noStrike">
                          <a:effectLst/>
                        </a:rPr>
                        <a:t>0</a:t>
                      </a:r>
                      <a:endParaRPr lang="en-US" sz="1000" b="0" i="0" u="none" strike="noStrike">
                        <a:solidFill>
                          <a:srgbClr val="000000"/>
                        </a:solidFill>
                        <a:effectLst/>
                        <a:latin typeface="Arial"/>
                      </a:endParaRPr>
                    </a:p>
                  </a:txBody>
                  <a:tcPr marL="8704" marR="8704" marT="8704" marB="0" anchor="ctr"/>
                </a:tc>
                <a:tc>
                  <a:txBody>
                    <a:bodyPr/>
                    <a:lstStyle/>
                    <a:p>
                      <a:pPr algn="ctr" fontAlgn="ctr"/>
                      <a:r>
                        <a:rPr lang="en-US" sz="1000" u="none" strike="noStrike">
                          <a:effectLst/>
                        </a:rPr>
                        <a:t>0</a:t>
                      </a:r>
                      <a:endParaRPr lang="en-US" sz="1000" b="0" i="0" u="none" strike="noStrike">
                        <a:solidFill>
                          <a:srgbClr val="000000"/>
                        </a:solidFill>
                        <a:effectLst/>
                        <a:latin typeface="Arial"/>
                      </a:endParaRPr>
                    </a:p>
                  </a:txBody>
                  <a:tcPr marL="8704" marR="8704" marT="8704" marB="0" anchor="ctr"/>
                </a:tc>
              </a:tr>
              <a:tr h="174076">
                <a:tc>
                  <a:txBody>
                    <a:bodyPr/>
                    <a:lstStyle/>
                    <a:p>
                      <a:pPr algn="ctr" fontAlgn="ctr"/>
                      <a:r>
                        <a:rPr lang="en-US" sz="1000" u="none" strike="noStrike">
                          <a:effectLst/>
                        </a:rPr>
                        <a:t>23</a:t>
                      </a:r>
                      <a:endParaRPr lang="en-US" sz="1000" b="1" i="0" u="none" strike="noStrike">
                        <a:solidFill>
                          <a:srgbClr val="000000"/>
                        </a:solidFill>
                        <a:effectLst/>
                        <a:latin typeface="Arial"/>
                      </a:endParaRPr>
                    </a:p>
                  </a:txBody>
                  <a:tcPr marL="8704" marR="8704" marT="8704" marB="0" anchor="ctr"/>
                </a:tc>
                <a:tc>
                  <a:txBody>
                    <a:bodyPr/>
                    <a:lstStyle/>
                    <a:p>
                      <a:pPr algn="ctr" fontAlgn="ctr"/>
                      <a:r>
                        <a:rPr lang="en-US" sz="1000" u="none" strike="noStrike">
                          <a:effectLst/>
                        </a:rPr>
                        <a:t>20</a:t>
                      </a:r>
                      <a:endParaRPr lang="en-US" sz="1000" b="0" i="0" u="none" strike="noStrike">
                        <a:solidFill>
                          <a:srgbClr val="000000"/>
                        </a:solidFill>
                        <a:effectLst/>
                        <a:latin typeface="Arial"/>
                      </a:endParaRPr>
                    </a:p>
                  </a:txBody>
                  <a:tcPr marL="8704" marR="8704" marT="8704" marB="0" anchor="ctr"/>
                </a:tc>
                <a:tc>
                  <a:txBody>
                    <a:bodyPr/>
                    <a:lstStyle/>
                    <a:p>
                      <a:pPr algn="ctr" fontAlgn="ctr"/>
                      <a:r>
                        <a:rPr lang="en-US" sz="1000" u="none" strike="noStrike">
                          <a:effectLst/>
                        </a:rPr>
                        <a:t>44.6</a:t>
                      </a:r>
                      <a:endParaRPr lang="en-US" sz="1000" b="0" i="0" u="none" strike="noStrike">
                        <a:solidFill>
                          <a:srgbClr val="000000"/>
                        </a:solidFill>
                        <a:effectLst/>
                        <a:latin typeface="Arial"/>
                      </a:endParaRPr>
                    </a:p>
                  </a:txBody>
                  <a:tcPr marL="8704" marR="8704" marT="8704" marB="0" anchor="ctr"/>
                </a:tc>
                <a:tc>
                  <a:txBody>
                    <a:bodyPr/>
                    <a:lstStyle/>
                    <a:p>
                      <a:pPr algn="ctr" fontAlgn="ctr"/>
                      <a:r>
                        <a:rPr lang="en-US" sz="1000" u="none" strike="noStrike">
                          <a:effectLst/>
                        </a:rPr>
                        <a:t>0</a:t>
                      </a:r>
                      <a:endParaRPr lang="en-US" sz="1000" b="0" i="0" u="none" strike="noStrike">
                        <a:solidFill>
                          <a:srgbClr val="000000"/>
                        </a:solidFill>
                        <a:effectLst/>
                        <a:latin typeface="Arial"/>
                      </a:endParaRPr>
                    </a:p>
                  </a:txBody>
                  <a:tcPr marL="8704" marR="8704" marT="8704" marB="0" anchor="ctr"/>
                </a:tc>
                <a:tc>
                  <a:txBody>
                    <a:bodyPr/>
                    <a:lstStyle/>
                    <a:p>
                      <a:pPr algn="ctr" fontAlgn="ctr"/>
                      <a:r>
                        <a:rPr lang="en-US" sz="1000" u="none" strike="noStrike">
                          <a:effectLst/>
                        </a:rPr>
                        <a:t>0</a:t>
                      </a:r>
                      <a:endParaRPr lang="en-US" sz="1000" b="0" i="0" u="none" strike="noStrike">
                        <a:solidFill>
                          <a:srgbClr val="000000"/>
                        </a:solidFill>
                        <a:effectLst/>
                        <a:latin typeface="Arial"/>
                      </a:endParaRPr>
                    </a:p>
                  </a:txBody>
                  <a:tcPr marL="8704" marR="8704" marT="8704" marB="0" anchor="ctr"/>
                </a:tc>
                <a:tc>
                  <a:txBody>
                    <a:bodyPr/>
                    <a:lstStyle/>
                    <a:p>
                      <a:pPr algn="ctr" fontAlgn="ctr"/>
                      <a:r>
                        <a:rPr lang="en-US" sz="1000" u="none" strike="noStrike">
                          <a:effectLst/>
                        </a:rPr>
                        <a:t>0</a:t>
                      </a:r>
                      <a:endParaRPr lang="en-US" sz="1000" b="0" i="0" u="none" strike="noStrike">
                        <a:solidFill>
                          <a:srgbClr val="000000"/>
                        </a:solidFill>
                        <a:effectLst/>
                        <a:latin typeface="Arial"/>
                      </a:endParaRPr>
                    </a:p>
                  </a:txBody>
                  <a:tcPr marL="8704" marR="8704" marT="8704" marB="0" anchor="ctr"/>
                </a:tc>
              </a:tr>
              <a:tr h="174076">
                <a:tc>
                  <a:txBody>
                    <a:bodyPr/>
                    <a:lstStyle/>
                    <a:p>
                      <a:pPr algn="ctr" fontAlgn="ctr"/>
                      <a:r>
                        <a:rPr lang="en-US" sz="1000" u="none" strike="noStrike">
                          <a:effectLst/>
                        </a:rPr>
                        <a:t>24</a:t>
                      </a:r>
                      <a:endParaRPr lang="en-US" sz="1000" b="1" i="0" u="none" strike="noStrike">
                        <a:solidFill>
                          <a:srgbClr val="000000"/>
                        </a:solidFill>
                        <a:effectLst/>
                        <a:latin typeface="Arial"/>
                      </a:endParaRPr>
                    </a:p>
                  </a:txBody>
                  <a:tcPr marL="8704" marR="8704" marT="8704" marB="0" anchor="ctr"/>
                </a:tc>
                <a:tc>
                  <a:txBody>
                    <a:bodyPr/>
                    <a:lstStyle/>
                    <a:p>
                      <a:pPr algn="ctr" fontAlgn="ctr"/>
                      <a:r>
                        <a:rPr lang="en-US" sz="1000" u="none" strike="noStrike">
                          <a:effectLst/>
                        </a:rPr>
                        <a:t>20</a:t>
                      </a:r>
                      <a:endParaRPr lang="en-US" sz="1000" b="0" i="0" u="none" strike="noStrike">
                        <a:solidFill>
                          <a:srgbClr val="000000"/>
                        </a:solidFill>
                        <a:effectLst/>
                        <a:latin typeface="Arial"/>
                      </a:endParaRPr>
                    </a:p>
                  </a:txBody>
                  <a:tcPr marL="8704" marR="8704" marT="8704" marB="0" anchor="ctr"/>
                </a:tc>
                <a:tc>
                  <a:txBody>
                    <a:bodyPr/>
                    <a:lstStyle/>
                    <a:p>
                      <a:pPr algn="ctr" fontAlgn="ctr"/>
                      <a:r>
                        <a:rPr lang="en-US" sz="1000" u="none" strike="noStrike">
                          <a:effectLst/>
                        </a:rPr>
                        <a:t>33.4</a:t>
                      </a:r>
                      <a:endParaRPr lang="en-US" sz="1000" b="0" i="0" u="none" strike="noStrike">
                        <a:solidFill>
                          <a:srgbClr val="000000"/>
                        </a:solidFill>
                        <a:effectLst/>
                        <a:latin typeface="Arial"/>
                      </a:endParaRPr>
                    </a:p>
                  </a:txBody>
                  <a:tcPr marL="8704" marR="8704" marT="8704" marB="0" anchor="ctr"/>
                </a:tc>
                <a:tc>
                  <a:txBody>
                    <a:bodyPr/>
                    <a:lstStyle/>
                    <a:p>
                      <a:pPr algn="ctr" fontAlgn="ctr"/>
                      <a:r>
                        <a:rPr lang="en-US" sz="1000" u="none" strike="noStrike">
                          <a:effectLst/>
                        </a:rPr>
                        <a:t>1</a:t>
                      </a:r>
                      <a:endParaRPr lang="en-US" sz="1000" b="0" i="0" u="none" strike="noStrike">
                        <a:solidFill>
                          <a:srgbClr val="000000"/>
                        </a:solidFill>
                        <a:effectLst/>
                        <a:latin typeface="Arial"/>
                      </a:endParaRPr>
                    </a:p>
                  </a:txBody>
                  <a:tcPr marL="8704" marR="8704" marT="8704" marB="0" anchor="ctr"/>
                </a:tc>
                <a:tc>
                  <a:txBody>
                    <a:bodyPr/>
                    <a:lstStyle/>
                    <a:p>
                      <a:pPr algn="ctr" fontAlgn="ctr"/>
                      <a:r>
                        <a:rPr lang="en-US" sz="1000" u="none" strike="noStrike">
                          <a:effectLst/>
                        </a:rPr>
                        <a:t>1</a:t>
                      </a:r>
                      <a:endParaRPr lang="en-US" sz="1000" b="0" i="0" u="none" strike="noStrike">
                        <a:solidFill>
                          <a:srgbClr val="000000"/>
                        </a:solidFill>
                        <a:effectLst/>
                        <a:latin typeface="Arial"/>
                      </a:endParaRPr>
                    </a:p>
                  </a:txBody>
                  <a:tcPr marL="8704" marR="8704" marT="8704" marB="0" anchor="ctr"/>
                </a:tc>
                <a:tc>
                  <a:txBody>
                    <a:bodyPr/>
                    <a:lstStyle/>
                    <a:p>
                      <a:pPr algn="ctr" fontAlgn="ctr"/>
                      <a:r>
                        <a:rPr lang="en-US" sz="1000" u="none" strike="noStrike">
                          <a:effectLst/>
                        </a:rPr>
                        <a:t>1</a:t>
                      </a:r>
                      <a:endParaRPr lang="en-US" sz="1000" b="0" i="0" u="none" strike="noStrike">
                        <a:solidFill>
                          <a:srgbClr val="000000"/>
                        </a:solidFill>
                        <a:effectLst/>
                        <a:latin typeface="Arial"/>
                      </a:endParaRPr>
                    </a:p>
                  </a:txBody>
                  <a:tcPr marL="8704" marR="8704" marT="8704" marB="0" anchor="ctr"/>
                </a:tc>
              </a:tr>
              <a:tr h="174076">
                <a:tc>
                  <a:txBody>
                    <a:bodyPr/>
                    <a:lstStyle/>
                    <a:p>
                      <a:pPr algn="ctr" fontAlgn="ctr"/>
                      <a:r>
                        <a:rPr lang="en-US" sz="1000" u="none" strike="noStrike">
                          <a:effectLst/>
                        </a:rPr>
                        <a:t>25</a:t>
                      </a:r>
                      <a:endParaRPr lang="en-US" sz="1000" b="1" i="0" u="none" strike="noStrike">
                        <a:solidFill>
                          <a:srgbClr val="000000"/>
                        </a:solidFill>
                        <a:effectLst/>
                        <a:latin typeface="Arial"/>
                      </a:endParaRPr>
                    </a:p>
                  </a:txBody>
                  <a:tcPr marL="8704" marR="8704" marT="8704" marB="0" anchor="ctr"/>
                </a:tc>
                <a:tc>
                  <a:txBody>
                    <a:bodyPr/>
                    <a:lstStyle/>
                    <a:p>
                      <a:pPr algn="ctr" fontAlgn="ctr"/>
                      <a:r>
                        <a:rPr lang="en-US" sz="1000" u="none" strike="noStrike">
                          <a:effectLst/>
                        </a:rPr>
                        <a:t>22</a:t>
                      </a:r>
                      <a:endParaRPr lang="en-US" sz="1000" b="0" i="0" u="none" strike="noStrike">
                        <a:solidFill>
                          <a:srgbClr val="000000"/>
                        </a:solidFill>
                        <a:effectLst/>
                        <a:latin typeface="Arial"/>
                      </a:endParaRPr>
                    </a:p>
                  </a:txBody>
                  <a:tcPr marL="8704" marR="8704" marT="8704" marB="0" anchor="ctr"/>
                </a:tc>
                <a:tc>
                  <a:txBody>
                    <a:bodyPr/>
                    <a:lstStyle/>
                    <a:p>
                      <a:pPr algn="ctr" fontAlgn="ctr"/>
                      <a:r>
                        <a:rPr lang="en-US" sz="1000" u="none" strike="noStrike">
                          <a:effectLst/>
                        </a:rPr>
                        <a:t>28.6</a:t>
                      </a:r>
                      <a:endParaRPr lang="en-US" sz="1000" b="0" i="0" u="none" strike="noStrike">
                        <a:solidFill>
                          <a:srgbClr val="000000"/>
                        </a:solidFill>
                        <a:effectLst/>
                        <a:latin typeface="Arial"/>
                      </a:endParaRPr>
                    </a:p>
                  </a:txBody>
                  <a:tcPr marL="8704" marR="8704" marT="8704" marB="0" anchor="ctr"/>
                </a:tc>
                <a:tc>
                  <a:txBody>
                    <a:bodyPr/>
                    <a:lstStyle/>
                    <a:p>
                      <a:pPr algn="ctr" fontAlgn="ctr"/>
                      <a:r>
                        <a:rPr lang="en-US" sz="1000" u="none" strike="noStrike">
                          <a:effectLst/>
                        </a:rPr>
                        <a:t>1</a:t>
                      </a:r>
                      <a:endParaRPr lang="en-US" sz="1000" b="0" i="0" u="none" strike="noStrike">
                        <a:solidFill>
                          <a:srgbClr val="000000"/>
                        </a:solidFill>
                        <a:effectLst/>
                        <a:latin typeface="Arial"/>
                      </a:endParaRPr>
                    </a:p>
                  </a:txBody>
                  <a:tcPr marL="8704" marR="8704" marT="8704" marB="0" anchor="ctr"/>
                </a:tc>
                <a:tc>
                  <a:txBody>
                    <a:bodyPr/>
                    <a:lstStyle/>
                    <a:p>
                      <a:pPr algn="ctr" fontAlgn="ctr"/>
                      <a:r>
                        <a:rPr lang="en-US" sz="1000" u="none" strike="noStrike">
                          <a:effectLst/>
                        </a:rPr>
                        <a:t>1</a:t>
                      </a:r>
                      <a:endParaRPr lang="en-US" sz="1000" b="0" i="0" u="none" strike="noStrike">
                        <a:solidFill>
                          <a:srgbClr val="000000"/>
                        </a:solidFill>
                        <a:effectLst/>
                        <a:latin typeface="Arial"/>
                      </a:endParaRPr>
                    </a:p>
                  </a:txBody>
                  <a:tcPr marL="8704" marR="8704" marT="8704" marB="0" anchor="ctr"/>
                </a:tc>
                <a:tc>
                  <a:txBody>
                    <a:bodyPr/>
                    <a:lstStyle/>
                    <a:p>
                      <a:pPr algn="ctr" fontAlgn="ctr"/>
                      <a:r>
                        <a:rPr lang="en-US" sz="1000" u="none" strike="noStrike" dirty="0">
                          <a:effectLst/>
                        </a:rPr>
                        <a:t>1</a:t>
                      </a:r>
                      <a:endParaRPr lang="en-US" sz="1000" b="0" i="0" u="none" strike="noStrike" dirty="0">
                        <a:solidFill>
                          <a:srgbClr val="000000"/>
                        </a:solidFill>
                        <a:effectLst/>
                        <a:latin typeface="Arial"/>
                      </a:endParaRPr>
                    </a:p>
                  </a:txBody>
                  <a:tcPr marL="8704" marR="8704" marT="8704" marB="0" anchor="ctr"/>
                </a:tc>
              </a:tr>
            </a:tbl>
          </a:graphicData>
        </a:graphic>
      </p:graphicFrame>
    </p:spTree>
    <p:extLst>
      <p:ext uri="{BB962C8B-B14F-4D97-AF65-F5344CB8AC3E}">
        <p14:creationId xmlns:p14="http://schemas.microsoft.com/office/powerpoint/2010/main" val="38763538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a:solidFill>
                  <a:srgbClr val="C00000"/>
                </a:solidFill>
              </a:rPr>
              <a:t>Binary </a:t>
            </a:r>
            <a:r>
              <a:rPr lang="en-US" sz="3600" b="1" dirty="0" smtClean="0">
                <a:solidFill>
                  <a:srgbClr val="C00000"/>
                </a:solidFill>
              </a:rPr>
              <a:t>Target</a:t>
            </a:r>
            <a:endParaRPr lang="en-US" sz="3600" b="1" dirty="0">
              <a:solidFill>
                <a:srgbClr val="C00000"/>
              </a:solidFill>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47800" y="1371600"/>
            <a:ext cx="6300787" cy="4852727"/>
          </a:xfrm>
          <a:prstGeom prst="rect">
            <a:avLst/>
          </a:prstGeom>
          <a:ln>
            <a:solidFill>
              <a:schemeClr val="accent1"/>
            </a:solidFill>
          </a:ln>
        </p:spPr>
      </p:pic>
    </p:spTree>
    <p:extLst>
      <p:ext uri="{BB962C8B-B14F-4D97-AF65-F5344CB8AC3E}">
        <p14:creationId xmlns:p14="http://schemas.microsoft.com/office/powerpoint/2010/main" val="235419376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a:solidFill>
                  <a:srgbClr val="C00000"/>
                </a:solidFill>
              </a:rPr>
              <a:t>Binary </a:t>
            </a:r>
            <a:r>
              <a:rPr lang="en-US" sz="3600" b="1" dirty="0" smtClean="0">
                <a:solidFill>
                  <a:srgbClr val="C00000"/>
                </a:solidFill>
              </a:rPr>
              <a:t>Target</a:t>
            </a:r>
            <a:endParaRPr lang="en-US" sz="3600" b="1" dirty="0">
              <a:solidFill>
                <a:srgbClr val="C00000"/>
              </a:solidFill>
            </a:endParaRPr>
          </a:p>
        </p:txBody>
      </p:sp>
      <p:sp>
        <p:nvSpPr>
          <p:cNvPr id="3" name="TextBox 2"/>
          <p:cNvSpPr txBox="1"/>
          <p:nvPr/>
        </p:nvSpPr>
        <p:spPr>
          <a:xfrm>
            <a:off x="457200" y="1676400"/>
            <a:ext cx="8229600" cy="3847207"/>
          </a:xfrm>
          <a:prstGeom prst="rect">
            <a:avLst/>
          </a:prstGeom>
          <a:noFill/>
        </p:spPr>
        <p:txBody>
          <a:bodyPr wrap="square" rtlCol="0">
            <a:spAutoFit/>
          </a:bodyPr>
          <a:lstStyle/>
          <a:p>
            <a:r>
              <a:rPr lang="en-US" dirty="0" err="1" smtClean="0"/>
              <a:t>Probit</a:t>
            </a:r>
            <a:r>
              <a:rPr lang="en-US" dirty="0" smtClean="0"/>
              <a:t> Regression</a:t>
            </a:r>
          </a:p>
          <a:p>
            <a:endParaRPr lang="en-US" dirty="0" smtClean="0"/>
          </a:p>
          <a:p>
            <a:pPr marL="285750" indent="-285750">
              <a:buFont typeface="Arial" pitchFamily="34" charset="0"/>
              <a:buChar char="•"/>
            </a:pPr>
            <a:r>
              <a:rPr lang="en-US" sz="1600" dirty="0" smtClean="0"/>
              <a:t>Uses </a:t>
            </a:r>
            <a:r>
              <a:rPr lang="en-US" sz="1600" dirty="0"/>
              <a:t>Maximum Likelihood </a:t>
            </a:r>
            <a:r>
              <a:rPr lang="en-US" sz="1600" dirty="0" smtClean="0"/>
              <a:t>algorithm</a:t>
            </a:r>
          </a:p>
          <a:p>
            <a:pPr marL="285750" indent="-285750">
              <a:buFont typeface="Arial" pitchFamily="34" charset="0"/>
              <a:buChar char="•"/>
            </a:pPr>
            <a:r>
              <a:rPr lang="en-US" sz="1600" dirty="0" smtClean="0"/>
              <a:t>Predicts a “Z-Score” </a:t>
            </a:r>
            <a:r>
              <a:rPr lang="en-US" sz="1600" dirty="0"/>
              <a:t>of target (value can range from +/- Infinity</a:t>
            </a:r>
            <a:r>
              <a:rPr lang="en-US" sz="1600" dirty="0" smtClean="0"/>
              <a:t>)</a:t>
            </a:r>
          </a:p>
          <a:p>
            <a:pPr marL="285750" indent="-285750">
              <a:buFont typeface="Arial" pitchFamily="34" charset="0"/>
              <a:buChar char="•"/>
            </a:pPr>
            <a:r>
              <a:rPr lang="en-US" sz="1600" dirty="0" smtClean="0"/>
              <a:t>Z-Score be </a:t>
            </a:r>
            <a:r>
              <a:rPr lang="en-US" sz="1600" dirty="0"/>
              <a:t>can be converted to a Probability Score ranging from 0% to 100%</a:t>
            </a:r>
          </a:p>
          <a:p>
            <a:pPr marL="285750" indent="-285750">
              <a:buFont typeface="Arial" pitchFamily="34" charset="0"/>
              <a:buChar char="•"/>
            </a:pPr>
            <a:r>
              <a:rPr lang="en-US" sz="1600" dirty="0" smtClean="0"/>
              <a:t>Z-Score is transformed into Probability: Cumulative Density Function of Normal Curve</a:t>
            </a:r>
          </a:p>
          <a:p>
            <a:pPr marL="285750" indent="-285750">
              <a:buFont typeface="Arial" pitchFamily="34" charset="0"/>
              <a:buChar char="•"/>
            </a:pPr>
            <a:endParaRPr lang="en-US" sz="1600" dirty="0"/>
          </a:p>
          <a:p>
            <a:pPr marL="285750" indent="-285750">
              <a:buFont typeface="Arial" pitchFamily="34" charset="0"/>
              <a:buChar char="•"/>
            </a:pPr>
            <a:r>
              <a:rPr lang="en-US" sz="1600" dirty="0" smtClean="0"/>
              <a:t>Not as common as Logistic Regression</a:t>
            </a:r>
          </a:p>
          <a:p>
            <a:pPr marL="742950" lvl="1" indent="-285750">
              <a:buFont typeface="Arial" pitchFamily="34" charset="0"/>
              <a:buChar char="•"/>
            </a:pPr>
            <a:r>
              <a:rPr lang="en-US" sz="1600" dirty="0" smtClean="0"/>
              <a:t>People are exposed to Logistic more that </a:t>
            </a:r>
            <a:r>
              <a:rPr lang="en-US" sz="1600" dirty="0" err="1" smtClean="0"/>
              <a:t>Probit</a:t>
            </a:r>
            <a:r>
              <a:rPr lang="en-US" sz="1600" dirty="0" smtClean="0"/>
              <a:t>, so more familiar with Logistic</a:t>
            </a:r>
          </a:p>
          <a:p>
            <a:pPr marL="742950" lvl="1" indent="-285750">
              <a:buFont typeface="Arial" pitchFamily="34" charset="0"/>
              <a:buChar char="•"/>
            </a:pPr>
            <a:r>
              <a:rPr lang="en-US" sz="1600" dirty="0" err="1" smtClean="0"/>
              <a:t>Probit</a:t>
            </a:r>
            <a:r>
              <a:rPr lang="en-US" sz="1600" dirty="0" smtClean="0"/>
              <a:t> gives similar accuracy, so no reason to change</a:t>
            </a:r>
          </a:p>
          <a:p>
            <a:pPr marL="742950" lvl="1" indent="-285750">
              <a:buFont typeface="Arial" pitchFamily="34" charset="0"/>
              <a:buChar char="•"/>
            </a:pPr>
            <a:r>
              <a:rPr lang="en-US" sz="1600" dirty="0" smtClean="0"/>
              <a:t>More difficult to interpret the coefficients of </a:t>
            </a:r>
            <a:r>
              <a:rPr lang="en-US" sz="1600" dirty="0" err="1" smtClean="0"/>
              <a:t>Probit</a:t>
            </a:r>
            <a:r>
              <a:rPr lang="en-US" sz="1600" dirty="0" smtClean="0"/>
              <a:t> model</a:t>
            </a:r>
          </a:p>
          <a:p>
            <a:pPr marL="742950" lvl="1" indent="-285750">
              <a:buFont typeface="Arial" pitchFamily="34" charset="0"/>
              <a:buChar char="•"/>
            </a:pPr>
            <a:r>
              <a:rPr lang="en-US" sz="1600" dirty="0" smtClean="0"/>
              <a:t>No simple formula to convert Z-Score to Probability … luckily many languages like SAS do have a function to convert Z-Scores to Probability).</a:t>
            </a:r>
          </a:p>
          <a:p>
            <a:pPr marL="742950" lvl="1" indent="-285750">
              <a:buFont typeface="Arial" pitchFamily="34" charset="0"/>
              <a:buChar char="•"/>
            </a:pPr>
            <a:endParaRPr lang="en-US" sz="1600" dirty="0"/>
          </a:p>
          <a:p>
            <a:pPr marL="285750" indent="-285750">
              <a:buFont typeface="Arial" pitchFamily="34" charset="0"/>
              <a:buChar char="•"/>
            </a:pPr>
            <a:r>
              <a:rPr lang="en-US" sz="1600" dirty="0" smtClean="0"/>
              <a:t>For a given PROBABILITY, the LOGIT and Z-SCORE are almost identical:</a:t>
            </a:r>
          </a:p>
        </p:txBody>
      </p:sp>
    </p:spTree>
    <p:extLst>
      <p:ext uri="{BB962C8B-B14F-4D97-AF65-F5344CB8AC3E}">
        <p14:creationId xmlns:p14="http://schemas.microsoft.com/office/powerpoint/2010/main" val="85765041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a:solidFill>
                  <a:srgbClr val="C00000"/>
                </a:solidFill>
              </a:rPr>
              <a:t>Binary </a:t>
            </a:r>
            <a:r>
              <a:rPr lang="en-US" sz="3600" b="1" dirty="0" smtClean="0">
                <a:solidFill>
                  <a:srgbClr val="C00000"/>
                </a:solidFill>
              </a:rPr>
              <a:t>Target</a:t>
            </a:r>
            <a:endParaRPr lang="en-US" sz="3600" b="1" dirty="0">
              <a:solidFill>
                <a:srgbClr val="C00000"/>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9800" y="1295400"/>
            <a:ext cx="4929188" cy="48981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0338846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solidFill>
                  <a:srgbClr val="C00000"/>
                </a:solidFill>
              </a:rPr>
              <a:t>Logistic Regression</a:t>
            </a:r>
            <a:endParaRPr lang="en-US" b="1" dirty="0">
              <a:solidFill>
                <a:srgbClr val="C00000"/>
              </a:solidFill>
            </a:endParaRPr>
          </a:p>
        </p:txBody>
      </p:sp>
      <p:sp>
        <p:nvSpPr>
          <p:cNvPr id="3" name="Subtitle 2"/>
          <p:cNvSpPr>
            <a:spLocks noGrp="1"/>
          </p:cNvSpPr>
          <p:nvPr>
            <p:ph type="subTitle" idx="1"/>
          </p:nvPr>
        </p:nvSpPr>
        <p:spPr/>
        <p:txBody>
          <a:bodyPr>
            <a:normAutofit/>
          </a:bodyPr>
          <a:lstStyle/>
          <a:p>
            <a:r>
              <a:rPr lang="en-US" sz="4000" b="1" dirty="0" smtClean="0">
                <a:solidFill>
                  <a:srgbClr val="C00000"/>
                </a:solidFill>
              </a:rPr>
              <a:t>Overview</a:t>
            </a:r>
            <a:endParaRPr lang="en-US" sz="4000" dirty="0"/>
          </a:p>
        </p:txBody>
      </p:sp>
    </p:spTree>
    <p:extLst>
      <p:ext uri="{BB962C8B-B14F-4D97-AF65-F5344CB8AC3E}">
        <p14:creationId xmlns:p14="http://schemas.microsoft.com/office/powerpoint/2010/main" val="423532803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smtClean="0">
                <a:solidFill>
                  <a:srgbClr val="C00000"/>
                </a:solidFill>
              </a:rPr>
              <a:t>Logistic Regression</a:t>
            </a:r>
            <a:br>
              <a:rPr lang="en-US" sz="3600" b="1" dirty="0" smtClean="0">
                <a:solidFill>
                  <a:srgbClr val="C00000"/>
                </a:solidFill>
              </a:rPr>
            </a:br>
            <a:r>
              <a:rPr lang="en-US" sz="3600" b="1" dirty="0" smtClean="0">
                <a:solidFill>
                  <a:srgbClr val="C00000"/>
                </a:solidFill>
              </a:rPr>
              <a:t>Review</a:t>
            </a:r>
            <a:endParaRPr lang="en-US" sz="3600" b="1" dirty="0">
              <a:solidFill>
                <a:srgbClr val="C00000"/>
              </a:solidFill>
            </a:endParaRPr>
          </a:p>
        </p:txBody>
      </p:sp>
      <mc:AlternateContent xmlns:mc="http://schemas.openxmlformats.org/markup-compatibility/2006" xmlns:a14="http://schemas.microsoft.com/office/drawing/2010/main">
        <mc:Choice Requires="a14">
          <p:sp>
            <p:nvSpPr>
              <p:cNvPr id="3" name="TextBox 2"/>
              <p:cNvSpPr txBox="1"/>
              <p:nvPr/>
            </p:nvSpPr>
            <p:spPr>
              <a:xfrm>
                <a:off x="457200" y="1676400"/>
                <a:ext cx="8229600" cy="2862322"/>
              </a:xfrm>
              <a:prstGeom prst="rect">
                <a:avLst/>
              </a:prstGeom>
              <a:noFill/>
            </p:spPr>
            <p:txBody>
              <a:bodyPr wrap="square" rtlCol="0">
                <a:spAutoFit/>
              </a:bodyPr>
              <a:lstStyle/>
              <a:p>
                <a:pPr marL="285750" indent="-285750">
                  <a:buFont typeface="Arial" pitchFamily="34" charset="0"/>
                  <a:buChar char="•"/>
                </a:pPr>
                <a:r>
                  <a:rPr lang="en-US" dirty="0" smtClean="0"/>
                  <a:t>Assume that the are “</a:t>
                </a:r>
                <a:r>
                  <a:rPr lang="en-US" b="1" i="1" dirty="0" smtClean="0"/>
                  <a:t>P</a:t>
                </a:r>
                <a:r>
                  <a:rPr lang="en-US" dirty="0" smtClean="0"/>
                  <a:t>” records and each record is labeled </a:t>
                </a:r>
                <a:r>
                  <a:rPr lang="en-US" b="1" i="1" dirty="0" err="1" smtClean="0"/>
                  <a:t>i</a:t>
                </a:r>
                <a:r>
                  <a:rPr lang="en-US" dirty="0" smtClean="0"/>
                  <a:t> where </a:t>
                </a:r>
                <a:r>
                  <a:rPr lang="en-US" b="1" i="1" dirty="0" err="1" smtClean="0"/>
                  <a:t>i</a:t>
                </a:r>
                <a:r>
                  <a:rPr lang="en-US" b="1" i="1" dirty="0" smtClean="0"/>
                  <a:t>=1..P</a:t>
                </a:r>
              </a:p>
              <a:p>
                <a:pPr marL="285750" indent="-285750">
                  <a:buFont typeface="Arial" pitchFamily="34" charset="0"/>
                  <a:buChar char="•"/>
                </a:pPr>
                <a:r>
                  <a:rPr lang="en-US" dirty="0" smtClean="0"/>
                  <a:t>Assume that each record has a </a:t>
                </a:r>
                <a:r>
                  <a:rPr lang="en-US" b="1" dirty="0" smtClean="0"/>
                  <a:t>Binary</a:t>
                </a:r>
                <a:r>
                  <a:rPr lang="en-US" dirty="0" smtClean="0"/>
                  <a:t> </a:t>
                </a:r>
                <a:r>
                  <a:rPr lang="en-US" b="1" i="1" dirty="0" smtClean="0"/>
                  <a:t>Y</a:t>
                </a:r>
                <a:r>
                  <a:rPr lang="en-US" dirty="0" smtClean="0"/>
                  <a:t> variable that is a target variable </a:t>
                </a:r>
              </a:p>
              <a:p>
                <a:pPr marL="285750" indent="-285750">
                  <a:buFont typeface="Arial" pitchFamily="34" charset="0"/>
                  <a:buChar char="•"/>
                </a:pPr>
                <a:r>
                  <a:rPr lang="en-US" dirty="0" smtClean="0"/>
                  <a:t>Assume that </a:t>
                </a:r>
                <a:r>
                  <a:rPr lang="en-US" b="1" i="1" dirty="0" smtClean="0"/>
                  <a:t>X</a:t>
                </a:r>
                <a:r>
                  <a:rPr lang="en-US" b="1" i="1" baseline="-25000" dirty="0" smtClean="0"/>
                  <a:t>1</a:t>
                </a:r>
                <a:r>
                  <a:rPr lang="en-US" b="1" i="1" dirty="0" smtClean="0"/>
                  <a:t>, X</a:t>
                </a:r>
                <a:r>
                  <a:rPr lang="en-US" b="1" i="1" baseline="-25000" dirty="0" smtClean="0"/>
                  <a:t>2</a:t>
                </a:r>
                <a:r>
                  <a:rPr lang="en-US" b="1" i="1" dirty="0" smtClean="0"/>
                  <a:t>, X</a:t>
                </a:r>
                <a:r>
                  <a:rPr lang="en-US" b="1" i="1" baseline="-25000" dirty="0" smtClean="0"/>
                  <a:t>3</a:t>
                </a:r>
                <a:r>
                  <a:rPr lang="en-US" b="1" i="1" dirty="0" smtClean="0"/>
                  <a:t>, … </a:t>
                </a:r>
                <a:r>
                  <a:rPr lang="en-US" b="1" i="1" dirty="0" err="1" smtClean="0"/>
                  <a:t>X</a:t>
                </a:r>
                <a:r>
                  <a:rPr lang="en-US" b="1" i="1" baseline="-25000" dirty="0" err="1" smtClean="0"/>
                  <a:t>n</a:t>
                </a:r>
                <a:r>
                  <a:rPr lang="en-US" dirty="0" smtClean="0"/>
                  <a:t> are input variables </a:t>
                </a:r>
              </a:p>
              <a:p>
                <a:pPr marL="285750" indent="-285750">
                  <a:buFont typeface="Arial" pitchFamily="34" charset="0"/>
                  <a:buChar char="•"/>
                </a:pPr>
                <a:r>
                  <a:rPr lang="en-US" dirty="0" smtClean="0"/>
                  <a:t>Assume that there are some weights or </a:t>
                </a:r>
                <a:r>
                  <a:rPr lang="en-US" b="1" i="1" dirty="0" smtClean="0">
                    <a:latin typeface="Symbol" pitchFamily="18" charset="2"/>
                  </a:rPr>
                  <a:t>b</a:t>
                </a:r>
                <a:r>
                  <a:rPr lang="en-US" dirty="0" smtClean="0"/>
                  <a:t> (beta) values so that:</a:t>
                </a:r>
                <a:endParaRPr lang="en-US" dirty="0"/>
              </a:p>
              <a:p>
                <a:endParaRPr lang="en-US" dirty="0"/>
              </a:p>
              <a:p>
                <a:pPr lvl="2"/>
                <a:r>
                  <a:rPr lang="en-US" dirty="0" err="1" smtClean="0">
                    <a:solidFill>
                      <a:srgbClr val="FF0000"/>
                    </a:solidFill>
                  </a:rPr>
                  <a:t>Logit</a:t>
                </a:r>
                <a:r>
                  <a:rPr lang="en-US" dirty="0">
                    <a:solidFill>
                      <a:srgbClr val="FF0000"/>
                    </a:solidFill>
                  </a:rPr>
                  <a:t>_</a:t>
                </a:r>
                <a:r>
                  <a:rPr lang="en-US" dirty="0" smtClean="0">
                    <a:solidFill>
                      <a:srgbClr val="FF0000"/>
                    </a:solidFill>
                  </a:rPr>
                  <a:t>Y</a:t>
                </a:r>
                <a:r>
                  <a:rPr lang="en-US" baseline="-25000" dirty="0" smtClean="0">
                    <a:solidFill>
                      <a:srgbClr val="FF0000"/>
                    </a:solidFill>
                  </a:rPr>
                  <a:t>i</a:t>
                </a:r>
                <a:r>
                  <a:rPr lang="en-US" dirty="0" smtClean="0"/>
                  <a:t> = Log Odds Y</a:t>
                </a:r>
                <a:r>
                  <a:rPr lang="en-US" baseline="-25000" dirty="0" smtClean="0"/>
                  <a:t>i</a:t>
                </a:r>
                <a:r>
                  <a:rPr lang="en-US" dirty="0" smtClean="0"/>
                  <a:t> </a:t>
                </a:r>
                <a14:m>
                  <m:oMath xmlns:m="http://schemas.openxmlformats.org/officeDocument/2006/math">
                    <m:r>
                      <a:rPr lang="en-US" b="0" i="1" smtClean="0">
                        <a:latin typeface="Cambria Math"/>
                      </a:rPr>
                      <m:t>=</m:t>
                    </m:r>
                    <m:sSub>
                      <m:sSubPr>
                        <m:ctrlPr>
                          <a:rPr lang="en-US" b="0" i="1" smtClean="0">
                            <a:latin typeface="Cambria Math"/>
                          </a:rPr>
                        </m:ctrlPr>
                      </m:sSubPr>
                      <m:e>
                        <m:r>
                          <m:rPr>
                            <m:sty m:val="p"/>
                          </m:rPr>
                          <a:rPr lang="el-GR" b="0" i="1" smtClean="0">
                            <a:latin typeface="Cambria Math"/>
                          </a:rPr>
                          <m:t>β</m:t>
                        </m:r>
                      </m:e>
                      <m:sub>
                        <m:r>
                          <a:rPr lang="en-US" b="0" i="1" smtClean="0">
                            <a:latin typeface="Cambria Math"/>
                          </a:rPr>
                          <m:t>0</m:t>
                        </m:r>
                      </m:sub>
                    </m:sSub>
                  </m:oMath>
                </a14:m>
                <a:r>
                  <a:rPr lang="en-US" dirty="0" smtClean="0"/>
                  <a:t>+</a:t>
                </a:r>
                <a14:m>
                  <m:oMath xmlns:m="http://schemas.openxmlformats.org/officeDocument/2006/math">
                    <m:sSub>
                      <m:sSubPr>
                        <m:ctrlPr>
                          <a:rPr lang="en-US" i="1">
                            <a:latin typeface="Cambria Math"/>
                          </a:rPr>
                        </m:ctrlPr>
                      </m:sSubPr>
                      <m:e>
                        <m:r>
                          <m:rPr>
                            <m:sty m:val="p"/>
                          </m:rPr>
                          <a:rPr lang="el-GR" i="1">
                            <a:latin typeface="Cambria Math"/>
                          </a:rPr>
                          <m:t>β</m:t>
                        </m:r>
                      </m:e>
                      <m:sub>
                        <m:r>
                          <a:rPr lang="en-US" b="0" i="1" smtClean="0">
                            <a:latin typeface="Cambria Math"/>
                          </a:rPr>
                          <m:t>1</m:t>
                        </m:r>
                      </m:sub>
                    </m:sSub>
                    <m:sSub>
                      <m:sSubPr>
                        <m:ctrlPr>
                          <a:rPr lang="en-US" i="1" smtClean="0">
                            <a:latin typeface="Cambria Math"/>
                          </a:rPr>
                        </m:ctrlPr>
                      </m:sSubPr>
                      <m:e>
                        <m:r>
                          <a:rPr lang="en-US" b="0" i="1" smtClean="0">
                            <a:latin typeface="Cambria Math"/>
                          </a:rPr>
                          <m:t>𝑋</m:t>
                        </m:r>
                      </m:e>
                      <m:sub>
                        <m:r>
                          <a:rPr lang="en-US" b="0" i="1" smtClean="0">
                            <a:latin typeface="Cambria Math"/>
                          </a:rPr>
                          <m:t>𝑖</m:t>
                        </m:r>
                        <m:r>
                          <a:rPr lang="en-US" b="0" i="1" smtClean="0">
                            <a:latin typeface="Cambria Math"/>
                          </a:rPr>
                          <m:t>1</m:t>
                        </m:r>
                      </m:sub>
                    </m:sSub>
                    <m:r>
                      <m:rPr>
                        <m:nor/>
                      </m:rPr>
                      <a:rPr lang="en-US" dirty="0"/>
                      <m:t>+</m:t>
                    </m:r>
                    <m:sSub>
                      <m:sSubPr>
                        <m:ctrlPr>
                          <a:rPr lang="en-US" i="1">
                            <a:latin typeface="Cambria Math"/>
                          </a:rPr>
                        </m:ctrlPr>
                      </m:sSubPr>
                      <m:e>
                        <m:r>
                          <m:rPr>
                            <m:sty m:val="p"/>
                          </m:rPr>
                          <a:rPr lang="el-GR" i="1">
                            <a:latin typeface="Cambria Math"/>
                          </a:rPr>
                          <m:t>β</m:t>
                        </m:r>
                      </m:e>
                      <m:sub>
                        <m:r>
                          <a:rPr lang="en-US" b="0" i="1" smtClean="0">
                            <a:latin typeface="Cambria Math"/>
                          </a:rPr>
                          <m:t>2</m:t>
                        </m:r>
                      </m:sub>
                    </m:sSub>
                    <m:sSub>
                      <m:sSubPr>
                        <m:ctrlPr>
                          <a:rPr lang="en-US" i="1">
                            <a:latin typeface="Cambria Math"/>
                          </a:rPr>
                        </m:ctrlPr>
                      </m:sSubPr>
                      <m:e>
                        <m:r>
                          <a:rPr lang="en-US" i="1">
                            <a:latin typeface="Cambria Math"/>
                          </a:rPr>
                          <m:t>𝑋</m:t>
                        </m:r>
                      </m:e>
                      <m:sub>
                        <m:r>
                          <a:rPr lang="en-US" b="0" i="1" smtClean="0">
                            <a:latin typeface="Cambria Math"/>
                          </a:rPr>
                          <m:t>𝑖</m:t>
                        </m:r>
                        <m:r>
                          <a:rPr lang="en-US" b="0" i="1" smtClean="0">
                            <a:latin typeface="Cambria Math"/>
                          </a:rPr>
                          <m:t>2</m:t>
                        </m:r>
                      </m:sub>
                    </m:sSub>
                  </m:oMath>
                </a14:m>
                <a:r>
                  <a:rPr lang="en-US" dirty="0"/>
                  <a:t>+</a:t>
                </a:r>
                <a14:m>
                  <m:oMath xmlns:m="http://schemas.openxmlformats.org/officeDocument/2006/math">
                    <m:sSub>
                      <m:sSubPr>
                        <m:ctrlPr>
                          <a:rPr lang="en-US" i="1">
                            <a:latin typeface="Cambria Math"/>
                          </a:rPr>
                        </m:ctrlPr>
                      </m:sSubPr>
                      <m:e>
                        <m:r>
                          <m:rPr>
                            <m:sty m:val="p"/>
                          </m:rPr>
                          <a:rPr lang="el-GR" i="1">
                            <a:latin typeface="Cambria Math"/>
                          </a:rPr>
                          <m:t>β</m:t>
                        </m:r>
                      </m:e>
                      <m:sub>
                        <m:r>
                          <a:rPr lang="en-US" b="0" i="1" smtClean="0">
                            <a:latin typeface="Cambria Math"/>
                          </a:rPr>
                          <m:t>3</m:t>
                        </m:r>
                      </m:sub>
                    </m:sSub>
                    <m:sSub>
                      <m:sSubPr>
                        <m:ctrlPr>
                          <a:rPr lang="en-US" i="1">
                            <a:latin typeface="Cambria Math"/>
                          </a:rPr>
                        </m:ctrlPr>
                      </m:sSubPr>
                      <m:e>
                        <m:r>
                          <a:rPr lang="en-US" i="1">
                            <a:latin typeface="Cambria Math"/>
                          </a:rPr>
                          <m:t>𝑋</m:t>
                        </m:r>
                      </m:e>
                      <m:sub>
                        <m:r>
                          <a:rPr lang="en-US" b="0" i="1" smtClean="0">
                            <a:latin typeface="Cambria Math"/>
                          </a:rPr>
                          <m:t>𝑖</m:t>
                        </m:r>
                        <m:r>
                          <a:rPr lang="en-US" b="0" i="1" smtClean="0">
                            <a:latin typeface="Cambria Math"/>
                          </a:rPr>
                          <m:t>3</m:t>
                        </m:r>
                      </m:sub>
                    </m:sSub>
                  </m:oMath>
                </a14:m>
                <a:r>
                  <a:rPr lang="en-US" dirty="0" smtClean="0"/>
                  <a:t>+ … +</a:t>
                </a:r>
                <a14:m>
                  <m:oMath xmlns:m="http://schemas.openxmlformats.org/officeDocument/2006/math">
                    <m:sSub>
                      <m:sSubPr>
                        <m:ctrlPr>
                          <a:rPr lang="en-US" i="1">
                            <a:latin typeface="Cambria Math"/>
                          </a:rPr>
                        </m:ctrlPr>
                      </m:sSubPr>
                      <m:e>
                        <m:r>
                          <m:rPr>
                            <m:sty m:val="p"/>
                          </m:rPr>
                          <a:rPr lang="el-GR" i="1">
                            <a:latin typeface="Cambria Math"/>
                          </a:rPr>
                          <m:t>β</m:t>
                        </m:r>
                      </m:e>
                      <m:sub>
                        <m:r>
                          <a:rPr lang="en-US" b="0" i="1" smtClean="0">
                            <a:latin typeface="Cambria Math"/>
                          </a:rPr>
                          <m:t>𝑛</m:t>
                        </m:r>
                      </m:sub>
                    </m:sSub>
                    <m:sSub>
                      <m:sSubPr>
                        <m:ctrlPr>
                          <a:rPr lang="en-US" i="1">
                            <a:latin typeface="Cambria Math"/>
                          </a:rPr>
                        </m:ctrlPr>
                      </m:sSubPr>
                      <m:e>
                        <m:r>
                          <a:rPr lang="en-US" i="1">
                            <a:latin typeface="Cambria Math"/>
                          </a:rPr>
                          <m:t>𝑋</m:t>
                        </m:r>
                      </m:e>
                      <m:sub>
                        <m:r>
                          <a:rPr lang="en-US" b="0" i="1" smtClean="0">
                            <a:latin typeface="Cambria Math"/>
                          </a:rPr>
                          <m:t>𝑖𝑛</m:t>
                        </m:r>
                      </m:sub>
                    </m:sSub>
                  </m:oMath>
                </a14:m>
                <a:endParaRPr lang="en-US" b="0" dirty="0" smtClean="0"/>
              </a:p>
              <a:p>
                <a:pPr lvl="2"/>
                <a:r>
                  <a:rPr lang="en-US" dirty="0" smtClean="0">
                    <a:solidFill>
                      <a:srgbClr val="00B050"/>
                    </a:solidFill>
                  </a:rPr>
                  <a:t>Odds</a:t>
                </a:r>
                <a:r>
                  <a:rPr lang="en-US" dirty="0">
                    <a:solidFill>
                      <a:srgbClr val="00B050"/>
                    </a:solidFill>
                  </a:rPr>
                  <a:t>_</a:t>
                </a:r>
                <a14:m>
                  <m:oMath xmlns:m="http://schemas.openxmlformats.org/officeDocument/2006/math">
                    <m:sSub>
                      <m:sSubPr>
                        <m:ctrlPr>
                          <a:rPr lang="en-US" i="1">
                            <a:solidFill>
                              <a:srgbClr val="00B050"/>
                            </a:solidFill>
                            <a:latin typeface="Cambria Math"/>
                          </a:rPr>
                        </m:ctrlPr>
                      </m:sSubPr>
                      <m:e>
                        <m:r>
                          <a:rPr lang="en-US" i="1">
                            <a:solidFill>
                              <a:srgbClr val="00B050"/>
                            </a:solidFill>
                            <a:latin typeface="Cambria Math"/>
                          </a:rPr>
                          <m:t>𝑌</m:t>
                        </m:r>
                      </m:e>
                      <m:sub>
                        <m:r>
                          <a:rPr lang="en-US" i="1">
                            <a:solidFill>
                              <a:srgbClr val="00B050"/>
                            </a:solidFill>
                            <a:latin typeface="Cambria Math"/>
                          </a:rPr>
                          <m:t>𝑖</m:t>
                        </m:r>
                      </m:sub>
                    </m:sSub>
                    <m:r>
                      <a:rPr lang="en-US">
                        <a:latin typeface="Cambria Math"/>
                      </a:rPr>
                      <m:t> </m:t>
                    </m:r>
                  </m:oMath>
                </a14:m>
                <a:r>
                  <a:rPr lang="en-US" dirty="0"/>
                  <a:t>= </a:t>
                </a:r>
                <a:r>
                  <a:rPr lang="en-US" dirty="0" err="1"/>
                  <a:t>exp</a:t>
                </a:r>
                <a:r>
                  <a:rPr lang="en-US" dirty="0"/>
                  <a:t>(</a:t>
                </a:r>
                <a:r>
                  <a:rPr lang="en-US" dirty="0" err="1">
                    <a:solidFill>
                      <a:srgbClr val="FF0000"/>
                    </a:solidFill>
                  </a:rPr>
                  <a:t>Logit_Y</a:t>
                </a:r>
                <a:r>
                  <a:rPr lang="en-US" baseline="-25000" dirty="0" err="1">
                    <a:solidFill>
                      <a:srgbClr val="FF0000"/>
                    </a:solidFill>
                  </a:rPr>
                  <a:t>i</a:t>
                </a:r>
                <a:r>
                  <a:rPr lang="en-US" dirty="0"/>
                  <a:t>)</a:t>
                </a:r>
              </a:p>
              <a:p>
                <a:pPr lvl="2"/>
                <a:r>
                  <a:rPr lang="en-US" dirty="0" err="1" smtClean="0">
                    <a:solidFill>
                      <a:srgbClr val="0070C0"/>
                    </a:solidFill>
                  </a:rPr>
                  <a:t>Prob</a:t>
                </a:r>
                <a:r>
                  <a:rPr lang="en-US" dirty="0">
                    <a:solidFill>
                      <a:srgbClr val="0070C0"/>
                    </a:solidFill>
                  </a:rPr>
                  <a:t>_</a:t>
                </a:r>
                <a14:m>
                  <m:oMath xmlns:m="http://schemas.openxmlformats.org/officeDocument/2006/math">
                    <m:sSub>
                      <m:sSubPr>
                        <m:ctrlPr>
                          <a:rPr lang="en-US" i="1">
                            <a:solidFill>
                              <a:srgbClr val="0070C0"/>
                            </a:solidFill>
                            <a:latin typeface="Cambria Math"/>
                          </a:rPr>
                        </m:ctrlPr>
                      </m:sSubPr>
                      <m:e>
                        <m:r>
                          <a:rPr lang="en-US" i="1">
                            <a:solidFill>
                              <a:srgbClr val="0070C0"/>
                            </a:solidFill>
                            <a:latin typeface="Cambria Math"/>
                          </a:rPr>
                          <m:t>𝑌</m:t>
                        </m:r>
                      </m:e>
                      <m:sub>
                        <m:r>
                          <a:rPr lang="en-US" i="1">
                            <a:solidFill>
                              <a:srgbClr val="0070C0"/>
                            </a:solidFill>
                            <a:latin typeface="Cambria Math"/>
                          </a:rPr>
                          <m:t>𝑖</m:t>
                        </m:r>
                      </m:sub>
                    </m:sSub>
                    <m:r>
                      <a:rPr lang="en-US">
                        <a:latin typeface="Cambria Math"/>
                      </a:rPr>
                      <m:t> </m:t>
                    </m:r>
                  </m:oMath>
                </a14:m>
                <a:r>
                  <a:rPr lang="en-US" dirty="0"/>
                  <a:t>= </a:t>
                </a:r>
                <a14:m>
                  <m:oMath xmlns:m="http://schemas.openxmlformats.org/officeDocument/2006/math">
                    <m:r>
                      <m:rPr>
                        <m:sty m:val="p"/>
                      </m:rPr>
                      <a:rPr lang="en-US">
                        <a:solidFill>
                          <a:srgbClr val="00B050"/>
                        </a:solidFill>
                        <a:latin typeface="Cambria Math"/>
                      </a:rPr>
                      <m:t>Odds</m:t>
                    </m:r>
                    <m:r>
                      <a:rPr lang="en-US">
                        <a:solidFill>
                          <a:srgbClr val="00B050"/>
                        </a:solidFill>
                        <a:latin typeface="Cambria Math"/>
                      </a:rPr>
                      <m:t>_</m:t>
                    </m:r>
                    <m:sSub>
                      <m:sSubPr>
                        <m:ctrlPr>
                          <a:rPr lang="en-US" i="1">
                            <a:solidFill>
                              <a:srgbClr val="00B050"/>
                            </a:solidFill>
                            <a:latin typeface="Cambria Math"/>
                          </a:rPr>
                        </m:ctrlPr>
                      </m:sSubPr>
                      <m:e>
                        <m:r>
                          <a:rPr lang="en-US" i="1">
                            <a:solidFill>
                              <a:srgbClr val="00B050"/>
                            </a:solidFill>
                            <a:latin typeface="Cambria Math"/>
                          </a:rPr>
                          <m:t>𝑌</m:t>
                        </m:r>
                      </m:e>
                      <m:sub>
                        <m:r>
                          <a:rPr lang="en-US" i="1">
                            <a:solidFill>
                              <a:srgbClr val="00B050"/>
                            </a:solidFill>
                            <a:latin typeface="Cambria Math"/>
                          </a:rPr>
                          <m:t>𝑖</m:t>
                        </m:r>
                      </m:sub>
                    </m:sSub>
                  </m:oMath>
                </a14:m>
                <a:r>
                  <a:rPr lang="en-US" dirty="0"/>
                  <a:t> / (1+ </a:t>
                </a:r>
                <a14:m>
                  <m:oMath xmlns:m="http://schemas.openxmlformats.org/officeDocument/2006/math">
                    <m:r>
                      <m:rPr>
                        <m:sty m:val="p"/>
                      </m:rPr>
                      <a:rPr lang="en-US">
                        <a:solidFill>
                          <a:srgbClr val="00B050"/>
                        </a:solidFill>
                        <a:latin typeface="Cambria Math"/>
                      </a:rPr>
                      <m:t>Odds</m:t>
                    </m:r>
                    <m:r>
                      <a:rPr lang="en-US">
                        <a:solidFill>
                          <a:srgbClr val="00B050"/>
                        </a:solidFill>
                        <a:latin typeface="Cambria Math"/>
                      </a:rPr>
                      <m:t>_</m:t>
                    </m:r>
                    <m:sSub>
                      <m:sSubPr>
                        <m:ctrlPr>
                          <a:rPr lang="en-US" i="1">
                            <a:solidFill>
                              <a:srgbClr val="00B050"/>
                            </a:solidFill>
                            <a:latin typeface="Cambria Math"/>
                          </a:rPr>
                        </m:ctrlPr>
                      </m:sSubPr>
                      <m:e>
                        <m:r>
                          <a:rPr lang="en-US" i="1">
                            <a:solidFill>
                              <a:srgbClr val="00B050"/>
                            </a:solidFill>
                            <a:latin typeface="Cambria Math"/>
                          </a:rPr>
                          <m:t>𝑌</m:t>
                        </m:r>
                      </m:e>
                      <m:sub>
                        <m:r>
                          <a:rPr lang="en-US" i="1">
                            <a:solidFill>
                              <a:srgbClr val="00B050"/>
                            </a:solidFill>
                            <a:latin typeface="Cambria Math"/>
                          </a:rPr>
                          <m:t>𝑖</m:t>
                        </m:r>
                      </m:sub>
                    </m:sSub>
                  </m:oMath>
                </a14:m>
                <a:r>
                  <a:rPr lang="en-US" dirty="0"/>
                  <a:t>)</a:t>
                </a:r>
              </a:p>
              <a:p>
                <a:pPr algn="ctr"/>
                <a:endParaRPr lang="en-US" dirty="0"/>
              </a:p>
              <a:p>
                <a:pPr marL="285750" indent="-285750">
                  <a:buFont typeface="Arial" pitchFamily="34" charset="0"/>
                  <a:buChar char="•"/>
                </a:pPr>
                <a:r>
                  <a:rPr lang="en-US" dirty="0" smtClean="0"/>
                  <a:t>The </a:t>
                </a:r>
                <a:r>
                  <a:rPr lang="en-US" b="1" i="1" dirty="0">
                    <a:latin typeface="Symbol" pitchFamily="18" charset="2"/>
                  </a:rPr>
                  <a:t>b </a:t>
                </a:r>
                <a:r>
                  <a:rPr lang="en-US" b="1" i="1" dirty="0" smtClean="0">
                    <a:latin typeface="Symbol" pitchFamily="18" charset="2"/>
                  </a:rPr>
                  <a:t> </a:t>
                </a:r>
                <a:r>
                  <a:rPr lang="en-US" dirty="0" smtClean="0"/>
                  <a:t>terms are selected using the MAXIMUM LIKELIHOOD algorithm</a:t>
                </a:r>
                <a:endParaRPr lang="en-US" baseline="30000" dirty="0" smtClean="0"/>
              </a:p>
            </p:txBody>
          </p:sp>
        </mc:Choice>
        <mc:Fallback xmlns="">
          <p:sp>
            <p:nvSpPr>
              <p:cNvPr id="3" name="TextBox 2"/>
              <p:cNvSpPr txBox="1">
                <a:spLocks noRot="1" noChangeAspect="1" noMove="1" noResize="1" noEditPoints="1" noAdjustHandles="1" noChangeArrowheads="1" noChangeShapeType="1" noTextEdit="1"/>
              </p:cNvSpPr>
              <p:nvPr/>
            </p:nvSpPr>
            <p:spPr>
              <a:xfrm>
                <a:off x="457200" y="1676400"/>
                <a:ext cx="8229600" cy="2862322"/>
              </a:xfrm>
              <a:prstGeom prst="rect">
                <a:avLst/>
              </a:prstGeom>
              <a:blipFill rotWithShape="1">
                <a:blip r:embed="rId3"/>
                <a:stretch>
                  <a:fillRect l="-444" t="-1064" b="-2340"/>
                </a:stretch>
              </a:blipFill>
            </p:spPr>
            <p:txBody>
              <a:bodyPr/>
              <a:lstStyle/>
              <a:p>
                <a:r>
                  <a:rPr lang="en-US">
                    <a:noFill/>
                  </a:rPr>
                  <a:t> </a:t>
                </a:r>
              </a:p>
            </p:txBody>
          </p:sp>
        </mc:Fallback>
      </mc:AlternateContent>
    </p:spTree>
    <p:extLst>
      <p:ext uri="{BB962C8B-B14F-4D97-AF65-F5344CB8AC3E}">
        <p14:creationId xmlns:p14="http://schemas.microsoft.com/office/powerpoint/2010/main" val="47520788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2743</TotalTime>
  <Words>2006</Words>
  <Application>Microsoft Office PowerPoint</Application>
  <PresentationFormat>On-screen Show (4:3)</PresentationFormat>
  <Paragraphs>980</Paragraphs>
  <Slides>42</Slides>
  <Notes>37</Notes>
  <HiddenSlides>0</HiddenSlides>
  <MMClips>0</MMClips>
  <ScaleCrop>false</ScaleCrop>
  <HeadingPairs>
    <vt:vector size="4" baseType="variant">
      <vt:variant>
        <vt:lpstr>Theme</vt:lpstr>
      </vt:variant>
      <vt:variant>
        <vt:i4>1</vt:i4>
      </vt:variant>
      <vt:variant>
        <vt:lpstr>Slide Titles</vt:lpstr>
      </vt:variant>
      <vt:variant>
        <vt:i4>42</vt:i4>
      </vt:variant>
    </vt:vector>
  </HeadingPairs>
  <TitlesOfParts>
    <vt:vector size="43" baseType="lpstr">
      <vt:lpstr>Office Theme</vt:lpstr>
      <vt:lpstr>Logistic Regression</vt:lpstr>
      <vt:lpstr>Binary Target</vt:lpstr>
      <vt:lpstr>Binary Target</vt:lpstr>
      <vt:lpstr>Binary Target</vt:lpstr>
      <vt:lpstr>Binary Target</vt:lpstr>
      <vt:lpstr>Binary Target</vt:lpstr>
      <vt:lpstr>Binary Target</vt:lpstr>
      <vt:lpstr>Logistic Regression</vt:lpstr>
      <vt:lpstr>Logistic Regression Review</vt:lpstr>
      <vt:lpstr>Logistic Regression Review</vt:lpstr>
      <vt:lpstr>Logistic Regression Review</vt:lpstr>
      <vt:lpstr>Logistic Regression Review</vt:lpstr>
      <vt:lpstr>Logistic Regression Review</vt:lpstr>
      <vt:lpstr>Logistic Regression Review</vt:lpstr>
      <vt:lpstr>Logistic Regression Review</vt:lpstr>
      <vt:lpstr>Logistic Regression Review</vt:lpstr>
      <vt:lpstr>Logistic Regression Review</vt:lpstr>
      <vt:lpstr>Logistic Regression</vt:lpstr>
      <vt:lpstr>Logistic Regression: Example</vt:lpstr>
      <vt:lpstr>Logistic Regression: Example</vt:lpstr>
      <vt:lpstr>Logistic Regression: Example</vt:lpstr>
      <vt:lpstr>Logistic Regression: Example</vt:lpstr>
      <vt:lpstr>Logistic Regression: Example</vt:lpstr>
      <vt:lpstr>Logistic Regression: Example</vt:lpstr>
      <vt:lpstr>Logistic Regression: Example</vt:lpstr>
      <vt:lpstr>Logistic Regression: Example</vt:lpstr>
      <vt:lpstr>Logistic Regression: Example</vt:lpstr>
      <vt:lpstr>Logistic Regression: Example</vt:lpstr>
      <vt:lpstr>Logistic Regression: Example</vt:lpstr>
      <vt:lpstr>Logistic Regression: Example</vt:lpstr>
      <vt:lpstr>Probit Regression</vt:lpstr>
      <vt:lpstr>Probit Regression Review</vt:lpstr>
      <vt:lpstr>Probit Regression Review</vt:lpstr>
      <vt:lpstr>Probit Regression Review</vt:lpstr>
      <vt:lpstr>Probit Regression Review</vt:lpstr>
      <vt:lpstr>Probit Regression Review</vt:lpstr>
      <vt:lpstr>Probit Regression Review</vt:lpstr>
      <vt:lpstr>Probit Regression Review</vt:lpstr>
      <vt:lpstr>Probit Regression : Example</vt:lpstr>
      <vt:lpstr>Probit Regression : Example</vt:lpstr>
      <vt:lpstr>Probit Regression : Example</vt:lpstr>
      <vt:lpstr>Probit Regression : Example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Don Wedding</dc:creator>
  <cp:lastModifiedBy>Don</cp:lastModifiedBy>
  <cp:revision>91</cp:revision>
  <dcterms:created xsi:type="dcterms:W3CDTF">2006-08-16T00:00:00Z</dcterms:created>
  <dcterms:modified xsi:type="dcterms:W3CDTF">2015-03-15T15:36:29Z</dcterms:modified>
</cp:coreProperties>
</file>