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83" r:id="rId3"/>
    <p:sldId id="261" r:id="rId4"/>
    <p:sldId id="268" r:id="rId5"/>
    <p:sldId id="262" r:id="rId6"/>
    <p:sldId id="294" r:id="rId7"/>
    <p:sldId id="307" r:id="rId8"/>
    <p:sldId id="264" r:id="rId9"/>
    <p:sldId id="298" r:id="rId10"/>
    <p:sldId id="299" r:id="rId11"/>
    <p:sldId id="267" r:id="rId12"/>
    <p:sldId id="305" r:id="rId13"/>
    <p:sldId id="276" r:id="rId14"/>
    <p:sldId id="308" r:id="rId15"/>
    <p:sldId id="309" r:id="rId16"/>
    <p:sldId id="310" r:id="rId17"/>
    <p:sldId id="311" r:id="rId18"/>
    <p:sldId id="312" r:id="rId19"/>
    <p:sldId id="297" r:id="rId20"/>
    <p:sldId id="295" r:id="rId21"/>
    <p:sldId id="300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Logistic Regression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Deploy Score Code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582" y="12150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are the results from PROC LOGIT (REF=“0”)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48" y="1755648"/>
            <a:ext cx="40290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336076" y="5013036"/>
            <a:ext cx="1119909" cy="1648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49926" y="5612245"/>
            <a:ext cx="12954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2969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Beta Values</a:t>
            </a:r>
          </a:p>
        </p:txBody>
      </p:sp>
    </p:spTree>
    <p:extLst>
      <p:ext uri="{BB962C8B-B14F-4D97-AF65-F5344CB8AC3E}">
        <p14:creationId xmlns:p14="http://schemas.microsoft.com/office/powerpoint/2010/main" val="12133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REF=“0”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066800"/>
                <a:ext cx="8229600" cy="492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Plug the </a:t>
                </a:r>
                <a:r>
                  <a:rPr lang="en-US" sz="1400" b="1" i="1" dirty="0">
                    <a:latin typeface="Symbol" pitchFamily="18" charset="2"/>
                  </a:rPr>
                  <a:t>b  </a:t>
                </a:r>
                <a:r>
                  <a:rPr lang="en-US" sz="1400" b="1" dirty="0"/>
                  <a:t>terms </a:t>
                </a:r>
                <a:r>
                  <a:rPr lang="en-US" sz="1400" b="1" dirty="0" smtClean="0"/>
                  <a:t>into this formula: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 baseline="-25000" smtClean="0">
                        <a:latin typeface="Cambria Math"/>
                      </a:rPr>
                      <m:t>1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1400" dirty="0"/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 baseline="-25000" smtClean="0">
                        <a:latin typeface="Cambria Math"/>
                      </a:rPr>
                      <m:t>2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1</m:t>
                    </m:r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2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/>
                  <a:t>/ (</a:t>
                </a:r>
                <a:r>
                  <a:rPr lang="en-US" sz="1400" dirty="0" smtClean="0"/>
                  <a:t>1+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2</m:t>
                    </m:r>
                  </m:oMath>
                </a14:m>
                <a:r>
                  <a:rPr lang="en-US" sz="1400" dirty="0" smtClean="0"/>
                  <a:t>)</a:t>
                </a:r>
              </a:p>
              <a:p>
                <a:pPr lvl="5"/>
                <a:endParaRPr lang="en-US" sz="1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… and the Regression formula is: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1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 -327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𝟓𝟗𝟗𝟑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∗</m:t>
                        </m:r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m:rPr>
                        <m:nor/>
                      </m:rP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𝟎𝟒𝟏𝟒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𝟖</m:t>
                        </m:r>
                      </m:sub>
                    </m:sSub>
                  </m:oMath>
                </a14:m>
                <a:endParaRPr lang="en-US" sz="1400" b="1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en-US" sz="1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𝐞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𝒙𝒑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400" b="1" dirty="0"/>
              </a:p>
              <a:p>
                <a:pPr algn="ctr"/>
                <a:endParaRPr lang="en-US" sz="14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For example, Data Point 1 has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X6=20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X8=35.3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Y=1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Using the formula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sz="1400" b="1" dirty="0" smtClean="0"/>
                  <a:t> to predict Y: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1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-327 +20.5993*20 – 2.0414*35.3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1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12.925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 baseline="-25000" smtClean="0">
                        <a:latin typeface="Cambria Math"/>
                      </a:rPr>
                      <m:t>2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( 12.925 )</a:t>
                </a:r>
                <a:endParaRPr lang="en-US" sz="1400" dirty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2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410273.8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400" dirty="0" smtClean="0"/>
                  <a:t>= 410273.8 / (1+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410273.8)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400" dirty="0"/>
                  <a:t>= </a:t>
                </a:r>
                <a:r>
                  <a:rPr lang="en-US" sz="1400" dirty="0" smtClean="0"/>
                  <a:t>1 (actually, very close to 1, but not exactly 1)</a:t>
                </a:r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4928400"/>
              </a:xfrm>
              <a:prstGeom prst="rect">
                <a:avLst/>
              </a:prstGeom>
              <a:blipFill rotWithShape="1">
                <a:blip r:embed="rId3"/>
                <a:stretch>
                  <a:fillRect l="-74" t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SAS Data Step can score new data using the results from the Regression. Here is what the Data Step might look like.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-327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+ 20.5993*X6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2.0414*X8;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TEMP 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Y_Hat_Logit_0 = 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rop TEMP;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use this Data Step, simply replace “TEMPFILE” with the name of your file. The results will be stored in a data set called “NEWFILE”.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simple enough, but to make this more general purpose, it would be easy to put this Data Step inside of a SAS Macro.</a:t>
            </a:r>
            <a:endParaRPr lang="en-US" dirty="0"/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Step is now contained in a SAS Macro:</a:t>
            </a:r>
          </a:p>
          <a:p>
            <a:pPr lvl="2"/>
            <a:endParaRPr lang="en-US" dirty="0"/>
          </a:p>
          <a:p>
            <a:pPr lvl="1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%macro SCORE( INFILE, OUTFILE );</a:t>
            </a:r>
          </a:p>
          <a:p>
            <a:pPr lvl="2"/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&amp;OUTFILE.;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&amp;INFILE.;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-327 + 20.5993*X6 – 2.0414*X8;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TEMP );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(1.0+TEMP);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Y_Hat_Logit_0 = 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drop 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%mend;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you call the SAS Macro, pass it the name of the data set and a name of a new data set where you want to store the results.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lvl="1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%SCORE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TEMPFILE, MY_NEW_FILE );</a:t>
            </a:r>
          </a:p>
        </p:txBody>
      </p:sp>
    </p:spTree>
    <p:extLst>
      <p:ext uri="{BB962C8B-B14F-4D97-AF65-F5344CB8AC3E}">
        <p14:creationId xmlns:p14="http://schemas.microsoft.com/office/powerpoint/2010/main" val="42185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output of the </a:t>
            </a:r>
            <a:r>
              <a:rPr lang="en-US" dirty="0" err="1" smtClean="0"/>
              <a:t>proc</a:t>
            </a:r>
            <a:r>
              <a:rPr lang="en-US" dirty="0" smtClean="0"/>
              <a:t> print would be: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8282" y="1600206"/>
          <a:ext cx="3307436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42"/>
                <a:gridCol w="557042"/>
                <a:gridCol w="557042"/>
                <a:gridCol w="557042"/>
                <a:gridCol w="1079268"/>
              </a:tblGrid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Obs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Y_Hat_Logit_0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0.99412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0.00496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0.00233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4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it is possible to predict the “Y” value for new input values. For example: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sz="900" b="1" dirty="0" smtClean="0"/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SomeNewData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X6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X8;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15  25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20 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35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25  45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30  50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35  55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 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%SCORE(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SomeNewData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NowItsScored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4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roc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NowItsScored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output of the </a:t>
            </a:r>
            <a:r>
              <a:rPr lang="en-US" dirty="0" err="1" smtClean="0"/>
              <a:t>proc</a:t>
            </a:r>
            <a:r>
              <a:rPr lang="en-US" dirty="0" smtClean="0"/>
              <a:t> print would be: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90821"/>
              </p:ext>
            </p:extLst>
          </p:nvPr>
        </p:nvGraphicFramePr>
        <p:xfrm>
          <a:off x="2997200" y="1752600"/>
          <a:ext cx="3149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13208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Obs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Y_Hat_Logit_0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Simple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Logistic Regression REF=“1”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REF=“1”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has many </a:t>
            </a:r>
            <a:r>
              <a:rPr lang="en-US" dirty="0" err="1" smtClean="0"/>
              <a:t>procs</a:t>
            </a:r>
            <a:r>
              <a:rPr lang="en-US" dirty="0" smtClean="0"/>
              <a:t> that can do Logistic Regression. PROC LOGISTIC is one of them.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PROC LOGISTIC (Logistic Regression)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REF=“1” </a:t>
            </a:r>
            <a:r>
              <a:rPr lang="en-US" dirty="0" smtClean="0"/>
              <a:t>means that PROC LOGISTIC will compute the probability that Y=0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logistic data=TEMPFILE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Y(ref=“1”)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 X6 X8;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quit;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REF=“1”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582" y="12150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are the results from PROC LOGIT (REF=“1”)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18" y="1752600"/>
            <a:ext cx="41243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0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Simple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REF=“1”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582" y="12150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are the results from PROC LOGIT (REF=“1”)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26" y="1752600"/>
            <a:ext cx="41243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387580" y="4978400"/>
            <a:ext cx="1119909" cy="1648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49926" y="5612245"/>
            <a:ext cx="12954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2969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Beta Values</a:t>
            </a:r>
          </a:p>
        </p:txBody>
      </p:sp>
    </p:spTree>
    <p:extLst>
      <p:ext uri="{BB962C8B-B14F-4D97-AF65-F5344CB8AC3E}">
        <p14:creationId xmlns:p14="http://schemas.microsoft.com/office/powerpoint/2010/main" val="11813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REF=“1”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066800"/>
                <a:ext cx="8229600" cy="557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Plug the </a:t>
                </a:r>
                <a:r>
                  <a:rPr lang="en-US" sz="1400" b="1" i="1" dirty="0">
                    <a:latin typeface="Symbol" pitchFamily="18" charset="2"/>
                  </a:rPr>
                  <a:t>b  </a:t>
                </a:r>
                <a:r>
                  <a:rPr lang="en-US" sz="1400" b="1" dirty="0"/>
                  <a:t>terms </a:t>
                </a:r>
                <a:r>
                  <a:rPr lang="en-US" sz="1400" b="1" dirty="0" smtClean="0"/>
                  <a:t>into this formula: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 baseline="-25000" smtClean="0">
                        <a:latin typeface="Cambria Math"/>
                      </a:rPr>
                      <m:t>1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1400" dirty="0"/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 baseline="-25000" smtClean="0">
                        <a:latin typeface="Cambria Math"/>
                      </a:rPr>
                      <m:t>2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1</m:t>
                    </m:r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1 –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2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/>
                  <a:t>/ (</a:t>
                </a:r>
                <a:r>
                  <a:rPr lang="en-US" sz="1400" dirty="0" smtClean="0"/>
                  <a:t>1+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2</m:t>
                    </m:r>
                  </m:oMath>
                </a14:m>
                <a:r>
                  <a:rPr lang="en-US" sz="1400" dirty="0" smtClean="0"/>
                  <a:t>))</a:t>
                </a:r>
              </a:p>
              <a:p>
                <a:pPr lvl="5"/>
                <a:endParaRPr lang="en-US" sz="1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… and the Regression formula is: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1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 210.6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𝟏𝟑</m:t>
                    </m:r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𝟐𝟏𝟓𝟓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∗</m:t>
                        </m:r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m:rPr>
                        <m:nor/>
                      </m:rP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𝟐𝟗𝟗𝟔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𝟖</m:t>
                        </m:r>
                      </m:sub>
                    </m:sSub>
                  </m:oMath>
                </a14:m>
                <a:endParaRPr lang="en-US" sz="1400" b="1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en-US" sz="1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𝐞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𝒙𝒑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−(</m:t>
                    </m:r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/(</m:t>
                    </m:r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))</m:t>
                    </m:r>
                  </m:oMath>
                </a14:m>
                <a:endParaRPr lang="en-US" sz="1400" b="1" dirty="0"/>
              </a:p>
              <a:p>
                <a:pPr algn="ctr"/>
                <a:endParaRPr lang="en-US" sz="14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For example, Data Point 1 has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X6=20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X8=35.3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Y=1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Using the formula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sz="1400" b="1" dirty="0" smtClean="0"/>
                  <a:t> to predict Y: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 baseline="-25000">
                        <a:latin typeface="Cambria Math"/>
                      </a:rPr>
                      <m:t>1</m:t>
                    </m:r>
                    <m:r>
                      <a:rPr lang="en-US" sz="1400" b="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210.6 -13.2155*20 + 1.2996*35.3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 baseline="-25000">
                        <a:latin typeface="Cambria Math"/>
                      </a:rPr>
                      <m:t>1</m:t>
                    </m:r>
                    <m:r>
                      <a:rPr lang="en-US" sz="1400" b="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-7.834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 baseline="-25000" smtClean="0">
                        <a:latin typeface="Cambria Math"/>
                      </a:rPr>
                      <m:t>2</m:t>
                    </m:r>
                    <m:r>
                      <a:rPr lang="en-US" sz="1400" b="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 -7.834 )</a:t>
                </a:r>
                <a:endParaRPr lang="en-US" sz="1400" dirty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 baseline="-25000">
                        <a:latin typeface="Cambria Math"/>
                      </a:rPr>
                      <m:t>2</m:t>
                    </m:r>
                    <m:r>
                      <a:rPr lang="en-US" sz="1400" b="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0.0004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1 – (0.0004 / (1+ 0.0004))</a:t>
                </a:r>
                <a:endParaRPr lang="en-US" sz="1400" dirty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1 – (</a:t>
                </a:r>
                <a:r>
                  <a:rPr lang="en-US" sz="1400" dirty="0" smtClean="0"/>
                  <a:t>0.0004 </a:t>
                </a:r>
                <a:r>
                  <a:rPr lang="en-US" sz="1400" dirty="0"/>
                  <a:t>/ (</a:t>
                </a:r>
                <a:r>
                  <a:rPr lang="en-US" sz="1400" dirty="0" smtClean="0"/>
                  <a:t>1+ 0.0004</a:t>
                </a:r>
                <a:r>
                  <a:rPr lang="en-US" sz="1400" dirty="0"/>
                  <a:t>))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1 – </a:t>
                </a:r>
                <a:r>
                  <a:rPr lang="en-US" sz="1400" dirty="0" smtClean="0"/>
                  <a:t>0.00039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0.99961</a:t>
                </a:r>
                <a:endParaRPr lang="en-US" sz="1400" dirty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1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571782"/>
              </a:xfrm>
              <a:prstGeom prst="rect">
                <a:avLst/>
              </a:prstGeom>
              <a:blipFill rotWithShape="1">
                <a:blip r:embed="rId3"/>
                <a:stretch>
                  <a:fillRect l="-74" t="-219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7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REF=“1”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SAS Data Step can score new data using the results from the Regression. Here is what the Data Step might look like.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210.6 – 13.2155*X6 + 1.2996*X8;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TEMP 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1-TEMP;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Y_Hat_Logit_1 = 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rop TEMP;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use this Data Step, simply replace “TEMPFILE” with the name of your file. The results will be stored in a data set called “NEWFILE”.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simple enough, but to make this more general purpose, it would be easy to put this Data Step inside of a SAS Macro.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REF=“1”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Step is now contained in a SAS Macro:</a:t>
            </a:r>
          </a:p>
          <a:p>
            <a:pPr lvl="2"/>
            <a:endParaRPr lang="en-US" dirty="0"/>
          </a:p>
          <a:p>
            <a:pPr lvl="1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%macro SCORE( INFILE, OUTFILE );</a:t>
            </a:r>
          </a:p>
          <a:p>
            <a:pPr lvl="2"/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&amp;OUTFILE.;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&amp;INFILE.;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210.6 – 13.2155*X6 + 1.2996*X8;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TEMP );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1-TEMP;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Y_Hat_Logit_1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drop 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%mend;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you call the SAS Macro, pass it the name of the data set and a name of a new data set where you want to store the results.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lvl="1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%SCORE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TEMPFILE, MY_NEW_FILE );</a:t>
            </a:r>
          </a:p>
        </p:txBody>
      </p:sp>
    </p:spTree>
    <p:extLst>
      <p:ext uri="{BB962C8B-B14F-4D97-AF65-F5344CB8AC3E}">
        <p14:creationId xmlns:p14="http://schemas.microsoft.com/office/powerpoint/2010/main" val="36025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REF=“1”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output of the </a:t>
            </a:r>
            <a:r>
              <a:rPr lang="en-US" dirty="0" err="1" smtClean="0"/>
              <a:t>proc</a:t>
            </a:r>
            <a:r>
              <a:rPr lang="en-US" dirty="0" smtClean="0"/>
              <a:t> print would be: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71864" y="1600206"/>
          <a:ext cx="3400272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66"/>
                <a:gridCol w="556566"/>
                <a:gridCol w="556566"/>
                <a:gridCol w="556566"/>
                <a:gridCol w="1174008"/>
              </a:tblGrid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Obs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Y_Hat_Logit_1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0.9996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0.00179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0.95584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0.03036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0.01403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0.99997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1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REF=“1”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it is possible to predict the “Y” value for new input values. For example: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sz="900" b="1" dirty="0" smtClean="0"/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SomeNewData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X6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X8;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15  25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20 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35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25  45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30  50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35  55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 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%SCORE(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SomeNewData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NowItsScored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4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roc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NowItsScored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REF=“1”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output of the </a:t>
            </a:r>
            <a:r>
              <a:rPr lang="en-US" dirty="0" err="1" smtClean="0"/>
              <a:t>proc</a:t>
            </a:r>
            <a:r>
              <a:rPr lang="en-US" dirty="0" smtClean="0"/>
              <a:t> print would be: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05030"/>
              </p:ext>
            </p:extLst>
          </p:nvPr>
        </p:nvGraphicFramePr>
        <p:xfrm>
          <a:off x="2895600" y="1752600"/>
          <a:ext cx="3149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13208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Obs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Y_Hat_Logit_1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0.99973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3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Simple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Probit</a:t>
            </a:r>
            <a:r>
              <a:rPr lang="en-US" b="1" dirty="0" smtClean="0">
                <a:solidFill>
                  <a:srgbClr val="C00000"/>
                </a:solidFill>
              </a:rPr>
              <a:t> Regression REF=“0”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Probit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has many </a:t>
            </a:r>
            <a:r>
              <a:rPr lang="en-US" dirty="0" err="1" smtClean="0"/>
              <a:t>procs</a:t>
            </a:r>
            <a:r>
              <a:rPr lang="en-US" dirty="0" smtClean="0"/>
              <a:t> that can do Logistic Regression. PROC LOGISTIC is one of them.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PROC LOGISTIC (PROBIT Regression)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REF=“0” </a:t>
            </a:r>
            <a:r>
              <a:rPr lang="en-US" dirty="0" smtClean="0"/>
              <a:t>means that PROC LOGISTIC will compute the probability that Y=1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/LINK=PROBIT</a:t>
            </a:r>
            <a:r>
              <a:rPr lang="en-US" dirty="0" smtClean="0"/>
              <a:t> means that PROC LOGISTIC will compute a PROBIT regression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logistic data=TEMPFILE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Y(ref=“0”)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 X6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X8 /link=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probit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quit;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Probit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Regression REF</a:t>
            </a:r>
            <a:r>
              <a:rPr lang="en-US" sz="2800" b="1" dirty="0" smtClean="0">
                <a:solidFill>
                  <a:srgbClr val="C00000"/>
                </a:solidFill>
              </a:rPr>
              <a:t>=“0”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582" y="12150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are the results from PROC LOGIT /PROBIT (REF=“0”)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19" y="1676400"/>
            <a:ext cx="41243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6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MODEL DEPLOYMENT: Simple Example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example is taken from the previously mentioned Draper and Smith reference.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describes monthly steam usage in a manufacturing plant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Y 		Monthly use of steam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X6	Operating days per month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X8	Average temperature in degrees Fahrenheit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NOTE: Draper and Smith named their variables X6 and X8, don’t worry about that. The names of the variables are not important and don’t affect the formula.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Raw Data is given on the following slide.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Code is provided to read data into SAS</a:t>
            </a:r>
          </a:p>
        </p:txBody>
      </p:sp>
    </p:spTree>
    <p:extLst>
      <p:ext uri="{BB962C8B-B14F-4D97-AF65-F5344CB8AC3E}">
        <p14:creationId xmlns:p14="http://schemas.microsoft.com/office/powerpoint/2010/main" val="10941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Probit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Regression REF</a:t>
            </a:r>
            <a:r>
              <a:rPr lang="en-US" sz="2800" b="1" dirty="0" smtClean="0">
                <a:solidFill>
                  <a:srgbClr val="C00000"/>
                </a:solidFill>
              </a:rPr>
              <a:t>=“0”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582" y="12150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are the results from PROC LOGIT /PROBIT (REF=“0”)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19" y="1676400"/>
            <a:ext cx="41243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452091" y="4969164"/>
            <a:ext cx="1119909" cy="1648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49926" y="5612245"/>
            <a:ext cx="12954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2969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Beta Values</a:t>
            </a:r>
          </a:p>
        </p:txBody>
      </p:sp>
    </p:spTree>
    <p:extLst>
      <p:ext uri="{BB962C8B-B14F-4D97-AF65-F5344CB8AC3E}">
        <p14:creationId xmlns:p14="http://schemas.microsoft.com/office/powerpoint/2010/main" val="8097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Probit</a:t>
            </a:r>
            <a:r>
              <a:rPr lang="en-US" sz="2800" b="1" dirty="0">
                <a:solidFill>
                  <a:srgbClr val="C00000"/>
                </a:solidFill>
              </a:rPr>
              <a:t> Regression REF=“0”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066800"/>
                <a:ext cx="8229600" cy="4043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Plug the </a:t>
                </a:r>
                <a:r>
                  <a:rPr lang="en-US" sz="1400" b="1" i="1" dirty="0">
                    <a:latin typeface="Symbol" pitchFamily="18" charset="2"/>
                  </a:rPr>
                  <a:t>b  </a:t>
                </a:r>
                <a:r>
                  <a:rPr lang="en-US" sz="1400" b="1" dirty="0"/>
                  <a:t>terms </a:t>
                </a:r>
                <a:r>
                  <a:rPr lang="en-US" sz="1400" b="1" dirty="0" smtClean="0"/>
                  <a:t>into this formula: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b="0" i="1" baseline="-25000" smtClean="0">
                        <a:latin typeface="Cambria Math"/>
                      </a:rPr>
                      <m:t>1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1400" dirty="0"/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 smtClean="0"/>
                  <a:t> probnorm(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1</m:t>
                    </m:r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  <a:p>
                <a:pPr lvl="5"/>
                <a:endParaRPr lang="en-US" sz="1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… and the Regression formula is: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1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 -190.9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𝟏𝟐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𝟎𝟓𝟒𝟖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∗</m:t>
                        </m:r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  <m:r>
                      <m:rPr>
                        <m:nor/>
                      </m:rPr>
                      <a:rPr lang="en-US" sz="1400" b="1" i="0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𝟐𝟎𝟏𝟎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𝟖</m:t>
                        </m:r>
                      </m:sub>
                    </m:sSub>
                  </m:oMath>
                </a14:m>
                <a:endParaRPr lang="en-US" sz="1400" b="1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𝒑𝒓𝒐𝒃𝒏𝒐𝒓𝒎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en-US" sz="1400" b="1" i="1" baseline="-2500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400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algn="ctr"/>
                <a:endParaRPr lang="en-US" sz="14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For example, Data Point 1 has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X6=20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X8=35.3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Y=1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b="1" dirty="0" smtClean="0"/>
                  <a:t>Using the formula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sz="1400" b="1" dirty="0" smtClean="0"/>
                  <a:t> to predict Y: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1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-190.9 + 12.0548*20 – 1.2010*35.3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 baseline="-25000">
                        <a:latin typeface="Cambria Math"/>
                      </a:rPr>
                      <m:t>1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7.801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probnorm(7.801)</a:t>
                </a:r>
                <a:endParaRPr lang="en-US" sz="1400" dirty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400" dirty="0"/>
                  <a:t>= </a:t>
                </a:r>
                <a:r>
                  <a:rPr lang="en-US" sz="1400" dirty="0" smtClean="0"/>
                  <a:t>1 (actually, very close to 1, but not exactly 1)</a:t>
                </a:r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4043286"/>
              </a:xfrm>
              <a:prstGeom prst="rect">
                <a:avLst/>
              </a:prstGeom>
              <a:blipFill rotWithShape="1">
                <a:blip r:embed="rId3"/>
                <a:stretch>
                  <a:fillRect l="-74" t="-302" b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3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Probit</a:t>
            </a:r>
            <a:r>
              <a:rPr lang="en-US" sz="2800" b="1" dirty="0">
                <a:solidFill>
                  <a:srgbClr val="C00000"/>
                </a:solidFill>
              </a:rPr>
              <a:t>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SAS Data Step can score new data using the results from the Regression. Here is what the Data Step might look like.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-190.9 + 12.0548*X6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1.2010*X8;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Y_Hat_Probit_0 =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probnorm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(TEMP);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rop TEMP;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use this Data Step, simply replace “TEMPFILE” with the name of your file. The results will be stored in a data set called “NEWFILE”.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simple enough, but to make this more general purpose, it would be easy to put this Data Step inside of a SAS Macro.</a:t>
            </a:r>
            <a:endParaRPr lang="en-US" dirty="0"/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Probit</a:t>
            </a:r>
            <a:r>
              <a:rPr lang="en-US" sz="2800" b="1" dirty="0">
                <a:solidFill>
                  <a:srgbClr val="C00000"/>
                </a:solidFill>
              </a:rPr>
              <a:t>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Step is now contained in a SAS Macro:</a:t>
            </a:r>
          </a:p>
          <a:p>
            <a:pPr lvl="2"/>
            <a:endParaRPr lang="en-US" dirty="0"/>
          </a:p>
          <a:p>
            <a:pPr lvl="1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%macro SCORE( INFILE, OUTFILE );</a:t>
            </a:r>
          </a:p>
          <a:p>
            <a:pPr lvl="2"/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&amp;OUT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FILE.;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&amp;INFILE.;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-190.9 + 12.0548*X6 – 1.2010*X8;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Y_Hat_Probit_0 =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probnorm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(TEMP);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drop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%mend;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you call the SAS Macro, pass it the name of the data set and a name of a new data set where you want to store the results.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lvl="1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%SCORE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TEMPFILE, MY_NEW_FILE );</a:t>
            </a:r>
          </a:p>
        </p:txBody>
      </p:sp>
    </p:spTree>
    <p:extLst>
      <p:ext uri="{BB962C8B-B14F-4D97-AF65-F5344CB8AC3E}">
        <p14:creationId xmlns:p14="http://schemas.microsoft.com/office/powerpoint/2010/main" val="6222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Probit</a:t>
            </a:r>
            <a:r>
              <a:rPr lang="en-US" sz="2800" b="1" dirty="0">
                <a:solidFill>
                  <a:srgbClr val="C00000"/>
                </a:solidFill>
              </a:rPr>
              <a:t>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output of the </a:t>
            </a:r>
            <a:r>
              <a:rPr lang="en-US" dirty="0" err="1" smtClean="0"/>
              <a:t>proc</a:t>
            </a:r>
            <a:r>
              <a:rPr lang="en-US" dirty="0" smtClean="0"/>
              <a:t> print would be: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71864" y="1600206"/>
          <a:ext cx="3400272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66"/>
                <a:gridCol w="556566"/>
                <a:gridCol w="556566"/>
                <a:gridCol w="556566"/>
                <a:gridCol w="1174008"/>
              </a:tblGrid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Obs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X6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Y_Hat_Probit_0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0.99899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0.00092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  <a:tr h="17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Probit</a:t>
            </a:r>
            <a:r>
              <a:rPr lang="en-US" sz="2800" b="1" dirty="0">
                <a:solidFill>
                  <a:srgbClr val="C00000"/>
                </a:solidFill>
              </a:rPr>
              <a:t>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it is possible to predict the “Y” value for new input values. For example: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sz="900" b="1" dirty="0" smtClean="0"/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SomeNewData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X6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X8;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15  25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20 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35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25  45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30  50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35  55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 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%SCORE(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SomeNewData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NowItsScored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4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roc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NowItsScored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Probit</a:t>
            </a:r>
            <a:r>
              <a:rPr lang="en-US" sz="2800" b="1" dirty="0">
                <a:solidFill>
                  <a:srgbClr val="C00000"/>
                </a:solidFill>
              </a:rPr>
              <a:t>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output of the </a:t>
            </a:r>
            <a:r>
              <a:rPr lang="en-US" dirty="0" err="1" smtClean="0"/>
              <a:t>proc</a:t>
            </a:r>
            <a:r>
              <a:rPr lang="en-US" dirty="0" smtClean="0"/>
              <a:t> print would be: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88963"/>
              </p:ext>
            </p:extLst>
          </p:nvPr>
        </p:nvGraphicFramePr>
        <p:xfrm>
          <a:off x="2819400" y="1752600"/>
          <a:ext cx="3149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1320800"/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Obs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Y_Hat_Probit_0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0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All Three Scores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All Three Examples in One Macro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All Three Examples in One Macro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Step with all three scores is now contained in a SAS Macro:</a:t>
            </a:r>
          </a:p>
          <a:p>
            <a:pPr lvl="2"/>
            <a:endParaRPr lang="en-US" dirty="0"/>
          </a:p>
          <a:p>
            <a:pPr lvl="1"/>
            <a:r>
              <a:rPr 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%macro SCORE( INFILE, OUTFILE );</a:t>
            </a:r>
          </a:p>
          <a:p>
            <a:pPr lvl="2"/>
            <a:endParaRPr lang="en-US" sz="1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&amp;INFILE.;</a:t>
            </a:r>
          </a:p>
          <a:p>
            <a:pPr lvl="2"/>
            <a:endParaRPr lang="en-US" sz="1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* Calculate </a:t>
            </a:r>
            <a:r>
              <a:rPr lang="en-US" sz="1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of Y=1 from LOGIT Reference="0";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-327.0 + 20.5993*X6 - 2.0414*X8;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1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(TEMP);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(1.0+TEMP);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Y_Hat_Logit_0 = TEMP;</a:t>
            </a:r>
          </a:p>
          <a:p>
            <a:pPr lvl="2"/>
            <a:endParaRPr lang="en-US" sz="1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/** Calculate </a:t>
            </a:r>
            <a:r>
              <a:rPr lang="en-US" sz="1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of Y=1 from LOGIT Reference="1";*/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210.6 + -13.2155*X6 + 1.2996*X8;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1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(TEMP);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(1.0+TEMP);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Y_Hat_Logit_1 = 1-TEMP;</a:t>
            </a:r>
          </a:p>
          <a:p>
            <a:pPr lvl="2"/>
            <a:endParaRPr lang="en-US" sz="1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/** Calculate </a:t>
            </a:r>
            <a:r>
              <a:rPr lang="en-US" sz="1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of Y=1 from PROBIT Reference="0";*/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-190.9 + 12.0548*X6 - 1.2010*X8;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Y_Hat_Probit_0 = </a:t>
            </a:r>
            <a:r>
              <a:rPr lang="en-US" sz="1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probnorm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(TEMP);</a:t>
            </a:r>
          </a:p>
          <a:p>
            <a:pPr lvl="2"/>
            <a:endParaRPr lang="en-US" sz="1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drop TEMP;</a:t>
            </a:r>
          </a:p>
          <a:p>
            <a:pPr lvl="2"/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endParaRPr lang="en-US" sz="1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%mend;</a:t>
            </a:r>
            <a:endParaRPr lang="en-US" sz="1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All Three Examples in One Macro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output of the </a:t>
            </a:r>
            <a:r>
              <a:rPr lang="en-US" dirty="0" err="1" smtClean="0"/>
              <a:t>proc</a:t>
            </a:r>
            <a:r>
              <a:rPr lang="en-US" dirty="0" smtClean="0"/>
              <a:t> print would be: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8398" y="1600206"/>
          <a:ext cx="5547203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459"/>
                <a:gridCol w="556459"/>
                <a:gridCol w="556459"/>
                <a:gridCol w="556459"/>
                <a:gridCol w="1173781"/>
                <a:gridCol w="1078140"/>
                <a:gridCol w="1069446"/>
              </a:tblGrid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Obs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Y_Hat_Logit_0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Y_Hat_Logit_1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Y_Hat_Probit_0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0.9996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0.00179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0.99412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0.95584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0.99899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0.00496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0.03036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0.00233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0.01403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0.99997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  <a:tr h="17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04" marR="8704" marT="870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Raw Steam Usage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56991"/>
              </p:ext>
            </p:extLst>
          </p:nvPr>
        </p:nvGraphicFramePr>
        <p:xfrm>
          <a:off x="2743200" y="1600200"/>
          <a:ext cx="2423477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/>
                <a:gridCol w="753713"/>
                <a:gridCol w="556588"/>
                <a:gridCol w="556588"/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All Three Examples in One Macro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it is possible to predict the “Y” value for new input values. For example: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sz="900" b="1" dirty="0" smtClean="0"/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SomeNewData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X6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X8;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15  25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20 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35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25  45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30  50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35  55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 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%SCORE(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SomeNewData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NowItsScored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4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roc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NowItsScored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4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All Three Examples in One Macro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output of the </a:t>
            </a:r>
            <a:r>
              <a:rPr lang="en-US" dirty="0" err="1" smtClean="0"/>
              <a:t>proc</a:t>
            </a:r>
            <a:r>
              <a:rPr lang="en-US" dirty="0" smtClean="0"/>
              <a:t> print would be: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08467"/>
              </p:ext>
            </p:extLst>
          </p:nvPr>
        </p:nvGraphicFramePr>
        <p:xfrm>
          <a:off x="1784350" y="1905000"/>
          <a:ext cx="55753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1358900"/>
                <a:gridCol w="1143000"/>
                <a:gridCol w="12446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Obs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Y_Hat_Logit_0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Y_Hat_Logit_1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Y_Hat_Probit_0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0.99973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8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Good Idea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Safety Tip 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Safety Tip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some computer languages (including SAS), problems can occur with large numbers. Refer back to the data step for the logistic regression.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-327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+ 20.5993*X6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2.0414*X8;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TEMP 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Y_Hat_Logit_0 = 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rop TEMP;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Safety Tip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possible for the value of “TEMP” to become large if the value of X6 is large enough. Probably unlikely in this case, but theoretically possible.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-327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+ 20.5993*X6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2.0414*X8;</a:t>
            </a:r>
          </a:p>
          <a:p>
            <a:pPr lvl="2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TEMP 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Y_Hat_Logit_0 = 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rop TEMP;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Safety Tip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SAS takes an exponent of a very large number that it cannot handle, it returns a “missing” value. Thus, the Y_Hat_Logit_0 will be “missing”.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-327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+ 20.5993*X6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2.0414*X8;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TEMP 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(1.0+TEMP);</a:t>
            </a:r>
          </a:p>
          <a:p>
            <a:pPr lvl="2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Y_Hat_Logit_0 = 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rop TEMP;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Safety Tip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approach to dealing with this possibility is to include a check for a missing value and then handle the condition. There are two places to do this: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-327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+ 20.5993*X6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2.0414*X8;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TEMP 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(1.0+TEMP);</a:t>
            </a:r>
          </a:p>
          <a:p>
            <a:pPr lvl="2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Y_Hat_Logit_0 = 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rop TEMP;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6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Safety Tip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-327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+ 20.5993*X6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2.0414*X8;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TEMP );</a:t>
            </a:r>
          </a:p>
          <a:p>
            <a:pPr lvl="2"/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missing(TEMP) then TEMP = 99999;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Y_Hat_Logit_0 = TEMP;</a:t>
            </a: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rop TEMP;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Safety Tip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…. Or here. (Either one </a:t>
            </a:r>
            <a:r>
              <a:rPr lang="en-US" smtClean="0"/>
              <a:t>would work).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TEMPFILE;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-327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+ 20.5993*X6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2.0414*X8;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TEMP 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 = TEMP / (1.0+TEMP);</a:t>
            </a: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Y_Hat_Logit_0 = TEMP;</a:t>
            </a:r>
          </a:p>
          <a:p>
            <a:pPr lvl="2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missing(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Y_Hat_Logit_0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then Y_Hat_Logit_0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1;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drop TEMP;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Data Step to read in raw data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(notice that “Y” needs to be converted into a binary variable (0,1)</a:t>
            </a:r>
          </a:p>
          <a:p>
            <a:endParaRPr lang="en-US" sz="900" b="1" dirty="0" smtClean="0"/>
          </a:p>
          <a:p>
            <a:pPr lvl="6"/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 TEMPFILE;</a:t>
            </a:r>
            <a:endParaRPr lang="en-US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6"/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X6 X8 Y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6"/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 = (Y&gt;10);</a:t>
            </a:r>
            <a:endParaRPr lang="en-US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6"/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20  35.3  10.98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20  29.7  11.13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23  30.8  12.51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20  58.8  8.40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21  61.4  9.27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22  71.3  8.73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11  74.4  6.36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23  76.7  8.50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21  70.7  7.82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20  57.5  9.14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20  46.4  8.24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21  28.9  12.19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21  28.1  11.88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19  39.1  9.57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23  46.8  10.94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20  48.5  9.58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22  59.3  10.09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22  70.0  8.11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11  70.0  6.83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23  74.5  8.88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20  72.1  7.68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21  58.1  8.47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20  44.6  8.86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20  33.4  10.36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22  28.6  11.08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 </a:t>
            </a:r>
            <a:endParaRPr lang="en-US" sz="1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MODEL DEPLOYMENT: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Raw Steam Usage Data (with the target Y converted to a Binary value)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98689"/>
              </p:ext>
            </p:extLst>
          </p:nvPr>
        </p:nvGraphicFramePr>
        <p:xfrm>
          <a:off x="2743200" y="1600200"/>
          <a:ext cx="2423477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/>
                <a:gridCol w="753713"/>
                <a:gridCol w="556588"/>
                <a:gridCol w="556588"/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Simple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Logistic Regression REF=“0”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has many </a:t>
            </a:r>
            <a:r>
              <a:rPr lang="en-US" dirty="0" err="1" smtClean="0"/>
              <a:t>procs</a:t>
            </a:r>
            <a:r>
              <a:rPr lang="en-US" dirty="0" smtClean="0"/>
              <a:t> that can do Logistic Regression. PROC LOGISTIC is one of them.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PROC LOGISTIC (Logistic Regression)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REF=“0” </a:t>
            </a:r>
            <a:r>
              <a:rPr lang="en-US" dirty="0" smtClean="0"/>
              <a:t>means that PROC LOGISTIC will compute the probability that Y=1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logistic data=TEMPFILE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Y(ref=“0”)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 X6 X8;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quit;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Logistic Regression REF=“0”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582" y="12150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are the results from PROC LOGIT (REF=“0”)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48" y="1755648"/>
            <a:ext cx="40290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5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3620</Words>
  <Application>Microsoft Office PowerPoint</Application>
  <PresentationFormat>On-screen Show (4:3)</PresentationFormat>
  <Paragraphs>1396</Paragraphs>
  <Slides>48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Logistic Regression Deploy Score Code</vt:lpstr>
      <vt:lpstr>Simple Example</vt:lpstr>
      <vt:lpstr>MODEL DEPLOYMENT: Simple Example</vt:lpstr>
      <vt:lpstr>MODEL DEPLOYMENT: Simple Example</vt:lpstr>
      <vt:lpstr>MODEL DEPLOYMENT: Simple Example</vt:lpstr>
      <vt:lpstr>MODEL DEPLOYMENT: Simple Example</vt:lpstr>
      <vt:lpstr>Simple Example</vt:lpstr>
      <vt:lpstr>Logistic Regression REF=“0”</vt:lpstr>
      <vt:lpstr>Logistic Regression REF=“0”</vt:lpstr>
      <vt:lpstr>Logistic Regression REF=“0”</vt:lpstr>
      <vt:lpstr>Logistic Regression REF=“0”</vt:lpstr>
      <vt:lpstr>Logistic Regression REF=“0”</vt:lpstr>
      <vt:lpstr>Logistic Regression REF=“0”</vt:lpstr>
      <vt:lpstr>Logistic Regression REF=“0”</vt:lpstr>
      <vt:lpstr>Logistic Regression REF=“0”</vt:lpstr>
      <vt:lpstr>Logistic Regression REF=“0”</vt:lpstr>
      <vt:lpstr>Simple Example</vt:lpstr>
      <vt:lpstr>Logistic Regression REF=“1”</vt:lpstr>
      <vt:lpstr>Logistic Regression REF=“1”</vt:lpstr>
      <vt:lpstr>Logistic Regression REF=“1”</vt:lpstr>
      <vt:lpstr>Logistic Regression REF=“1”</vt:lpstr>
      <vt:lpstr>Logistic Regression REF=“1”</vt:lpstr>
      <vt:lpstr>Logistic Regression REF=“1”</vt:lpstr>
      <vt:lpstr>Logistic Regression REF=“1”</vt:lpstr>
      <vt:lpstr>Logistic Regression REF=“1”</vt:lpstr>
      <vt:lpstr>Logistic Regression REF=“1”</vt:lpstr>
      <vt:lpstr>Simple Example</vt:lpstr>
      <vt:lpstr>Probit Regression REF=“0”</vt:lpstr>
      <vt:lpstr>Probit Regression REF=“0”</vt:lpstr>
      <vt:lpstr>Probit Regression REF=“0”</vt:lpstr>
      <vt:lpstr>Probit Regression REF=“0”</vt:lpstr>
      <vt:lpstr>Probit Regression REF=“0”</vt:lpstr>
      <vt:lpstr>Probit Regression REF=“0”</vt:lpstr>
      <vt:lpstr>Probit Regression REF=“0”</vt:lpstr>
      <vt:lpstr>Probit Regression REF=“0”</vt:lpstr>
      <vt:lpstr>Probit Regression REF=“0”</vt:lpstr>
      <vt:lpstr>All Three Scores</vt:lpstr>
      <vt:lpstr>All Three Examples in One Macro</vt:lpstr>
      <vt:lpstr>All Three Examples in One Macro</vt:lpstr>
      <vt:lpstr>All Three Examples in One Macro</vt:lpstr>
      <vt:lpstr>All Three Examples in One Macro</vt:lpstr>
      <vt:lpstr>Good Idea</vt:lpstr>
      <vt:lpstr>Safety Tip</vt:lpstr>
      <vt:lpstr>Safety Tip</vt:lpstr>
      <vt:lpstr>Safety Tip</vt:lpstr>
      <vt:lpstr>Safety Tip</vt:lpstr>
      <vt:lpstr>Safety Tip</vt:lpstr>
      <vt:lpstr>Safety Tip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 Wedding</cp:lastModifiedBy>
  <cp:revision>80</cp:revision>
  <dcterms:created xsi:type="dcterms:W3CDTF">2006-08-16T00:00:00Z</dcterms:created>
  <dcterms:modified xsi:type="dcterms:W3CDTF">2014-12-02T14:30:40Z</dcterms:modified>
</cp:coreProperties>
</file>