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281" r:id="rId3"/>
    <p:sldId id="259" r:id="rId4"/>
    <p:sldId id="280" r:id="rId5"/>
    <p:sldId id="283" r:id="rId6"/>
    <p:sldId id="282" r:id="rId7"/>
    <p:sldId id="285" r:id="rId8"/>
    <p:sldId id="284" r:id="rId9"/>
    <p:sldId id="28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90FD2-FB17-4A19-9E12-DE54E6B41E5A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1F830-E88A-4AB9-A536-6836C623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Log Odds “</a:t>
            </a:r>
            <a:r>
              <a:rPr lang="en-US" b="1" dirty="0" err="1" smtClean="0">
                <a:solidFill>
                  <a:srgbClr val="C00000"/>
                </a:solidFill>
              </a:rPr>
              <a:t>Logit</a:t>
            </a:r>
            <a:r>
              <a:rPr lang="en-US" b="1" dirty="0" smtClean="0">
                <a:solidFill>
                  <a:srgbClr val="C00000"/>
                </a:solidFill>
              </a:rPr>
              <a:t>” Transform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19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“Natural Exponent” / “Natural Log”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“Natural Exponent”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Represented by “e”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“e” is an irrational number similar to “PI” in that it goes on forever  </a:t>
            </a:r>
            <a:r>
              <a:rPr lang="en-US" sz="1600" dirty="0" smtClean="0">
                <a:solidFill>
                  <a:srgbClr val="C00000"/>
                </a:solidFill>
              </a:rPr>
              <a:t>e = 2.718281828459045…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e</a:t>
            </a:r>
            <a:r>
              <a:rPr lang="en-US" sz="1600" baseline="30000" dirty="0" err="1" smtClean="0"/>
              <a:t>X</a:t>
            </a:r>
            <a:r>
              <a:rPr lang="en-US" sz="1600" dirty="0"/>
              <a:t> </a:t>
            </a:r>
            <a:r>
              <a:rPr lang="en-US" sz="1600" dirty="0" smtClean="0"/>
              <a:t>usually represented by </a:t>
            </a:r>
            <a:r>
              <a:rPr lang="en-US" sz="1600" dirty="0" err="1" smtClean="0"/>
              <a:t>exp</a:t>
            </a:r>
            <a:r>
              <a:rPr lang="en-US" sz="1600" dirty="0" smtClean="0"/>
              <a:t>(X) by most math packages such as SAS</a:t>
            </a:r>
            <a:endParaRPr lang="en-US" sz="1600" baseline="30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>
                <a:solidFill>
                  <a:srgbClr val="C00000"/>
                </a:solidFill>
              </a:rPr>
              <a:t>“Natural </a:t>
            </a:r>
            <a:r>
              <a:rPr lang="en-US" b="1" dirty="0" smtClean="0">
                <a:solidFill>
                  <a:srgbClr val="C00000"/>
                </a:solidFill>
              </a:rPr>
              <a:t>Log”</a:t>
            </a: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Represented by </a:t>
            </a:r>
            <a:r>
              <a:rPr lang="en-US" sz="1600" dirty="0" smtClean="0"/>
              <a:t>“</a:t>
            </a:r>
            <a:r>
              <a:rPr lang="en-US" sz="1600" dirty="0" err="1" smtClean="0"/>
              <a:t>ln</a:t>
            </a:r>
            <a:r>
              <a:rPr lang="en-US" sz="1600" dirty="0" smtClean="0"/>
              <a:t>”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“</a:t>
            </a:r>
            <a:r>
              <a:rPr lang="en-US" sz="1600" dirty="0" err="1" smtClean="0"/>
              <a:t>ln</a:t>
            </a:r>
            <a:r>
              <a:rPr lang="en-US" sz="1600" dirty="0" smtClean="0"/>
              <a:t>(X)” returns a logarithm of the base of “e”.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“</a:t>
            </a:r>
            <a:r>
              <a:rPr lang="en-US" sz="1600" dirty="0" err="1"/>
              <a:t>ln</a:t>
            </a:r>
            <a:r>
              <a:rPr lang="en-US" sz="1600" dirty="0"/>
              <a:t>(X)” </a:t>
            </a:r>
            <a:r>
              <a:rPr lang="en-US" sz="1600" dirty="0" smtClean="0"/>
              <a:t>is usually represented by: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err="1" smtClean="0">
                <a:solidFill>
                  <a:srgbClr val="C00000"/>
                </a:solidFill>
              </a:rPr>
              <a:t>ln</a:t>
            </a:r>
            <a:r>
              <a:rPr lang="en-US" sz="1400" dirty="0" smtClean="0">
                <a:solidFill>
                  <a:srgbClr val="C00000"/>
                </a:solidFill>
              </a:rPr>
              <a:t>(X</a:t>
            </a:r>
            <a:r>
              <a:rPr lang="en-US" sz="1400" dirty="0">
                <a:solidFill>
                  <a:srgbClr val="C00000"/>
                </a:solidFill>
              </a:rPr>
              <a:t>)</a:t>
            </a:r>
            <a:r>
              <a:rPr lang="en-US" sz="1400" dirty="0"/>
              <a:t> </a:t>
            </a:r>
            <a:r>
              <a:rPr lang="en-US" sz="1400" dirty="0" smtClean="0"/>
              <a:t>while log base 10 will be represented by </a:t>
            </a:r>
            <a:r>
              <a:rPr lang="en-US" sz="1400" dirty="0" smtClean="0">
                <a:solidFill>
                  <a:srgbClr val="C00000"/>
                </a:solidFill>
              </a:rPr>
              <a:t>log(X)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HOWEVER … in SAS (confusingly enough)… “</a:t>
            </a:r>
            <a:r>
              <a:rPr lang="en-US" sz="1600" dirty="0" err="1" smtClean="0"/>
              <a:t>ln</a:t>
            </a:r>
            <a:r>
              <a:rPr lang="en-US" sz="1600" dirty="0" smtClean="0"/>
              <a:t>(X)” is represented by: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</a:rPr>
              <a:t>log(X</a:t>
            </a:r>
            <a:r>
              <a:rPr lang="en-US" sz="1400" dirty="0">
                <a:solidFill>
                  <a:srgbClr val="C00000"/>
                </a:solidFill>
              </a:rPr>
              <a:t>)</a:t>
            </a:r>
            <a:r>
              <a:rPr lang="en-US" sz="1400" dirty="0"/>
              <a:t> while log base 10 will be represented by </a:t>
            </a:r>
            <a:r>
              <a:rPr lang="en-US" sz="1400" dirty="0" smtClean="0">
                <a:solidFill>
                  <a:srgbClr val="C00000"/>
                </a:solidFill>
              </a:rPr>
              <a:t>log10(X</a:t>
            </a:r>
            <a:r>
              <a:rPr lang="en-US" sz="1400" dirty="0">
                <a:solidFill>
                  <a:srgbClr val="C00000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CONVERSION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X = </a:t>
            </a:r>
            <a:r>
              <a:rPr lang="en-US" sz="1600" b="1" dirty="0" err="1" smtClean="0">
                <a:solidFill>
                  <a:srgbClr val="00B050"/>
                </a:solidFill>
              </a:rPr>
              <a:t>ln</a:t>
            </a:r>
            <a:r>
              <a:rPr lang="en-US" sz="1600" b="1" dirty="0" smtClean="0">
                <a:solidFill>
                  <a:srgbClr val="00B050"/>
                </a:solidFill>
              </a:rPr>
              <a:t>( </a:t>
            </a:r>
            <a:r>
              <a:rPr lang="en-US" sz="1600" b="1" dirty="0" err="1" smtClean="0">
                <a:solidFill>
                  <a:srgbClr val="00B050"/>
                </a:solidFill>
              </a:rPr>
              <a:t>e</a:t>
            </a:r>
            <a:r>
              <a:rPr lang="en-US" sz="1600" b="1" baseline="30000" dirty="0" err="1" smtClean="0">
                <a:solidFill>
                  <a:srgbClr val="00B050"/>
                </a:solidFill>
              </a:rPr>
              <a:t>X</a:t>
            </a:r>
            <a:r>
              <a:rPr lang="en-US" sz="1600" b="1" dirty="0" smtClean="0">
                <a:solidFill>
                  <a:srgbClr val="00B050"/>
                </a:solidFill>
              </a:rPr>
              <a:t> )</a:t>
            </a:r>
            <a:r>
              <a:rPr lang="en-US" sz="1600" b="1" dirty="0" smtClean="0"/>
              <a:t> </a:t>
            </a:r>
            <a:r>
              <a:rPr lang="en-US" sz="1600" dirty="0" smtClean="0"/>
              <a:t>=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US" sz="1600" b="1" baseline="30000" dirty="0" err="1" smtClean="0">
                <a:solidFill>
                  <a:schemeClr val="accent4">
                    <a:lumMod val="75000"/>
                  </a:schemeClr>
                </a:solidFill>
              </a:rPr>
              <a:t>ln</a:t>
            </a:r>
            <a:r>
              <a:rPr lang="en-US" sz="1600" b="1" baseline="30000" dirty="0" smtClean="0">
                <a:solidFill>
                  <a:schemeClr val="accent4">
                    <a:lumMod val="75000"/>
                  </a:schemeClr>
                </a:solidFill>
              </a:rPr>
              <a:t>(X)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5 = </a:t>
            </a:r>
            <a:r>
              <a:rPr lang="en-US" sz="1600" b="1" dirty="0" err="1">
                <a:solidFill>
                  <a:srgbClr val="00B050"/>
                </a:solidFill>
              </a:rPr>
              <a:t>ln</a:t>
            </a:r>
            <a:r>
              <a:rPr lang="en-US" sz="1600" b="1" dirty="0">
                <a:solidFill>
                  <a:srgbClr val="00B050"/>
                </a:solidFill>
              </a:rPr>
              <a:t>( </a:t>
            </a:r>
            <a:r>
              <a:rPr lang="en-US" sz="1600" b="1" dirty="0" smtClean="0">
                <a:solidFill>
                  <a:srgbClr val="00B050"/>
                </a:solidFill>
              </a:rPr>
              <a:t>e</a:t>
            </a:r>
            <a:r>
              <a:rPr lang="en-US" sz="1600" b="1" baseline="30000" dirty="0" smtClean="0">
                <a:solidFill>
                  <a:srgbClr val="00B050"/>
                </a:solidFill>
              </a:rPr>
              <a:t>5</a:t>
            </a:r>
            <a:r>
              <a:rPr lang="en-US" sz="1600" b="1" dirty="0" smtClean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  <a:r>
              <a:rPr lang="en-US" sz="1600" dirty="0" smtClean="0"/>
              <a:t> = </a:t>
            </a:r>
            <a:r>
              <a:rPr lang="en-US" sz="1600" b="1" dirty="0" err="1">
                <a:solidFill>
                  <a:srgbClr val="00B050"/>
                </a:solidFill>
              </a:rPr>
              <a:t>ln</a:t>
            </a:r>
            <a:r>
              <a:rPr lang="en-US" sz="1600" b="1" dirty="0">
                <a:solidFill>
                  <a:srgbClr val="00B050"/>
                </a:solidFill>
              </a:rPr>
              <a:t>( </a:t>
            </a:r>
            <a:r>
              <a:rPr lang="en-US" sz="1600" b="1" dirty="0" smtClean="0">
                <a:solidFill>
                  <a:srgbClr val="00B050"/>
                </a:solidFill>
              </a:rPr>
              <a:t>148.413 ) = 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5 =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US" sz="1600" b="1" baseline="30000" dirty="0" err="1" smtClean="0">
                <a:solidFill>
                  <a:schemeClr val="accent4">
                    <a:lumMod val="75000"/>
                  </a:schemeClr>
                </a:solidFill>
              </a:rPr>
              <a:t>ln</a:t>
            </a:r>
            <a:r>
              <a:rPr lang="en-US" sz="1600" b="1" baseline="30000" dirty="0" smtClean="0">
                <a:solidFill>
                  <a:schemeClr val="accent4">
                    <a:lumMod val="75000"/>
                  </a:schemeClr>
                </a:solidFill>
              </a:rPr>
              <a:t>(5)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 = e</a:t>
            </a:r>
            <a:r>
              <a:rPr lang="en-US" sz="1600" b="1" baseline="30000" dirty="0" smtClean="0">
                <a:solidFill>
                  <a:schemeClr val="accent4">
                    <a:lumMod val="75000"/>
                  </a:schemeClr>
                </a:solidFill>
              </a:rPr>
              <a:t>1.609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 = 5</a:t>
            </a:r>
            <a:endParaRPr lang="en-US" sz="1600" b="1" baseline="30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5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PROBABILITY / ODDS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Probability range	: 0.0 to 1.0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Odds range		: 0.0 to INFINITY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CONVERSION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Odds = Probability / (1-Probability)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b="1" dirty="0" err="1" smtClean="0">
                <a:solidFill>
                  <a:srgbClr val="FF0000"/>
                </a:solidFill>
              </a:rPr>
              <a:t>Prob</a:t>
            </a:r>
            <a:r>
              <a:rPr lang="en-US" sz="1400" b="1" dirty="0" smtClean="0">
                <a:solidFill>
                  <a:srgbClr val="FF0000"/>
                </a:solidFill>
              </a:rPr>
              <a:t> = 0.5</a:t>
            </a:r>
            <a:r>
              <a:rPr lang="en-US" sz="1400" dirty="0" smtClean="0"/>
              <a:t>	=&gt;	Odds = 0.5 / (1-0.5) 	= 0.5/0.5 		</a:t>
            </a:r>
            <a:r>
              <a:rPr lang="en-US" sz="1400" b="1" dirty="0" smtClean="0">
                <a:solidFill>
                  <a:srgbClr val="00B050"/>
                </a:solidFill>
              </a:rPr>
              <a:t>= 1.0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b="1" dirty="0" err="1" smtClean="0">
                <a:solidFill>
                  <a:srgbClr val="FF0000"/>
                </a:solidFill>
              </a:rPr>
              <a:t>Prob</a:t>
            </a:r>
            <a:r>
              <a:rPr lang="en-US" sz="1400" b="1" dirty="0" smtClean="0">
                <a:solidFill>
                  <a:srgbClr val="FF0000"/>
                </a:solidFill>
              </a:rPr>
              <a:t> = 0.2</a:t>
            </a:r>
            <a:r>
              <a:rPr lang="en-US" sz="1400" dirty="0" smtClean="0"/>
              <a:t>	=&gt;	Odds = 0.2 / (1-0.2) 	= 0.2/0.8 		</a:t>
            </a:r>
            <a:r>
              <a:rPr lang="en-US" sz="1400" b="1" dirty="0" smtClean="0">
                <a:solidFill>
                  <a:srgbClr val="00B050"/>
                </a:solidFill>
              </a:rPr>
              <a:t>= 0.25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b="1" dirty="0" err="1" smtClean="0">
                <a:solidFill>
                  <a:srgbClr val="FF0000"/>
                </a:solidFill>
              </a:rPr>
              <a:t>Prob</a:t>
            </a:r>
            <a:r>
              <a:rPr lang="en-US" sz="1400" b="1" dirty="0" smtClean="0">
                <a:solidFill>
                  <a:srgbClr val="FF0000"/>
                </a:solidFill>
              </a:rPr>
              <a:t> = 0.99</a:t>
            </a:r>
            <a:r>
              <a:rPr lang="en-US" sz="1400" dirty="0" smtClean="0"/>
              <a:t>	=&gt;	Odds = 0.99 / (1-0.99) 	= 0.99/0.01		</a:t>
            </a:r>
            <a:r>
              <a:rPr lang="en-US" sz="1400" b="1" dirty="0" smtClean="0">
                <a:solidFill>
                  <a:srgbClr val="00B050"/>
                </a:solidFill>
              </a:rPr>
              <a:t>= 99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Probability = Odds / (1+ Odds)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B050"/>
                </a:solidFill>
              </a:rPr>
              <a:t>Odds </a:t>
            </a:r>
            <a:r>
              <a:rPr lang="en-US" sz="1400" b="1" dirty="0">
                <a:solidFill>
                  <a:srgbClr val="00B050"/>
                </a:solidFill>
              </a:rPr>
              <a:t>= </a:t>
            </a:r>
            <a:r>
              <a:rPr lang="en-US" sz="1400" b="1" dirty="0" smtClean="0">
                <a:solidFill>
                  <a:srgbClr val="00B050"/>
                </a:solidFill>
              </a:rPr>
              <a:t>1</a:t>
            </a:r>
            <a:r>
              <a:rPr lang="en-US" sz="1400" dirty="0"/>
              <a:t>	</a:t>
            </a:r>
            <a:r>
              <a:rPr lang="en-US" sz="1400" dirty="0" smtClean="0"/>
              <a:t>=&gt;</a:t>
            </a:r>
            <a:r>
              <a:rPr lang="en-US" sz="1400" dirty="0"/>
              <a:t>	</a:t>
            </a:r>
            <a:r>
              <a:rPr lang="en-US" sz="1400" dirty="0" err="1" smtClean="0"/>
              <a:t>Prob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1 </a:t>
            </a:r>
            <a:r>
              <a:rPr lang="en-US" sz="1400" dirty="0"/>
              <a:t>/ (</a:t>
            </a:r>
            <a:r>
              <a:rPr lang="en-US" sz="1400" dirty="0" smtClean="0"/>
              <a:t>1+1) 	= 1/2 		</a:t>
            </a:r>
            <a:r>
              <a:rPr lang="en-US" sz="1400" b="1" dirty="0" smtClean="0">
                <a:solidFill>
                  <a:srgbClr val="FF0000"/>
                </a:solidFill>
              </a:rPr>
              <a:t>= 0.5</a:t>
            </a:r>
            <a:endParaRPr lang="en-US" sz="1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B050"/>
                </a:solidFill>
              </a:rPr>
              <a:t>Odds </a:t>
            </a:r>
            <a:r>
              <a:rPr lang="en-US" sz="1400" b="1" dirty="0">
                <a:solidFill>
                  <a:srgbClr val="00B050"/>
                </a:solidFill>
              </a:rPr>
              <a:t>= </a:t>
            </a:r>
            <a:r>
              <a:rPr lang="en-US" sz="1400" b="1" dirty="0" smtClean="0">
                <a:solidFill>
                  <a:srgbClr val="00B050"/>
                </a:solidFill>
              </a:rPr>
              <a:t>0.25</a:t>
            </a:r>
            <a:r>
              <a:rPr lang="en-US" sz="1400" dirty="0"/>
              <a:t>	</a:t>
            </a:r>
            <a:r>
              <a:rPr lang="en-US" sz="1400" dirty="0" smtClean="0"/>
              <a:t>=&gt;</a:t>
            </a:r>
            <a:r>
              <a:rPr lang="en-US" sz="1400" dirty="0"/>
              <a:t>	</a:t>
            </a:r>
            <a:r>
              <a:rPr lang="en-US" sz="1400" dirty="0" err="1" smtClean="0"/>
              <a:t>Prob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0.25 </a:t>
            </a:r>
            <a:r>
              <a:rPr lang="en-US" sz="1400" dirty="0"/>
              <a:t>/ (</a:t>
            </a:r>
            <a:r>
              <a:rPr lang="en-US" sz="1400" dirty="0" smtClean="0"/>
              <a:t>1+0.25) 	= 0.25/1.25 		</a:t>
            </a:r>
            <a:r>
              <a:rPr lang="en-US" sz="1400" b="1" dirty="0" smtClean="0">
                <a:solidFill>
                  <a:srgbClr val="FF0000"/>
                </a:solidFill>
              </a:rPr>
              <a:t>= 0.2</a:t>
            </a:r>
            <a:endParaRPr lang="en-US" sz="1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B050"/>
                </a:solidFill>
              </a:rPr>
              <a:t>Odds </a:t>
            </a:r>
            <a:r>
              <a:rPr lang="en-US" sz="1400" b="1" dirty="0">
                <a:solidFill>
                  <a:srgbClr val="00B050"/>
                </a:solidFill>
              </a:rPr>
              <a:t>= </a:t>
            </a:r>
            <a:r>
              <a:rPr lang="en-US" sz="1400" b="1" dirty="0" smtClean="0">
                <a:solidFill>
                  <a:srgbClr val="00B050"/>
                </a:solidFill>
              </a:rPr>
              <a:t>99</a:t>
            </a:r>
            <a:r>
              <a:rPr lang="en-US" sz="1400" dirty="0"/>
              <a:t>	</a:t>
            </a:r>
            <a:r>
              <a:rPr lang="en-US" sz="1400" dirty="0" smtClean="0"/>
              <a:t>=&gt;</a:t>
            </a:r>
            <a:r>
              <a:rPr lang="en-US" sz="1400" dirty="0"/>
              <a:t>	</a:t>
            </a:r>
            <a:r>
              <a:rPr lang="en-US" sz="1400" dirty="0" err="1" smtClean="0"/>
              <a:t>Prob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99 </a:t>
            </a:r>
            <a:r>
              <a:rPr lang="en-US" sz="1400" dirty="0"/>
              <a:t>/ (</a:t>
            </a:r>
            <a:r>
              <a:rPr lang="en-US" sz="1400" dirty="0" smtClean="0"/>
              <a:t>1+99</a:t>
            </a:r>
            <a:r>
              <a:rPr lang="en-US" sz="1400" dirty="0"/>
              <a:t>) </a:t>
            </a:r>
            <a:r>
              <a:rPr lang="en-US" sz="1400" dirty="0" smtClean="0"/>
              <a:t>	= 99/100 		</a:t>
            </a:r>
            <a:r>
              <a:rPr lang="en-US" sz="1400" b="1" dirty="0" smtClean="0">
                <a:solidFill>
                  <a:srgbClr val="FF0000"/>
                </a:solidFill>
              </a:rPr>
              <a:t>= 0.99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ODDS / LOG ODDS “LOGIT”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Odds range		: 0.0 to INFINITY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Log Odds “</a:t>
            </a:r>
            <a:r>
              <a:rPr lang="en-US" dirty="0" err="1" smtClean="0"/>
              <a:t>Logit</a:t>
            </a:r>
            <a:r>
              <a:rPr lang="en-US" dirty="0" smtClean="0"/>
              <a:t>” range	: -INFINITY to +INFINITY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CONVERSION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Odds = </a:t>
            </a:r>
            <a:r>
              <a:rPr lang="en-US" dirty="0" err="1" smtClean="0">
                <a:solidFill>
                  <a:srgbClr val="C00000"/>
                </a:solidFill>
              </a:rPr>
              <a:t>e</a:t>
            </a:r>
            <a:r>
              <a:rPr lang="en-US" baseline="30000" dirty="0" err="1" smtClean="0">
                <a:solidFill>
                  <a:srgbClr val="C00000"/>
                </a:solidFill>
              </a:rPr>
              <a:t>Logit</a:t>
            </a:r>
            <a:r>
              <a:rPr lang="en-US" dirty="0" smtClean="0">
                <a:solidFill>
                  <a:srgbClr val="C00000"/>
                </a:solidFill>
              </a:rPr>
              <a:t> = </a:t>
            </a:r>
            <a:r>
              <a:rPr lang="en-US" dirty="0" err="1" smtClean="0">
                <a:solidFill>
                  <a:srgbClr val="C00000"/>
                </a:solidFill>
              </a:rPr>
              <a:t>exp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Logit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rgbClr val="FF0000"/>
                </a:solidFill>
              </a:rPr>
              <a:t>Logit</a:t>
            </a:r>
            <a:r>
              <a:rPr lang="en-US" sz="1600" b="1" dirty="0" smtClean="0">
                <a:solidFill>
                  <a:srgbClr val="FF0000"/>
                </a:solidFill>
              </a:rPr>
              <a:t> = -5</a:t>
            </a:r>
            <a:r>
              <a:rPr lang="en-US" sz="1600" dirty="0" smtClean="0"/>
              <a:t>		=&gt;	Odds = e</a:t>
            </a:r>
            <a:r>
              <a:rPr lang="en-US" sz="1600" baseline="30000" dirty="0" smtClean="0"/>
              <a:t>-5</a:t>
            </a:r>
            <a:r>
              <a:rPr lang="en-US" sz="1600" dirty="0" smtClean="0"/>
              <a:t> 		</a:t>
            </a:r>
            <a:r>
              <a:rPr lang="en-US" sz="1600" b="1" dirty="0" smtClean="0">
                <a:solidFill>
                  <a:srgbClr val="00B050"/>
                </a:solidFill>
              </a:rPr>
              <a:t>= 0.006738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err="1">
                <a:solidFill>
                  <a:srgbClr val="FF0000"/>
                </a:solidFill>
              </a:rPr>
              <a:t>Logit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= </a:t>
            </a:r>
            <a:r>
              <a:rPr lang="en-US" sz="1600" b="1" dirty="0">
                <a:solidFill>
                  <a:srgbClr val="FF0000"/>
                </a:solidFill>
              </a:rPr>
              <a:t>0</a:t>
            </a:r>
            <a:r>
              <a:rPr lang="en-US" sz="1600" dirty="0" smtClean="0"/>
              <a:t>		=&gt;	Odds = e</a:t>
            </a:r>
            <a:r>
              <a:rPr lang="en-US" sz="1600" baseline="30000" dirty="0" smtClean="0"/>
              <a:t>0</a:t>
            </a:r>
            <a:r>
              <a:rPr lang="en-US" sz="1600" dirty="0" smtClean="0"/>
              <a:t> 		</a:t>
            </a:r>
            <a:r>
              <a:rPr lang="en-US" sz="1600" b="1" dirty="0" smtClean="0">
                <a:solidFill>
                  <a:srgbClr val="00B050"/>
                </a:solidFill>
              </a:rPr>
              <a:t>= 1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err="1">
                <a:solidFill>
                  <a:srgbClr val="FF0000"/>
                </a:solidFill>
              </a:rPr>
              <a:t>Logit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= </a:t>
            </a:r>
            <a:r>
              <a:rPr lang="en-US" sz="1600" b="1" dirty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		=&gt;	Odds = e</a:t>
            </a:r>
            <a:r>
              <a:rPr lang="en-US" sz="1600" baseline="30000" dirty="0" smtClean="0"/>
              <a:t>5</a:t>
            </a:r>
            <a:r>
              <a:rPr lang="en-US" sz="1600" dirty="0" smtClean="0"/>
              <a:t>		</a:t>
            </a:r>
            <a:r>
              <a:rPr lang="en-US" sz="1600" b="1" dirty="0" smtClean="0">
                <a:solidFill>
                  <a:srgbClr val="00B050"/>
                </a:solidFill>
              </a:rPr>
              <a:t>= 148.413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C00000"/>
                </a:solidFill>
              </a:rPr>
              <a:t>Logit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 smtClean="0">
                <a:solidFill>
                  <a:srgbClr val="C00000"/>
                </a:solidFill>
              </a:rPr>
              <a:t>ln</a:t>
            </a:r>
            <a:r>
              <a:rPr lang="en-US" dirty="0" smtClean="0">
                <a:solidFill>
                  <a:srgbClr val="C00000"/>
                </a:solidFill>
              </a:rPr>
              <a:t>(Odds)</a:t>
            </a:r>
            <a:endParaRPr lang="en-US" dirty="0" smtClean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B050"/>
                </a:solidFill>
              </a:rPr>
              <a:t>Odds </a:t>
            </a:r>
            <a:r>
              <a:rPr lang="en-US" sz="1600" b="1" dirty="0">
                <a:solidFill>
                  <a:srgbClr val="00B050"/>
                </a:solidFill>
              </a:rPr>
              <a:t>= </a:t>
            </a:r>
            <a:r>
              <a:rPr lang="en-US" sz="1600" b="1" dirty="0" smtClean="0">
                <a:solidFill>
                  <a:srgbClr val="00B050"/>
                </a:solidFill>
              </a:rPr>
              <a:t>0.006738	</a:t>
            </a:r>
            <a:r>
              <a:rPr lang="en-US" sz="1600" dirty="0" smtClean="0"/>
              <a:t>=&gt; 	</a:t>
            </a:r>
            <a:r>
              <a:rPr lang="en-US" sz="1600" dirty="0" err="1" smtClean="0"/>
              <a:t>Logit</a:t>
            </a:r>
            <a:r>
              <a:rPr lang="en-US" sz="1600" dirty="0" smtClean="0"/>
              <a:t> = </a:t>
            </a:r>
            <a:r>
              <a:rPr lang="en-US" sz="1600" dirty="0" err="1" smtClean="0"/>
              <a:t>ln</a:t>
            </a:r>
            <a:r>
              <a:rPr lang="en-US" sz="1600" dirty="0" smtClean="0"/>
              <a:t>(0.006738)	</a:t>
            </a:r>
            <a:r>
              <a:rPr lang="en-US" sz="1600" b="1" dirty="0" smtClean="0">
                <a:solidFill>
                  <a:srgbClr val="FF0000"/>
                </a:solidFill>
              </a:rPr>
              <a:t>= -5</a:t>
            </a:r>
            <a:endParaRPr lang="en-US" sz="16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B050"/>
                </a:solidFill>
              </a:rPr>
              <a:t>Odds </a:t>
            </a:r>
            <a:r>
              <a:rPr lang="en-US" sz="1600" b="1" dirty="0">
                <a:solidFill>
                  <a:srgbClr val="00B050"/>
                </a:solidFill>
              </a:rPr>
              <a:t>= </a:t>
            </a:r>
            <a:r>
              <a:rPr lang="en-US" sz="1600" b="1" dirty="0" smtClean="0">
                <a:solidFill>
                  <a:srgbClr val="00B050"/>
                </a:solidFill>
              </a:rPr>
              <a:t>1</a:t>
            </a:r>
            <a:r>
              <a:rPr lang="en-US" sz="1600" dirty="0"/>
              <a:t>	</a:t>
            </a:r>
            <a:r>
              <a:rPr lang="en-US" sz="1600" dirty="0" smtClean="0"/>
              <a:t>	=&gt;</a:t>
            </a:r>
            <a:r>
              <a:rPr lang="en-US" sz="1600" dirty="0"/>
              <a:t>	</a:t>
            </a:r>
            <a:r>
              <a:rPr lang="en-US" sz="1600" dirty="0" err="1" smtClean="0"/>
              <a:t>Logit</a:t>
            </a:r>
            <a:r>
              <a:rPr lang="en-US" sz="1600" dirty="0" smtClean="0"/>
              <a:t> = </a:t>
            </a:r>
            <a:r>
              <a:rPr lang="en-US" sz="1600" dirty="0" err="1" smtClean="0"/>
              <a:t>ln</a:t>
            </a:r>
            <a:r>
              <a:rPr lang="en-US" sz="1600" dirty="0" smtClean="0"/>
              <a:t>(1)	</a:t>
            </a:r>
            <a:r>
              <a:rPr lang="en-US" sz="1600" b="1" dirty="0" smtClean="0">
                <a:solidFill>
                  <a:srgbClr val="FF0000"/>
                </a:solidFill>
              </a:rPr>
              <a:t>= 0</a:t>
            </a:r>
            <a:endParaRPr lang="en-US" sz="16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B050"/>
                </a:solidFill>
              </a:rPr>
              <a:t>Odds </a:t>
            </a:r>
            <a:r>
              <a:rPr lang="en-US" sz="1600" b="1" dirty="0">
                <a:solidFill>
                  <a:srgbClr val="00B050"/>
                </a:solidFill>
              </a:rPr>
              <a:t>= </a:t>
            </a:r>
            <a:r>
              <a:rPr lang="en-US" sz="1600" b="1" dirty="0" smtClean="0">
                <a:solidFill>
                  <a:srgbClr val="00B050"/>
                </a:solidFill>
              </a:rPr>
              <a:t>148.413</a:t>
            </a:r>
            <a:r>
              <a:rPr lang="en-US" sz="1600" dirty="0"/>
              <a:t>	</a:t>
            </a:r>
            <a:r>
              <a:rPr lang="en-US" sz="1600" dirty="0" smtClean="0"/>
              <a:t>=&gt;</a:t>
            </a:r>
            <a:r>
              <a:rPr lang="en-US" sz="1600" dirty="0"/>
              <a:t>	</a:t>
            </a:r>
            <a:r>
              <a:rPr lang="en-US" sz="1600" dirty="0" err="1" smtClean="0"/>
              <a:t>Logit</a:t>
            </a:r>
            <a:r>
              <a:rPr lang="en-US" sz="1600" dirty="0" smtClean="0"/>
              <a:t> = </a:t>
            </a:r>
            <a:r>
              <a:rPr lang="en-US" sz="1600" dirty="0" err="1" smtClean="0"/>
              <a:t>ln</a:t>
            </a:r>
            <a:r>
              <a:rPr lang="en-US" sz="1600" dirty="0" smtClean="0"/>
              <a:t>(148.413)	</a:t>
            </a:r>
            <a:r>
              <a:rPr lang="en-US" sz="1600" b="1" dirty="0" smtClean="0">
                <a:solidFill>
                  <a:srgbClr val="FF0000"/>
                </a:solidFill>
              </a:rPr>
              <a:t>= 5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Convert: PROB </a:t>
            </a:r>
            <a:r>
              <a:rPr lang="en-US" sz="3600" b="1" dirty="0">
                <a:solidFill>
                  <a:srgbClr val="C00000"/>
                </a:solidFill>
              </a:rPr>
              <a:t>to ODDS to LOGIT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Convert to: ODDS = PROB/(1-PROB)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Convert to: LOGIT = </a:t>
            </a:r>
            <a:r>
              <a:rPr lang="en-US" dirty="0" err="1" smtClean="0"/>
              <a:t>ln</a:t>
            </a:r>
            <a:r>
              <a:rPr lang="en-US" dirty="0" smtClean="0"/>
              <a:t>(ODDS)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EXAMPLE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PROB 	= 0.75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ODDS	= 0.75 / (1-0.75) 	= 0.75/0.25 	= 3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LOGIT	= </a:t>
            </a:r>
            <a:r>
              <a:rPr lang="en-US" dirty="0" err="1" smtClean="0"/>
              <a:t>ln</a:t>
            </a:r>
            <a:r>
              <a:rPr lang="en-US" dirty="0" smtClean="0"/>
              <a:t>(3) 		= 1.0986</a:t>
            </a:r>
          </a:p>
        </p:txBody>
      </p:sp>
    </p:spTree>
    <p:extLst>
      <p:ext uri="{BB962C8B-B14F-4D97-AF65-F5344CB8AC3E}">
        <p14:creationId xmlns:p14="http://schemas.microsoft.com/office/powerpoint/2010/main" val="16730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Convert: PROB to ODDS to LOGIT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41194"/>
              </p:ext>
            </p:extLst>
          </p:nvPr>
        </p:nvGraphicFramePr>
        <p:xfrm>
          <a:off x="1524000" y="1397000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-6.90675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-4.59512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-2.19722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0.333333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-1.09861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0.666667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-0.40547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0.40547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1.09861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2.19722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4.59512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6.90675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8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Convert: LOGIT </a:t>
            </a:r>
            <a:r>
              <a:rPr lang="en-US" sz="3600" b="1" dirty="0">
                <a:solidFill>
                  <a:srgbClr val="C00000"/>
                </a:solidFill>
              </a:rPr>
              <a:t>to ODDS to PROB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LOGIT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Convert to: ODDS = </a:t>
            </a:r>
            <a:r>
              <a:rPr lang="en-US" dirty="0" err="1" smtClean="0"/>
              <a:t>exp</a:t>
            </a:r>
            <a:r>
              <a:rPr lang="en-US" dirty="0" smtClean="0"/>
              <a:t>(LOGIT)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Convert to: PROB = ODDS</a:t>
            </a:r>
            <a:r>
              <a:rPr lang="en-US" dirty="0"/>
              <a:t> </a:t>
            </a:r>
            <a:r>
              <a:rPr lang="en-US" dirty="0" smtClean="0"/>
              <a:t>/ (1+ODDS)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EXAMPLE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LOGIT	= 2.5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ODDS	= e</a:t>
            </a:r>
            <a:r>
              <a:rPr lang="en-US" baseline="30000" dirty="0" smtClean="0"/>
              <a:t>2.5</a:t>
            </a:r>
            <a:r>
              <a:rPr lang="en-US" dirty="0" smtClean="0"/>
              <a:t> 			= </a:t>
            </a:r>
            <a:r>
              <a:rPr lang="en-US" dirty="0" err="1" smtClean="0"/>
              <a:t>exp</a:t>
            </a:r>
            <a:r>
              <a:rPr lang="en-US" dirty="0" smtClean="0"/>
              <a:t>(2.5)	= 12.182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PROB	= 12.182/(1+12.182) 			= 0.924</a:t>
            </a:r>
          </a:p>
        </p:txBody>
      </p:sp>
    </p:spTree>
    <p:extLst>
      <p:ext uri="{BB962C8B-B14F-4D97-AF65-F5344CB8AC3E}">
        <p14:creationId xmlns:p14="http://schemas.microsoft.com/office/powerpoint/2010/main" val="21820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Convert: LOGIT to ODDS to PROB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834006"/>
              </p:ext>
            </p:extLst>
          </p:nvPr>
        </p:nvGraphicFramePr>
        <p:xfrm>
          <a:off x="1524000" y="1397000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4.53999E-05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4.53979E-05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0.000335463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0.00033535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0.006737947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0.006692851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0.049787068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0.047425873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0.904837418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0.475020813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1.105170918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0.524979187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20.08553692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0.952574127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148.4131591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0.993307149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2980.957987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0.99966465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22026.46579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0.999954602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3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WHY WORK WITH LOGIT </a:t>
            </a:r>
            <a:r>
              <a:rPr lang="en-US" sz="3600" b="1" dirty="0" smtClean="0">
                <a:solidFill>
                  <a:srgbClr val="C00000"/>
                </a:solidFill>
              </a:rPr>
              <a:t>…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(</a:t>
            </a:r>
            <a:r>
              <a:rPr lang="en-US" sz="3600" b="1" dirty="0">
                <a:solidFill>
                  <a:srgbClr val="C00000"/>
                </a:solidFill>
              </a:rPr>
              <a:t>and then convert to PROB)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PROBABILITY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If you use a 1 and 0 in Linear (OLS) Regression, you violate important assumptions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Violating these assumptions can lead to bad models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Also, you can end up with probability values that are NEGATIVE or MORE than 100%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B050"/>
                </a:solidFill>
              </a:rPr>
              <a:t>Let’s convert to LOGIT !!!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LOGIT: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Regression with </a:t>
            </a:r>
            <a:r>
              <a:rPr lang="en-US" dirty="0" err="1" smtClean="0"/>
              <a:t>Logit</a:t>
            </a:r>
            <a:r>
              <a:rPr lang="en-US" dirty="0" smtClean="0"/>
              <a:t> values won’t violate assumptions, so models are better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Logit</a:t>
            </a:r>
            <a:r>
              <a:rPr lang="en-US" dirty="0" smtClean="0"/>
              <a:t> can take any value from +/- Infinity, so we don’t worry about strange results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Unfortunately </a:t>
            </a:r>
            <a:r>
              <a:rPr lang="en-US" dirty="0" err="1" smtClean="0"/>
              <a:t>Logit</a:t>
            </a:r>
            <a:r>
              <a:rPr lang="en-US" dirty="0" smtClean="0"/>
              <a:t> is difficult to interpret (what does a </a:t>
            </a:r>
            <a:r>
              <a:rPr lang="en-US" dirty="0" err="1" smtClean="0"/>
              <a:t>Logit</a:t>
            </a:r>
            <a:r>
              <a:rPr lang="en-US" dirty="0" smtClean="0"/>
              <a:t> of -2.7 mean?)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Let’s convert </a:t>
            </a:r>
            <a:r>
              <a:rPr lang="en-US" dirty="0" err="1" smtClean="0"/>
              <a:t>Logit</a:t>
            </a:r>
            <a:r>
              <a:rPr lang="en-US" dirty="0" smtClean="0"/>
              <a:t> back to </a:t>
            </a:r>
            <a:r>
              <a:rPr lang="en-US" b="1" dirty="0" smtClean="0">
                <a:solidFill>
                  <a:srgbClr val="FF0000"/>
                </a:solidFill>
              </a:rPr>
              <a:t>PROBABILITY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Logit</a:t>
            </a:r>
            <a:r>
              <a:rPr lang="en-US" dirty="0" smtClean="0"/>
              <a:t> will translate into a Probability value that goes from 0.0 to 1.0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logit</a:t>
            </a:r>
            <a:r>
              <a:rPr lang="en-US" dirty="0" smtClean="0"/>
              <a:t> of -2.7 converts to a 6.3% chance that something will occur!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466</Words>
  <Application>Microsoft Office PowerPoint</Application>
  <PresentationFormat>On-screen Show (4:3)</PresentationFormat>
  <Paragraphs>173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Log Odds “Logit” Transform</vt:lpstr>
      <vt:lpstr>“Natural Exponent” / “Natural Log”</vt:lpstr>
      <vt:lpstr>PROBABILITY / ODDS</vt:lpstr>
      <vt:lpstr>ODDS / LOG ODDS “LOGIT”</vt:lpstr>
      <vt:lpstr>Convert: PROB to ODDS to LOGIT</vt:lpstr>
      <vt:lpstr>Convert: PROB to ODDS to LOGIT</vt:lpstr>
      <vt:lpstr>Convert: LOGIT to ODDS to PROB</vt:lpstr>
      <vt:lpstr>Convert: LOGIT to ODDS to PROB</vt:lpstr>
      <vt:lpstr>WHY WORK WITH LOGIT … (and then convert to PROB)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Wedding</dc:creator>
  <cp:lastModifiedBy>Don Wedding</cp:lastModifiedBy>
  <cp:revision>57</cp:revision>
  <dcterms:created xsi:type="dcterms:W3CDTF">2006-08-16T00:00:00Z</dcterms:created>
  <dcterms:modified xsi:type="dcterms:W3CDTF">2014-10-24T20:16:25Z</dcterms:modified>
</cp:coreProperties>
</file>