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79" r:id="rId3"/>
    <p:sldId id="280" r:id="rId4"/>
    <p:sldId id="333" r:id="rId5"/>
    <p:sldId id="331" r:id="rId6"/>
    <p:sldId id="322" r:id="rId7"/>
    <p:sldId id="325" r:id="rId8"/>
    <p:sldId id="323" r:id="rId9"/>
    <p:sldId id="324" r:id="rId10"/>
    <p:sldId id="326" r:id="rId11"/>
    <p:sldId id="335" r:id="rId12"/>
    <p:sldId id="336" r:id="rId13"/>
    <p:sldId id="278" r:id="rId14"/>
    <p:sldId id="338" r:id="rId15"/>
    <p:sldId id="344" r:id="rId16"/>
    <p:sldId id="345" r:id="rId17"/>
    <p:sldId id="346" r:id="rId18"/>
    <p:sldId id="347" r:id="rId19"/>
    <p:sldId id="348" r:id="rId20"/>
    <p:sldId id="343" r:id="rId21"/>
    <p:sldId id="332" r:id="rId22"/>
    <p:sldId id="350" r:id="rId23"/>
    <p:sldId id="351" r:id="rId24"/>
    <p:sldId id="349" r:id="rId25"/>
    <p:sldId id="352" r:id="rId26"/>
    <p:sldId id="353" r:id="rId27"/>
    <p:sldId id="354" r:id="rId28"/>
    <p:sldId id="355" r:id="rId29"/>
    <p:sldId id="276" r:id="rId30"/>
    <p:sldId id="261" r:id="rId31"/>
    <p:sldId id="268" r:id="rId32"/>
    <p:sldId id="262" r:id="rId33"/>
    <p:sldId id="319" r:id="rId34"/>
    <p:sldId id="320" r:id="rId35"/>
    <p:sldId id="264" r:id="rId36"/>
    <p:sldId id="358" r:id="rId37"/>
    <p:sldId id="357" r:id="rId38"/>
    <p:sldId id="356" r:id="rId39"/>
    <p:sldId id="285" r:id="rId40"/>
    <p:sldId id="359" r:id="rId41"/>
    <p:sldId id="360" r:id="rId42"/>
    <p:sldId id="284" r:id="rId43"/>
    <p:sldId id="361" r:id="rId44"/>
    <p:sldId id="288" r:id="rId45"/>
    <p:sldId id="364" r:id="rId46"/>
    <p:sldId id="365" r:id="rId47"/>
    <p:sldId id="366" r:id="rId48"/>
    <p:sldId id="367" r:id="rId49"/>
    <p:sldId id="362" r:id="rId50"/>
    <p:sldId id="363"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97" d="100"/>
          <a:sy n="97" d="100"/>
        </p:scale>
        <p:origin x="-114" y="-2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A90FD2-FB17-4A19-9E12-DE54E6B41E5A}" type="datetimeFigureOut">
              <a:rPr lang="en-US" smtClean="0"/>
              <a:t>10/2/2014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11F830-E88A-4AB9-A536-6836C6236973}" type="slidenum">
              <a:rPr lang="en-US" smtClean="0"/>
              <a:t>‹#›</a:t>
            </a:fld>
            <a:endParaRPr lang="en-US"/>
          </a:p>
        </p:txBody>
      </p:sp>
    </p:spTree>
    <p:extLst>
      <p:ext uri="{BB962C8B-B14F-4D97-AF65-F5344CB8AC3E}">
        <p14:creationId xmlns:p14="http://schemas.microsoft.com/office/powerpoint/2010/main" val="126984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50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12</a:t>
            </a:fld>
            <a:endParaRPr lang="en-US"/>
          </a:p>
        </p:txBody>
      </p:sp>
    </p:spTree>
    <p:extLst>
      <p:ext uri="{BB962C8B-B14F-4D97-AF65-F5344CB8AC3E}">
        <p14:creationId xmlns:p14="http://schemas.microsoft.com/office/powerpoint/2010/main" val="4245504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Poisson Regression</a:t>
            </a:r>
            <a:endParaRPr lang="en-US" b="1" dirty="0">
              <a:solidFill>
                <a:srgbClr val="C0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75814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POISSON DISTRIBUTION</a:t>
            </a:r>
            <a:endParaRPr lang="en-US" sz="3600" b="1" dirty="0">
              <a:solidFill>
                <a:srgbClr val="C00000"/>
              </a:solidFill>
            </a:endParaRPr>
          </a:p>
        </p:txBody>
      </p:sp>
      <p:sp>
        <p:nvSpPr>
          <p:cNvPr id="3" name="TextBox 2"/>
          <p:cNvSpPr txBox="1"/>
          <p:nvPr/>
        </p:nvSpPr>
        <p:spPr>
          <a:xfrm>
            <a:off x="457200" y="1676400"/>
            <a:ext cx="8229600" cy="1015663"/>
          </a:xfrm>
          <a:prstGeom prst="rect">
            <a:avLst/>
          </a:prstGeom>
          <a:noFill/>
        </p:spPr>
        <p:txBody>
          <a:bodyPr wrap="square" rtlCol="0">
            <a:spAutoFit/>
          </a:bodyPr>
          <a:lstStyle/>
          <a:p>
            <a:r>
              <a:rPr lang="en-US" sz="2400" b="1" dirty="0" smtClean="0">
                <a:solidFill>
                  <a:srgbClr val="C00000"/>
                </a:solidFill>
              </a:rPr>
              <a:t>Graph:</a:t>
            </a:r>
          </a:p>
          <a:p>
            <a:pPr marL="342900" indent="-342900">
              <a:buFont typeface="Arial" pitchFamily="34" charset="0"/>
              <a:buChar char="•"/>
            </a:pPr>
            <a:r>
              <a:rPr lang="en-US" dirty="0" smtClean="0"/>
              <a:t>This is a graph of the Poisson distribution of various values of  </a:t>
            </a:r>
            <a:r>
              <a:rPr lang="en-US" dirty="0" smtClean="0">
                <a:latin typeface="Symbol" pitchFamily="18" charset="2"/>
              </a:rPr>
              <a:t>l</a:t>
            </a:r>
            <a:r>
              <a:rPr lang="en-US" dirty="0" smtClean="0"/>
              <a:t>.</a:t>
            </a:r>
          </a:p>
          <a:p>
            <a:pPr marL="342900" indent="-342900">
              <a:buFont typeface="Arial" pitchFamily="34" charset="0"/>
              <a:buChar char="•"/>
            </a:pPr>
            <a:r>
              <a:rPr lang="en-US" dirty="0" smtClean="0"/>
              <a:t>Notice that as </a:t>
            </a:r>
            <a:r>
              <a:rPr lang="en-US" dirty="0">
                <a:latin typeface="Symbol" pitchFamily="18" charset="2"/>
              </a:rPr>
              <a:t>l</a:t>
            </a:r>
            <a:r>
              <a:rPr lang="en-US" dirty="0" smtClean="0"/>
              <a:t> gets larger, </a:t>
            </a:r>
            <a:r>
              <a:rPr lang="en-US" b="1" dirty="0" smtClean="0">
                <a:solidFill>
                  <a:srgbClr val="FF0000"/>
                </a:solidFill>
              </a:rPr>
              <a:t>Poisson</a:t>
            </a:r>
            <a:r>
              <a:rPr lang="en-US" dirty="0" smtClean="0"/>
              <a:t> distribution looks like </a:t>
            </a:r>
            <a:r>
              <a:rPr lang="en-US" b="1" dirty="0" smtClean="0">
                <a:solidFill>
                  <a:srgbClr val="FF0000"/>
                </a:solidFill>
              </a:rPr>
              <a:t>Normal</a:t>
            </a:r>
            <a:r>
              <a:rPr lang="en-US" dirty="0" smtClean="0"/>
              <a:t> distribution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460" y="2692063"/>
            <a:ext cx="47720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3438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POISSON REGRESSION</a:t>
            </a:r>
            <a:endParaRPr lang="en-US" sz="3600" b="1" dirty="0">
              <a:solidFill>
                <a:srgbClr val="C00000"/>
              </a:solidFill>
            </a:endParaRPr>
          </a:p>
        </p:txBody>
      </p:sp>
      <p:sp>
        <p:nvSpPr>
          <p:cNvPr id="3" name="TextBox 2"/>
          <p:cNvSpPr txBox="1"/>
          <p:nvPr/>
        </p:nvSpPr>
        <p:spPr>
          <a:xfrm>
            <a:off x="457200" y="1676400"/>
            <a:ext cx="8229600" cy="4493538"/>
          </a:xfrm>
          <a:prstGeom prst="rect">
            <a:avLst/>
          </a:prstGeom>
          <a:noFill/>
        </p:spPr>
        <p:txBody>
          <a:bodyPr wrap="square" rtlCol="0">
            <a:spAutoFit/>
          </a:bodyPr>
          <a:lstStyle/>
          <a:p>
            <a:r>
              <a:rPr lang="en-US" sz="2400" b="1" dirty="0" smtClean="0">
                <a:solidFill>
                  <a:srgbClr val="C00000"/>
                </a:solidFill>
              </a:rPr>
              <a:t>Poisson Transform:</a:t>
            </a:r>
          </a:p>
          <a:p>
            <a:endParaRPr lang="en-US" sz="2400" dirty="0" smtClean="0"/>
          </a:p>
          <a:p>
            <a:r>
              <a:rPr lang="en-US" sz="2000" dirty="0" smtClean="0"/>
              <a:t>Recall that target variable can be transformed prior to regression:</a:t>
            </a:r>
          </a:p>
          <a:p>
            <a:endParaRPr lang="en-US" sz="2000" dirty="0"/>
          </a:p>
          <a:p>
            <a:pPr marL="342900" indent="-342900">
              <a:buFont typeface="Arial" pitchFamily="34" charset="0"/>
              <a:buChar char="•"/>
            </a:pPr>
            <a:r>
              <a:rPr lang="en-US" dirty="0" smtClean="0"/>
              <a:t>LINEAR REGRESSION: 	</a:t>
            </a:r>
            <a:r>
              <a:rPr lang="en-US" i="1" dirty="0" smtClean="0"/>
              <a:t>G</a:t>
            </a:r>
            <a:r>
              <a:rPr lang="en-US" dirty="0" smtClean="0"/>
              <a:t>(</a:t>
            </a:r>
            <a:r>
              <a:rPr lang="en-US" i="1" dirty="0" smtClean="0"/>
              <a:t>y</a:t>
            </a:r>
            <a:r>
              <a:rPr lang="en-US" dirty="0"/>
              <a:t>) </a:t>
            </a:r>
            <a:r>
              <a:rPr lang="en-US" dirty="0" smtClean="0"/>
              <a:t>= </a:t>
            </a:r>
            <a:r>
              <a:rPr lang="en-US" i="1" dirty="0" smtClean="0"/>
              <a:t>y		(Identity or “Do Nothing”)</a:t>
            </a:r>
          </a:p>
          <a:p>
            <a:pPr marL="342900" indent="-342900">
              <a:buFont typeface="Arial" pitchFamily="34" charset="0"/>
              <a:buChar char="•"/>
            </a:pPr>
            <a:endParaRPr lang="en-US" i="1" dirty="0"/>
          </a:p>
          <a:p>
            <a:pPr marL="342900" indent="-342900">
              <a:buFont typeface="Arial" pitchFamily="34" charset="0"/>
              <a:buChar char="•"/>
            </a:pPr>
            <a:r>
              <a:rPr lang="en-US" dirty="0" smtClean="0"/>
              <a:t>LOGISTIC REGRESSION:	</a:t>
            </a:r>
            <a:r>
              <a:rPr lang="en-US" i="1" dirty="0" smtClean="0"/>
              <a:t>G(y) = </a:t>
            </a:r>
            <a:r>
              <a:rPr lang="en-US" i="1" dirty="0" err="1" smtClean="0"/>
              <a:t>ln</a:t>
            </a:r>
            <a:r>
              <a:rPr lang="en-US" i="1" dirty="0" smtClean="0"/>
              <a:t>( y/(1-y) )	(LOGIT Transform)</a:t>
            </a:r>
          </a:p>
          <a:p>
            <a:pPr marL="342900" indent="-342900">
              <a:buFont typeface="Arial" pitchFamily="34" charset="0"/>
              <a:buChar char="•"/>
            </a:pPr>
            <a:endParaRPr lang="en-US" dirty="0"/>
          </a:p>
          <a:p>
            <a:pPr marL="342900" indent="-342900">
              <a:buFont typeface="Arial" pitchFamily="34" charset="0"/>
              <a:buChar char="•"/>
            </a:pPr>
            <a:r>
              <a:rPr lang="en-US" dirty="0" smtClean="0"/>
              <a:t>POISSON REGRESSION:	G(Y) = </a:t>
            </a:r>
            <a:r>
              <a:rPr lang="en-US" dirty="0" err="1" smtClean="0"/>
              <a:t>ln</a:t>
            </a:r>
            <a:r>
              <a:rPr lang="en-US" dirty="0" smtClean="0"/>
              <a:t>( Y )	(Log Transform)</a:t>
            </a:r>
          </a:p>
          <a:p>
            <a:pPr marL="342900" indent="-342900">
              <a:buFont typeface="Arial" pitchFamily="34" charset="0"/>
              <a:buChar char="•"/>
            </a:pPr>
            <a:endParaRPr lang="en-US" dirty="0"/>
          </a:p>
          <a:p>
            <a:r>
              <a:rPr lang="en-US" b="1" dirty="0" smtClean="0">
                <a:solidFill>
                  <a:srgbClr val="00B050"/>
                </a:solidFill>
              </a:rPr>
              <a:t>Note: </a:t>
            </a:r>
            <a:r>
              <a:rPr lang="en-US" i="1" dirty="0" smtClean="0">
                <a:solidFill>
                  <a:srgbClr val="00B050"/>
                </a:solidFill>
              </a:rPr>
              <a:t>Commercially available software will handle the possibility that Y=0 for Poisson Regression and Y=0 or 1 for Logistic Regression. For Poisson, for example, Y can be replaced by a small number greater than 0 or else add 1 to the target and subtract 1 after the regression. There are other techniques, but they are beyond the scope of this course. Suffice it to say that you don’t need to worry about this.</a:t>
            </a:r>
          </a:p>
        </p:txBody>
      </p:sp>
    </p:spTree>
    <p:extLst>
      <p:ext uri="{BB962C8B-B14F-4D97-AF65-F5344CB8AC3E}">
        <p14:creationId xmlns:p14="http://schemas.microsoft.com/office/powerpoint/2010/main" val="77615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POISSON REGRESSION</a:t>
            </a:r>
            <a:endParaRPr lang="en-US" sz="3600" b="1" dirty="0">
              <a:solidFill>
                <a:srgbClr val="C00000"/>
              </a:solidFill>
            </a:endParaRPr>
          </a:p>
        </p:txBody>
      </p:sp>
      <p:sp>
        <p:nvSpPr>
          <p:cNvPr id="3" name="TextBox 2"/>
          <p:cNvSpPr txBox="1"/>
          <p:nvPr/>
        </p:nvSpPr>
        <p:spPr>
          <a:xfrm>
            <a:off x="457200" y="1676400"/>
            <a:ext cx="8229600" cy="2308324"/>
          </a:xfrm>
          <a:prstGeom prst="rect">
            <a:avLst/>
          </a:prstGeom>
          <a:noFill/>
        </p:spPr>
        <p:txBody>
          <a:bodyPr wrap="square" rtlCol="0">
            <a:spAutoFit/>
          </a:bodyPr>
          <a:lstStyle/>
          <a:p>
            <a:endParaRPr lang="en-US" sz="2400" dirty="0" smtClean="0"/>
          </a:p>
          <a:p>
            <a:pPr marL="342900" indent="-342900">
              <a:buFont typeface="Arial" pitchFamily="34" charset="0"/>
              <a:buChar char="•"/>
            </a:pPr>
            <a:r>
              <a:rPr lang="en-US" sz="2000" dirty="0" smtClean="0"/>
              <a:t>After the </a:t>
            </a:r>
            <a:r>
              <a:rPr lang="en-US" sz="2000" b="1" dirty="0">
                <a:solidFill>
                  <a:srgbClr val="FF0000"/>
                </a:solidFill>
              </a:rPr>
              <a:t>G(Y) = </a:t>
            </a:r>
            <a:r>
              <a:rPr lang="en-US" sz="2000" b="1" dirty="0" err="1" smtClean="0">
                <a:solidFill>
                  <a:srgbClr val="FF0000"/>
                </a:solidFill>
              </a:rPr>
              <a:t>ln</a:t>
            </a:r>
            <a:r>
              <a:rPr lang="en-US" sz="2000" b="1" dirty="0" smtClean="0">
                <a:solidFill>
                  <a:srgbClr val="FF0000"/>
                </a:solidFill>
              </a:rPr>
              <a:t>(Y) </a:t>
            </a:r>
            <a:r>
              <a:rPr lang="en-US" sz="2000" dirty="0" smtClean="0"/>
              <a:t>transformation, the regression is conducted using Maximum Likelihood.</a:t>
            </a:r>
          </a:p>
          <a:p>
            <a:endParaRPr lang="en-US" sz="2000" dirty="0" smtClean="0"/>
          </a:p>
          <a:p>
            <a:pPr marL="342900" indent="-342900">
              <a:buFont typeface="Arial" pitchFamily="34" charset="0"/>
              <a:buChar char="•"/>
            </a:pPr>
            <a:r>
              <a:rPr lang="en-US" sz="2000" dirty="0" smtClean="0"/>
              <a:t>The result of the regression will be the NATURAL LOG of the Count, so the Count value must be determined by taking the INVERSE “</a:t>
            </a:r>
            <a:r>
              <a:rPr lang="en-US" sz="2000" dirty="0" err="1" smtClean="0"/>
              <a:t>ln</a:t>
            </a:r>
            <a:r>
              <a:rPr lang="en-US" sz="2000" dirty="0" smtClean="0"/>
              <a:t>” function. In other words </a:t>
            </a:r>
            <a:r>
              <a:rPr lang="en-US" sz="2000" dirty="0" err="1" smtClean="0"/>
              <a:t>exponentiate</a:t>
            </a:r>
            <a:r>
              <a:rPr lang="en-US" sz="2000" dirty="0" smtClean="0"/>
              <a:t> the output.</a:t>
            </a:r>
          </a:p>
        </p:txBody>
      </p:sp>
    </p:spTree>
    <p:extLst>
      <p:ext uri="{BB962C8B-B14F-4D97-AF65-F5344CB8AC3E}">
        <p14:creationId xmlns:p14="http://schemas.microsoft.com/office/powerpoint/2010/main" val="1771341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Poisson 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862322"/>
              </a:xfrm>
              <a:prstGeom prst="rect">
                <a:avLst/>
              </a:prstGeom>
              <a:noFill/>
            </p:spPr>
            <p:txBody>
              <a:bodyPr wrap="square" rtlCol="0">
                <a:spAutoFit/>
              </a:bodyPr>
              <a:lstStyle/>
              <a:p>
                <a:pPr marL="285750" indent="-285750">
                  <a:buFont typeface="Arial" pitchFamily="34" charset="0"/>
                  <a:buChar char="•"/>
                </a:pPr>
                <a:r>
                  <a:rPr lang="en-US" dirty="0" smtClean="0"/>
                  <a:t>Assume that the are “</a:t>
                </a:r>
                <a:r>
                  <a:rPr lang="en-US" b="1" i="1" dirty="0" smtClean="0"/>
                  <a:t>P</a:t>
                </a:r>
                <a:r>
                  <a:rPr lang="en-US" dirty="0" smtClean="0"/>
                  <a:t>” records and each record is labeled </a:t>
                </a:r>
                <a:r>
                  <a:rPr lang="en-US" b="1" i="1" dirty="0" err="1" smtClean="0"/>
                  <a:t>i</a:t>
                </a:r>
                <a:r>
                  <a:rPr lang="en-US" dirty="0" smtClean="0"/>
                  <a:t> where </a:t>
                </a:r>
                <a:r>
                  <a:rPr lang="en-US" b="1" i="1" dirty="0" err="1" smtClean="0"/>
                  <a:t>i</a:t>
                </a:r>
                <a:r>
                  <a:rPr lang="en-US" b="1" i="1" dirty="0" smtClean="0"/>
                  <a:t>=1..P</a:t>
                </a:r>
              </a:p>
              <a:p>
                <a:pPr marL="285750" indent="-285750">
                  <a:buFont typeface="Arial" pitchFamily="34" charset="0"/>
                  <a:buChar char="•"/>
                </a:pPr>
                <a:r>
                  <a:rPr lang="en-US" dirty="0" smtClean="0"/>
                  <a:t>Assume that each record has a </a:t>
                </a:r>
                <a:r>
                  <a:rPr lang="en-US" b="1" dirty="0" smtClean="0"/>
                  <a:t>Count Value </a:t>
                </a:r>
                <a:r>
                  <a:rPr lang="en-US" b="1" i="1" dirty="0" smtClean="0"/>
                  <a:t>Y</a:t>
                </a:r>
                <a:r>
                  <a:rPr lang="en-US" dirty="0" smtClean="0"/>
                  <a:t> variable that is a target variable </a:t>
                </a:r>
              </a:p>
              <a:p>
                <a:pPr marL="285750" indent="-285750">
                  <a:buFont typeface="Arial" pitchFamily="34" charset="0"/>
                  <a:buChar char="•"/>
                </a:pPr>
                <a:r>
                  <a:rPr lang="en-US" dirty="0" smtClean="0"/>
                  <a:t>Assume that </a:t>
                </a:r>
                <a:r>
                  <a:rPr lang="en-US" b="1" i="1" dirty="0" smtClean="0"/>
                  <a:t>X</a:t>
                </a:r>
                <a:r>
                  <a:rPr lang="en-US" b="1" i="1" baseline="-25000" dirty="0" smtClean="0"/>
                  <a:t>1</a:t>
                </a:r>
                <a:r>
                  <a:rPr lang="en-US" b="1" i="1" dirty="0" smtClean="0"/>
                  <a:t>, X</a:t>
                </a:r>
                <a:r>
                  <a:rPr lang="en-US" b="1" i="1" baseline="-25000" dirty="0" smtClean="0"/>
                  <a:t>2</a:t>
                </a:r>
                <a:r>
                  <a:rPr lang="en-US" b="1" i="1" dirty="0" smtClean="0"/>
                  <a:t>, X</a:t>
                </a:r>
                <a:r>
                  <a:rPr lang="en-US" b="1" i="1" baseline="-25000" dirty="0" smtClean="0"/>
                  <a:t>3</a:t>
                </a:r>
                <a:r>
                  <a:rPr lang="en-US" b="1" i="1" dirty="0" smtClean="0"/>
                  <a:t>, … </a:t>
                </a:r>
                <a:r>
                  <a:rPr lang="en-US" b="1" i="1" dirty="0" err="1" smtClean="0"/>
                  <a:t>X</a:t>
                </a:r>
                <a:r>
                  <a:rPr lang="en-US" b="1" i="1" baseline="-25000" dirty="0" err="1" smtClean="0"/>
                  <a:t>n</a:t>
                </a:r>
                <a:r>
                  <a:rPr lang="en-US" dirty="0" smtClean="0"/>
                  <a:t> are input variables </a:t>
                </a:r>
              </a:p>
              <a:p>
                <a:pPr marL="285750" indent="-285750">
                  <a:buFont typeface="Arial" pitchFamily="34" charset="0"/>
                  <a:buChar char="•"/>
                </a:pPr>
                <a:r>
                  <a:rPr lang="en-US" dirty="0" smtClean="0"/>
                  <a:t>Assume that there are some weights or </a:t>
                </a:r>
                <a:r>
                  <a:rPr lang="en-US" b="1" i="1" dirty="0" smtClean="0">
                    <a:latin typeface="Symbol" pitchFamily="18" charset="2"/>
                  </a:rPr>
                  <a:t>b</a:t>
                </a:r>
                <a:r>
                  <a:rPr lang="en-US" dirty="0" smtClean="0"/>
                  <a:t> (beta) values so that:</a:t>
                </a:r>
                <a:endParaRPr lang="en-US" dirty="0"/>
              </a:p>
              <a:p>
                <a:endParaRPr lang="en-US" dirty="0"/>
              </a:p>
              <a:p>
                <a:pPr lvl="2"/>
                <a:r>
                  <a:rPr lang="en-US" dirty="0" err="1" smtClean="0">
                    <a:solidFill>
                      <a:srgbClr val="FF0000"/>
                    </a:solidFill>
                  </a:rPr>
                  <a:t>LN_Y</a:t>
                </a:r>
                <a:r>
                  <a:rPr lang="en-US" baseline="-25000" dirty="0" err="1" smtClean="0">
                    <a:solidFill>
                      <a:srgbClr val="FF0000"/>
                    </a:solidFill>
                  </a:rPr>
                  <a:t>i</a:t>
                </a:r>
                <a:r>
                  <a:rPr lang="en-US" dirty="0" smtClean="0"/>
                  <a:t> = </a:t>
                </a:r>
                <a14:m>
                  <m:oMath xmlns:m="http://schemas.openxmlformats.org/officeDocument/2006/math">
                    <m:sSub>
                      <m:sSubPr>
                        <m:ctrlPr>
                          <a:rPr lang="en-US" b="0" i="1" smtClean="0">
                            <a:latin typeface="Cambria Math"/>
                          </a:rPr>
                        </m:ctrlPr>
                      </m:sSubPr>
                      <m:e>
                        <m:r>
                          <m:rPr>
                            <m:sty m:val="p"/>
                          </m:rPr>
                          <a:rPr lang="el-GR" b="0" i="1" smtClean="0">
                            <a:latin typeface="Cambria Math"/>
                          </a:rPr>
                          <m:t>β</m:t>
                        </m:r>
                      </m:e>
                      <m:sub>
                        <m:r>
                          <a:rPr lang="en-US" b="0" i="1" smtClean="0">
                            <a:latin typeface="Cambria Math"/>
                          </a:rPr>
                          <m:t>0</m:t>
                        </m:r>
                      </m:sub>
                    </m:sSub>
                  </m:oMath>
                </a14:m>
                <a:r>
                  <a:rPr lang="en-US" dirty="0" smtClean="0"/>
                  <a:t>+</a:t>
                </a:r>
                <a14:m>
                  <m:oMath xmlns:m="http://schemas.openxmlformats.org/officeDocument/2006/math">
                    <m:sSub>
                      <m:sSubPr>
                        <m:ctrlPr>
                          <a:rPr lang="en-US" i="1">
                            <a:latin typeface="Cambria Math"/>
                          </a:rPr>
                        </m:ctrlPr>
                      </m:sSubPr>
                      <m:e>
                        <m:r>
                          <m:rPr>
                            <m:sty m:val="p"/>
                          </m:rPr>
                          <a:rPr lang="el-GR" i="1">
                            <a:latin typeface="Cambria Math"/>
                          </a:rPr>
                          <m:t>β</m:t>
                        </m:r>
                      </m:e>
                      <m:sub>
                        <m:r>
                          <a:rPr lang="en-US" b="0" i="1" smtClean="0">
                            <a:latin typeface="Cambria Math"/>
                          </a:rPr>
                          <m:t>1</m:t>
                        </m:r>
                      </m:sub>
                    </m:sSub>
                    <m:sSub>
                      <m:sSubPr>
                        <m:ctrlPr>
                          <a:rPr lang="en-US" i="1" smtClean="0">
                            <a:latin typeface="Cambria Math"/>
                          </a:rPr>
                        </m:ctrlPr>
                      </m:sSubPr>
                      <m:e>
                        <m:r>
                          <a:rPr lang="en-US" b="0" i="1" smtClean="0">
                            <a:latin typeface="Cambria Math"/>
                          </a:rPr>
                          <m:t>𝑋</m:t>
                        </m:r>
                      </m:e>
                      <m:sub>
                        <m:r>
                          <a:rPr lang="en-US" b="0" i="1" smtClean="0">
                            <a:latin typeface="Cambria Math"/>
                          </a:rPr>
                          <m:t>𝑖</m:t>
                        </m:r>
                        <m:r>
                          <a:rPr lang="en-US" b="0" i="1" smtClean="0">
                            <a:latin typeface="Cambria Math"/>
                          </a:rPr>
                          <m:t>1</m:t>
                        </m:r>
                      </m:sub>
                    </m:sSub>
                    <m:r>
                      <m:rPr>
                        <m:nor/>
                      </m:rPr>
                      <a:rPr lang="en-US" dirty="0"/>
                      <m:t>+</m:t>
                    </m:r>
                    <m:sSub>
                      <m:sSubPr>
                        <m:ctrlPr>
                          <a:rPr lang="en-US" i="1">
                            <a:latin typeface="Cambria Math"/>
                          </a:rPr>
                        </m:ctrlPr>
                      </m:sSubPr>
                      <m:e>
                        <m:r>
                          <m:rPr>
                            <m:sty m:val="p"/>
                          </m:rPr>
                          <a:rPr lang="el-GR" i="1">
                            <a:latin typeface="Cambria Math"/>
                          </a:rPr>
                          <m:t>β</m:t>
                        </m:r>
                      </m:e>
                      <m:sub>
                        <m:r>
                          <a:rPr lang="en-US" b="0" i="1" smtClean="0">
                            <a:latin typeface="Cambria Math"/>
                          </a:rPr>
                          <m:t>2</m:t>
                        </m:r>
                      </m:sub>
                    </m:sSub>
                    <m:sSub>
                      <m:sSubPr>
                        <m:ctrlPr>
                          <a:rPr lang="en-US" i="1">
                            <a:latin typeface="Cambria Math"/>
                          </a:rPr>
                        </m:ctrlPr>
                      </m:sSubPr>
                      <m:e>
                        <m:r>
                          <a:rPr lang="en-US" i="1">
                            <a:latin typeface="Cambria Math"/>
                          </a:rPr>
                          <m:t>𝑋</m:t>
                        </m:r>
                      </m:e>
                      <m:sub>
                        <m:r>
                          <a:rPr lang="en-US" b="0" i="1" smtClean="0">
                            <a:latin typeface="Cambria Math"/>
                          </a:rPr>
                          <m:t>𝑖</m:t>
                        </m:r>
                        <m:r>
                          <a:rPr lang="en-US" b="0" i="1" smtClean="0">
                            <a:latin typeface="Cambria Math"/>
                          </a:rPr>
                          <m:t>2</m:t>
                        </m:r>
                      </m:sub>
                    </m:sSub>
                  </m:oMath>
                </a14:m>
                <a:r>
                  <a:rPr lang="en-US" dirty="0"/>
                  <a:t>+</a:t>
                </a:r>
                <a14:m>
                  <m:oMath xmlns:m="http://schemas.openxmlformats.org/officeDocument/2006/math">
                    <m:sSub>
                      <m:sSubPr>
                        <m:ctrlPr>
                          <a:rPr lang="en-US" i="1">
                            <a:latin typeface="Cambria Math"/>
                          </a:rPr>
                        </m:ctrlPr>
                      </m:sSubPr>
                      <m:e>
                        <m:r>
                          <m:rPr>
                            <m:sty m:val="p"/>
                          </m:rPr>
                          <a:rPr lang="el-GR" i="1">
                            <a:latin typeface="Cambria Math"/>
                          </a:rPr>
                          <m:t>β</m:t>
                        </m:r>
                      </m:e>
                      <m:sub>
                        <m:r>
                          <a:rPr lang="en-US" b="0" i="1" smtClean="0">
                            <a:latin typeface="Cambria Math"/>
                          </a:rPr>
                          <m:t>3</m:t>
                        </m:r>
                      </m:sub>
                    </m:sSub>
                    <m:sSub>
                      <m:sSubPr>
                        <m:ctrlPr>
                          <a:rPr lang="en-US" i="1">
                            <a:latin typeface="Cambria Math"/>
                          </a:rPr>
                        </m:ctrlPr>
                      </m:sSubPr>
                      <m:e>
                        <m:r>
                          <a:rPr lang="en-US" i="1">
                            <a:latin typeface="Cambria Math"/>
                          </a:rPr>
                          <m:t>𝑋</m:t>
                        </m:r>
                      </m:e>
                      <m:sub>
                        <m:r>
                          <a:rPr lang="en-US" b="0" i="1" smtClean="0">
                            <a:latin typeface="Cambria Math"/>
                          </a:rPr>
                          <m:t>𝑖</m:t>
                        </m:r>
                        <m:r>
                          <a:rPr lang="en-US" b="0" i="1" smtClean="0">
                            <a:latin typeface="Cambria Math"/>
                          </a:rPr>
                          <m:t>3</m:t>
                        </m:r>
                      </m:sub>
                    </m:sSub>
                  </m:oMath>
                </a14:m>
                <a:r>
                  <a:rPr lang="en-US" dirty="0" smtClean="0"/>
                  <a:t>+ … +</a:t>
                </a:r>
                <a14:m>
                  <m:oMath xmlns:m="http://schemas.openxmlformats.org/officeDocument/2006/math">
                    <m:sSub>
                      <m:sSubPr>
                        <m:ctrlPr>
                          <a:rPr lang="en-US" i="1">
                            <a:latin typeface="Cambria Math"/>
                          </a:rPr>
                        </m:ctrlPr>
                      </m:sSubPr>
                      <m:e>
                        <m:r>
                          <m:rPr>
                            <m:sty m:val="p"/>
                          </m:rPr>
                          <a:rPr lang="el-GR" i="1">
                            <a:latin typeface="Cambria Math"/>
                          </a:rPr>
                          <m:t>β</m:t>
                        </m:r>
                      </m:e>
                      <m:sub>
                        <m:r>
                          <a:rPr lang="en-US" b="0" i="1" smtClean="0">
                            <a:latin typeface="Cambria Math"/>
                          </a:rPr>
                          <m:t>𝑛</m:t>
                        </m:r>
                      </m:sub>
                    </m:sSub>
                    <m:sSub>
                      <m:sSubPr>
                        <m:ctrlPr>
                          <a:rPr lang="en-US" i="1">
                            <a:latin typeface="Cambria Math"/>
                          </a:rPr>
                        </m:ctrlPr>
                      </m:sSubPr>
                      <m:e>
                        <m:r>
                          <a:rPr lang="en-US" i="1">
                            <a:latin typeface="Cambria Math"/>
                          </a:rPr>
                          <m:t>𝑋</m:t>
                        </m:r>
                      </m:e>
                      <m:sub>
                        <m:r>
                          <a:rPr lang="en-US" b="0" i="1" smtClean="0">
                            <a:latin typeface="Cambria Math"/>
                          </a:rPr>
                          <m:t>𝑖𝑛</m:t>
                        </m:r>
                      </m:sub>
                    </m:sSub>
                  </m:oMath>
                </a14:m>
                <a:endParaRPr lang="en-US" b="0" dirty="0" smtClean="0"/>
              </a:p>
              <a:p>
                <a:pPr lvl="2"/>
                <a:endParaRPr lang="en-US" b="0" dirty="0" smtClean="0"/>
              </a:p>
              <a:p>
                <a:pPr lvl="2"/>
                <a14:m>
                  <m:oMath xmlns:m="http://schemas.openxmlformats.org/officeDocument/2006/math">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r>
                      <a:rPr lang="en-US">
                        <a:latin typeface="Cambria Math"/>
                      </a:rPr>
                      <m:t> </m:t>
                    </m:r>
                  </m:oMath>
                </a14:m>
                <a:r>
                  <a:rPr lang="en-US" dirty="0"/>
                  <a:t>= </a:t>
                </a:r>
                <a:r>
                  <a:rPr lang="en-US" dirty="0" err="1" smtClean="0"/>
                  <a:t>exp</a:t>
                </a:r>
                <a:r>
                  <a:rPr lang="en-US" dirty="0" smtClean="0"/>
                  <a:t>(</a:t>
                </a:r>
                <a:r>
                  <a:rPr lang="en-US" dirty="0" err="1" smtClean="0">
                    <a:solidFill>
                      <a:srgbClr val="FF0000"/>
                    </a:solidFill>
                  </a:rPr>
                  <a:t>LN_Y</a:t>
                </a:r>
                <a:r>
                  <a:rPr lang="en-US" baseline="-25000" dirty="0" err="1" smtClean="0">
                    <a:solidFill>
                      <a:srgbClr val="FF0000"/>
                    </a:solidFill>
                  </a:rPr>
                  <a:t>i</a:t>
                </a:r>
                <a:r>
                  <a:rPr lang="en-US" dirty="0"/>
                  <a:t>)</a:t>
                </a:r>
              </a:p>
              <a:p>
                <a:pPr algn="ctr"/>
                <a:endParaRPr lang="en-US" dirty="0"/>
              </a:p>
              <a:p>
                <a:pPr marL="285750" indent="-285750">
                  <a:buFont typeface="Arial" pitchFamily="34" charset="0"/>
                  <a:buChar char="•"/>
                </a:pPr>
                <a:r>
                  <a:rPr lang="en-US" dirty="0" smtClean="0"/>
                  <a:t>The </a:t>
                </a:r>
                <a:r>
                  <a:rPr lang="en-US" b="1" i="1" dirty="0">
                    <a:latin typeface="Symbol" pitchFamily="18" charset="2"/>
                  </a:rPr>
                  <a:t>b </a:t>
                </a:r>
                <a:r>
                  <a:rPr lang="en-US" b="1" i="1" dirty="0" smtClean="0">
                    <a:latin typeface="Symbol" pitchFamily="18" charset="2"/>
                  </a:rPr>
                  <a:t> </a:t>
                </a:r>
                <a:r>
                  <a:rPr lang="en-US" dirty="0" smtClean="0"/>
                  <a:t>terms are selected using the MAXIMUM LIKELIHOOD algorithm</a:t>
                </a:r>
                <a:endParaRPr lang="en-US" baseline="30000"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862322"/>
              </a:xfrm>
              <a:prstGeom prst="rect">
                <a:avLst/>
              </a:prstGeom>
              <a:blipFill rotWithShape="1">
                <a:blip r:embed="rId3"/>
                <a:stretch>
                  <a:fillRect l="-444" t="-1064" b="-2340"/>
                </a:stretch>
              </a:blipFill>
            </p:spPr>
            <p:txBody>
              <a:bodyPr/>
              <a:lstStyle/>
              <a:p>
                <a:r>
                  <a:rPr lang="en-US">
                    <a:noFill/>
                  </a:rPr>
                  <a:t> </a:t>
                </a:r>
              </a:p>
            </p:txBody>
          </p:sp>
        </mc:Fallback>
      </mc:AlternateContent>
    </p:spTree>
    <p:extLst>
      <p:ext uri="{BB962C8B-B14F-4D97-AF65-F5344CB8AC3E}">
        <p14:creationId xmlns:p14="http://schemas.microsoft.com/office/powerpoint/2010/main" val="475207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Poisson </a:t>
            </a:r>
            <a:r>
              <a:rPr lang="en-US" sz="3600" b="1" dirty="0" smtClean="0">
                <a:solidFill>
                  <a:srgbClr val="C00000"/>
                </a:solidFill>
              </a:rPr>
              <a:t>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t>
                </a:r>
              </a:p>
              <a:p>
                <a:r>
                  <a:rPr lang="en-US" dirty="0"/>
                  <a:t>	</a:t>
                </a:r>
                <a:r>
                  <a:rPr lang="en-US" dirty="0" smtClean="0"/>
                  <a:t>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err="1" smtClean="0">
                    <a:solidFill>
                      <a:srgbClr val="FF0000"/>
                    </a:solidFill>
                  </a:rPr>
                  <a:t>LN_Y</a:t>
                </a:r>
                <a:r>
                  <a:rPr lang="en-US" baseline="-25000" dirty="0" err="1" smtClean="0">
                    <a:solidFill>
                      <a:srgbClr val="FF0000"/>
                    </a:solidFill>
                  </a:rPr>
                  <a:t>i</a:t>
                </a:r>
                <a:r>
                  <a:rPr lang="en-US" dirty="0" smtClean="0"/>
                  <a:t> = </a:t>
                </a:r>
                <a14:m>
                  <m:oMath xmlns:m="http://schemas.openxmlformats.org/officeDocument/2006/math">
                    <m:r>
                      <a:rPr lang="en-US" b="0" i="0" dirty="0" smtClean="0">
                        <a:solidFill>
                          <a:schemeClr val="tx1"/>
                        </a:solidFill>
                        <a:latin typeface="Cambria Math"/>
                        <a:cs typeface="Courier New" pitchFamily="49" charset="0"/>
                      </a:rPr>
                      <m:t>2.0213</m:t>
                    </m:r>
                    <m:r>
                      <m:rPr>
                        <m:nor/>
                      </m:rPr>
                      <a:rPr lang="en-US" dirty="0">
                        <a:solidFill>
                          <a:schemeClr val="tx1"/>
                        </a:solidFill>
                        <a:cs typeface="Courier New" pitchFamily="49" charset="0"/>
                      </a:rPr>
                      <m:t> + </m:t>
                    </m:r>
                    <m:r>
                      <m:rPr>
                        <m:nor/>
                      </m:rPr>
                      <a:rPr lang="en-US" b="0" i="0" dirty="0" smtClean="0">
                        <a:solidFill>
                          <a:schemeClr val="tx1"/>
                        </a:solidFill>
                        <a:cs typeface="Courier New" pitchFamily="49" charset="0"/>
                      </a:rPr>
                      <m:t>0.0297</m:t>
                    </m:r>
                    <m:r>
                      <m:rPr>
                        <m:nor/>
                      </m:rPr>
                      <a:rPr lang="en-US" dirty="0" smtClean="0">
                        <a:solidFill>
                          <a:schemeClr val="tx1"/>
                        </a:solidFill>
                        <a:cs typeface="Courier New" pitchFamily="49" charset="0"/>
                      </a:rPr>
                      <m:t>∗</m:t>
                    </m:r>
                    <m:r>
                      <m:rPr>
                        <m:nor/>
                      </m:rPr>
                      <a:rPr lang="en-US" dirty="0" smtClean="0">
                        <a:solidFill>
                          <a:schemeClr val="accent2">
                            <a:lumMod val="75000"/>
                          </a:schemeClr>
                        </a:solidFill>
                        <a:cs typeface="Courier New" pitchFamily="49" charset="0"/>
                      </a:rPr>
                      <m:t>X</m:t>
                    </m:r>
                    <m:r>
                      <m:rPr>
                        <m:nor/>
                      </m:rPr>
                      <a:rPr lang="en-US" dirty="0" smtClean="0">
                        <a:solidFill>
                          <a:schemeClr val="accent2">
                            <a:lumMod val="75000"/>
                          </a:schemeClr>
                        </a:solidFill>
                        <a:cs typeface="Courier New" pitchFamily="49" charset="0"/>
                      </a:rPr>
                      <m:t>6 − 0.0074∗</m:t>
                    </m:r>
                    <m:r>
                      <m:rPr>
                        <m:nor/>
                      </m:rPr>
                      <a:rPr lang="en-US" dirty="0" smtClean="0">
                        <a:solidFill>
                          <a:schemeClr val="accent2">
                            <a:lumMod val="75000"/>
                          </a:schemeClr>
                        </a:solidFill>
                        <a:cs typeface="Courier New" pitchFamily="49" charset="0"/>
                      </a:rPr>
                      <m:t>X</m:t>
                    </m:r>
                    <m:r>
                      <m:rPr>
                        <m:nor/>
                      </m:rPr>
                      <a:rPr lang="en-US" dirty="0" smtClean="0">
                        <a:solidFill>
                          <a:schemeClr val="accent2">
                            <a:lumMod val="75000"/>
                          </a:schemeClr>
                        </a:solidFill>
                        <a:cs typeface="Courier New" pitchFamily="49" charset="0"/>
                      </a:rPr>
                      <m:t>8</m:t>
                    </m:r>
                  </m:oMath>
                </a14:m>
                <a:endParaRPr lang="en-US" dirty="0" smtClean="0">
                  <a:solidFill>
                    <a:schemeClr val="accent2">
                      <a:lumMod val="75000"/>
                    </a:schemeClr>
                  </a:solidFill>
                  <a:cs typeface="Courier New" pitchFamily="49" charset="0"/>
                </a:endParaRPr>
              </a:p>
              <a:p>
                <a:pPr lvl="2"/>
                <a:endParaRPr lang="en-US" dirty="0" smtClean="0">
                  <a:solidFill>
                    <a:schemeClr val="tx1"/>
                  </a:solidFill>
                </a:endParaRPr>
              </a:p>
              <a:p>
                <a:pPr lvl="2"/>
                <a14:m>
                  <m:oMath xmlns:m="http://schemas.openxmlformats.org/officeDocument/2006/math">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r>
                      <a:rPr lang="en-US">
                        <a:latin typeface="Cambria Math"/>
                      </a:rPr>
                      <m:t> </m:t>
                    </m:r>
                  </m:oMath>
                </a14:m>
                <a:r>
                  <a:rPr lang="en-US" dirty="0"/>
                  <a:t>= </a:t>
                </a:r>
                <a:r>
                  <a:rPr lang="en-US" dirty="0" err="1" smtClean="0"/>
                  <a:t>exp</a:t>
                </a:r>
                <a:r>
                  <a:rPr lang="en-US" dirty="0" smtClean="0"/>
                  <a:t>(</a:t>
                </a:r>
                <a:r>
                  <a:rPr lang="en-US" dirty="0" err="1" smtClean="0">
                    <a:solidFill>
                      <a:srgbClr val="FF0000"/>
                    </a:solidFill>
                  </a:rPr>
                  <a:t>LN_Y</a:t>
                </a:r>
                <a:r>
                  <a:rPr lang="en-US" baseline="-25000" dirty="0" err="1" smtClean="0">
                    <a:solidFill>
                      <a:srgbClr val="FF0000"/>
                    </a:solidFill>
                  </a:rPr>
                  <a:t>i</a:t>
                </a:r>
                <a:r>
                  <a:rPr lang="en-US" dirty="0" smtClean="0"/>
                  <a:t>)</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585323"/>
              </a:xfrm>
              <a:prstGeom prst="rect">
                <a:avLst/>
              </a:prstGeom>
              <a:blipFill rotWithShape="1">
                <a:blip r:embed="rId3"/>
                <a:stretch>
                  <a:fillRect l="-444" t="-1179" b="-2830"/>
                </a:stretch>
              </a:blipFill>
            </p:spPr>
            <p:txBody>
              <a:bodyPr/>
              <a:lstStyle/>
              <a:p>
                <a:r>
                  <a:rPr lang="en-US">
                    <a:noFill/>
                  </a:rPr>
                  <a:t> </a:t>
                </a:r>
              </a:p>
            </p:txBody>
          </p:sp>
        </mc:Fallback>
      </mc:AlternateContent>
    </p:spTree>
    <p:extLst>
      <p:ext uri="{BB962C8B-B14F-4D97-AF65-F5344CB8AC3E}">
        <p14:creationId xmlns:p14="http://schemas.microsoft.com/office/powerpoint/2010/main" val="2878629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Poisson </a:t>
            </a:r>
            <a:r>
              <a:rPr lang="en-US" sz="3600" b="1" dirty="0" smtClean="0">
                <a:solidFill>
                  <a:srgbClr val="C00000"/>
                </a:solidFill>
              </a:rPr>
              <a:t>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t>
                </a:r>
              </a:p>
              <a:p>
                <a:r>
                  <a:rPr lang="en-US" dirty="0"/>
                  <a:t>	</a:t>
                </a:r>
                <a:r>
                  <a:rPr lang="en-US" dirty="0" smtClean="0"/>
                  <a:t>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err="1" smtClean="0">
                    <a:solidFill>
                      <a:srgbClr val="FF0000"/>
                    </a:solidFill>
                  </a:rPr>
                  <a:t>LN_Y</a:t>
                </a:r>
                <a:r>
                  <a:rPr lang="en-US" baseline="-25000" dirty="0" err="1" smtClean="0">
                    <a:solidFill>
                      <a:srgbClr val="FF0000"/>
                    </a:solidFill>
                  </a:rPr>
                  <a:t>i</a:t>
                </a:r>
                <a:r>
                  <a:rPr lang="en-US" dirty="0" smtClean="0"/>
                  <a:t> = </a:t>
                </a:r>
                <a14:m>
                  <m:oMath xmlns:m="http://schemas.openxmlformats.org/officeDocument/2006/math">
                    <m:r>
                      <a:rPr lang="en-US" b="0" i="0" dirty="0" smtClean="0">
                        <a:solidFill>
                          <a:schemeClr val="tx1"/>
                        </a:solidFill>
                        <a:latin typeface="Cambria Math"/>
                        <a:cs typeface="Courier New" pitchFamily="49" charset="0"/>
                      </a:rPr>
                      <m:t>2.0213</m:t>
                    </m:r>
                    <m:r>
                      <m:rPr>
                        <m:nor/>
                      </m:rPr>
                      <a:rPr lang="en-US" dirty="0">
                        <a:solidFill>
                          <a:schemeClr val="tx1"/>
                        </a:solidFill>
                        <a:cs typeface="Courier New" pitchFamily="49" charset="0"/>
                      </a:rPr>
                      <m:t> + </m:t>
                    </m:r>
                    <m:r>
                      <m:rPr>
                        <m:nor/>
                      </m:rPr>
                      <a:rPr lang="en-US" b="0" i="0" dirty="0" smtClean="0">
                        <a:solidFill>
                          <a:schemeClr val="tx1"/>
                        </a:solidFill>
                        <a:cs typeface="Courier New" pitchFamily="49" charset="0"/>
                      </a:rPr>
                      <m:t>0.0297</m:t>
                    </m:r>
                    <m:r>
                      <m:rPr>
                        <m:nor/>
                      </m:rPr>
                      <a:rPr lang="en-US" dirty="0" smtClean="0">
                        <a:solidFill>
                          <a:schemeClr val="tx1"/>
                        </a:solidFill>
                        <a:cs typeface="Courier New" pitchFamily="49" charset="0"/>
                      </a:rPr>
                      <m:t>∗</m:t>
                    </m:r>
                    <m:r>
                      <m:rPr>
                        <m:nor/>
                      </m:rPr>
                      <a:rPr lang="en-US" b="1" i="0" dirty="0" smtClean="0">
                        <a:solidFill>
                          <a:schemeClr val="accent2">
                            <a:lumMod val="75000"/>
                          </a:schemeClr>
                        </a:solidFill>
                        <a:cs typeface="Courier New" pitchFamily="49" charset="0"/>
                      </a:rPr>
                      <m:t>20</m:t>
                    </m:r>
                    <m:r>
                      <m:rPr>
                        <m:nor/>
                      </m:rPr>
                      <a:rPr lang="en-US" dirty="0" smtClean="0">
                        <a:solidFill>
                          <a:schemeClr val="accent2">
                            <a:lumMod val="75000"/>
                          </a:schemeClr>
                        </a:solidFill>
                        <a:cs typeface="Courier New" pitchFamily="49" charset="0"/>
                      </a:rPr>
                      <m:t> </m:t>
                    </m:r>
                    <m:r>
                      <m:rPr>
                        <m:nor/>
                      </m:rPr>
                      <a:rPr lang="en-US" dirty="0" smtClean="0">
                        <a:solidFill>
                          <a:schemeClr val="tx1"/>
                        </a:solidFill>
                        <a:cs typeface="Courier New" pitchFamily="49" charset="0"/>
                      </a:rPr>
                      <m:t>− </m:t>
                    </m:r>
                    <m:r>
                      <m:rPr>
                        <m:nor/>
                      </m:rPr>
                      <a:rPr lang="en-US" b="0" i="0" dirty="0" smtClean="0">
                        <a:solidFill>
                          <a:schemeClr val="tx1"/>
                        </a:solidFill>
                        <a:cs typeface="Courier New" pitchFamily="49" charset="0"/>
                      </a:rPr>
                      <m:t>0.0074</m:t>
                    </m:r>
                    <m:r>
                      <m:rPr>
                        <m:nor/>
                      </m:rPr>
                      <a:rPr lang="en-US" dirty="0" smtClean="0">
                        <a:solidFill>
                          <a:schemeClr val="tx1"/>
                        </a:solidFill>
                        <a:cs typeface="Courier New" pitchFamily="49" charset="0"/>
                      </a:rPr>
                      <m:t>∗</m:t>
                    </m:r>
                    <m:r>
                      <m:rPr>
                        <m:nor/>
                      </m:rPr>
                      <a:rPr lang="en-US" b="1" i="0" dirty="0" smtClean="0">
                        <a:solidFill>
                          <a:schemeClr val="accent2">
                            <a:lumMod val="75000"/>
                          </a:schemeClr>
                        </a:solidFill>
                        <a:cs typeface="Courier New" pitchFamily="49" charset="0"/>
                      </a:rPr>
                      <m:t>35.3</m:t>
                    </m:r>
                  </m:oMath>
                </a14:m>
                <a:endParaRPr lang="en-US" b="1" dirty="0" smtClean="0">
                  <a:solidFill>
                    <a:schemeClr val="accent2">
                      <a:lumMod val="75000"/>
                    </a:schemeClr>
                  </a:solidFill>
                  <a:cs typeface="Courier New" pitchFamily="49" charset="0"/>
                </a:endParaRPr>
              </a:p>
              <a:p>
                <a:pPr lvl="2"/>
                <a:endParaRPr lang="en-US" dirty="0" smtClean="0">
                  <a:solidFill>
                    <a:schemeClr val="tx1"/>
                  </a:solidFill>
                </a:endParaRPr>
              </a:p>
              <a:p>
                <a:pPr lvl="2"/>
                <a14:m>
                  <m:oMath xmlns:m="http://schemas.openxmlformats.org/officeDocument/2006/math">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r>
                      <a:rPr lang="en-US">
                        <a:latin typeface="Cambria Math"/>
                      </a:rPr>
                      <m:t> </m:t>
                    </m:r>
                  </m:oMath>
                </a14:m>
                <a:r>
                  <a:rPr lang="en-US" dirty="0"/>
                  <a:t>= </a:t>
                </a:r>
                <a:r>
                  <a:rPr lang="en-US" dirty="0" err="1" smtClean="0"/>
                  <a:t>exp</a:t>
                </a:r>
                <a:r>
                  <a:rPr lang="en-US" dirty="0" smtClean="0"/>
                  <a:t>(</a:t>
                </a:r>
                <a:r>
                  <a:rPr lang="en-US" dirty="0" err="1" smtClean="0">
                    <a:solidFill>
                      <a:srgbClr val="FF0000"/>
                    </a:solidFill>
                  </a:rPr>
                  <a:t>LN_Y</a:t>
                </a:r>
                <a:r>
                  <a:rPr lang="en-US" baseline="-25000" dirty="0" err="1" smtClean="0">
                    <a:solidFill>
                      <a:srgbClr val="FF0000"/>
                    </a:solidFill>
                  </a:rPr>
                  <a:t>i</a:t>
                </a:r>
                <a:r>
                  <a:rPr lang="en-US" dirty="0" smtClean="0"/>
                  <a:t>)</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585323"/>
              </a:xfrm>
              <a:prstGeom prst="rect">
                <a:avLst/>
              </a:prstGeom>
              <a:blipFill rotWithShape="1">
                <a:blip r:embed="rId3"/>
                <a:stretch>
                  <a:fillRect l="-444" t="-1179" b="-2830"/>
                </a:stretch>
              </a:blipFill>
            </p:spPr>
            <p:txBody>
              <a:bodyPr/>
              <a:lstStyle/>
              <a:p>
                <a:r>
                  <a:rPr lang="en-US">
                    <a:noFill/>
                  </a:rPr>
                  <a:t> </a:t>
                </a:r>
              </a:p>
            </p:txBody>
          </p:sp>
        </mc:Fallback>
      </mc:AlternateContent>
    </p:spTree>
    <p:extLst>
      <p:ext uri="{BB962C8B-B14F-4D97-AF65-F5344CB8AC3E}">
        <p14:creationId xmlns:p14="http://schemas.microsoft.com/office/powerpoint/2010/main" val="3277909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Poisson </a:t>
            </a:r>
            <a:r>
              <a:rPr lang="en-US" sz="3600" b="1" dirty="0" smtClean="0">
                <a:solidFill>
                  <a:srgbClr val="C00000"/>
                </a:solidFill>
              </a:rPr>
              <a:t>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t>
                </a:r>
              </a:p>
              <a:p>
                <a:r>
                  <a:rPr lang="en-US" dirty="0"/>
                  <a:t>	</a:t>
                </a:r>
                <a:r>
                  <a:rPr lang="en-US" dirty="0" smtClean="0"/>
                  <a:t>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b="1" dirty="0" smtClean="0">
                    <a:solidFill>
                      <a:srgbClr val="FF0000"/>
                    </a:solidFill>
                  </a:rPr>
                  <a:t>2.3541</a:t>
                </a:r>
                <a:r>
                  <a:rPr lang="en-US" dirty="0" smtClean="0"/>
                  <a:t> = </a:t>
                </a:r>
                <a14:m>
                  <m:oMath xmlns:m="http://schemas.openxmlformats.org/officeDocument/2006/math">
                    <m:r>
                      <a:rPr lang="en-US" b="0" i="0" dirty="0" smtClean="0">
                        <a:solidFill>
                          <a:schemeClr val="tx1"/>
                        </a:solidFill>
                        <a:latin typeface="Cambria Math"/>
                        <a:cs typeface="Courier New" pitchFamily="49" charset="0"/>
                      </a:rPr>
                      <m:t>2.0213</m:t>
                    </m:r>
                    <m:r>
                      <m:rPr>
                        <m:nor/>
                      </m:rPr>
                      <a:rPr lang="en-US" dirty="0">
                        <a:solidFill>
                          <a:schemeClr val="tx1"/>
                        </a:solidFill>
                        <a:cs typeface="Courier New" pitchFamily="49" charset="0"/>
                      </a:rPr>
                      <m:t> + </m:t>
                    </m:r>
                    <m:r>
                      <m:rPr>
                        <m:nor/>
                      </m:rPr>
                      <a:rPr lang="en-US" b="0" i="0" dirty="0" smtClean="0">
                        <a:solidFill>
                          <a:schemeClr val="tx1"/>
                        </a:solidFill>
                        <a:cs typeface="Courier New" pitchFamily="49" charset="0"/>
                      </a:rPr>
                      <m:t>0.0297</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20</m:t>
                    </m:r>
                    <m:r>
                      <m:rPr>
                        <m:nor/>
                      </m:rPr>
                      <a:rPr lang="en-US" dirty="0" smtClean="0">
                        <a:solidFill>
                          <a:schemeClr val="accent2">
                            <a:lumMod val="75000"/>
                          </a:schemeClr>
                        </a:solidFill>
                        <a:cs typeface="Courier New" pitchFamily="49" charset="0"/>
                      </a:rPr>
                      <m:t> </m:t>
                    </m:r>
                    <m:r>
                      <m:rPr>
                        <m:nor/>
                      </m:rPr>
                      <a:rPr lang="en-US" dirty="0" smtClean="0">
                        <a:solidFill>
                          <a:schemeClr val="tx1"/>
                        </a:solidFill>
                        <a:cs typeface="Courier New" pitchFamily="49" charset="0"/>
                      </a:rPr>
                      <m:t>− </m:t>
                    </m:r>
                    <m:r>
                      <m:rPr>
                        <m:nor/>
                      </m:rPr>
                      <a:rPr lang="en-US" b="0" i="0" dirty="0" smtClean="0">
                        <a:solidFill>
                          <a:schemeClr val="tx1"/>
                        </a:solidFill>
                        <a:cs typeface="Courier New" pitchFamily="49" charset="0"/>
                      </a:rPr>
                      <m:t>0.0074</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35.3</m:t>
                    </m:r>
                  </m:oMath>
                </a14:m>
                <a:endParaRPr lang="en-US" dirty="0" smtClean="0">
                  <a:solidFill>
                    <a:schemeClr val="accent2">
                      <a:lumMod val="75000"/>
                    </a:schemeClr>
                  </a:solidFill>
                  <a:cs typeface="Courier New" pitchFamily="49" charset="0"/>
                </a:endParaRPr>
              </a:p>
              <a:p>
                <a:pPr lvl="2"/>
                <a:endParaRPr lang="en-US" dirty="0" smtClean="0">
                  <a:solidFill>
                    <a:schemeClr val="tx1"/>
                  </a:solidFill>
                </a:endParaRPr>
              </a:p>
              <a:p>
                <a:pPr lvl="2"/>
                <a14:m>
                  <m:oMath xmlns:m="http://schemas.openxmlformats.org/officeDocument/2006/math">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r>
                      <a:rPr lang="en-US">
                        <a:latin typeface="Cambria Math"/>
                      </a:rPr>
                      <m:t> </m:t>
                    </m:r>
                  </m:oMath>
                </a14:m>
                <a:r>
                  <a:rPr lang="en-US" dirty="0"/>
                  <a:t>= </a:t>
                </a:r>
                <a:r>
                  <a:rPr lang="en-US" dirty="0" err="1" smtClean="0"/>
                  <a:t>exp</a:t>
                </a:r>
                <a:r>
                  <a:rPr lang="en-US" dirty="0" smtClean="0"/>
                  <a:t>(</a:t>
                </a:r>
                <a:r>
                  <a:rPr lang="en-US" dirty="0" err="1" smtClean="0">
                    <a:solidFill>
                      <a:srgbClr val="FF0000"/>
                    </a:solidFill>
                  </a:rPr>
                  <a:t>LN_Y</a:t>
                </a:r>
                <a:r>
                  <a:rPr lang="en-US" baseline="-25000" dirty="0" err="1" smtClean="0">
                    <a:solidFill>
                      <a:srgbClr val="FF0000"/>
                    </a:solidFill>
                  </a:rPr>
                  <a:t>i</a:t>
                </a:r>
                <a:r>
                  <a:rPr lang="en-US" dirty="0" smtClean="0"/>
                  <a:t>)</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585323"/>
              </a:xfrm>
              <a:prstGeom prst="rect">
                <a:avLst/>
              </a:prstGeom>
              <a:blipFill rotWithShape="1">
                <a:blip r:embed="rId3"/>
                <a:stretch>
                  <a:fillRect l="-444" t="-1179" b="-2830"/>
                </a:stretch>
              </a:blipFill>
            </p:spPr>
            <p:txBody>
              <a:bodyPr/>
              <a:lstStyle/>
              <a:p>
                <a:r>
                  <a:rPr lang="en-US">
                    <a:noFill/>
                  </a:rPr>
                  <a:t> </a:t>
                </a:r>
              </a:p>
            </p:txBody>
          </p:sp>
        </mc:Fallback>
      </mc:AlternateContent>
    </p:spTree>
    <p:extLst>
      <p:ext uri="{BB962C8B-B14F-4D97-AF65-F5344CB8AC3E}">
        <p14:creationId xmlns:p14="http://schemas.microsoft.com/office/powerpoint/2010/main" val="2142471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Poisson </a:t>
            </a:r>
            <a:r>
              <a:rPr lang="en-US" sz="3600" b="1" dirty="0" smtClean="0">
                <a:solidFill>
                  <a:srgbClr val="C00000"/>
                </a:solidFill>
              </a:rPr>
              <a:t>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t>
                </a:r>
              </a:p>
              <a:p>
                <a:r>
                  <a:rPr lang="en-US" dirty="0"/>
                  <a:t>	</a:t>
                </a:r>
                <a:r>
                  <a:rPr lang="en-US" dirty="0" smtClean="0"/>
                  <a:t>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smtClean="0">
                    <a:solidFill>
                      <a:srgbClr val="FF0000"/>
                    </a:solidFill>
                  </a:rPr>
                  <a:t>2.3541</a:t>
                </a:r>
                <a:r>
                  <a:rPr lang="en-US" dirty="0" smtClean="0"/>
                  <a:t> = </a:t>
                </a:r>
                <a14:m>
                  <m:oMath xmlns:m="http://schemas.openxmlformats.org/officeDocument/2006/math">
                    <m:r>
                      <a:rPr lang="en-US" b="0" i="0" dirty="0" smtClean="0">
                        <a:solidFill>
                          <a:schemeClr val="tx1"/>
                        </a:solidFill>
                        <a:latin typeface="Cambria Math"/>
                        <a:cs typeface="Courier New" pitchFamily="49" charset="0"/>
                      </a:rPr>
                      <m:t>2.0213</m:t>
                    </m:r>
                    <m:r>
                      <m:rPr>
                        <m:nor/>
                      </m:rPr>
                      <a:rPr lang="en-US" dirty="0">
                        <a:solidFill>
                          <a:schemeClr val="tx1"/>
                        </a:solidFill>
                        <a:cs typeface="Courier New" pitchFamily="49" charset="0"/>
                      </a:rPr>
                      <m:t> + </m:t>
                    </m:r>
                    <m:r>
                      <m:rPr>
                        <m:nor/>
                      </m:rPr>
                      <a:rPr lang="en-US" b="0" i="0" dirty="0" smtClean="0">
                        <a:solidFill>
                          <a:schemeClr val="tx1"/>
                        </a:solidFill>
                        <a:cs typeface="Courier New" pitchFamily="49" charset="0"/>
                      </a:rPr>
                      <m:t>0.0297</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20</m:t>
                    </m:r>
                    <m:r>
                      <m:rPr>
                        <m:nor/>
                      </m:rPr>
                      <a:rPr lang="en-US" dirty="0" smtClean="0">
                        <a:solidFill>
                          <a:schemeClr val="accent2">
                            <a:lumMod val="75000"/>
                          </a:schemeClr>
                        </a:solidFill>
                        <a:cs typeface="Courier New" pitchFamily="49" charset="0"/>
                      </a:rPr>
                      <m:t> </m:t>
                    </m:r>
                    <m:r>
                      <m:rPr>
                        <m:nor/>
                      </m:rPr>
                      <a:rPr lang="en-US" dirty="0" smtClean="0">
                        <a:solidFill>
                          <a:schemeClr val="tx1"/>
                        </a:solidFill>
                        <a:cs typeface="Courier New" pitchFamily="49" charset="0"/>
                      </a:rPr>
                      <m:t>− </m:t>
                    </m:r>
                    <m:r>
                      <m:rPr>
                        <m:nor/>
                      </m:rPr>
                      <a:rPr lang="en-US" b="0" i="0" dirty="0" smtClean="0">
                        <a:solidFill>
                          <a:schemeClr val="tx1"/>
                        </a:solidFill>
                        <a:cs typeface="Courier New" pitchFamily="49" charset="0"/>
                      </a:rPr>
                      <m:t>0.0074</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35.3</m:t>
                    </m:r>
                  </m:oMath>
                </a14:m>
                <a:endParaRPr lang="en-US" dirty="0" smtClean="0">
                  <a:solidFill>
                    <a:schemeClr val="accent2">
                      <a:lumMod val="75000"/>
                    </a:schemeClr>
                  </a:solidFill>
                  <a:cs typeface="Courier New" pitchFamily="49" charset="0"/>
                </a:endParaRPr>
              </a:p>
              <a:p>
                <a:pPr lvl="2"/>
                <a:endParaRPr lang="en-US" dirty="0" smtClean="0">
                  <a:solidFill>
                    <a:schemeClr val="tx1"/>
                  </a:solidFill>
                </a:endParaRPr>
              </a:p>
              <a:p>
                <a:pPr lvl="2"/>
                <a14:m>
                  <m:oMath xmlns:m="http://schemas.openxmlformats.org/officeDocument/2006/math">
                    <m:sSub>
                      <m:sSubPr>
                        <m:ctrlPr>
                          <a:rPr lang="en-US" i="1">
                            <a:solidFill>
                              <a:srgbClr val="00B050"/>
                            </a:solidFill>
                            <a:latin typeface="Cambria Math"/>
                          </a:rPr>
                        </m:ctrlPr>
                      </m:sSubPr>
                      <m:e>
                        <m:r>
                          <a:rPr lang="en-US" i="1">
                            <a:solidFill>
                              <a:srgbClr val="00B050"/>
                            </a:solidFill>
                            <a:latin typeface="Cambria Math"/>
                          </a:rPr>
                          <m:t>𝑌</m:t>
                        </m:r>
                      </m:e>
                      <m:sub>
                        <m:r>
                          <a:rPr lang="en-US" i="1">
                            <a:solidFill>
                              <a:srgbClr val="00B050"/>
                            </a:solidFill>
                            <a:latin typeface="Cambria Math"/>
                          </a:rPr>
                          <m:t>𝑖</m:t>
                        </m:r>
                      </m:sub>
                    </m:sSub>
                    <m:r>
                      <a:rPr lang="en-US">
                        <a:latin typeface="Cambria Math"/>
                      </a:rPr>
                      <m:t> </m:t>
                    </m:r>
                  </m:oMath>
                </a14:m>
                <a:r>
                  <a:rPr lang="en-US" dirty="0"/>
                  <a:t>= </a:t>
                </a:r>
                <a:r>
                  <a:rPr lang="en-US" dirty="0" err="1" smtClean="0"/>
                  <a:t>exp</a:t>
                </a:r>
                <a:r>
                  <a:rPr lang="en-US" dirty="0" smtClean="0"/>
                  <a:t>(</a:t>
                </a:r>
                <a:r>
                  <a:rPr lang="en-US" b="1" dirty="0">
                    <a:solidFill>
                      <a:srgbClr val="FF0000"/>
                    </a:solidFill>
                  </a:rPr>
                  <a:t>2.3541</a:t>
                </a:r>
                <a:r>
                  <a:rPr lang="en-US" dirty="0" smtClean="0"/>
                  <a:t>)</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585323"/>
              </a:xfrm>
              <a:prstGeom prst="rect">
                <a:avLst/>
              </a:prstGeom>
              <a:blipFill rotWithShape="1">
                <a:blip r:embed="rId3"/>
                <a:stretch>
                  <a:fillRect l="-444" t="-1179" b="-2830"/>
                </a:stretch>
              </a:blipFill>
            </p:spPr>
            <p:txBody>
              <a:bodyPr/>
              <a:lstStyle/>
              <a:p>
                <a:r>
                  <a:rPr lang="en-US">
                    <a:noFill/>
                  </a:rPr>
                  <a:t> </a:t>
                </a:r>
              </a:p>
            </p:txBody>
          </p:sp>
        </mc:Fallback>
      </mc:AlternateContent>
    </p:spTree>
    <p:extLst>
      <p:ext uri="{BB962C8B-B14F-4D97-AF65-F5344CB8AC3E}">
        <p14:creationId xmlns:p14="http://schemas.microsoft.com/office/powerpoint/2010/main" val="3150258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Poisson </a:t>
            </a:r>
            <a:r>
              <a:rPr lang="en-US" sz="3600" b="1" dirty="0" smtClean="0">
                <a:solidFill>
                  <a:srgbClr val="C00000"/>
                </a:solidFill>
              </a:rPr>
              <a:t>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t>
                </a:r>
              </a:p>
              <a:p>
                <a:r>
                  <a:rPr lang="en-US" dirty="0"/>
                  <a:t>	</a:t>
                </a:r>
                <a:r>
                  <a:rPr lang="en-US" dirty="0" smtClean="0"/>
                  <a:t>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smtClean="0">
                    <a:solidFill>
                      <a:srgbClr val="FF0000"/>
                    </a:solidFill>
                  </a:rPr>
                  <a:t>2.3541</a:t>
                </a:r>
                <a:r>
                  <a:rPr lang="en-US" dirty="0" smtClean="0"/>
                  <a:t> = </a:t>
                </a:r>
                <a14:m>
                  <m:oMath xmlns:m="http://schemas.openxmlformats.org/officeDocument/2006/math">
                    <m:r>
                      <a:rPr lang="en-US" b="0" i="0" dirty="0" smtClean="0">
                        <a:solidFill>
                          <a:schemeClr val="tx1"/>
                        </a:solidFill>
                        <a:latin typeface="Cambria Math"/>
                        <a:cs typeface="Courier New" pitchFamily="49" charset="0"/>
                      </a:rPr>
                      <m:t>2.0213</m:t>
                    </m:r>
                    <m:r>
                      <m:rPr>
                        <m:nor/>
                      </m:rPr>
                      <a:rPr lang="en-US" dirty="0">
                        <a:solidFill>
                          <a:schemeClr val="tx1"/>
                        </a:solidFill>
                        <a:cs typeface="Courier New" pitchFamily="49" charset="0"/>
                      </a:rPr>
                      <m:t> + </m:t>
                    </m:r>
                    <m:r>
                      <m:rPr>
                        <m:nor/>
                      </m:rPr>
                      <a:rPr lang="en-US" b="0" i="0" dirty="0" smtClean="0">
                        <a:solidFill>
                          <a:schemeClr val="tx1"/>
                        </a:solidFill>
                        <a:cs typeface="Courier New" pitchFamily="49" charset="0"/>
                      </a:rPr>
                      <m:t>0.0297</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20</m:t>
                    </m:r>
                    <m:r>
                      <m:rPr>
                        <m:nor/>
                      </m:rPr>
                      <a:rPr lang="en-US" dirty="0" smtClean="0">
                        <a:solidFill>
                          <a:schemeClr val="accent2">
                            <a:lumMod val="75000"/>
                          </a:schemeClr>
                        </a:solidFill>
                        <a:cs typeface="Courier New" pitchFamily="49" charset="0"/>
                      </a:rPr>
                      <m:t> </m:t>
                    </m:r>
                    <m:r>
                      <m:rPr>
                        <m:nor/>
                      </m:rPr>
                      <a:rPr lang="en-US" dirty="0" smtClean="0">
                        <a:solidFill>
                          <a:schemeClr val="tx1"/>
                        </a:solidFill>
                        <a:cs typeface="Courier New" pitchFamily="49" charset="0"/>
                      </a:rPr>
                      <m:t>− </m:t>
                    </m:r>
                    <m:r>
                      <m:rPr>
                        <m:nor/>
                      </m:rPr>
                      <a:rPr lang="en-US" b="0" i="0" dirty="0" smtClean="0">
                        <a:solidFill>
                          <a:schemeClr val="tx1"/>
                        </a:solidFill>
                        <a:cs typeface="Courier New" pitchFamily="49" charset="0"/>
                      </a:rPr>
                      <m:t>0.0074</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35.3</m:t>
                    </m:r>
                  </m:oMath>
                </a14:m>
                <a:endParaRPr lang="en-US" dirty="0" smtClean="0">
                  <a:solidFill>
                    <a:schemeClr val="accent2">
                      <a:lumMod val="75000"/>
                    </a:schemeClr>
                  </a:solidFill>
                  <a:cs typeface="Courier New" pitchFamily="49" charset="0"/>
                </a:endParaRPr>
              </a:p>
              <a:p>
                <a:pPr lvl="2"/>
                <a:endParaRPr lang="en-US" dirty="0" smtClean="0">
                  <a:solidFill>
                    <a:schemeClr val="tx1"/>
                  </a:solidFill>
                </a:endParaRPr>
              </a:p>
              <a:p>
                <a:pPr lvl="2"/>
                <a:r>
                  <a:rPr lang="en-US" b="1" dirty="0" smtClean="0">
                    <a:solidFill>
                      <a:srgbClr val="00B050"/>
                    </a:solidFill>
                  </a:rPr>
                  <a:t>10.5284</a:t>
                </a:r>
                <a:r>
                  <a:rPr lang="en-US" dirty="0" smtClean="0"/>
                  <a:t> = </a:t>
                </a:r>
                <a:r>
                  <a:rPr lang="en-US" dirty="0" err="1" smtClean="0"/>
                  <a:t>exp</a:t>
                </a:r>
                <a:r>
                  <a:rPr lang="en-US" dirty="0" smtClean="0"/>
                  <a:t>(</a:t>
                </a:r>
                <a:r>
                  <a:rPr lang="en-US" dirty="0">
                    <a:solidFill>
                      <a:srgbClr val="FF0000"/>
                    </a:solidFill>
                  </a:rPr>
                  <a:t>2.3541</a:t>
                </a:r>
                <a:r>
                  <a:rPr lang="en-US" dirty="0" smtClean="0"/>
                  <a:t>)</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585323"/>
              </a:xfrm>
              <a:prstGeom prst="rect">
                <a:avLst/>
              </a:prstGeom>
              <a:blipFill rotWithShape="1">
                <a:blip r:embed="rId3"/>
                <a:stretch>
                  <a:fillRect l="-444" t="-1179" b="-2830"/>
                </a:stretch>
              </a:blipFill>
            </p:spPr>
            <p:txBody>
              <a:bodyPr/>
              <a:lstStyle/>
              <a:p>
                <a:r>
                  <a:rPr lang="en-US">
                    <a:noFill/>
                  </a:rPr>
                  <a:t> </a:t>
                </a:r>
              </a:p>
            </p:txBody>
          </p:sp>
        </mc:Fallback>
      </mc:AlternateContent>
    </p:spTree>
    <p:extLst>
      <p:ext uri="{BB962C8B-B14F-4D97-AF65-F5344CB8AC3E}">
        <p14:creationId xmlns:p14="http://schemas.microsoft.com/office/powerpoint/2010/main" val="1461017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Poisson </a:t>
            </a:r>
            <a:r>
              <a:rPr lang="en-US" sz="3600" b="1" dirty="0" smtClean="0">
                <a:solidFill>
                  <a:srgbClr val="C00000"/>
                </a:solidFill>
              </a:rPr>
              <a:t>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939540"/>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t>
                </a:r>
              </a:p>
              <a:p>
                <a:r>
                  <a:rPr lang="en-US" dirty="0"/>
                  <a:t>	</a:t>
                </a:r>
                <a:r>
                  <a:rPr lang="en-US" dirty="0" smtClean="0"/>
                  <a:t>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smtClean="0">
                    <a:solidFill>
                      <a:srgbClr val="FF0000"/>
                    </a:solidFill>
                  </a:rPr>
                  <a:t>2.3541</a:t>
                </a:r>
                <a:r>
                  <a:rPr lang="en-US" dirty="0" smtClean="0"/>
                  <a:t> = </a:t>
                </a:r>
                <a14:m>
                  <m:oMath xmlns:m="http://schemas.openxmlformats.org/officeDocument/2006/math">
                    <m:r>
                      <a:rPr lang="en-US" b="0" i="0" dirty="0" smtClean="0">
                        <a:solidFill>
                          <a:schemeClr val="tx1"/>
                        </a:solidFill>
                        <a:latin typeface="Cambria Math"/>
                        <a:cs typeface="Courier New" pitchFamily="49" charset="0"/>
                      </a:rPr>
                      <m:t>2.0213</m:t>
                    </m:r>
                    <m:r>
                      <m:rPr>
                        <m:nor/>
                      </m:rPr>
                      <a:rPr lang="en-US" dirty="0">
                        <a:solidFill>
                          <a:schemeClr val="tx1"/>
                        </a:solidFill>
                        <a:cs typeface="Courier New" pitchFamily="49" charset="0"/>
                      </a:rPr>
                      <m:t> + </m:t>
                    </m:r>
                    <m:r>
                      <m:rPr>
                        <m:nor/>
                      </m:rPr>
                      <a:rPr lang="en-US" b="0" i="0" dirty="0" smtClean="0">
                        <a:solidFill>
                          <a:schemeClr val="tx1"/>
                        </a:solidFill>
                        <a:cs typeface="Courier New" pitchFamily="49" charset="0"/>
                      </a:rPr>
                      <m:t>0.0297</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20</m:t>
                    </m:r>
                    <m:r>
                      <m:rPr>
                        <m:nor/>
                      </m:rPr>
                      <a:rPr lang="en-US" dirty="0" smtClean="0">
                        <a:solidFill>
                          <a:schemeClr val="accent2">
                            <a:lumMod val="75000"/>
                          </a:schemeClr>
                        </a:solidFill>
                        <a:cs typeface="Courier New" pitchFamily="49" charset="0"/>
                      </a:rPr>
                      <m:t> </m:t>
                    </m:r>
                    <m:r>
                      <m:rPr>
                        <m:nor/>
                      </m:rPr>
                      <a:rPr lang="en-US" dirty="0" smtClean="0">
                        <a:solidFill>
                          <a:schemeClr val="tx1"/>
                        </a:solidFill>
                        <a:cs typeface="Courier New" pitchFamily="49" charset="0"/>
                      </a:rPr>
                      <m:t>− </m:t>
                    </m:r>
                    <m:r>
                      <m:rPr>
                        <m:nor/>
                      </m:rPr>
                      <a:rPr lang="en-US" b="0" i="0" dirty="0" smtClean="0">
                        <a:solidFill>
                          <a:schemeClr val="tx1"/>
                        </a:solidFill>
                        <a:cs typeface="Courier New" pitchFamily="49" charset="0"/>
                      </a:rPr>
                      <m:t>0.0074</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35.3</m:t>
                    </m:r>
                  </m:oMath>
                </a14:m>
                <a:endParaRPr lang="en-US" dirty="0" smtClean="0">
                  <a:solidFill>
                    <a:schemeClr val="accent2">
                      <a:lumMod val="75000"/>
                    </a:schemeClr>
                  </a:solidFill>
                  <a:cs typeface="Courier New" pitchFamily="49" charset="0"/>
                </a:endParaRPr>
              </a:p>
              <a:p>
                <a:pPr lvl="2"/>
                <a:endParaRPr lang="en-US" dirty="0" smtClean="0">
                  <a:solidFill>
                    <a:schemeClr val="tx1"/>
                  </a:solidFill>
                </a:endParaRPr>
              </a:p>
              <a:p>
                <a:pPr lvl="2"/>
                <a:r>
                  <a:rPr lang="en-US" dirty="0" smtClean="0">
                    <a:solidFill>
                      <a:srgbClr val="00B050"/>
                    </a:solidFill>
                  </a:rPr>
                  <a:t>10.5284</a:t>
                </a:r>
                <a:r>
                  <a:rPr lang="en-US" dirty="0" smtClean="0"/>
                  <a:t> = </a:t>
                </a:r>
                <a:r>
                  <a:rPr lang="en-US" dirty="0" err="1" smtClean="0"/>
                  <a:t>exp</a:t>
                </a:r>
                <a:r>
                  <a:rPr lang="en-US" dirty="0" smtClean="0"/>
                  <a:t>(</a:t>
                </a:r>
                <a:r>
                  <a:rPr lang="en-US" dirty="0">
                    <a:solidFill>
                      <a:srgbClr val="FF0000"/>
                    </a:solidFill>
                  </a:rPr>
                  <a:t>2.3541</a:t>
                </a:r>
                <a:r>
                  <a:rPr lang="en-US" dirty="0" smtClean="0"/>
                  <a:t>)</a:t>
                </a:r>
              </a:p>
              <a:p>
                <a:pPr lvl="2"/>
                <a:endParaRPr lang="en-US" dirty="0"/>
              </a:p>
              <a:p>
                <a:pPr lvl="2"/>
                <a:r>
                  <a:rPr lang="en-US" dirty="0"/>
                  <a:t>Expected Count </a:t>
                </a:r>
                <a:r>
                  <a:rPr lang="en-US"/>
                  <a:t>is </a:t>
                </a:r>
                <a:r>
                  <a:rPr lang="en-US" b="1" smtClean="0">
                    <a:solidFill>
                      <a:srgbClr val="00B050"/>
                    </a:solidFill>
                  </a:rPr>
                  <a:t>10.5284</a:t>
                </a:r>
                <a:r>
                  <a:rPr lang="en-US" smtClean="0"/>
                  <a:t> </a:t>
                </a:r>
                <a:endParaRPr lang="en-US" dirty="0"/>
              </a:p>
              <a:p>
                <a:pPr lvl="2"/>
                <a:endParaRPr lang="en-US" dirty="0"/>
              </a:p>
              <a:p>
                <a:pPr algn="ctr"/>
                <a:r>
                  <a:rPr lang="en-US" sz="1600" b="1" dirty="0">
                    <a:solidFill>
                      <a:srgbClr val="00B050"/>
                    </a:solidFill>
                  </a:rPr>
                  <a:t>Note: Even though the “Y” values are integers, the output can be continuous numbers.</a:t>
                </a:r>
              </a:p>
              <a:p>
                <a:pPr lvl="2"/>
                <a:endParaRPr lang="en-US"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939540"/>
              </a:xfrm>
              <a:prstGeom prst="rect">
                <a:avLst/>
              </a:prstGeom>
              <a:blipFill rotWithShape="1">
                <a:blip r:embed="rId3"/>
                <a:stretch>
                  <a:fillRect l="-444" t="-774"/>
                </a:stretch>
              </a:blipFill>
            </p:spPr>
            <p:txBody>
              <a:bodyPr/>
              <a:lstStyle/>
              <a:p>
                <a:r>
                  <a:rPr lang="en-US">
                    <a:noFill/>
                  </a:rPr>
                  <a:t> </a:t>
                </a:r>
              </a:p>
            </p:txBody>
          </p:sp>
        </mc:Fallback>
      </mc:AlternateContent>
    </p:spTree>
    <p:extLst>
      <p:ext uri="{BB962C8B-B14F-4D97-AF65-F5344CB8AC3E}">
        <p14:creationId xmlns:p14="http://schemas.microsoft.com/office/powerpoint/2010/main" val="1598078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rgbClr val="C00000"/>
                </a:solidFill>
              </a:rPr>
              <a:t>Predictive Models for</a:t>
            </a:r>
            <a:br>
              <a:rPr lang="en-US" b="1" dirty="0" smtClean="0">
                <a:solidFill>
                  <a:srgbClr val="C00000"/>
                </a:solidFill>
              </a:rPr>
            </a:br>
            <a:r>
              <a:rPr lang="en-US" b="1" dirty="0" smtClean="0">
                <a:solidFill>
                  <a:srgbClr val="C00000"/>
                </a:solidFill>
              </a:rPr>
              <a:t>“Count Data”</a:t>
            </a:r>
            <a:endParaRPr lang="en-US" b="1" dirty="0">
              <a:solidFill>
                <a:srgbClr val="C00000"/>
              </a:solidFill>
            </a:endParaRPr>
          </a:p>
        </p:txBody>
      </p:sp>
      <p:sp>
        <p:nvSpPr>
          <p:cNvPr id="3" name="Subtitle 2"/>
          <p:cNvSpPr>
            <a:spLocks noGrp="1"/>
          </p:cNvSpPr>
          <p:nvPr>
            <p:ph type="subTitle" idx="1"/>
          </p:nvPr>
        </p:nvSpPr>
        <p:spPr/>
        <p:txBody>
          <a:bodyPr>
            <a:normAutofit/>
          </a:bodyPr>
          <a:lstStyle/>
          <a:p>
            <a:endParaRPr lang="en-US" sz="4000" dirty="0"/>
          </a:p>
        </p:txBody>
      </p:sp>
    </p:spTree>
    <p:extLst>
      <p:ext uri="{BB962C8B-B14F-4D97-AF65-F5344CB8AC3E}">
        <p14:creationId xmlns:p14="http://schemas.microsoft.com/office/powerpoint/2010/main" val="1609998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Poisson </a:t>
            </a:r>
            <a:r>
              <a:rPr lang="en-US" sz="3600" b="1" dirty="0" smtClean="0">
                <a:solidFill>
                  <a:srgbClr val="C00000"/>
                </a:solidFill>
              </a:rPr>
              <a:t>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662541"/>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t>
                </a:r>
              </a:p>
              <a:p>
                <a:r>
                  <a:rPr lang="en-US" dirty="0"/>
                  <a:t>	</a:t>
                </a:r>
                <a:r>
                  <a:rPr lang="en-US" dirty="0" smtClean="0"/>
                  <a:t>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smtClean="0">
                    <a:solidFill>
                      <a:srgbClr val="FF0000"/>
                    </a:solidFill>
                  </a:rPr>
                  <a:t>1.94</a:t>
                </a:r>
                <a:r>
                  <a:rPr lang="en-US" dirty="0" smtClean="0"/>
                  <a:t> = </a:t>
                </a:r>
                <a14:m>
                  <m:oMath xmlns:m="http://schemas.openxmlformats.org/officeDocument/2006/math">
                    <m:r>
                      <m:rPr>
                        <m:nor/>
                      </m:rPr>
                      <a:rPr lang="en-US" dirty="0">
                        <a:solidFill>
                          <a:schemeClr val="tx1"/>
                        </a:solidFill>
                        <a:cs typeface="Courier New" pitchFamily="49" charset="0"/>
                      </a:rPr>
                      <m:t>−3.</m:t>
                    </m:r>
                    <m:r>
                      <m:rPr>
                        <m:nor/>
                      </m:rPr>
                      <a:rPr lang="en-US" b="0" i="0" dirty="0" smtClean="0">
                        <a:solidFill>
                          <a:schemeClr val="tx1"/>
                        </a:solidFill>
                        <a:cs typeface="Courier New" pitchFamily="49" charset="0"/>
                      </a:rPr>
                      <m:t>7</m:t>
                    </m:r>
                    <m:r>
                      <m:rPr>
                        <m:nor/>
                      </m:rPr>
                      <a:rPr lang="en-US" dirty="0">
                        <a:solidFill>
                          <a:schemeClr val="tx1"/>
                        </a:solidFill>
                        <a:cs typeface="Courier New" pitchFamily="49" charset="0"/>
                      </a:rPr>
                      <m:t> + 2.</m:t>
                    </m:r>
                    <m:r>
                      <m:rPr>
                        <m:nor/>
                      </m:rPr>
                      <a:rPr lang="en-US" b="0" i="0" dirty="0" smtClean="0">
                        <a:solidFill>
                          <a:schemeClr val="tx1"/>
                        </a:solidFill>
                        <a:cs typeface="Courier New" pitchFamily="49" charset="0"/>
                      </a:rPr>
                      <m:t>4</m:t>
                    </m:r>
                    <m:r>
                      <m:rPr>
                        <m:nor/>
                      </m:rPr>
                      <a:rPr lang="en-US" dirty="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20</m:t>
                    </m:r>
                    <m:r>
                      <m:rPr>
                        <m:nor/>
                      </m:rPr>
                      <a:rPr lang="en-US" dirty="0" smtClean="0">
                        <a:solidFill>
                          <a:schemeClr val="accent2">
                            <a:lumMod val="75000"/>
                          </a:schemeClr>
                        </a:solidFill>
                        <a:cs typeface="Courier New" pitchFamily="49" charset="0"/>
                      </a:rPr>
                      <m:t> </m:t>
                    </m:r>
                    <m:r>
                      <m:rPr>
                        <m:nor/>
                      </m:rPr>
                      <a:rPr lang="en-US" dirty="0" smtClean="0">
                        <a:solidFill>
                          <a:schemeClr val="tx1"/>
                        </a:solidFill>
                        <a:cs typeface="Courier New" pitchFamily="49" charset="0"/>
                      </a:rPr>
                      <m:t>− </m:t>
                    </m:r>
                    <m:r>
                      <m:rPr>
                        <m:nor/>
                      </m:rPr>
                      <a:rPr lang="en-US" b="0" i="0" dirty="0" smtClean="0">
                        <a:solidFill>
                          <a:schemeClr val="tx1"/>
                        </a:solidFill>
                        <a:cs typeface="Courier New" pitchFamily="49" charset="0"/>
                      </a:rPr>
                      <m:t>1.2</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35.3</m:t>
                    </m:r>
                  </m:oMath>
                </a14:m>
                <a:endParaRPr lang="en-US" dirty="0" smtClean="0">
                  <a:solidFill>
                    <a:schemeClr val="accent2">
                      <a:lumMod val="75000"/>
                    </a:schemeClr>
                  </a:solidFill>
                  <a:cs typeface="Courier New" pitchFamily="49" charset="0"/>
                </a:endParaRPr>
              </a:p>
              <a:p>
                <a:pPr lvl="2"/>
                <a:endParaRPr lang="en-US" dirty="0" smtClean="0">
                  <a:solidFill>
                    <a:schemeClr val="tx1"/>
                  </a:solidFill>
                </a:endParaRPr>
              </a:p>
              <a:p>
                <a:pPr lvl="2"/>
                <a:r>
                  <a:rPr lang="en-US" dirty="0" smtClean="0">
                    <a:solidFill>
                      <a:srgbClr val="00B050"/>
                    </a:solidFill>
                  </a:rPr>
                  <a:t>6.96</a:t>
                </a:r>
                <a:r>
                  <a:rPr lang="en-US" dirty="0" smtClean="0"/>
                  <a:t> = </a:t>
                </a:r>
                <a:r>
                  <a:rPr lang="en-US" dirty="0" err="1" smtClean="0"/>
                  <a:t>exp</a:t>
                </a:r>
                <a:r>
                  <a:rPr lang="en-US" dirty="0" smtClean="0"/>
                  <a:t>(</a:t>
                </a:r>
                <a:r>
                  <a:rPr lang="en-US" dirty="0" smtClean="0">
                    <a:solidFill>
                      <a:srgbClr val="FF0000"/>
                    </a:solidFill>
                  </a:rPr>
                  <a:t>1.94</a:t>
                </a:r>
                <a:r>
                  <a:rPr lang="en-US" dirty="0" smtClean="0"/>
                  <a:t>)</a:t>
                </a:r>
              </a:p>
              <a:p>
                <a:pPr lvl="2"/>
                <a:endParaRPr lang="en-US" dirty="0"/>
              </a:p>
              <a:p>
                <a:pPr lvl="2"/>
                <a:r>
                  <a:rPr lang="en-US" dirty="0" smtClean="0"/>
                  <a:t>Expected Count is </a:t>
                </a:r>
                <a:r>
                  <a:rPr lang="en-US" b="1" dirty="0" smtClean="0">
                    <a:solidFill>
                      <a:srgbClr val="00B050"/>
                    </a:solidFill>
                  </a:rPr>
                  <a:t>6.96</a:t>
                </a:r>
                <a:r>
                  <a:rPr lang="en-US" dirty="0" smtClean="0"/>
                  <a:t> </a:t>
                </a:r>
              </a:p>
              <a:p>
                <a:pPr lvl="2"/>
                <a:endParaRPr lang="en-US" dirty="0"/>
              </a:p>
              <a:p>
                <a:pPr algn="ctr"/>
                <a:r>
                  <a:rPr lang="en-US" sz="1600" b="1" dirty="0" smtClean="0">
                    <a:solidFill>
                      <a:srgbClr val="00B050"/>
                    </a:solidFill>
                  </a:rPr>
                  <a:t>Note: Even though the “Y” values are integers, the output can be continuous numbers.</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662541"/>
              </a:xfrm>
              <a:prstGeom prst="rect">
                <a:avLst/>
              </a:prstGeom>
              <a:blipFill rotWithShape="1">
                <a:blip r:embed="rId3"/>
                <a:stretch>
                  <a:fillRect l="-444" t="-832" b="-1165"/>
                </a:stretch>
              </a:blipFill>
            </p:spPr>
            <p:txBody>
              <a:bodyPr/>
              <a:lstStyle/>
              <a:p>
                <a:r>
                  <a:rPr lang="en-US">
                    <a:noFill/>
                  </a:rPr>
                  <a:t> </a:t>
                </a:r>
              </a:p>
            </p:txBody>
          </p:sp>
        </mc:Fallback>
      </mc:AlternateContent>
    </p:spTree>
    <p:extLst>
      <p:ext uri="{BB962C8B-B14F-4D97-AF65-F5344CB8AC3E}">
        <p14:creationId xmlns:p14="http://schemas.microsoft.com/office/powerpoint/2010/main" val="32408858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Negative Binomial Distribution</a:t>
            </a:r>
            <a:endParaRPr lang="en-US" b="1" dirty="0">
              <a:solidFill>
                <a:srgbClr val="C0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60683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NEGATIVE BINOMIAL DISTRIBUTION</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998980"/>
              </a:xfrm>
              <a:prstGeom prst="rect">
                <a:avLst/>
              </a:prstGeom>
              <a:noFill/>
            </p:spPr>
            <p:txBody>
              <a:bodyPr wrap="square" rtlCol="0">
                <a:spAutoFit/>
              </a:bodyPr>
              <a:lstStyle/>
              <a:p>
                <a:r>
                  <a:rPr lang="en-US" sz="2400" b="1" dirty="0" smtClean="0">
                    <a:solidFill>
                      <a:srgbClr val="C00000"/>
                    </a:solidFill>
                  </a:rPr>
                  <a:t>NEGATIVE BINOMIAL PROBABILITY DENSITY FUNCTION:</a:t>
                </a:r>
              </a:p>
              <a:p>
                <a:pPr lvl="3"/>
                <a:endParaRPr lang="en-US" sz="2400" dirty="0"/>
              </a:p>
              <a:p>
                <a:pPr lvl="3"/>
                <a:r>
                  <a:rPr lang="en-US" sz="2400" dirty="0"/>
                  <a:t>Prob(X=n) = </a:t>
                </a:r>
                <a14:m>
                  <m:oMath xmlns:m="http://schemas.openxmlformats.org/officeDocument/2006/math">
                    <m:d>
                      <m:dPr>
                        <m:ctrlPr>
                          <a:rPr lang="en-US" sz="2400" i="1">
                            <a:latin typeface="Cambria Math"/>
                          </a:rPr>
                        </m:ctrlPr>
                      </m:dPr>
                      <m:e>
                        <m:m>
                          <m:mPr>
                            <m:mcs>
                              <m:mc>
                                <m:mcPr>
                                  <m:count m:val="1"/>
                                  <m:mcJc m:val="center"/>
                                </m:mcPr>
                              </m:mc>
                            </m:mcs>
                            <m:ctrlPr>
                              <a:rPr lang="en-US" sz="2400" i="1">
                                <a:latin typeface="Cambria Math"/>
                              </a:rPr>
                            </m:ctrlPr>
                          </m:mPr>
                          <m:mr>
                            <m:e>
                              <m:r>
                                <m:rPr>
                                  <m:brk m:alnAt="7"/>
                                </m:rPr>
                                <a:rPr lang="en-US" sz="2400" i="1">
                                  <a:latin typeface="Cambria Math"/>
                                </a:rPr>
                                <m:t>𝑛</m:t>
                              </m:r>
                              <m:r>
                                <a:rPr lang="en-US" sz="2400" i="1">
                                  <a:latin typeface="Cambria Math"/>
                                </a:rPr>
                                <m:t>−1</m:t>
                              </m:r>
                            </m:e>
                          </m:mr>
                          <m:mr>
                            <m:e>
                              <m:r>
                                <a:rPr lang="en-US" sz="2400" i="1">
                                  <a:latin typeface="Cambria Math"/>
                                </a:rPr>
                                <m:t>𝑟</m:t>
                              </m:r>
                              <m:r>
                                <a:rPr lang="en-US" sz="2400" i="1">
                                  <a:latin typeface="Cambria Math"/>
                                </a:rPr>
                                <m:t>−1</m:t>
                              </m:r>
                            </m:e>
                          </m:mr>
                        </m:m>
                      </m:e>
                    </m:d>
                    <m:sSup>
                      <m:sSupPr>
                        <m:ctrlPr>
                          <a:rPr lang="en-US" sz="2400" i="1">
                            <a:latin typeface="Cambria Math"/>
                          </a:rPr>
                        </m:ctrlPr>
                      </m:sSupPr>
                      <m:e>
                        <m:r>
                          <a:rPr lang="en-US" sz="2400" i="1">
                            <a:latin typeface="Cambria Math"/>
                          </a:rPr>
                          <m:t>𝑝</m:t>
                        </m:r>
                      </m:e>
                      <m:sup>
                        <m:r>
                          <a:rPr lang="en-US" sz="2400" i="1">
                            <a:latin typeface="Cambria Math"/>
                          </a:rPr>
                          <m:t>𝑟</m:t>
                        </m:r>
                      </m:sup>
                    </m:sSup>
                    <m:sSup>
                      <m:sSupPr>
                        <m:ctrlPr>
                          <a:rPr lang="en-US" sz="2400" i="1">
                            <a:latin typeface="Cambria Math"/>
                          </a:rPr>
                        </m:ctrlPr>
                      </m:sSupPr>
                      <m:e>
                        <m:r>
                          <a:rPr lang="en-US" sz="2400" i="1">
                            <a:latin typeface="Cambria Math"/>
                          </a:rPr>
                          <m:t>(1−</m:t>
                        </m:r>
                        <m:r>
                          <a:rPr lang="en-US" sz="2400" i="1">
                            <a:latin typeface="Cambria Math"/>
                          </a:rPr>
                          <m:t>𝑝</m:t>
                        </m:r>
                        <m:r>
                          <a:rPr lang="en-US" sz="2400" i="1">
                            <a:latin typeface="Cambria Math"/>
                          </a:rPr>
                          <m:t>)</m:t>
                        </m:r>
                      </m:e>
                      <m:sup>
                        <m:r>
                          <a:rPr lang="en-US" sz="2400" i="1">
                            <a:latin typeface="Cambria Math"/>
                          </a:rPr>
                          <m:t>𝑛</m:t>
                        </m:r>
                        <m:r>
                          <a:rPr lang="en-US" sz="2400" i="1">
                            <a:latin typeface="Cambria Math"/>
                          </a:rPr>
                          <m:t>−</m:t>
                        </m:r>
                        <m:r>
                          <a:rPr lang="en-US" sz="2400" i="1">
                            <a:latin typeface="Cambria Math"/>
                          </a:rPr>
                          <m:t>𝑟</m:t>
                        </m:r>
                      </m:sup>
                    </m:sSup>
                  </m:oMath>
                </a14:m>
                <a:endParaRPr lang="en-US" sz="2400" dirty="0"/>
              </a:p>
              <a:p>
                <a:pPr lvl="3"/>
                <a:endParaRPr lang="en-US" sz="4000" dirty="0"/>
              </a:p>
              <a:p>
                <a:pPr marL="285750" indent="-285750">
                  <a:buFont typeface="Arial" pitchFamily="34" charset="0"/>
                  <a:buChar char="•"/>
                </a:pPr>
                <a:endParaRPr lang="en-US" dirty="0" smtClean="0"/>
              </a:p>
              <a:p>
                <a:pPr lvl="1"/>
                <a:endParaRPr lang="en-US" dirty="0" smtClean="0"/>
              </a:p>
              <a:p>
                <a:pPr lvl="1"/>
                <a:r>
                  <a:rPr lang="en-US" dirty="0" smtClean="0"/>
                  <a:t>Where …</a:t>
                </a:r>
              </a:p>
              <a:p>
                <a:pPr marL="1200150" lvl="2" indent="-285750">
                  <a:buFont typeface="Arial" pitchFamily="34" charset="0"/>
                  <a:buChar char="•"/>
                </a:pPr>
                <a:r>
                  <a:rPr lang="en-US" dirty="0" smtClean="0"/>
                  <a:t>n 	is the number of attempts</a:t>
                </a:r>
              </a:p>
              <a:p>
                <a:pPr marL="1200150" lvl="2" indent="-285750">
                  <a:buFont typeface="Arial" pitchFamily="34" charset="0"/>
                  <a:buChar char="•"/>
                </a:pPr>
                <a:r>
                  <a:rPr lang="en-US" dirty="0" smtClean="0"/>
                  <a:t>r	is the number of successes</a:t>
                </a:r>
                <a:endParaRPr lang="en-US" dirty="0"/>
              </a:p>
              <a:p>
                <a:pPr marL="1200150" lvl="2" indent="-285750">
                  <a:buFont typeface="Arial" pitchFamily="34" charset="0"/>
                  <a:buChar char="•"/>
                </a:pPr>
                <a:r>
                  <a:rPr lang="en-US" dirty="0" smtClean="0"/>
                  <a:t>p	is the probability of success</a:t>
                </a:r>
                <a:endParaRPr lang="en-US" dirty="0"/>
              </a:p>
              <a:p>
                <a:pPr marL="285750" indent="-285750">
                  <a:buFont typeface="Arial" pitchFamily="34" charset="0"/>
                  <a:buChar char="•"/>
                </a:pP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998980"/>
              </a:xfrm>
              <a:prstGeom prst="rect">
                <a:avLst/>
              </a:prstGeom>
              <a:blipFill rotWithShape="1">
                <a:blip r:embed="rId3"/>
                <a:stretch>
                  <a:fillRect l="-1111" t="-1220"/>
                </a:stretch>
              </a:blipFill>
            </p:spPr>
            <p:txBody>
              <a:bodyPr/>
              <a:lstStyle/>
              <a:p>
                <a:r>
                  <a:rPr lang="en-US">
                    <a:noFill/>
                  </a:rPr>
                  <a:t> </a:t>
                </a:r>
              </a:p>
            </p:txBody>
          </p:sp>
        </mc:Fallback>
      </mc:AlternateContent>
    </p:spTree>
    <p:extLst>
      <p:ext uri="{BB962C8B-B14F-4D97-AF65-F5344CB8AC3E}">
        <p14:creationId xmlns:p14="http://schemas.microsoft.com/office/powerpoint/2010/main" val="1898986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NEGATIVE BINOMIAL DISTRIBUTION</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996863"/>
              </a:xfrm>
              <a:prstGeom prst="rect">
                <a:avLst/>
              </a:prstGeom>
              <a:noFill/>
            </p:spPr>
            <p:txBody>
              <a:bodyPr wrap="square" rtlCol="0">
                <a:spAutoFit/>
              </a:bodyPr>
              <a:lstStyle/>
              <a:p>
                <a:r>
                  <a:rPr lang="en-US" sz="2400" b="1" dirty="0" smtClean="0">
                    <a:solidFill>
                      <a:srgbClr val="C00000"/>
                    </a:solidFill>
                  </a:rPr>
                  <a:t>NEGATIVE BINOMIAL PROBABILITY DENSITY FUNCTION:</a:t>
                </a:r>
              </a:p>
              <a:p>
                <a:pPr lvl="3"/>
                <a:endParaRPr lang="en-US" sz="2400" dirty="0"/>
              </a:p>
              <a:p>
                <a:pPr lvl="3"/>
                <a:r>
                  <a:rPr lang="en-US" sz="2400" dirty="0"/>
                  <a:t>Prob(X=n) = </a:t>
                </a:r>
                <a14:m>
                  <m:oMath xmlns:m="http://schemas.openxmlformats.org/officeDocument/2006/math">
                    <m:d>
                      <m:dPr>
                        <m:ctrlPr>
                          <a:rPr lang="en-US" sz="2400" i="1">
                            <a:latin typeface="Cambria Math"/>
                          </a:rPr>
                        </m:ctrlPr>
                      </m:dPr>
                      <m:e>
                        <m:m>
                          <m:mPr>
                            <m:mcs>
                              <m:mc>
                                <m:mcPr>
                                  <m:count m:val="1"/>
                                  <m:mcJc m:val="center"/>
                                </m:mcPr>
                              </m:mc>
                            </m:mcs>
                            <m:ctrlPr>
                              <a:rPr lang="en-US" sz="2400" i="1">
                                <a:latin typeface="Cambria Math"/>
                              </a:rPr>
                            </m:ctrlPr>
                          </m:mPr>
                          <m:mr>
                            <m:e>
                              <m:r>
                                <m:rPr>
                                  <m:brk m:alnAt="7"/>
                                </m:rPr>
                                <a:rPr lang="en-US" sz="2400" i="1">
                                  <a:latin typeface="Cambria Math"/>
                                </a:rPr>
                                <m:t>𝑛</m:t>
                              </m:r>
                              <m:r>
                                <a:rPr lang="en-US" sz="2400" i="1">
                                  <a:latin typeface="Cambria Math"/>
                                </a:rPr>
                                <m:t>−1</m:t>
                              </m:r>
                            </m:e>
                          </m:mr>
                          <m:mr>
                            <m:e>
                              <m:r>
                                <a:rPr lang="en-US" sz="2400" i="1">
                                  <a:latin typeface="Cambria Math"/>
                                </a:rPr>
                                <m:t>𝑟</m:t>
                              </m:r>
                              <m:r>
                                <a:rPr lang="en-US" sz="2400" i="1">
                                  <a:latin typeface="Cambria Math"/>
                                </a:rPr>
                                <m:t>−1</m:t>
                              </m:r>
                            </m:e>
                          </m:mr>
                        </m:m>
                      </m:e>
                    </m:d>
                    <m:sSup>
                      <m:sSupPr>
                        <m:ctrlPr>
                          <a:rPr lang="en-US" sz="2400" i="1">
                            <a:latin typeface="Cambria Math"/>
                          </a:rPr>
                        </m:ctrlPr>
                      </m:sSupPr>
                      <m:e>
                        <m:r>
                          <a:rPr lang="en-US" sz="2400" i="1">
                            <a:latin typeface="Cambria Math"/>
                          </a:rPr>
                          <m:t>𝑝</m:t>
                        </m:r>
                      </m:e>
                      <m:sup>
                        <m:r>
                          <a:rPr lang="en-US" sz="2400" i="1">
                            <a:latin typeface="Cambria Math"/>
                          </a:rPr>
                          <m:t>𝑟</m:t>
                        </m:r>
                      </m:sup>
                    </m:sSup>
                    <m:sSup>
                      <m:sSupPr>
                        <m:ctrlPr>
                          <a:rPr lang="en-US" sz="2400" i="1">
                            <a:latin typeface="Cambria Math"/>
                          </a:rPr>
                        </m:ctrlPr>
                      </m:sSupPr>
                      <m:e>
                        <m:r>
                          <a:rPr lang="en-US" sz="2400" i="1">
                            <a:latin typeface="Cambria Math"/>
                          </a:rPr>
                          <m:t>(1−</m:t>
                        </m:r>
                        <m:r>
                          <a:rPr lang="en-US" sz="2400" i="1">
                            <a:latin typeface="Cambria Math"/>
                          </a:rPr>
                          <m:t>𝑝</m:t>
                        </m:r>
                        <m:r>
                          <a:rPr lang="en-US" sz="2400" i="1">
                            <a:latin typeface="Cambria Math"/>
                          </a:rPr>
                          <m:t>)</m:t>
                        </m:r>
                      </m:e>
                      <m:sup>
                        <m:r>
                          <a:rPr lang="en-US" sz="2400" i="1">
                            <a:latin typeface="Cambria Math"/>
                          </a:rPr>
                          <m:t>𝑛</m:t>
                        </m:r>
                        <m:r>
                          <a:rPr lang="en-US" sz="2400" i="1">
                            <a:latin typeface="Cambria Math"/>
                          </a:rPr>
                          <m:t>−</m:t>
                        </m:r>
                        <m:r>
                          <a:rPr lang="en-US" sz="2400" i="1">
                            <a:latin typeface="Cambria Math"/>
                          </a:rPr>
                          <m:t>𝑟</m:t>
                        </m:r>
                      </m:sup>
                    </m:sSup>
                  </m:oMath>
                </a14:m>
                <a:endParaRPr lang="en-US" sz="2400" dirty="0"/>
              </a:p>
              <a:p>
                <a:endParaRPr lang="en-US" sz="2400" b="1" dirty="0" smtClean="0">
                  <a:solidFill>
                    <a:srgbClr val="C00000"/>
                  </a:solidFill>
                </a:endParaRPr>
              </a:p>
              <a:p>
                <a:r>
                  <a:rPr lang="en-US" sz="2400" b="1" dirty="0" smtClean="0">
                    <a:solidFill>
                      <a:srgbClr val="C00000"/>
                    </a:solidFill>
                  </a:rPr>
                  <a:t>… SIMPLIFIED FORMULA:</a:t>
                </a:r>
              </a:p>
              <a:p>
                <a:endParaRPr lang="en-US" sz="2400" b="1" dirty="0">
                  <a:solidFill>
                    <a:srgbClr val="C00000"/>
                  </a:solidFill>
                </a:endParaRPr>
              </a:p>
              <a:p>
                <a:pPr lvl="3"/>
                <a:r>
                  <a:rPr lang="en-US" sz="2400" dirty="0"/>
                  <a:t>Prob(X=n) = </a:t>
                </a:r>
                <a14:m>
                  <m:oMath xmlns:m="http://schemas.openxmlformats.org/officeDocument/2006/math">
                    <m:f>
                      <m:fPr>
                        <m:ctrlPr>
                          <a:rPr lang="en-US" sz="2400" i="1" smtClean="0">
                            <a:latin typeface="Cambria Math"/>
                          </a:rPr>
                        </m:ctrlPr>
                      </m:fPr>
                      <m:num>
                        <m:d>
                          <m:dPr>
                            <m:ctrlPr>
                              <a:rPr lang="en-US" sz="2400" b="0" i="1" smtClean="0">
                                <a:latin typeface="Cambria Math"/>
                              </a:rPr>
                            </m:ctrlPr>
                          </m:dPr>
                          <m:e>
                            <m:r>
                              <a:rPr lang="en-US" sz="2400" b="0" i="1" smtClean="0">
                                <a:latin typeface="Cambria Math"/>
                              </a:rPr>
                              <m:t>𝑛</m:t>
                            </m:r>
                            <m:r>
                              <a:rPr lang="en-US" sz="2400" b="0" i="1" smtClean="0">
                                <a:latin typeface="Cambria Math"/>
                              </a:rPr>
                              <m:t>−1</m:t>
                            </m:r>
                          </m:e>
                        </m:d>
                        <m:r>
                          <a:rPr lang="en-US" sz="2400" b="0" i="1" smtClean="0">
                            <a:latin typeface="Cambria Math"/>
                          </a:rPr>
                          <m:t>!</m:t>
                        </m:r>
                      </m:num>
                      <m:den>
                        <m:d>
                          <m:dPr>
                            <m:ctrlPr>
                              <a:rPr lang="en-US" sz="2400" b="0" i="1" smtClean="0">
                                <a:latin typeface="Cambria Math"/>
                              </a:rPr>
                            </m:ctrlPr>
                          </m:dPr>
                          <m:e>
                            <m:r>
                              <a:rPr lang="en-US" sz="2400" b="0" i="1" smtClean="0">
                                <a:latin typeface="Cambria Math"/>
                              </a:rPr>
                              <m:t>𝑟</m:t>
                            </m:r>
                            <m:r>
                              <a:rPr lang="en-US" sz="2400" b="0" i="1" smtClean="0">
                                <a:latin typeface="Cambria Math"/>
                              </a:rPr>
                              <m:t>−1</m:t>
                            </m:r>
                          </m:e>
                        </m:d>
                        <m:r>
                          <a:rPr lang="en-US" sz="2400" b="0" i="1" smtClean="0">
                            <a:latin typeface="Cambria Math"/>
                          </a:rPr>
                          <m:t>!</m:t>
                        </m:r>
                        <m:d>
                          <m:dPr>
                            <m:ctrlPr>
                              <a:rPr lang="en-US" sz="2400" b="0" i="1" smtClean="0">
                                <a:latin typeface="Cambria Math"/>
                              </a:rPr>
                            </m:ctrlPr>
                          </m:dPr>
                          <m:e>
                            <m:r>
                              <a:rPr lang="en-US" sz="2400" b="0" i="1" smtClean="0">
                                <a:latin typeface="Cambria Math"/>
                              </a:rPr>
                              <m:t>𝑛</m:t>
                            </m:r>
                            <m:r>
                              <a:rPr lang="en-US" sz="2400" b="0" i="1" smtClean="0">
                                <a:latin typeface="Cambria Math"/>
                              </a:rPr>
                              <m:t>−</m:t>
                            </m:r>
                            <m:r>
                              <a:rPr lang="en-US" sz="2400" b="0" i="1" smtClean="0">
                                <a:latin typeface="Cambria Math"/>
                              </a:rPr>
                              <m:t>𝑟</m:t>
                            </m:r>
                          </m:e>
                        </m:d>
                        <m:r>
                          <a:rPr lang="en-US" sz="2400" b="0" i="1" smtClean="0">
                            <a:latin typeface="Cambria Math"/>
                          </a:rPr>
                          <m:t>!</m:t>
                        </m:r>
                      </m:den>
                    </m:f>
                    <m:sSup>
                      <m:sSupPr>
                        <m:ctrlPr>
                          <a:rPr lang="en-US" sz="2400" i="1" smtClean="0">
                            <a:latin typeface="Cambria Math"/>
                          </a:rPr>
                        </m:ctrlPr>
                      </m:sSupPr>
                      <m:e>
                        <m:r>
                          <a:rPr lang="en-US" sz="2400" i="1">
                            <a:latin typeface="Cambria Math"/>
                          </a:rPr>
                          <m:t>𝑝</m:t>
                        </m:r>
                      </m:e>
                      <m:sup>
                        <m:r>
                          <a:rPr lang="en-US" sz="2400" i="1">
                            <a:latin typeface="Cambria Math"/>
                          </a:rPr>
                          <m:t>𝑟</m:t>
                        </m:r>
                      </m:sup>
                    </m:sSup>
                    <m:sSup>
                      <m:sSupPr>
                        <m:ctrlPr>
                          <a:rPr lang="en-US" sz="2400" i="1">
                            <a:latin typeface="Cambria Math"/>
                          </a:rPr>
                        </m:ctrlPr>
                      </m:sSupPr>
                      <m:e>
                        <m:r>
                          <a:rPr lang="en-US" sz="2400" i="1">
                            <a:latin typeface="Cambria Math"/>
                          </a:rPr>
                          <m:t>(1−</m:t>
                        </m:r>
                        <m:r>
                          <a:rPr lang="en-US" sz="2400" i="1">
                            <a:latin typeface="Cambria Math"/>
                          </a:rPr>
                          <m:t>𝑝</m:t>
                        </m:r>
                        <m:r>
                          <a:rPr lang="en-US" sz="2400" i="1">
                            <a:latin typeface="Cambria Math"/>
                          </a:rPr>
                          <m:t>)</m:t>
                        </m:r>
                      </m:e>
                      <m:sup>
                        <m:r>
                          <a:rPr lang="en-US" sz="2400" i="1">
                            <a:latin typeface="Cambria Math"/>
                          </a:rPr>
                          <m:t>𝑛</m:t>
                        </m:r>
                        <m:r>
                          <a:rPr lang="en-US" sz="2400" i="1">
                            <a:latin typeface="Cambria Math"/>
                          </a:rPr>
                          <m:t>−</m:t>
                        </m:r>
                        <m:r>
                          <a:rPr lang="en-US" sz="2400" i="1">
                            <a:latin typeface="Cambria Math"/>
                          </a:rPr>
                          <m:t>𝑟</m:t>
                        </m:r>
                      </m:sup>
                    </m:sSup>
                  </m:oMath>
                </a14:m>
                <a:endParaRPr lang="en-US" sz="2400" dirty="0"/>
              </a:p>
              <a:p>
                <a:pPr marL="285750" indent="-285750">
                  <a:buFont typeface="Arial" pitchFamily="34" charset="0"/>
                  <a:buChar char="•"/>
                </a:pPr>
                <a:endParaRPr lang="en-US" dirty="0" smtClean="0"/>
              </a:p>
              <a:p>
                <a:pPr lvl="1"/>
                <a:endParaRPr lang="en-US" dirty="0" smtClean="0"/>
              </a:p>
              <a:p>
                <a:pPr marL="285750" indent="-285750">
                  <a:buFont typeface="Arial" pitchFamily="34" charset="0"/>
                  <a:buChar char="•"/>
                </a:pP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996863"/>
              </a:xfrm>
              <a:prstGeom prst="rect">
                <a:avLst/>
              </a:prstGeom>
              <a:blipFill rotWithShape="1">
                <a:blip r:embed="rId3"/>
                <a:stretch>
                  <a:fillRect l="-1111" t="-1220"/>
                </a:stretch>
              </a:blipFill>
            </p:spPr>
            <p:txBody>
              <a:bodyPr/>
              <a:lstStyle/>
              <a:p>
                <a:r>
                  <a:rPr lang="en-US">
                    <a:noFill/>
                  </a:rPr>
                  <a:t> </a:t>
                </a:r>
              </a:p>
            </p:txBody>
          </p:sp>
        </mc:Fallback>
      </mc:AlternateContent>
    </p:spTree>
    <p:extLst>
      <p:ext uri="{BB962C8B-B14F-4D97-AF65-F5344CB8AC3E}">
        <p14:creationId xmlns:p14="http://schemas.microsoft.com/office/powerpoint/2010/main" val="3448466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NEGATIVE BINOMIAL DISTRIBUTION</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383427"/>
              </a:xfrm>
              <a:prstGeom prst="rect">
                <a:avLst/>
              </a:prstGeom>
              <a:noFill/>
            </p:spPr>
            <p:txBody>
              <a:bodyPr wrap="square" rtlCol="0">
                <a:spAutoFit/>
              </a:bodyPr>
              <a:lstStyle/>
              <a:p>
                <a:r>
                  <a:rPr lang="en-US" sz="2400" b="1" dirty="0" smtClean="0">
                    <a:solidFill>
                      <a:srgbClr val="C00000"/>
                    </a:solidFill>
                  </a:rPr>
                  <a:t>Properties:</a:t>
                </a:r>
              </a:p>
              <a:p>
                <a:endParaRPr lang="en-US" sz="2400" dirty="0" smtClean="0"/>
              </a:p>
              <a:p>
                <a:pPr algn="ctr"/>
                <a:r>
                  <a:rPr lang="en-US" sz="2400" dirty="0" err="1" smtClean="0"/>
                  <a:t>Prob</a:t>
                </a:r>
                <a:r>
                  <a:rPr lang="en-US" sz="2400" dirty="0" smtClean="0"/>
                  <a:t>(X=n) = </a:t>
                </a:r>
                <a14:m>
                  <m:oMath xmlns:m="http://schemas.openxmlformats.org/officeDocument/2006/math">
                    <m:d>
                      <m:dPr>
                        <m:ctrlPr>
                          <a:rPr lang="en-US" sz="2400" i="1" smtClean="0">
                            <a:latin typeface="Cambria Math"/>
                          </a:rPr>
                        </m:ctrlPr>
                      </m:dPr>
                      <m:e>
                        <m:m>
                          <m:mPr>
                            <m:mcs>
                              <m:mc>
                                <m:mcPr>
                                  <m:count m:val="1"/>
                                  <m:mcJc m:val="center"/>
                                </m:mcPr>
                              </m:mc>
                            </m:mcs>
                            <m:ctrlPr>
                              <a:rPr lang="en-US" sz="2400" i="1" smtClean="0">
                                <a:latin typeface="Cambria Math"/>
                              </a:rPr>
                            </m:ctrlPr>
                          </m:mPr>
                          <m:mr>
                            <m:e>
                              <m:r>
                                <m:rPr>
                                  <m:brk m:alnAt="7"/>
                                </m:rPr>
                                <a:rPr lang="en-US" sz="2400" b="0" i="1" smtClean="0">
                                  <a:latin typeface="Cambria Math"/>
                                </a:rPr>
                                <m:t>𝑛</m:t>
                              </m:r>
                              <m:r>
                                <a:rPr lang="en-US" sz="2400" b="0" i="1" smtClean="0">
                                  <a:latin typeface="Cambria Math"/>
                                </a:rPr>
                                <m:t>−1</m:t>
                              </m:r>
                            </m:e>
                          </m:mr>
                          <m:mr>
                            <m:e>
                              <m:r>
                                <a:rPr lang="en-US" sz="2400" b="0" i="1" smtClean="0">
                                  <a:latin typeface="Cambria Math"/>
                                </a:rPr>
                                <m:t>𝑟</m:t>
                              </m:r>
                              <m:r>
                                <a:rPr lang="en-US" sz="2400" b="0" i="1" smtClean="0">
                                  <a:latin typeface="Cambria Math"/>
                                </a:rPr>
                                <m:t>−1</m:t>
                              </m:r>
                            </m:e>
                          </m:mr>
                        </m:m>
                      </m:e>
                    </m:d>
                    <m:sSup>
                      <m:sSupPr>
                        <m:ctrlPr>
                          <a:rPr lang="en-US" sz="2400" i="1" smtClean="0">
                            <a:latin typeface="Cambria Math"/>
                          </a:rPr>
                        </m:ctrlPr>
                      </m:sSupPr>
                      <m:e>
                        <m:r>
                          <a:rPr lang="en-US" sz="2400" b="0" i="1" smtClean="0">
                            <a:latin typeface="Cambria Math"/>
                          </a:rPr>
                          <m:t>𝑝</m:t>
                        </m:r>
                      </m:e>
                      <m:sup>
                        <m:r>
                          <a:rPr lang="en-US" sz="2400" b="0" i="1" smtClean="0">
                            <a:latin typeface="Cambria Math"/>
                          </a:rPr>
                          <m:t>𝑟</m:t>
                        </m:r>
                      </m:sup>
                    </m:sSup>
                    <m:sSup>
                      <m:sSupPr>
                        <m:ctrlPr>
                          <a:rPr lang="en-US" sz="2400" i="1" smtClean="0">
                            <a:latin typeface="Cambria Math"/>
                          </a:rPr>
                        </m:ctrlPr>
                      </m:sSupPr>
                      <m:e>
                        <m:r>
                          <a:rPr lang="en-US" sz="2400" b="0" i="1" smtClean="0">
                            <a:latin typeface="Cambria Math"/>
                          </a:rPr>
                          <m:t>(1−</m:t>
                        </m:r>
                        <m:r>
                          <a:rPr lang="en-US" sz="2400" b="0" i="1" smtClean="0">
                            <a:latin typeface="Cambria Math"/>
                          </a:rPr>
                          <m:t>𝑝</m:t>
                        </m:r>
                        <m:r>
                          <a:rPr lang="en-US" sz="2400" b="0" i="1" smtClean="0">
                            <a:latin typeface="Cambria Math"/>
                          </a:rPr>
                          <m:t>)</m:t>
                        </m:r>
                      </m:e>
                      <m:sup>
                        <m:r>
                          <a:rPr lang="en-US" sz="2400" b="0" i="1" smtClean="0">
                            <a:latin typeface="Cambria Math"/>
                          </a:rPr>
                          <m:t>𝑛</m:t>
                        </m:r>
                        <m:r>
                          <a:rPr lang="en-US" sz="2400" b="0" i="1" smtClean="0">
                            <a:latin typeface="Cambria Math"/>
                          </a:rPr>
                          <m:t>−</m:t>
                        </m:r>
                        <m:r>
                          <a:rPr lang="en-US" sz="2400" b="0" i="1" smtClean="0">
                            <a:latin typeface="Cambria Math"/>
                          </a:rPr>
                          <m:t>𝑟</m:t>
                        </m:r>
                      </m:sup>
                    </m:sSup>
                  </m:oMath>
                </a14:m>
                <a:endParaRPr lang="en-US" sz="2400" dirty="0"/>
              </a:p>
              <a:p>
                <a:pPr lvl="1"/>
                <a:endParaRPr lang="en-US" dirty="0" smtClean="0"/>
              </a:p>
              <a:p>
                <a:pPr lvl="1"/>
                <a:endParaRPr lang="en-US" dirty="0" smtClean="0"/>
              </a:p>
              <a:p>
                <a:pPr marL="742950" lvl="1" indent="-285750">
                  <a:buFont typeface="Arial" pitchFamily="34" charset="0"/>
                  <a:buChar char="•"/>
                </a:pPr>
                <a:r>
                  <a:rPr lang="en-US" dirty="0" smtClean="0"/>
                  <a:t>Mean or Expected Value	= r(1-p)/p</a:t>
                </a:r>
                <a:endParaRPr lang="en-US" dirty="0" smtClean="0">
                  <a:latin typeface="Symbol" pitchFamily="18" charset="2"/>
                </a:endParaRPr>
              </a:p>
              <a:p>
                <a:pPr marL="742950" lvl="1" indent="-285750">
                  <a:buFont typeface="Arial" pitchFamily="34" charset="0"/>
                  <a:buChar char="•"/>
                </a:pPr>
                <a:r>
                  <a:rPr lang="en-US" dirty="0" smtClean="0"/>
                  <a:t>Variance</a:t>
                </a:r>
                <a:r>
                  <a:rPr lang="en-US" dirty="0"/>
                  <a:t>	</a:t>
                </a:r>
                <a:r>
                  <a:rPr lang="en-US" dirty="0" smtClean="0"/>
                  <a:t>		</a:t>
                </a:r>
                <a:r>
                  <a:rPr lang="en-US" dirty="0"/>
                  <a:t>= r(1-p)/</a:t>
                </a:r>
                <a:r>
                  <a:rPr lang="en-US" dirty="0" smtClean="0"/>
                  <a:t>p</a:t>
                </a:r>
                <a:r>
                  <a:rPr lang="en-US" baseline="30000" dirty="0" smtClean="0">
                    <a:latin typeface="Symbol" pitchFamily="18" charset="2"/>
                  </a:rPr>
                  <a:t>2</a:t>
                </a:r>
                <a:endParaRPr lang="en-US" baseline="30000" dirty="0" smtClean="0"/>
              </a:p>
              <a:p>
                <a:pPr marL="742950" lvl="1" indent="-285750">
                  <a:buFont typeface="Arial" pitchFamily="34" charset="0"/>
                  <a:buChar char="•"/>
                </a:pPr>
                <a:endParaRPr lang="en-US" dirty="0" smtClean="0"/>
              </a:p>
              <a:p>
                <a:r>
                  <a:rPr lang="en-US" dirty="0" smtClean="0"/>
                  <a:t>Therefore, if the </a:t>
                </a:r>
                <a:r>
                  <a:rPr lang="en-US" b="1" dirty="0" smtClean="0">
                    <a:solidFill>
                      <a:srgbClr val="FF0000"/>
                    </a:solidFill>
                  </a:rPr>
                  <a:t>variance</a:t>
                </a:r>
                <a:r>
                  <a:rPr lang="en-US" dirty="0" smtClean="0"/>
                  <a:t> is </a:t>
                </a:r>
                <a:r>
                  <a:rPr lang="en-US" b="1" dirty="0" smtClean="0">
                    <a:solidFill>
                      <a:srgbClr val="FF0000"/>
                    </a:solidFill>
                  </a:rPr>
                  <a:t>greater than</a:t>
                </a:r>
                <a:r>
                  <a:rPr lang="en-US" dirty="0" smtClean="0"/>
                  <a:t> the </a:t>
                </a:r>
                <a:r>
                  <a:rPr lang="en-US" b="1" dirty="0" smtClean="0">
                    <a:solidFill>
                      <a:srgbClr val="FF0000"/>
                    </a:solidFill>
                  </a:rPr>
                  <a:t>mean</a:t>
                </a:r>
                <a:r>
                  <a:rPr lang="en-US" dirty="0" smtClean="0"/>
                  <a:t> for negative binomial distribution.</a:t>
                </a:r>
                <a:endParaRPr lang="en-US" dirty="0"/>
              </a:p>
              <a:p>
                <a:pPr lvl="1"/>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383427"/>
              </a:xfrm>
              <a:prstGeom prst="rect">
                <a:avLst/>
              </a:prstGeom>
              <a:blipFill rotWithShape="1">
                <a:blip r:embed="rId3"/>
                <a:stretch>
                  <a:fillRect l="-1111" t="-1441"/>
                </a:stretch>
              </a:blipFill>
            </p:spPr>
            <p:txBody>
              <a:bodyPr/>
              <a:lstStyle/>
              <a:p>
                <a:r>
                  <a:rPr lang="en-US">
                    <a:noFill/>
                  </a:rPr>
                  <a:t> </a:t>
                </a:r>
              </a:p>
            </p:txBody>
          </p:sp>
        </mc:Fallback>
      </mc:AlternateContent>
    </p:spTree>
    <p:extLst>
      <p:ext uri="{BB962C8B-B14F-4D97-AF65-F5344CB8AC3E}">
        <p14:creationId xmlns:p14="http://schemas.microsoft.com/office/powerpoint/2010/main" val="2357647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NEGATIVE BINOMIAL DISTRIBUTION</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4628190"/>
              </a:xfrm>
              <a:prstGeom prst="rect">
                <a:avLst/>
              </a:prstGeom>
              <a:noFill/>
            </p:spPr>
            <p:txBody>
              <a:bodyPr wrap="square" rtlCol="0">
                <a:spAutoFit/>
              </a:bodyPr>
              <a:lstStyle/>
              <a:p>
                <a:r>
                  <a:rPr lang="en-US" sz="2400" b="1" dirty="0" smtClean="0">
                    <a:solidFill>
                      <a:srgbClr val="C00000"/>
                    </a:solidFill>
                  </a:rPr>
                  <a:t>Example:</a:t>
                </a:r>
              </a:p>
              <a:p>
                <a:pPr lvl="1"/>
                <a:r>
                  <a:rPr lang="en-US" dirty="0" smtClean="0"/>
                  <a:t>Assume a random variable follows a Negative Binomial distribution. Assume that there is a probability of success of 0.7. What is the probability that it will take 5 tries (n=5) to get 3 successes (r=3)</a:t>
                </a:r>
              </a:p>
              <a:p>
                <a:pPr lvl="1"/>
                <a:endParaRPr lang="en-US" sz="2400" dirty="0" smtClean="0"/>
              </a:p>
              <a:p>
                <a:pPr lvl="2"/>
                <a:r>
                  <a:rPr lang="en-US" dirty="0" err="1" smtClean="0"/>
                  <a:t>Prob</a:t>
                </a:r>
                <a:r>
                  <a:rPr lang="en-US" dirty="0" smtClean="0"/>
                  <a:t>(n=5) 	= </a:t>
                </a:r>
                <a14:m>
                  <m:oMath xmlns:m="http://schemas.openxmlformats.org/officeDocument/2006/math">
                    <m:f>
                      <m:fPr>
                        <m:ctrlPr>
                          <a:rPr lang="en-US" i="1">
                            <a:latin typeface="Cambria Math"/>
                          </a:rPr>
                        </m:ctrlPr>
                      </m:fPr>
                      <m:num>
                        <m:d>
                          <m:dPr>
                            <m:ctrlPr>
                              <a:rPr lang="en-US" i="1">
                                <a:latin typeface="Cambria Math"/>
                              </a:rPr>
                            </m:ctrlPr>
                          </m:dPr>
                          <m:e>
                            <m:r>
                              <a:rPr lang="en-US" i="1">
                                <a:latin typeface="Cambria Math"/>
                              </a:rPr>
                              <m:t>𝑛</m:t>
                            </m:r>
                            <m:r>
                              <a:rPr lang="en-US" i="1">
                                <a:latin typeface="Cambria Math"/>
                              </a:rPr>
                              <m:t>−1</m:t>
                            </m:r>
                          </m:e>
                        </m:d>
                        <m:r>
                          <a:rPr lang="en-US" i="1">
                            <a:latin typeface="Cambria Math"/>
                          </a:rPr>
                          <m:t>!</m:t>
                        </m:r>
                      </m:num>
                      <m:den>
                        <m:d>
                          <m:dPr>
                            <m:ctrlPr>
                              <a:rPr lang="en-US" i="1">
                                <a:latin typeface="Cambria Math"/>
                              </a:rPr>
                            </m:ctrlPr>
                          </m:dPr>
                          <m:e>
                            <m:r>
                              <a:rPr lang="en-US" i="1">
                                <a:latin typeface="Cambria Math"/>
                              </a:rPr>
                              <m:t>𝑟</m:t>
                            </m:r>
                            <m:r>
                              <a:rPr lang="en-US" i="1">
                                <a:latin typeface="Cambria Math"/>
                              </a:rPr>
                              <m:t>−1</m:t>
                            </m:r>
                          </m:e>
                        </m:d>
                        <m:r>
                          <a:rPr lang="en-US" i="1">
                            <a:latin typeface="Cambria Math"/>
                          </a:rPr>
                          <m:t>!</m:t>
                        </m:r>
                        <m:d>
                          <m:dPr>
                            <m:ctrlPr>
                              <a:rPr lang="en-US" i="1">
                                <a:latin typeface="Cambria Math"/>
                              </a:rPr>
                            </m:ctrlPr>
                          </m:dPr>
                          <m:e>
                            <m:r>
                              <a:rPr lang="en-US" i="1">
                                <a:latin typeface="Cambria Math"/>
                              </a:rPr>
                              <m:t>𝑛</m:t>
                            </m:r>
                            <m:r>
                              <a:rPr lang="en-US" i="1">
                                <a:latin typeface="Cambria Math"/>
                              </a:rPr>
                              <m:t>−</m:t>
                            </m:r>
                            <m:r>
                              <a:rPr lang="en-US" i="1">
                                <a:latin typeface="Cambria Math"/>
                              </a:rPr>
                              <m:t>𝑟</m:t>
                            </m:r>
                          </m:e>
                        </m:d>
                        <m:r>
                          <a:rPr lang="en-US" i="1">
                            <a:latin typeface="Cambria Math"/>
                          </a:rPr>
                          <m:t>!</m:t>
                        </m:r>
                      </m:den>
                    </m:f>
                    <m:sSup>
                      <m:sSupPr>
                        <m:ctrlPr>
                          <a:rPr lang="en-US" i="1">
                            <a:latin typeface="Cambria Math"/>
                          </a:rPr>
                        </m:ctrlPr>
                      </m:sSupPr>
                      <m:e>
                        <m:r>
                          <a:rPr lang="en-US" i="1">
                            <a:latin typeface="Cambria Math"/>
                          </a:rPr>
                          <m:t>𝑝</m:t>
                        </m:r>
                      </m:e>
                      <m:sup>
                        <m:r>
                          <a:rPr lang="en-US" i="1">
                            <a:latin typeface="Cambria Math"/>
                          </a:rPr>
                          <m:t>𝑟</m:t>
                        </m:r>
                      </m:sup>
                    </m:sSup>
                    <m:sSup>
                      <m:sSupPr>
                        <m:ctrlPr>
                          <a:rPr lang="en-US" i="1">
                            <a:latin typeface="Cambria Math"/>
                          </a:rPr>
                        </m:ctrlPr>
                      </m:sSupPr>
                      <m:e>
                        <m:r>
                          <a:rPr lang="en-US" i="1">
                            <a:latin typeface="Cambria Math"/>
                          </a:rPr>
                          <m:t>(1−</m:t>
                        </m:r>
                        <m:r>
                          <a:rPr lang="en-US" i="1">
                            <a:latin typeface="Cambria Math"/>
                          </a:rPr>
                          <m:t>𝑝</m:t>
                        </m:r>
                        <m:r>
                          <a:rPr lang="en-US" i="1">
                            <a:latin typeface="Cambria Math"/>
                          </a:rPr>
                          <m:t>)</m:t>
                        </m:r>
                      </m:e>
                      <m:sup>
                        <m:r>
                          <a:rPr lang="en-US" i="1">
                            <a:latin typeface="Cambria Math"/>
                          </a:rPr>
                          <m:t>𝑛</m:t>
                        </m:r>
                        <m:r>
                          <a:rPr lang="en-US" i="1">
                            <a:latin typeface="Cambria Math"/>
                          </a:rPr>
                          <m:t>−</m:t>
                        </m:r>
                        <m:r>
                          <a:rPr lang="en-US" i="1">
                            <a:latin typeface="Cambria Math"/>
                          </a:rPr>
                          <m:t>𝑟</m:t>
                        </m:r>
                      </m:sup>
                    </m:sSup>
                  </m:oMath>
                </a14:m>
                <a:endParaRPr lang="en-US" dirty="0" smtClean="0"/>
              </a:p>
              <a:p>
                <a:pPr lvl="2"/>
                <a:endParaRPr lang="en-US" dirty="0" smtClean="0"/>
              </a:p>
              <a:p>
                <a:pPr lvl="2"/>
                <a:r>
                  <a:rPr lang="en-US" dirty="0" err="1" smtClean="0"/>
                  <a:t>Prob</a:t>
                </a:r>
                <a:r>
                  <a:rPr lang="en-US" dirty="0" smtClean="0"/>
                  <a:t>(n=5</a:t>
                </a:r>
                <a:r>
                  <a:rPr lang="en-US" dirty="0"/>
                  <a:t>) 	= </a:t>
                </a:r>
                <a14:m>
                  <m:oMath xmlns:m="http://schemas.openxmlformats.org/officeDocument/2006/math">
                    <m:f>
                      <m:fPr>
                        <m:ctrlPr>
                          <a:rPr lang="en-US" i="1">
                            <a:latin typeface="Cambria Math"/>
                          </a:rPr>
                        </m:ctrlPr>
                      </m:fPr>
                      <m:num>
                        <m:d>
                          <m:dPr>
                            <m:ctrlPr>
                              <a:rPr lang="en-US" i="1">
                                <a:latin typeface="Cambria Math"/>
                              </a:rPr>
                            </m:ctrlPr>
                          </m:dPr>
                          <m:e>
                            <m:r>
                              <a:rPr lang="en-US" b="0" i="1" smtClean="0">
                                <a:latin typeface="Cambria Math"/>
                              </a:rPr>
                              <m:t>5</m:t>
                            </m:r>
                            <m:r>
                              <a:rPr lang="en-US" i="1">
                                <a:latin typeface="Cambria Math"/>
                              </a:rPr>
                              <m:t>−1</m:t>
                            </m:r>
                          </m:e>
                        </m:d>
                        <m:r>
                          <a:rPr lang="en-US" i="1">
                            <a:latin typeface="Cambria Math"/>
                          </a:rPr>
                          <m:t>!</m:t>
                        </m:r>
                      </m:num>
                      <m:den>
                        <m:d>
                          <m:dPr>
                            <m:ctrlPr>
                              <a:rPr lang="en-US" i="1">
                                <a:latin typeface="Cambria Math"/>
                              </a:rPr>
                            </m:ctrlPr>
                          </m:dPr>
                          <m:e>
                            <m:r>
                              <a:rPr lang="en-US" b="0" i="1" smtClean="0">
                                <a:latin typeface="Cambria Math"/>
                              </a:rPr>
                              <m:t>3</m:t>
                            </m:r>
                            <m:r>
                              <a:rPr lang="en-US" i="1">
                                <a:latin typeface="Cambria Math"/>
                              </a:rPr>
                              <m:t>−1</m:t>
                            </m:r>
                          </m:e>
                        </m:d>
                        <m:r>
                          <a:rPr lang="en-US" i="1">
                            <a:latin typeface="Cambria Math"/>
                          </a:rPr>
                          <m:t>!</m:t>
                        </m:r>
                        <m:d>
                          <m:dPr>
                            <m:ctrlPr>
                              <a:rPr lang="en-US" i="1">
                                <a:latin typeface="Cambria Math"/>
                              </a:rPr>
                            </m:ctrlPr>
                          </m:dPr>
                          <m:e>
                            <m:r>
                              <a:rPr lang="en-US" b="0" i="1" smtClean="0">
                                <a:latin typeface="Cambria Math"/>
                              </a:rPr>
                              <m:t>5</m:t>
                            </m:r>
                            <m:r>
                              <a:rPr lang="en-US" i="1">
                                <a:latin typeface="Cambria Math"/>
                              </a:rPr>
                              <m:t>−</m:t>
                            </m:r>
                            <m:r>
                              <a:rPr lang="en-US" b="0" i="1" smtClean="0">
                                <a:latin typeface="Cambria Math"/>
                              </a:rPr>
                              <m:t>3</m:t>
                            </m:r>
                          </m:e>
                        </m:d>
                        <m:r>
                          <a:rPr lang="en-US" i="1">
                            <a:latin typeface="Cambria Math"/>
                          </a:rPr>
                          <m:t>!</m:t>
                        </m:r>
                      </m:den>
                    </m:f>
                    <m:sSup>
                      <m:sSupPr>
                        <m:ctrlPr>
                          <a:rPr lang="en-US" i="1">
                            <a:latin typeface="Cambria Math"/>
                          </a:rPr>
                        </m:ctrlPr>
                      </m:sSupPr>
                      <m:e>
                        <m:r>
                          <a:rPr lang="en-US" b="0" i="1" smtClean="0">
                            <a:latin typeface="Cambria Math"/>
                          </a:rPr>
                          <m:t>(0.7)</m:t>
                        </m:r>
                      </m:e>
                      <m:sup>
                        <m:r>
                          <a:rPr lang="en-US" b="0" i="1" smtClean="0">
                            <a:latin typeface="Cambria Math"/>
                          </a:rPr>
                          <m:t>3</m:t>
                        </m:r>
                      </m:sup>
                    </m:sSup>
                    <m:sSup>
                      <m:sSupPr>
                        <m:ctrlPr>
                          <a:rPr lang="en-US" i="1">
                            <a:latin typeface="Cambria Math"/>
                          </a:rPr>
                        </m:ctrlPr>
                      </m:sSupPr>
                      <m:e>
                        <m:r>
                          <a:rPr lang="en-US" i="1">
                            <a:latin typeface="Cambria Math"/>
                          </a:rPr>
                          <m:t>(1−</m:t>
                        </m:r>
                        <m:r>
                          <a:rPr lang="en-US" b="0" i="1" smtClean="0">
                            <a:latin typeface="Cambria Math"/>
                          </a:rPr>
                          <m:t>0.7</m:t>
                        </m:r>
                        <m:r>
                          <a:rPr lang="en-US" i="1">
                            <a:latin typeface="Cambria Math"/>
                          </a:rPr>
                          <m:t>)</m:t>
                        </m:r>
                      </m:e>
                      <m:sup>
                        <m:r>
                          <a:rPr lang="en-US" b="0" i="1" smtClean="0">
                            <a:latin typeface="Cambria Math"/>
                          </a:rPr>
                          <m:t>5</m:t>
                        </m:r>
                        <m:r>
                          <a:rPr lang="en-US" i="1">
                            <a:latin typeface="Cambria Math"/>
                          </a:rPr>
                          <m:t>−</m:t>
                        </m:r>
                        <m:r>
                          <a:rPr lang="en-US" b="0" i="1" smtClean="0">
                            <a:latin typeface="Cambria Math"/>
                          </a:rPr>
                          <m:t>3</m:t>
                        </m:r>
                      </m:sup>
                    </m:sSup>
                  </m:oMath>
                </a14:m>
                <a:endParaRPr lang="en-US" dirty="0" smtClean="0"/>
              </a:p>
              <a:p>
                <a:pPr lvl="2"/>
                <a:endParaRPr lang="en-US" dirty="0"/>
              </a:p>
              <a:p>
                <a:pPr lvl="2"/>
                <a:r>
                  <a:rPr lang="en-US" dirty="0"/>
                  <a:t>Prob(n=5) 	= </a:t>
                </a:r>
                <a14:m>
                  <m:oMath xmlns:m="http://schemas.openxmlformats.org/officeDocument/2006/math">
                    <m:f>
                      <m:fPr>
                        <m:ctrlPr>
                          <a:rPr lang="en-US" i="1">
                            <a:latin typeface="Cambria Math"/>
                          </a:rPr>
                        </m:ctrlPr>
                      </m:fPr>
                      <m:num>
                        <m:r>
                          <a:rPr lang="en-US" b="0" i="1" smtClean="0">
                            <a:latin typeface="Cambria Math"/>
                          </a:rPr>
                          <m:t>24</m:t>
                        </m:r>
                      </m:num>
                      <m:den>
                        <m:d>
                          <m:dPr>
                            <m:ctrlPr>
                              <a:rPr lang="en-US" i="1">
                                <a:latin typeface="Cambria Math"/>
                              </a:rPr>
                            </m:ctrlPr>
                          </m:dPr>
                          <m:e>
                            <m:r>
                              <a:rPr lang="en-US" b="0" i="1" smtClean="0">
                                <a:latin typeface="Cambria Math"/>
                              </a:rPr>
                              <m:t>2</m:t>
                            </m:r>
                          </m:e>
                        </m:d>
                        <m:d>
                          <m:dPr>
                            <m:ctrlPr>
                              <a:rPr lang="en-US" i="1">
                                <a:latin typeface="Cambria Math"/>
                              </a:rPr>
                            </m:ctrlPr>
                          </m:dPr>
                          <m:e>
                            <m:r>
                              <a:rPr lang="en-US" b="0" i="1" smtClean="0">
                                <a:latin typeface="Cambria Math"/>
                              </a:rPr>
                              <m:t>2</m:t>
                            </m:r>
                          </m:e>
                        </m:d>
                      </m:den>
                    </m:f>
                    <m:r>
                      <a:rPr lang="en-US" b="0" i="1" smtClean="0">
                        <a:latin typeface="Cambria Math"/>
                      </a:rPr>
                      <m:t>(0.343)</m:t>
                    </m:r>
                    <m:sSup>
                      <m:sSupPr>
                        <m:ctrlPr>
                          <a:rPr lang="en-US" i="1">
                            <a:latin typeface="Cambria Math"/>
                          </a:rPr>
                        </m:ctrlPr>
                      </m:sSupPr>
                      <m:e>
                        <m:r>
                          <a:rPr lang="en-US" i="1">
                            <a:latin typeface="Cambria Math"/>
                          </a:rPr>
                          <m:t>(0.</m:t>
                        </m:r>
                        <m:r>
                          <a:rPr lang="en-US" b="0" i="1" smtClean="0">
                            <a:latin typeface="Cambria Math"/>
                          </a:rPr>
                          <m:t>3</m:t>
                        </m:r>
                        <m:r>
                          <a:rPr lang="en-US" i="1">
                            <a:latin typeface="Cambria Math"/>
                          </a:rPr>
                          <m:t>)</m:t>
                        </m:r>
                      </m:e>
                      <m:sup>
                        <m:r>
                          <a:rPr lang="en-US" b="0" i="1" smtClean="0">
                            <a:latin typeface="Cambria Math"/>
                          </a:rPr>
                          <m:t>2</m:t>
                        </m:r>
                      </m:sup>
                    </m:sSup>
                  </m:oMath>
                </a14:m>
                <a:endParaRPr lang="en-US" dirty="0"/>
              </a:p>
              <a:p>
                <a:pPr lvl="2"/>
                <a:endParaRPr lang="en-US" dirty="0" smtClean="0"/>
              </a:p>
              <a:p>
                <a:pPr lvl="2"/>
                <a:r>
                  <a:rPr lang="en-US" dirty="0"/>
                  <a:t>Prob(n=5) 	= </a:t>
                </a:r>
                <a14:m>
                  <m:oMath xmlns:m="http://schemas.openxmlformats.org/officeDocument/2006/math">
                    <m:r>
                      <a:rPr lang="en-US" b="0" i="0" smtClean="0">
                        <a:latin typeface="Cambria Math"/>
                      </a:rPr>
                      <m:t>(</m:t>
                    </m:r>
                    <m:r>
                      <a:rPr lang="en-US" b="0" i="1" smtClean="0">
                        <a:latin typeface="Cambria Math"/>
                      </a:rPr>
                      <m:t>6)</m:t>
                    </m:r>
                    <m:r>
                      <a:rPr lang="en-US" i="1">
                        <a:latin typeface="Cambria Math"/>
                      </a:rPr>
                      <m:t>(0.343)</m:t>
                    </m:r>
                    <m:r>
                      <a:rPr lang="en-US" b="0" i="1" smtClean="0">
                        <a:latin typeface="Cambria Math"/>
                      </a:rPr>
                      <m:t>(0.09)</m:t>
                    </m:r>
                  </m:oMath>
                </a14:m>
                <a:endParaRPr lang="en-US" dirty="0"/>
              </a:p>
              <a:p>
                <a:pPr lvl="2"/>
                <a:endParaRPr lang="en-US" dirty="0" smtClean="0"/>
              </a:p>
              <a:p>
                <a:pPr lvl="2"/>
                <a:r>
                  <a:rPr lang="en-US" b="1" dirty="0">
                    <a:solidFill>
                      <a:srgbClr val="FF0000"/>
                    </a:solidFill>
                  </a:rPr>
                  <a:t>Prob(n=5) 	</a:t>
                </a:r>
                <a:r>
                  <a:rPr lang="en-US" b="1" dirty="0" smtClean="0">
                    <a:solidFill>
                      <a:srgbClr val="FF0000"/>
                    </a:solidFill>
                  </a:rPr>
                  <a:t>= 0.18522</a:t>
                </a:r>
                <a:endParaRPr lang="en-US" b="1" dirty="0">
                  <a:solidFill>
                    <a:srgbClr val="FF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4628190"/>
              </a:xfrm>
              <a:prstGeom prst="rect">
                <a:avLst/>
              </a:prstGeom>
              <a:blipFill rotWithShape="1">
                <a:blip r:embed="rId3"/>
                <a:stretch>
                  <a:fillRect l="-1111" t="-1054" b="-1186"/>
                </a:stretch>
              </a:blipFill>
            </p:spPr>
            <p:txBody>
              <a:bodyPr/>
              <a:lstStyle/>
              <a:p>
                <a:r>
                  <a:rPr lang="en-US">
                    <a:noFill/>
                  </a:rPr>
                  <a:t> </a:t>
                </a:r>
              </a:p>
            </p:txBody>
          </p:sp>
        </mc:Fallback>
      </mc:AlternateContent>
    </p:spTree>
    <p:extLst>
      <p:ext uri="{BB962C8B-B14F-4D97-AF65-F5344CB8AC3E}">
        <p14:creationId xmlns:p14="http://schemas.microsoft.com/office/powerpoint/2010/main" val="836493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NEGATIVE BINOMIAL DISTRIBUTION</a:t>
            </a:r>
            <a:endParaRPr lang="en-US" sz="3600" b="1" dirty="0">
              <a:solidFill>
                <a:srgbClr val="C00000"/>
              </a:solidFill>
            </a:endParaRPr>
          </a:p>
        </p:txBody>
      </p:sp>
      <p:sp>
        <p:nvSpPr>
          <p:cNvPr id="3" name="TextBox 2"/>
          <p:cNvSpPr txBox="1"/>
          <p:nvPr/>
        </p:nvSpPr>
        <p:spPr>
          <a:xfrm>
            <a:off x="457200" y="1676400"/>
            <a:ext cx="8229600" cy="1292662"/>
          </a:xfrm>
          <a:prstGeom prst="rect">
            <a:avLst/>
          </a:prstGeom>
          <a:noFill/>
        </p:spPr>
        <p:txBody>
          <a:bodyPr wrap="square" rtlCol="0">
            <a:spAutoFit/>
          </a:bodyPr>
          <a:lstStyle/>
          <a:p>
            <a:r>
              <a:rPr lang="en-US" sz="2400" b="1" dirty="0" smtClean="0">
                <a:solidFill>
                  <a:srgbClr val="C00000"/>
                </a:solidFill>
              </a:rPr>
              <a:t>Example:</a:t>
            </a:r>
          </a:p>
          <a:p>
            <a:pPr lvl="1"/>
            <a:r>
              <a:rPr lang="en-US" dirty="0" smtClean="0"/>
              <a:t>Assume a random variable follows a Negative Binomial distribution with a probability of success of 0.7. What is the probability of that there will be “N” trials to achieve r=3 successes.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26907448"/>
              </p:ext>
            </p:extLst>
          </p:nvPr>
        </p:nvGraphicFramePr>
        <p:xfrm>
          <a:off x="2590800" y="3124200"/>
          <a:ext cx="3124200" cy="2961640"/>
        </p:xfrm>
        <a:graphic>
          <a:graphicData uri="http://schemas.openxmlformats.org/drawingml/2006/table">
            <a:tbl>
              <a:tblPr firstRow="1" bandRow="1">
                <a:tableStyleId>{5C22544A-7EE6-4342-B048-85BDC9FD1C3A}</a:tableStyleId>
              </a:tblPr>
              <a:tblGrid>
                <a:gridCol w="1295400"/>
                <a:gridCol w="1828800"/>
              </a:tblGrid>
              <a:tr h="294640">
                <a:tc>
                  <a:txBody>
                    <a:bodyPr/>
                    <a:lstStyle/>
                    <a:p>
                      <a:pPr algn="ctr"/>
                      <a:r>
                        <a:rPr lang="en-US" dirty="0" smtClean="0"/>
                        <a:t>N</a:t>
                      </a:r>
                      <a:endParaRPr lang="en-US" dirty="0"/>
                    </a:p>
                  </a:txBody>
                  <a:tcPr/>
                </a:tc>
                <a:tc>
                  <a:txBody>
                    <a:bodyPr/>
                    <a:lstStyle/>
                    <a:p>
                      <a:pPr algn="ctr"/>
                      <a:r>
                        <a:rPr lang="en-US" dirty="0" err="1" smtClean="0"/>
                        <a:t>Prob</a:t>
                      </a:r>
                      <a:r>
                        <a:rPr lang="en-US" dirty="0" smtClean="0"/>
                        <a:t>(x=N)</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0.343</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0.309</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0.185</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0.093</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0.042</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0.018</a:t>
                      </a:r>
                      <a:endParaRPr lang="en-US" dirty="0"/>
                    </a:p>
                  </a:txBody>
                  <a:tcPr/>
                </a:tc>
              </a:tr>
              <a:tr h="370840">
                <a:tc>
                  <a:txBody>
                    <a:bodyPr/>
                    <a:lstStyle/>
                    <a:p>
                      <a:pPr algn="ctr"/>
                      <a:r>
                        <a:rPr lang="en-US" dirty="0" smtClean="0"/>
                        <a:t>9</a:t>
                      </a:r>
                      <a:endParaRPr lang="en-US" dirty="0"/>
                    </a:p>
                  </a:txBody>
                  <a:tcPr/>
                </a:tc>
                <a:tc>
                  <a:txBody>
                    <a:bodyPr/>
                    <a:lstStyle/>
                    <a:p>
                      <a:pPr algn="ctr"/>
                      <a:r>
                        <a:rPr lang="en-US" dirty="0" smtClean="0"/>
                        <a:t>0.007</a:t>
                      </a:r>
                      <a:endParaRPr lang="en-US" dirty="0"/>
                    </a:p>
                  </a:txBody>
                  <a:tcPr/>
                </a:tc>
              </a:tr>
            </a:tbl>
          </a:graphicData>
        </a:graphic>
      </p:graphicFrame>
    </p:spTree>
    <p:extLst>
      <p:ext uri="{BB962C8B-B14F-4D97-AF65-F5344CB8AC3E}">
        <p14:creationId xmlns:p14="http://schemas.microsoft.com/office/powerpoint/2010/main" val="3133321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NEGATIVE BINOMIAL DISTRIBUTION</a:t>
            </a:r>
          </a:p>
        </p:txBody>
      </p:sp>
      <p:sp>
        <p:nvSpPr>
          <p:cNvPr id="3" name="TextBox 2"/>
          <p:cNvSpPr txBox="1"/>
          <p:nvPr/>
        </p:nvSpPr>
        <p:spPr>
          <a:xfrm>
            <a:off x="457200" y="1676400"/>
            <a:ext cx="8229600" cy="738664"/>
          </a:xfrm>
          <a:prstGeom prst="rect">
            <a:avLst/>
          </a:prstGeom>
          <a:noFill/>
        </p:spPr>
        <p:txBody>
          <a:bodyPr wrap="square" rtlCol="0">
            <a:spAutoFit/>
          </a:bodyPr>
          <a:lstStyle/>
          <a:p>
            <a:r>
              <a:rPr lang="en-US" sz="2400" b="1" dirty="0" smtClean="0">
                <a:solidFill>
                  <a:srgbClr val="C00000"/>
                </a:solidFill>
              </a:rPr>
              <a:t>Graph:</a:t>
            </a:r>
          </a:p>
          <a:p>
            <a:pPr marL="342900" indent="-342900">
              <a:buFont typeface="Arial" pitchFamily="34" charset="0"/>
              <a:buChar char="•"/>
            </a:pPr>
            <a:r>
              <a:rPr lang="en-US" dirty="0" smtClean="0"/>
              <a:t>This is a graph of the Negative Binomial distribution of various values of  p and r. </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1" y="2819400"/>
            <a:ext cx="555307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6759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NEGATIVE BINOMIAL REGRESSION</a:t>
            </a:r>
            <a:endParaRPr lang="en-US" sz="3600" b="1" dirty="0">
              <a:solidFill>
                <a:srgbClr val="C00000"/>
              </a:solidFill>
            </a:endParaRPr>
          </a:p>
        </p:txBody>
      </p:sp>
      <p:sp>
        <p:nvSpPr>
          <p:cNvPr id="3" name="TextBox 2"/>
          <p:cNvSpPr txBox="1"/>
          <p:nvPr/>
        </p:nvSpPr>
        <p:spPr>
          <a:xfrm>
            <a:off x="457200" y="1676400"/>
            <a:ext cx="8229600" cy="4862870"/>
          </a:xfrm>
          <a:prstGeom prst="rect">
            <a:avLst/>
          </a:prstGeom>
          <a:noFill/>
        </p:spPr>
        <p:txBody>
          <a:bodyPr wrap="square" rtlCol="0">
            <a:spAutoFit/>
          </a:bodyPr>
          <a:lstStyle/>
          <a:p>
            <a:r>
              <a:rPr lang="en-US" sz="2400" b="1" dirty="0" smtClean="0">
                <a:solidFill>
                  <a:srgbClr val="C00000"/>
                </a:solidFill>
              </a:rPr>
              <a:t>Negative Binomial Transform:</a:t>
            </a:r>
          </a:p>
          <a:p>
            <a:endParaRPr lang="en-US" sz="2400" dirty="0" smtClean="0"/>
          </a:p>
          <a:p>
            <a:r>
              <a:rPr lang="en-US" sz="2000" dirty="0" smtClean="0"/>
              <a:t>The Negative Binomial Transform is similar to Poisson Regression in that it uses the natural log transformation.</a:t>
            </a:r>
          </a:p>
          <a:p>
            <a:endParaRPr lang="en-US" sz="2000" dirty="0"/>
          </a:p>
          <a:p>
            <a:pPr marL="342900" indent="-342900">
              <a:buFont typeface="Arial" pitchFamily="34" charset="0"/>
              <a:buChar char="•"/>
            </a:pPr>
            <a:r>
              <a:rPr lang="en-US" sz="1600" dirty="0" smtClean="0"/>
              <a:t>LINEAR REGRESSION: 		</a:t>
            </a:r>
            <a:r>
              <a:rPr lang="en-US" sz="1600" i="1" dirty="0" smtClean="0"/>
              <a:t>G</a:t>
            </a:r>
            <a:r>
              <a:rPr lang="en-US" sz="1600" dirty="0" smtClean="0"/>
              <a:t>(</a:t>
            </a:r>
            <a:r>
              <a:rPr lang="en-US" sz="1600" i="1" dirty="0" smtClean="0"/>
              <a:t>y</a:t>
            </a:r>
            <a:r>
              <a:rPr lang="en-US" sz="1600" dirty="0"/>
              <a:t>) </a:t>
            </a:r>
            <a:r>
              <a:rPr lang="en-US" sz="1600" dirty="0" smtClean="0"/>
              <a:t>= </a:t>
            </a:r>
            <a:r>
              <a:rPr lang="en-US" sz="1600" i="1" dirty="0" smtClean="0"/>
              <a:t>y		(Identity or “Do Nothing”)</a:t>
            </a:r>
          </a:p>
          <a:p>
            <a:pPr marL="342900" indent="-342900">
              <a:buFont typeface="Arial" pitchFamily="34" charset="0"/>
              <a:buChar char="•"/>
            </a:pPr>
            <a:endParaRPr lang="en-US" sz="1600" i="1" dirty="0"/>
          </a:p>
          <a:p>
            <a:pPr marL="342900" indent="-342900">
              <a:buFont typeface="Arial" pitchFamily="34" charset="0"/>
              <a:buChar char="•"/>
            </a:pPr>
            <a:r>
              <a:rPr lang="en-US" sz="1600" dirty="0" smtClean="0"/>
              <a:t>LOGISTIC REGRESSION:		</a:t>
            </a:r>
            <a:r>
              <a:rPr lang="en-US" sz="1600" i="1" dirty="0" smtClean="0"/>
              <a:t>G(y) = </a:t>
            </a:r>
            <a:r>
              <a:rPr lang="en-US" sz="1600" i="1" dirty="0" err="1" smtClean="0"/>
              <a:t>ln</a:t>
            </a:r>
            <a:r>
              <a:rPr lang="en-US" sz="1600" i="1" dirty="0" smtClean="0"/>
              <a:t>( y/(1-y) )	(LOGIT Transform)</a:t>
            </a:r>
          </a:p>
          <a:p>
            <a:pPr marL="342900" indent="-342900">
              <a:buFont typeface="Arial" pitchFamily="34" charset="0"/>
              <a:buChar char="•"/>
            </a:pPr>
            <a:endParaRPr lang="en-US" sz="1600" dirty="0"/>
          </a:p>
          <a:p>
            <a:pPr marL="342900" indent="-342900">
              <a:buFont typeface="Arial" pitchFamily="34" charset="0"/>
              <a:buChar char="•"/>
            </a:pPr>
            <a:r>
              <a:rPr lang="en-US" sz="1600" dirty="0" smtClean="0"/>
              <a:t>POISSON REGRESSION:		G(Y) = </a:t>
            </a:r>
            <a:r>
              <a:rPr lang="en-US" sz="1600" dirty="0" err="1" smtClean="0"/>
              <a:t>ln</a:t>
            </a:r>
            <a:r>
              <a:rPr lang="en-US" sz="1600" dirty="0" smtClean="0"/>
              <a:t>( Y )	(Log Transform)</a:t>
            </a:r>
          </a:p>
          <a:p>
            <a:pPr marL="342900" indent="-342900">
              <a:buFont typeface="Arial" pitchFamily="34" charset="0"/>
              <a:buChar char="•"/>
            </a:pPr>
            <a:endParaRPr lang="en-US" sz="1600" dirty="0" smtClean="0"/>
          </a:p>
          <a:p>
            <a:pPr marL="342900" indent="-342900">
              <a:buFont typeface="Arial" pitchFamily="34" charset="0"/>
              <a:buChar char="•"/>
            </a:pPr>
            <a:r>
              <a:rPr lang="en-US" sz="1600" b="1" dirty="0" smtClean="0">
                <a:solidFill>
                  <a:srgbClr val="FF0000"/>
                </a:solidFill>
              </a:rPr>
              <a:t>NEGATIVE BINOMIAL REGRESSION:</a:t>
            </a:r>
            <a:r>
              <a:rPr lang="en-US" sz="1600" dirty="0" smtClean="0"/>
              <a:t>	G(Y</a:t>
            </a:r>
            <a:r>
              <a:rPr lang="en-US" sz="1600" dirty="0"/>
              <a:t>) = </a:t>
            </a:r>
            <a:r>
              <a:rPr lang="en-US" sz="1600" dirty="0" err="1"/>
              <a:t>ln</a:t>
            </a:r>
            <a:r>
              <a:rPr lang="en-US" sz="1600" dirty="0"/>
              <a:t>( Y )	(Log Transform)</a:t>
            </a:r>
          </a:p>
          <a:p>
            <a:pPr marL="342900" indent="-342900">
              <a:buFont typeface="Arial" pitchFamily="34" charset="0"/>
              <a:buChar char="•"/>
            </a:pPr>
            <a:endParaRPr lang="en-US" dirty="0"/>
          </a:p>
          <a:p>
            <a:r>
              <a:rPr lang="en-US" b="1" dirty="0" smtClean="0">
                <a:solidFill>
                  <a:srgbClr val="00B050"/>
                </a:solidFill>
              </a:rPr>
              <a:t>Note: </a:t>
            </a:r>
            <a:r>
              <a:rPr lang="en-US" i="1" dirty="0" smtClean="0">
                <a:solidFill>
                  <a:srgbClr val="00B050"/>
                </a:solidFill>
              </a:rPr>
              <a:t>Poisson Regression is actually a special case of Negative Binomial Regression where the mean and the variance are equal. Many times, if the variance and the mean are similar, both Poisson and Negative Binomial Regressions will converge to the </a:t>
            </a:r>
            <a:r>
              <a:rPr lang="en-US" i="1" smtClean="0">
                <a:solidFill>
                  <a:srgbClr val="00B050"/>
                </a:solidFill>
              </a:rPr>
              <a:t>same result.</a:t>
            </a:r>
            <a:endParaRPr lang="en-US" i="1" dirty="0" smtClean="0">
              <a:solidFill>
                <a:srgbClr val="00B050"/>
              </a:solidFill>
            </a:endParaRPr>
          </a:p>
        </p:txBody>
      </p:sp>
    </p:spTree>
    <p:extLst>
      <p:ext uri="{BB962C8B-B14F-4D97-AF65-F5344CB8AC3E}">
        <p14:creationId xmlns:p14="http://schemas.microsoft.com/office/powerpoint/2010/main" val="12852418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Poisson Regression</a:t>
            </a:r>
            <a:endParaRPr lang="en-US" b="1" dirty="0">
              <a:solidFill>
                <a:srgbClr val="C00000"/>
              </a:solidFill>
            </a:endParaRPr>
          </a:p>
        </p:txBody>
      </p:sp>
      <p:sp>
        <p:nvSpPr>
          <p:cNvPr id="3" name="Subtitle 2"/>
          <p:cNvSpPr>
            <a:spLocks noGrp="1"/>
          </p:cNvSpPr>
          <p:nvPr>
            <p:ph type="subTitle" idx="1"/>
          </p:nvPr>
        </p:nvSpPr>
        <p:spPr/>
        <p:txBody>
          <a:bodyPr>
            <a:normAutofit/>
          </a:bodyPr>
          <a:lstStyle/>
          <a:p>
            <a:r>
              <a:rPr lang="en-US" sz="4000" b="1" dirty="0" smtClean="0">
                <a:solidFill>
                  <a:srgbClr val="C00000"/>
                </a:solidFill>
              </a:rPr>
              <a:t>Example</a:t>
            </a:r>
            <a:endParaRPr lang="en-US" sz="4000" dirty="0"/>
          </a:p>
        </p:txBody>
      </p:sp>
    </p:spTree>
    <p:extLst>
      <p:ext uri="{BB962C8B-B14F-4D97-AF65-F5344CB8AC3E}">
        <p14:creationId xmlns:p14="http://schemas.microsoft.com/office/powerpoint/2010/main" val="3566216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“Counting Data”</a:t>
            </a:r>
            <a:endParaRPr lang="en-US" sz="3600" b="1" dirty="0">
              <a:solidFill>
                <a:srgbClr val="C00000"/>
              </a:solidFill>
            </a:endParaRPr>
          </a:p>
        </p:txBody>
      </p:sp>
      <p:sp>
        <p:nvSpPr>
          <p:cNvPr id="3" name="TextBox 2"/>
          <p:cNvSpPr txBox="1"/>
          <p:nvPr/>
        </p:nvSpPr>
        <p:spPr>
          <a:xfrm>
            <a:off x="457200" y="1676400"/>
            <a:ext cx="8229600" cy="2000548"/>
          </a:xfrm>
          <a:prstGeom prst="rect">
            <a:avLst/>
          </a:prstGeom>
          <a:noFill/>
        </p:spPr>
        <p:txBody>
          <a:bodyPr wrap="square" rtlCol="0">
            <a:spAutoFit/>
          </a:bodyPr>
          <a:lstStyle/>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Positive Integer Target Variable: 0, 1, 2, 3, etc. (counting numbers)</a:t>
            </a:r>
          </a:p>
          <a:p>
            <a:pPr marL="285750" indent="-285750">
              <a:buFont typeface="Arial" pitchFamily="34" charset="0"/>
              <a:buChar char="•"/>
            </a:pPr>
            <a:endParaRPr lang="en-US" sz="2400" dirty="0" smtClean="0"/>
          </a:p>
          <a:p>
            <a:pPr marL="285750" indent="-285750">
              <a:buFont typeface="Arial" pitchFamily="34" charset="0"/>
              <a:buChar char="•"/>
            </a:pPr>
            <a:r>
              <a:rPr lang="en-US" sz="2000" dirty="0" smtClean="0"/>
              <a:t>The data follows either</a:t>
            </a:r>
          </a:p>
          <a:p>
            <a:pPr marL="742950" lvl="1" indent="-285750">
              <a:buFont typeface="Arial" pitchFamily="34" charset="0"/>
              <a:buChar char="•"/>
            </a:pPr>
            <a:r>
              <a:rPr lang="en-US" sz="2000" dirty="0" smtClean="0">
                <a:solidFill>
                  <a:srgbClr val="C00000"/>
                </a:solidFill>
              </a:rPr>
              <a:t>“Poisson” </a:t>
            </a:r>
            <a:r>
              <a:rPr lang="en-US" sz="2000" dirty="0" smtClean="0"/>
              <a:t>Distribution</a:t>
            </a:r>
          </a:p>
          <a:p>
            <a:pPr marL="742950" lvl="1" indent="-285750">
              <a:buFont typeface="Arial" pitchFamily="34" charset="0"/>
              <a:buChar char="•"/>
            </a:pPr>
            <a:r>
              <a:rPr lang="en-US" sz="2000" dirty="0" smtClean="0">
                <a:solidFill>
                  <a:srgbClr val="C00000"/>
                </a:solidFill>
              </a:rPr>
              <a:t>“Negative Binomial” </a:t>
            </a:r>
            <a:r>
              <a:rPr lang="en-US" sz="2000" dirty="0" smtClean="0"/>
              <a:t>Distribution</a:t>
            </a:r>
          </a:p>
        </p:txBody>
      </p:sp>
    </p:spTree>
    <p:extLst>
      <p:ext uri="{BB962C8B-B14F-4D97-AF65-F5344CB8AC3E}">
        <p14:creationId xmlns:p14="http://schemas.microsoft.com/office/powerpoint/2010/main" val="3499939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Poisson Regression: Example</a:t>
            </a:r>
            <a:endParaRPr lang="en-US" sz="2800" b="1" dirty="0">
              <a:solidFill>
                <a:srgbClr val="C00000"/>
              </a:solidFill>
            </a:endParaRPr>
          </a:p>
        </p:txBody>
      </p:sp>
      <p:sp>
        <p:nvSpPr>
          <p:cNvPr id="3" name="TextBox 2"/>
          <p:cNvSpPr txBox="1"/>
          <p:nvPr/>
        </p:nvSpPr>
        <p:spPr>
          <a:xfrm>
            <a:off x="457200" y="1676400"/>
            <a:ext cx="8229600" cy="4247317"/>
          </a:xfrm>
          <a:prstGeom prst="rect">
            <a:avLst/>
          </a:prstGeom>
          <a:noFill/>
        </p:spPr>
        <p:txBody>
          <a:bodyPr wrap="square" rtlCol="0">
            <a:spAutoFit/>
          </a:bodyPr>
          <a:lstStyle/>
          <a:p>
            <a:pPr marL="285750" indent="-285750">
              <a:buFont typeface="Arial" pitchFamily="34" charset="0"/>
              <a:buChar char="•"/>
            </a:pPr>
            <a:r>
              <a:rPr lang="en-US" dirty="0" smtClean="0"/>
              <a:t>This example is taken from the previously mentioned Draper and Smith reference.</a:t>
            </a:r>
          </a:p>
          <a:p>
            <a:pPr marL="285750" indent="-285750">
              <a:buFont typeface="Arial" pitchFamily="34" charset="0"/>
              <a:buChar char="•"/>
            </a:pPr>
            <a:endParaRPr lang="en-US" dirty="0"/>
          </a:p>
          <a:p>
            <a:pPr marL="285750" indent="-285750">
              <a:buFont typeface="Arial" pitchFamily="34" charset="0"/>
              <a:buChar char="•"/>
            </a:pPr>
            <a:r>
              <a:rPr lang="en-US" dirty="0" smtClean="0"/>
              <a:t>The data describes monthly steam usage in a manufacturing plant</a:t>
            </a:r>
          </a:p>
          <a:p>
            <a:pPr marL="285750" indent="-285750">
              <a:buFont typeface="Arial" pitchFamily="34" charset="0"/>
              <a:buChar char="•"/>
            </a:pPr>
            <a:endParaRPr lang="en-US" dirty="0" smtClean="0"/>
          </a:p>
          <a:p>
            <a:pPr marL="742950" lvl="1" indent="-285750">
              <a:buFont typeface="Arial" pitchFamily="34" charset="0"/>
              <a:buChar char="•"/>
            </a:pPr>
            <a:r>
              <a:rPr lang="en-US" dirty="0" smtClean="0"/>
              <a:t>YTEMP 	Monthly use of steam </a:t>
            </a:r>
          </a:p>
          <a:p>
            <a:pPr marL="742950" lvl="1" indent="-285750">
              <a:buFont typeface="Arial" pitchFamily="34" charset="0"/>
              <a:buChar char="•"/>
            </a:pPr>
            <a:r>
              <a:rPr lang="en-US" dirty="0" smtClean="0"/>
              <a:t>Y		round(YTEMP,1) </a:t>
            </a:r>
            <a:r>
              <a:rPr lang="en-US" b="1" i="1" dirty="0" smtClean="0">
                <a:solidFill>
                  <a:srgbClr val="00B050"/>
                </a:solidFill>
              </a:rPr>
              <a:t>Note: rounding YTEMP to the nearest “1” value </a:t>
            </a:r>
          </a:p>
          <a:p>
            <a:pPr marL="742950" lvl="1" indent="-285750">
              <a:buFont typeface="Arial" pitchFamily="34" charset="0"/>
              <a:buChar char="•"/>
            </a:pPr>
            <a:r>
              <a:rPr lang="en-US" dirty="0" smtClean="0"/>
              <a:t>X6	Operating days per month</a:t>
            </a:r>
          </a:p>
          <a:p>
            <a:pPr marL="742950" lvl="1" indent="-285750">
              <a:buFont typeface="Arial" pitchFamily="34" charset="0"/>
              <a:buChar char="•"/>
            </a:pPr>
            <a:r>
              <a:rPr lang="en-US" dirty="0" smtClean="0"/>
              <a:t>X8	Average temperature in degrees Fahrenheit</a:t>
            </a:r>
          </a:p>
          <a:p>
            <a:pPr marL="742950" lvl="1" indent="-285750">
              <a:buFont typeface="Arial" pitchFamily="34" charset="0"/>
              <a:buChar char="•"/>
            </a:pPr>
            <a:endParaRPr lang="en-US" dirty="0"/>
          </a:p>
          <a:p>
            <a:pPr marL="285750" indent="-285750">
              <a:buFont typeface="Arial" pitchFamily="34" charset="0"/>
              <a:buChar char="•"/>
            </a:pPr>
            <a:r>
              <a:rPr lang="en-US" dirty="0"/>
              <a:t>NOTE: Draper and Smith named their variables X6 and X8, don’t worry about that. The names of the variables are not important and don’t affect the formula.</a:t>
            </a:r>
          </a:p>
          <a:p>
            <a:pPr marL="285750" indent="-285750">
              <a:buFont typeface="Arial" pitchFamily="34" charset="0"/>
              <a:buChar char="•"/>
            </a:pPr>
            <a:endParaRPr lang="en-US" dirty="0" smtClean="0"/>
          </a:p>
          <a:p>
            <a:pPr marL="285750" indent="-285750">
              <a:buFont typeface="Arial" pitchFamily="34" charset="0"/>
              <a:buChar char="•"/>
            </a:pPr>
            <a:r>
              <a:rPr lang="en-US" dirty="0" smtClean="0"/>
              <a:t>Raw Data is given on the following slide. </a:t>
            </a:r>
          </a:p>
          <a:p>
            <a:pPr marL="285750" indent="-285750">
              <a:buFont typeface="Arial" pitchFamily="34" charset="0"/>
              <a:buChar char="•"/>
            </a:pPr>
            <a:endParaRPr lang="en-US" dirty="0"/>
          </a:p>
          <a:p>
            <a:pPr marL="285750" indent="-285750">
              <a:buFont typeface="Arial" pitchFamily="34" charset="0"/>
              <a:buChar char="•"/>
            </a:pPr>
            <a:r>
              <a:rPr lang="en-US" dirty="0" smtClean="0"/>
              <a:t>SAS Code is provided to read data into SAS</a:t>
            </a:r>
          </a:p>
        </p:txBody>
      </p:sp>
    </p:spTree>
    <p:extLst>
      <p:ext uri="{BB962C8B-B14F-4D97-AF65-F5344CB8AC3E}">
        <p14:creationId xmlns:p14="http://schemas.microsoft.com/office/powerpoint/2010/main" val="10941045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Poisson Regression: Example</a:t>
            </a:r>
          </a:p>
        </p:txBody>
      </p:sp>
      <p:sp>
        <p:nvSpPr>
          <p:cNvPr id="3" name="TextBox 2"/>
          <p:cNvSpPr txBox="1"/>
          <p:nvPr/>
        </p:nvSpPr>
        <p:spPr>
          <a:xfrm>
            <a:off x="457200" y="1066800"/>
            <a:ext cx="8229600" cy="369332"/>
          </a:xfrm>
          <a:prstGeom prst="rect">
            <a:avLst/>
          </a:prstGeom>
          <a:noFill/>
        </p:spPr>
        <p:txBody>
          <a:bodyPr wrap="square" rtlCol="0">
            <a:spAutoFit/>
          </a:bodyPr>
          <a:lstStyle/>
          <a:p>
            <a:pPr marL="171450" indent="-171450">
              <a:buFont typeface="Arial" pitchFamily="34" charset="0"/>
              <a:buChar char="•"/>
            </a:pPr>
            <a:r>
              <a:rPr lang="en-US" dirty="0" smtClean="0"/>
              <a:t>Raw Steam Usage Data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19856991"/>
              </p:ext>
            </p:extLst>
          </p:nvPr>
        </p:nvGraphicFramePr>
        <p:xfrm>
          <a:off x="2743200" y="1600200"/>
          <a:ext cx="2423477" cy="4525950"/>
        </p:xfrm>
        <a:graphic>
          <a:graphicData uri="http://schemas.openxmlformats.org/drawingml/2006/table">
            <a:tbl>
              <a:tblPr>
                <a:tableStyleId>{5C22544A-7EE6-4342-B048-85BDC9FD1C3A}</a:tableStyleId>
              </a:tblPr>
              <a:tblGrid>
                <a:gridCol w="556588"/>
                <a:gridCol w="753713"/>
                <a:gridCol w="556588"/>
                <a:gridCol w="556588"/>
              </a:tblGrid>
              <a:tr h="174075">
                <a:tc>
                  <a:txBody>
                    <a:bodyPr/>
                    <a:lstStyle/>
                    <a:p>
                      <a:pPr algn="ctr" fontAlgn="b"/>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X6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X8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Y</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35.3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10.98</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29.7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11.13</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30.8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12.51</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58.8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8.4</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61.4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9.27</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dirty="0">
                          <a:effectLst/>
                        </a:rPr>
                        <a:t>71.3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8.73</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7</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74.4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6.36</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8</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76.7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8.5</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9</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7.82</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57.5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9.14</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46.4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8.24</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28.9</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12.19</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28.1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11.88</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19</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39.1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9.57</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46.8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10.94</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48.5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9.58</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17</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59.3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10.09</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18</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8.11</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19</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6.83</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74.5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8.88</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7.68</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58.1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8.47</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44.6</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8.86</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33.4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10.36</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28.6</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dirty="0">
                          <a:effectLst/>
                        </a:rPr>
                        <a:t>11.08</a:t>
                      </a:r>
                      <a:endParaRPr lang="en-US" sz="1000" b="0" i="0" u="none" strike="noStrike" dirty="0">
                        <a:solidFill>
                          <a:srgbClr val="000000"/>
                        </a:solidFill>
                        <a:effectLst/>
                        <a:latin typeface="Calibri"/>
                      </a:endParaRPr>
                    </a:p>
                  </a:txBody>
                  <a:tcPr marL="8704" marR="8704" marT="8704" marB="0" anchor="b"/>
                </a:tc>
              </a:tr>
            </a:tbl>
          </a:graphicData>
        </a:graphic>
      </p:graphicFrame>
    </p:spTree>
    <p:extLst>
      <p:ext uri="{BB962C8B-B14F-4D97-AF65-F5344CB8AC3E}">
        <p14:creationId xmlns:p14="http://schemas.microsoft.com/office/powerpoint/2010/main" val="11610664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Poisson Regression: Example</a:t>
            </a:r>
          </a:p>
        </p:txBody>
      </p:sp>
      <p:sp>
        <p:nvSpPr>
          <p:cNvPr id="3" name="TextBox 2"/>
          <p:cNvSpPr txBox="1"/>
          <p:nvPr/>
        </p:nvSpPr>
        <p:spPr>
          <a:xfrm>
            <a:off x="457200" y="1143000"/>
            <a:ext cx="8229600" cy="5463034"/>
          </a:xfrm>
          <a:prstGeom prst="rect">
            <a:avLst/>
          </a:prstGeom>
          <a:noFill/>
        </p:spPr>
        <p:txBody>
          <a:bodyPr wrap="square" rtlCol="0">
            <a:spAutoFit/>
          </a:bodyPr>
          <a:lstStyle/>
          <a:p>
            <a:pPr marL="285750" indent="-285750">
              <a:buFont typeface="Arial" pitchFamily="34" charset="0"/>
              <a:buChar char="•"/>
            </a:pPr>
            <a:r>
              <a:rPr lang="en-US" dirty="0" smtClean="0"/>
              <a:t>SAS Data Step to read in raw data</a:t>
            </a:r>
          </a:p>
          <a:p>
            <a:endParaRPr lang="en-US" sz="900" b="1" dirty="0" smtClean="0"/>
          </a:p>
          <a:p>
            <a:pPr lvl="6"/>
            <a:r>
              <a:rPr lang="en-US" sz="1000" b="1" dirty="0" smtClean="0">
                <a:solidFill>
                  <a:schemeClr val="tx2"/>
                </a:solidFill>
                <a:latin typeface="Courier New" pitchFamily="49" charset="0"/>
                <a:cs typeface="Courier New" pitchFamily="49" charset="0"/>
              </a:rPr>
              <a:t>data TEMPFILE;</a:t>
            </a:r>
            <a:endParaRPr lang="en-US" sz="1000" b="1" dirty="0">
              <a:solidFill>
                <a:schemeClr val="tx2"/>
              </a:solidFill>
              <a:latin typeface="Courier New" pitchFamily="49" charset="0"/>
              <a:cs typeface="Courier New" pitchFamily="49" charset="0"/>
            </a:endParaRPr>
          </a:p>
          <a:p>
            <a:pPr lvl="6"/>
            <a:r>
              <a:rPr lang="en-US" sz="1000" b="1" dirty="0">
                <a:solidFill>
                  <a:schemeClr val="accent1">
                    <a:lumMod val="75000"/>
                  </a:schemeClr>
                </a:solidFill>
                <a:latin typeface="Courier New" pitchFamily="49" charset="0"/>
                <a:cs typeface="Courier New" pitchFamily="49" charset="0"/>
              </a:rPr>
              <a:t>input X6 X8 YTEMP;</a:t>
            </a:r>
          </a:p>
          <a:p>
            <a:pPr lvl="6"/>
            <a:r>
              <a:rPr lang="en-US" sz="1000" b="1" dirty="0">
                <a:solidFill>
                  <a:schemeClr val="accent1">
                    <a:lumMod val="75000"/>
                  </a:schemeClr>
                </a:solidFill>
                <a:latin typeface="Courier New" pitchFamily="49" charset="0"/>
                <a:cs typeface="Courier New" pitchFamily="49" charset="0"/>
              </a:rPr>
              <a:t>Y = </a:t>
            </a:r>
            <a:r>
              <a:rPr lang="en-US" sz="1000" b="1" dirty="0" smtClean="0">
                <a:solidFill>
                  <a:schemeClr val="accent1">
                    <a:lumMod val="75000"/>
                  </a:schemeClr>
                </a:solidFill>
                <a:latin typeface="Courier New" pitchFamily="49" charset="0"/>
                <a:cs typeface="Courier New" pitchFamily="49" charset="0"/>
              </a:rPr>
              <a:t>round(YTEMP,1);</a:t>
            </a:r>
            <a:endParaRPr lang="en-US" sz="1000" b="1" dirty="0">
              <a:solidFill>
                <a:schemeClr val="accent1">
                  <a:lumMod val="75000"/>
                </a:schemeClr>
              </a:solidFill>
              <a:latin typeface="Courier New" pitchFamily="49" charset="0"/>
              <a:cs typeface="Courier New" pitchFamily="49" charset="0"/>
            </a:endParaRPr>
          </a:p>
          <a:p>
            <a:pPr lvl="6"/>
            <a:r>
              <a:rPr lang="en-US" sz="1000" b="1" dirty="0">
                <a:solidFill>
                  <a:schemeClr val="accent1">
                    <a:lumMod val="75000"/>
                  </a:schemeClr>
                </a:solidFill>
                <a:latin typeface="Courier New" pitchFamily="49" charset="0"/>
                <a:cs typeface="Courier New" pitchFamily="49" charset="0"/>
              </a:rPr>
              <a:t>drop YTEMP; </a:t>
            </a:r>
            <a:endParaRPr lang="en-US" sz="1000" b="1" dirty="0" smtClean="0">
              <a:solidFill>
                <a:schemeClr val="accent1">
                  <a:lumMod val="75000"/>
                </a:schemeClr>
              </a:solidFill>
              <a:latin typeface="Courier New" pitchFamily="49" charset="0"/>
              <a:cs typeface="Courier New" pitchFamily="49" charset="0"/>
            </a:endParaRPr>
          </a:p>
          <a:p>
            <a:pPr lvl="6"/>
            <a:r>
              <a:rPr lang="en-US" sz="1000" b="1" dirty="0" err="1" smtClean="0">
                <a:solidFill>
                  <a:schemeClr val="accent1">
                    <a:lumMod val="75000"/>
                  </a:schemeClr>
                </a:solidFill>
                <a:latin typeface="Courier New" pitchFamily="49" charset="0"/>
                <a:cs typeface="Courier New" pitchFamily="49" charset="0"/>
              </a:rPr>
              <a:t>datalines</a:t>
            </a:r>
            <a:r>
              <a:rPr lang="en-US" sz="1000" b="1" dirty="0" smtClean="0">
                <a:solidFill>
                  <a:schemeClr val="accent1">
                    <a:lumMod val="75000"/>
                  </a:schemeClr>
                </a:solidFill>
                <a:latin typeface="Courier New" pitchFamily="49" charset="0"/>
                <a:cs typeface="Courier New" pitchFamily="49" charset="0"/>
              </a:rPr>
              <a:t>;</a:t>
            </a:r>
            <a:endParaRPr lang="en-US" sz="1000" b="1" dirty="0">
              <a:solidFill>
                <a:schemeClr val="accent1">
                  <a:lumMod val="75000"/>
                </a:schemeClr>
              </a:solidFill>
              <a:latin typeface="Courier New" pitchFamily="49" charset="0"/>
              <a:cs typeface="Courier New" pitchFamily="49" charset="0"/>
            </a:endParaRPr>
          </a:p>
          <a:p>
            <a:pPr lvl="6"/>
            <a:r>
              <a:rPr lang="en-US" sz="1000" b="1" dirty="0">
                <a:solidFill>
                  <a:schemeClr val="tx2"/>
                </a:solidFill>
                <a:latin typeface="Courier New" pitchFamily="49" charset="0"/>
                <a:cs typeface="Courier New" pitchFamily="49" charset="0"/>
              </a:rPr>
              <a:t>20  35.3  10.98</a:t>
            </a:r>
          </a:p>
          <a:p>
            <a:pPr lvl="6"/>
            <a:r>
              <a:rPr lang="en-US" sz="1000" b="1" dirty="0">
                <a:solidFill>
                  <a:schemeClr val="tx2"/>
                </a:solidFill>
                <a:latin typeface="Courier New" pitchFamily="49" charset="0"/>
                <a:cs typeface="Courier New" pitchFamily="49" charset="0"/>
              </a:rPr>
              <a:t>20  29.7  11.13</a:t>
            </a:r>
          </a:p>
          <a:p>
            <a:pPr lvl="6"/>
            <a:r>
              <a:rPr lang="en-US" sz="1000" b="1" dirty="0">
                <a:solidFill>
                  <a:schemeClr val="tx2"/>
                </a:solidFill>
                <a:latin typeface="Courier New" pitchFamily="49" charset="0"/>
                <a:cs typeface="Courier New" pitchFamily="49" charset="0"/>
              </a:rPr>
              <a:t>23  30.8  12.51</a:t>
            </a:r>
          </a:p>
          <a:p>
            <a:pPr lvl="6"/>
            <a:r>
              <a:rPr lang="en-US" sz="1000" b="1" dirty="0">
                <a:solidFill>
                  <a:schemeClr val="tx2"/>
                </a:solidFill>
                <a:latin typeface="Courier New" pitchFamily="49" charset="0"/>
                <a:cs typeface="Courier New" pitchFamily="49" charset="0"/>
              </a:rPr>
              <a:t>20  58.8  8.40</a:t>
            </a:r>
          </a:p>
          <a:p>
            <a:pPr lvl="6"/>
            <a:r>
              <a:rPr lang="en-US" sz="1000" b="1" dirty="0">
                <a:solidFill>
                  <a:schemeClr val="tx2"/>
                </a:solidFill>
                <a:latin typeface="Courier New" pitchFamily="49" charset="0"/>
                <a:cs typeface="Courier New" pitchFamily="49" charset="0"/>
              </a:rPr>
              <a:t>21  61.4  9.27</a:t>
            </a:r>
          </a:p>
          <a:p>
            <a:pPr lvl="6"/>
            <a:r>
              <a:rPr lang="en-US" sz="1000" b="1" dirty="0">
                <a:solidFill>
                  <a:schemeClr val="tx2"/>
                </a:solidFill>
                <a:latin typeface="Courier New" pitchFamily="49" charset="0"/>
                <a:cs typeface="Courier New" pitchFamily="49" charset="0"/>
              </a:rPr>
              <a:t>22  71.3  8.73</a:t>
            </a:r>
          </a:p>
          <a:p>
            <a:pPr lvl="6"/>
            <a:r>
              <a:rPr lang="en-US" sz="1000" b="1" dirty="0">
                <a:solidFill>
                  <a:schemeClr val="tx2"/>
                </a:solidFill>
                <a:latin typeface="Courier New" pitchFamily="49" charset="0"/>
                <a:cs typeface="Courier New" pitchFamily="49" charset="0"/>
              </a:rPr>
              <a:t>11  74.4  6.36</a:t>
            </a:r>
          </a:p>
          <a:p>
            <a:pPr lvl="6"/>
            <a:r>
              <a:rPr lang="en-US" sz="1000" b="1" dirty="0">
                <a:solidFill>
                  <a:schemeClr val="tx2"/>
                </a:solidFill>
                <a:latin typeface="Courier New" pitchFamily="49" charset="0"/>
                <a:cs typeface="Courier New" pitchFamily="49" charset="0"/>
              </a:rPr>
              <a:t>23  76.7  8.50</a:t>
            </a:r>
          </a:p>
          <a:p>
            <a:pPr lvl="6"/>
            <a:r>
              <a:rPr lang="en-US" sz="1000" b="1" dirty="0">
                <a:solidFill>
                  <a:schemeClr val="tx2"/>
                </a:solidFill>
                <a:latin typeface="Courier New" pitchFamily="49" charset="0"/>
                <a:cs typeface="Courier New" pitchFamily="49" charset="0"/>
              </a:rPr>
              <a:t>21  70.7  7.82</a:t>
            </a:r>
          </a:p>
          <a:p>
            <a:pPr lvl="6"/>
            <a:r>
              <a:rPr lang="en-US" sz="1000" b="1" dirty="0">
                <a:solidFill>
                  <a:schemeClr val="tx2"/>
                </a:solidFill>
                <a:latin typeface="Courier New" pitchFamily="49" charset="0"/>
                <a:cs typeface="Courier New" pitchFamily="49" charset="0"/>
              </a:rPr>
              <a:t>20  57.5  9.14</a:t>
            </a:r>
          </a:p>
          <a:p>
            <a:pPr lvl="6"/>
            <a:r>
              <a:rPr lang="en-US" sz="1000" b="1" dirty="0">
                <a:solidFill>
                  <a:schemeClr val="tx2"/>
                </a:solidFill>
                <a:latin typeface="Courier New" pitchFamily="49" charset="0"/>
                <a:cs typeface="Courier New" pitchFamily="49" charset="0"/>
              </a:rPr>
              <a:t>20  46.4  8.24</a:t>
            </a:r>
          </a:p>
          <a:p>
            <a:pPr lvl="6"/>
            <a:r>
              <a:rPr lang="en-US" sz="1000" b="1" dirty="0">
                <a:solidFill>
                  <a:schemeClr val="tx2"/>
                </a:solidFill>
                <a:latin typeface="Courier New" pitchFamily="49" charset="0"/>
                <a:cs typeface="Courier New" pitchFamily="49" charset="0"/>
              </a:rPr>
              <a:t>21  28.9  12.19</a:t>
            </a:r>
          </a:p>
          <a:p>
            <a:pPr lvl="6"/>
            <a:r>
              <a:rPr lang="en-US" sz="1000" b="1" dirty="0">
                <a:solidFill>
                  <a:schemeClr val="tx2"/>
                </a:solidFill>
                <a:latin typeface="Courier New" pitchFamily="49" charset="0"/>
                <a:cs typeface="Courier New" pitchFamily="49" charset="0"/>
              </a:rPr>
              <a:t>21  28.1  11.88</a:t>
            </a:r>
          </a:p>
          <a:p>
            <a:pPr lvl="6"/>
            <a:r>
              <a:rPr lang="en-US" sz="1000" b="1" dirty="0">
                <a:solidFill>
                  <a:schemeClr val="tx2"/>
                </a:solidFill>
                <a:latin typeface="Courier New" pitchFamily="49" charset="0"/>
                <a:cs typeface="Courier New" pitchFamily="49" charset="0"/>
              </a:rPr>
              <a:t>19  39.1  9.57</a:t>
            </a:r>
          </a:p>
          <a:p>
            <a:pPr lvl="6"/>
            <a:r>
              <a:rPr lang="en-US" sz="1000" b="1" dirty="0">
                <a:solidFill>
                  <a:schemeClr val="tx2"/>
                </a:solidFill>
                <a:latin typeface="Courier New" pitchFamily="49" charset="0"/>
                <a:cs typeface="Courier New" pitchFamily="49" charset="0"/>
              </a:rPr>
              <a:t>23  46.8  10.94</a:t>
            </a:r>
          </a:p>
          <a:p>
            <a:pPr lvl="6"/>
            <a:r>
              <a:rPr lang="en-US" sz="1000" b="1" dirty="0">
                <a:solidFill>
                  <a:schemeClr val="tx2"/>
                </a:solidFill>
                <a:latin typeface="Courier New" pitchFamily="49" charset="0"/>
                <a:cs typeface="Courier New" pitchFamily="49" charset="0"/>
              </a:rPr>
              <a:t>20  48.5  9.58</a:t>
            </a:r>
          </a:p>
          <a:p>
            <a:pPr lvl="6"/>
            <a:r>
              <a:rPr lang="en-US" sz="1000" b="1" dirty="0">
                <a:solidFill>
                  <a:schemeClr val="tx2"/>
                </a:solidFill>
                <a:latin typeface="Courier New" pitchFamily="49" charset="0"/>
                <a:cs typeface="Courier New" pitchFamily="49" charset="0"/>
              </a:rPr>
              <a:t>22  59.3  10.09</a:t>
            </a:r>
          </a:p>
          <a:p>
            <a:pPr lvl="6"/>
            <a:r>
              <a:rPr lang="en-US" sz="1000" b="1" dirty="0">
                <a:solidFill>
                  <a:schemeClr val="tx2"/>
                </a:solidFill>
                <a:latin typeface="Courier New" pitchFamily="49" charset="0"/>
                <a:cs typeface="Courier New" pitchFamily="49" charset="0"/>
              </a:rPr>
              <a:t>22  70.0  8.11</a:t>
            </a:r>
          </a:p>
          <a:p>
            <a:pPr lvl="6"/>
            <a:r>
              <a:rPr lang="en-US" sz="1000" b="1" dirty="0">
                <a:solidFill>
                  <a:schemeClr val="tx2"/>
                </a:solidFill>
                <a:latin typeface="Courier New" pitchFamily="49" charset="0"/>
                <a:cs typeface="Courier New" pitchFamily="49" charset="0"/>
              </a:rPr>
              <a:t>11  70.0  6.83</a:t>
            </a:r>
          </a:p>
          <a:p>
            <a:pPr lvl="6"/>
            <a:r>
              <a:rPr lang="en-US" sz="1000" b="1" dirty="0">
                <a:solidFill>
                  <a:schemeClr val="tx2"/>
                </a:solidFill>
                <a:latin typeface="Courier New" pitchFamily="49" charset="0"/>
                <a:cs typeface="Courier New" pitchFamily="49" charset="0"/>
              </a:rPr>
              <a:t>23  74.5  8.88</a:t>
            </a:r>
          </a:p>
          <a:p>
            <a:pPr lvl="6"/>
            <a:r>
              <a:rPr lang="en-US" sz="1000" b="1" dirty="0">
                <a:solidFill>
                  <a:schemeClr val="tx2"/>
                </a:solidFill>
                <a:latin typeface="Courier New" pitchFamily="49" charset="0"/>
                <a:cs typeface="Courier New" pitchFamily="49" charset="0"/>
              </a:rPr>
              <a:t>20  72.1  7.68</a:t>
            </a:r>
          </a:p>
          <a:p>
            <a:pPr lvl="6"/>
            <a:r>
              <a:rPr lang="en-US" sz="1000" b="1" dirty="0">
                <a:solidFill>
                  <a:schemeClr val="tx2"/>
                </a:solidFill>
                <a:latin typeface="Courier New" pitchFamily="49" charset="0"/>
                <a:cs typeface="Courier New" pitchFamily="49" charset="0"/>
              </a:rPr>
              <a:t>21  58.1  8.47</a:t>
            </a:r>
          </a:p>
          <a:p>
            <a:pPr lvl="6"/>
            <a:r>
              <a:rPr lang="en-US" sz="1000" b="1" dirty="0">
                <a:solidFill>
                  <a:schemeClr val="tx2"/>
                </a:solidFill>
                <a:latin typeface="Courier New" pitchFamily="49" charset="0"/>
                <a:cs typeface="Courier New" pitchFamily="49" charset="0"/>
              </a:rPr>
              <a:t>20  44.6  8.86</a:t>
            </a:r>
          </a:p>
          <a:p>
            <a:pPr lvl="6"/>
            <a:r>
              <a:rPr lang="en-US" sz="1000" b="1" dirty="0">
                <a:solidFill>
                  <a:schemeClr val="tx2"/>
                </a:solidFill>
                <a:latin typeface="Courier New" pitchFamily="49" charset="0"/>
                <a:cs typeface="Courier New" pitchFamily="49" charset="0"/>
              </a:rPr>
              <a:t>20  33.4  10.36</a:t>
            </a:r>
          </a:p>
          <a:p>
            <a:pPr lvl="6"/>
            <a:r>
              <a:rPr lang="en-US" sz="1000" b="1" dirty="0">
                <a:solidFill>
                  <a:schemeClr val="tx2"/>
                </a:solidFill>
                <a:latin typeface="Courier New" pitchFamily="49" charset="0"/>
                <a:cs typeface="Courier New" pitchFamily="49" charset="0"/>
              </a:rPr>
              <a:t>22  28.6  11.08</a:t>
            </a:r>
          </a:p>
          <a:p>
            <a:pPr lvl="6"/>
            <a:r>
              <a:rPr lang="en-US" sz="1000" b="1" dirty="0">
                <a:solidFill>
                  <a:schemeClr val="tx2"/>
                </a:solidFill>
                <a:latin typeface="Courier New" pitchFamily="49" charset="0"/>
                <a:cs typeface="Courier New" pitchFamily="49" charset="0"/>
              </a:rPr>
              <a:t>;</a:t>
            </a:r>
          </a:p>
          <a:p>
            <a:pPr lvl="6"/>
            <a:r>
              <a:rPr lang="en-US" sz="1000" b="1" dirty="0">
                <a:solidFill>
                  <a:schemeClr val="tx2"/>
                </a:solidFill>
                <a:latin typeface="Courier New" pitchFamily="49" charset="0"/>
                <a:cs typeface="Courier New" pitchFamily="49" charset="0"/>
              </a:rPr>
              <a:t>run; </a:t>
            </a:r>
            <a:endParaRPr lang="en-US" sz="1000" b="1" dirty="0" smtClean="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7131567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Poisson Regression: Example</a:t>
            </a:r>
          </a:p>
        </p:txBody>
      </p:sp>
      <p:sp>
        <p:nvSpPr>
          <p:cNvPr id="3" name="TextBox 2"/>
          <p:cNvSpPr txBox="1"/>
          <p:nvPr/>
        </p:nvSpPr>
        <p:spPr>
          <a:xfrm>
            <a:off x="457200" y="1143000"/>
            <a:ext cx="8229600" cy="2939266"/>
          </a:xfrm>
          <a:prstGeom prst="rect">
            <a:avLst/>
          </a:prstGeom>
          <a:noFill/>
        </p:spPr>
        <p:txBody>
          <a:bodyPr wrap="square" rtlCol="0">
            <a:spAutoFit/>
          </a:bodyPr>
          <a:lstStyle/>
          <a:p>
            <a:pPr marL="285750" indent="-285750">
              <a:buFont typeface="Arial" pitchFamily="34" charset="0"/>
              <a:buChar char="•"/>
            </a:pPr>
            <a:r>
              <a:rPr lang="en-US" dirty="0" smtClean="0"/>
              <a:t>NOTE: In the SAS data step, the </a:t>
            </a:r>
            <a:r>
              <a:rPr lang="en-US" b="1" dirty="0" smtClean="0">
                <a:solidFill>
                  <a:srgbClr val="FF0000"/>
                </a:solidFill>
              </a:rPr>
              <a:t>Y = round(YTEMP,1); </a:t>
            </a:r>
            <a:r>
              <a:rPr lang="en-US" dirty="0" smtClean="0"/>
              <a:t>command will return an integer value of YTEMP rounded to the nearest “1” value.</a:t>
            </a:r>
          </a:p>
          <a:p>
            <a:pPr marL="285750" indent="-285750">
              <a:buFont typeface="Arial" pitchFamily="34" charset="0"/>
              <a:buChar char="•"/>
            </a:pPr>
            <a:endParaRPr lang="en-US" dirty="0" smtClean="0"/>
          </a:p>
          <a:p>
            <a:endParaRPr lang="en-US" sz="900" b="1" dirty="0" smtClean="0"/>
          </a:p>
          <a:p>
            <a:pPr lvl="6"/>
            <a:r>
              <a:rPr lang="en-US" sz="1000" b="1" dirty="0" smtClean="0">
                <a:solidFill>
                  <a:schemeClr val="tx2"/>
                </a:solidFill>
                <a:latin typeface="Courier New" pitchFamily="49" charset="0"/>
                <a:cs typeface="Courier New" pitchFamily="49" charset="0"/>
              </a:rPr>
              <a:t>data TEMPFILE;</a:t>
            </a:r>
            <a:endParaRPr lang="en-US" sz="1000" b="1" dirty="0">
              <a:solidFill>
                <a:schemeClr val="tx2"/>
              </a:solidFill>
              <a:latin typeface="Courier New" pitchFamily="49" charset="0"/>
              <a:cs typeface="Courier New" pitchFamily="49" charset="0"/>
            </a:endParaRPr>
          </a:p>
          <a:p>
            <a:pPr lvl="6"/>
            <a:r>
              <a:rPr lang="en-US" sz="1000" b="1" dirty="0">
                <a:solidFill>
                  <a:schemeClr val="accent1">
                    <a:lumMod val="75000"/>
                  </a:schemeClr>
                </a:solidFill>
                <a:latin typeface="Courier New" pitchFamily="49" charset="0"/>
                <a:cs typeface="Courier New" pitchFamily="49" charset="0"/>
              </a:rPr>
              <a:t>input X6 X8 YTEMP;</a:t>
            </a:r>
          </a:p>
          <a:p>
            <a:pPr lvl="6"/>
            <a:r>
              <a:rPr lang="en-US" sz="1600" b="1" dirty="0">
                <a:solidFill>
                  <a:srgbClr val="FF0000"/>
                </a:solidFill>
                <a:latin typeface="Courier New" pitchFamily="49" charset="0"/>
                <a:cs typeface="Courier New" pitchFamily="49" charset="0"/>
              </a:rPr>
              <a:t>Y = </a:t>
            </a:r>
            <a:r>
              <a:rPr lang="en-US" sz="1600" b="1" dirty="0" smtClean="0">
                <a:solidFill>
                  <a:srgbClr val="FF0000"/>
                </a:solidFill>
                <a:latin typeface="Courier New" pitchFamily="49" charset="0"/>
                <a:cs typeface="Courier New" pitchFamily="49" charset="0"/>
              </a:rPr>
              <a:t>round(YTEMP,1);</a:t>
            </a:r>
            <a:endParaRPr lang="en-US" sz="1600" b="1" dirty="0">
              <a:solidFill>
                <a:srgbClr val="FF0000"/>
              </a:solidFill>
              <a:latin typeface="Courier New" pitchFamily="49" charset="0"/>
              <a:cs typeface="Courier New" pitchFamily="49" charset="0"/>
            </a:endParaRPr>
          </a:p>
          <a:p>
            <a:pPr lvl="6"/>
            <a:r>
              <a:rPr lang="en-US" sz="1000" b="1" dirty="0">
                <a:solidFill>
                  <a:schemeClr val="accent1">
                    <a:lumMod val="75000"/>
                  </a:schemeClr>
                </a:solidFill>
                <a:latin typeface="Courier New" pitchFamily="49" charset="0"/>
                <a:cs typeface="Courier New" pitchFamily="49" charset="0"/>
              </a:rPr>
              <a:t>drop YTEMP; </a:t>
            </a:r>
            <a:endParaRPr lang="en-US" sz="1000" b="1" dirty="0" smtClean="0">
              <a:solidFill>
                <a:schemeClr val="accent1">
                  <a:lumMod val="75000"/>
                </a:schemeClr>
              </a:solidFill>
              <a:latin typeface="Courier New" pitchFamily="49" charset="0"/>
              <a:cs typeface="Courier New" pitchFamily="49" charset="0"/>
            </a:endParaRPr>
          </a:p>
          <a:p>
            <a:pPr lvl="6"/>
            <a:r>
              <a:rPr lang="en-US" sz="1000" b="1" dirty="0" err="1" smtClean="0">
                <a:solidFill>
                  <a:schemeClr val="accent1">
                    <a:lumMod val="75000"/>
                  </a:schemeClr>
                </a:solidFill>
                <a:latin typeface="Courier New" pitchFamily="49" charset="0"/>
                <a:cs typeface="Courier New" pitchFamily="49" charset="0"/>
              </a:rPr>
              <a:t>datalines</a:t>
            </a:r>
            <a:r>
              <a:rPr lang="en-US" sz="1000" b="1" dirty="0" smtClean="0">
                <a:solidFill>
                  <a:schemeClr val="accent1">
                    <a:lumMod val="75000"/>
                  </a:schemeClr>
                </a:solidFill>
                <a:latin typeface="Courier New" pitchFamily="49" charset="0"/>
                <a:cs typeface="Courier New" pitchFamily="49" charset="0"/>
              </a:rPr>
              <a:t>;</a:t>
            </a:r>
            <a:endParaRPr lang="en-US" sz="1000" b="1" dirty="0">
              <a:solidFill>
                <a:schemeClr val="accent1">
                  <a:lumMod val="75000"/>
                </a:schemeClr>
              </a:solidFill>
              <a:latin typeface="Courier New" pitchFamily="49" charset="0"/>
              <a:cs typeface="Courier New" pitchFamily="49" charset="0"/>
            </a:endParaRPr>
          </a:p>
          <a:p>
            <a:pPr lvl="6"/>
            <a:r>
              <a:rPr lang="en-US" sz="1000" b="1" dirty="0">
                <a:solidFill>
                  <a:schemeClr val="tx2"/>
                </a:solidFill>
                <a:latin typeface="Courier New" pitchFamily="49" charset="0"/>
                <a:cs typeface="Courier New" pitchFamily="49" charset="0"/>
              </a:rPr>
              <a:t>20  35.3  10.98</a:t>
            </a:r>
          </a:p>
          <a:p>
            <a:pPr lvl="6"/>
            <a:r>
              <a:rPr lang="en-US" sz="1000" b="1" dirty="0">
                <a:solidFill>
                  <a:schemeClr val="tx2"/>
                </a:solidFill>
                <a:latin typeface="Courier New" pitchFamily="49" charset="0"/>
                <a:cs typeface="Courier New" pitchFamily="49" charset="0"/>
              </a:rPr>
              <a:t>20  29.7  11.13</a:t>
            </a:r>
          </a:p>
          <a:p>
            <a:pPr lvl="6"/>
            <a:r>
              <a:rPr lang="en-US" sz="1000" b="1" dirty="0">
                <a:solidFill>
                  <a:schemeClr val="tx2"/>
                </a:solidFill>
                <a:latin typeface="Courier New" pitchFamily="49" charset="0"/>
                <a:cs typeface="Courier New" pitchFamily="49" charset="0"/>
              </a:rPr>
              <a:t>23  30.8  12.51</a:t>
            </a:r>
          </a:p>
          <a:p>
            <a:pPr lvl="6"/>
            <a:r>
              <a:rPr lang="en-US" sz="1000" b="1" dirty="0">
                <a:solidFill>
                  <a:schemeClr val="tx2"/>
                </a:solidFill>
                <a:latin typeface="Courier New" pitchFamily="49" charset="0"/>
                <a:cs typeface="Courier New" pitchFamily="49" charset="0"/>
              </a:rPr>
              <a:t>20  58.8  8.40</a:t>
            </a:r>
          </a:p>
          <a:p>
            <a:pPr marL="2971800" lvl="6" indent="-228600">
              <a:buAutoNum type="arabicPlain" startAt="21"/>
            </a:pPr>
            <a:r>
              <a:rPr lang="en-US" sz="1000" b="1" dirty="0" smtClean="0">
                <a:solidFill>
                  <a:schemeClr val="tx2"/>
                </a:solidFill>
                <a:latin typeface="Courier New" pitchFamily="49" charset="0"/>
                <a:cs typeface="Courier New" pitchFamily="49" charset="0"/>
              </a:rPr>
              <a:t>61.4  9.27</a:t>
            </a:r>
          </a:p>
          <a:p>
            <a:pPr lvl="6"/>
            <a:r>
              <a:rPr lang="en-US" sz="1600" b="1" dirty="0" smtClean="0">
                <a:solidFill>
                  <a:schemeClr val="tx2"/>
                </a:solidFill>
                <a:latin typeface="Courier New" pitchFamily="49" charset="0"/>
                <a:cs typeface="Courier New" pitchFamily="49" charset="0"/>
              </a:rPr>
              <a:t>...</a:t>
            </a:r>
          </a:p>
        </p:txBody>
      </p:sp>
    </p:spTree>
    <p:extLst>
      <p:ext uri="{BB962C8B-B14F-4D97-AF65-F5344CB8AC3E}">
        <p14:creationId xmlns:p14="http://schemas.microsoft.com/office/powerpoint/2010/main" val="42256016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Poisson Regression: Example</a:t>
            </a:r>
          </a:p>
        </p:txBody>
      </p:sp>
      <p:sp>
        <p:nvSpPr>
          <p:cNvPr id="3" name="TextBox 2"/>
          <p:cNvSpPr txBox="1"/>
          <p:nvPr/>
        </p:nvSpPr>
        <p:spPr>
          <a:xfrm>
            <a:off x="457200" y="1143000"/>
            <a:ext cx="8229600" cy="369332"/>
          </a:xfrm>
          <a:prstGeom prst="rect">
            <a:avLst/>
          </a:prstGeom>
          <a:noFill/>
        </p:spPr>
        <p:txBody>
          <a:bodyPr wrap="square" rtlCol="0">
            <a:spAutoFit/>
          </a:bodyPr>
          <a:lstStyle/>
          <a:p>
            <a:pPr marL="285750" indent="-285750">
              <a:buFont typeface="Arial" pitchFamily="34" charset="0"/>
              <a:buChar char="•"/>
            </a:pPr>
            <a:r>
              <a:rPr lang="en-US" dirty="0" smtClean="0"/>
              <a:t>After the data has been read in and transformed, the data set looks like this:</a:t>
            </a:r>
          </a:p>
        </p:txBody>
      </p:sp>
      <p:graphicFrame>
        <p:nvGraphicFramePr>
          <p:cNvPr id="8" name="Table 7"/>
          <p:cNvGraphicFramePr>
            <a:graphicFrameLocks noGrp="1"/>
          </p:cNvGraphicFramePr>
          <p:nvPr>
            <p:extLst>
              <p:ext uri="{D42A27DB-BD31-4B8C-83A1-F6EECF244321}">
                <p14:modId xmlns:p14="http://schemas.microsoft.com/office/powerpoint/2010/main" val="4041900456"/>
              </p:ext>
            </p:extLst>
          </p:nvPr>
        </p:nvGraphicFramePr>
        <p:xfrm>
          <a:off x="3048000" y="1600200"/>
          <a:ext cx="2423477" cy="4525950"/>
        </p:xfrm>
        <a:graphic>
          <a:graphicData uri="http://schemas.openxmlformats.org/drawingml/2006/table">
            <a:tbl>
              <a:tblPr>
                <a:tableStyleId>{5C22544A-7EE6-4342-B048-85BDC9FD1C3A}</a:tableStyleId>
              </a:tblPr>
              <a:tblGrid>
                <a:gridCol w="556588"/>
                <a:gridCol w="753713"/>
                <a:gridCol w="556588"/>
                <a:gridCol w="556588"/>
              </a:tblGrid>
              <a:tr h="174075">
                <a:tc>
                  <a:txBody>
                    <a:bodyPr/>
                    <a:lstStyle/>
                    <a:p>
                      <a:pPr algn="ctr" fontAlgn="b"/>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X6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X8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Y</a:t>
                      </a:r>
                      <a:endParaRPr lang="en-US" sz="1000" b="0" i="0" u="none" strike="noStrike">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dirty="0">
                          <a:effectLst/>
                        </a:rPr>
                        <a:t>35.3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11</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29.7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11</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30.8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13</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58.8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8</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61.4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9</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dirty="0">
                          <a:effectLst/>
                        </a:rPr>
                        <a:t>71.3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9</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7</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74.4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6</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8</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76.7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9</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9</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8</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57.5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9</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46.4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8</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28.9</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12</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28.1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12</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19</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39.1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46.8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11</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48.5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17</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59.3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18</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8</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19</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7</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74.5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9</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8</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58.1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8</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44.6</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9</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33.4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10</a:t>
                      </a:r>
                      <a:endParaRPr lang="en-US" sz="1000" b="0" i="0" u="none" strike="noStrike" dirty="0">
                        <a:solidFill>
                          <a:srgbClr val="000000"/>
                        </a:solidFill>
                        <a:effectLst/>
                        <a:latin typeface="Calibri"/>
                      </a:endParaRPr>
                    </a:p>
                  </a:txBody>
                  <a:tcPr marL="8704" marR="8704" marT="8704" marB="0" anchor="b"/>
                </a:tc>
              </a:tr>
              <a:tr h="174075">
                <a:tc>
                  <a:txBody>
                    <a:bodyPr/>
                    <a:lstStyle/>
                    <a:p>
                      <a:pPr algn="ctr" fontAlgn="b"/>
                      <a:r>
                        <a:rPr lang="en-US" sz="1000" u="none" strike="noStrike" dirty="0">
                          <a:effectLst/>
                        </a:rPr>
                        <a:t>25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28.6</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11</a:t>
                      </a:r>
                      <a:endParaRPr lang="en-US" sz="1000" b="0" i="0" u="none" strike="noStrike" dirty="0">
                        <a:solidFill>
                          <a:srgbClr val="000000"/>
                        </a:solidFill>
                        <a:effectLst/>
                        <a:latin typeface="Calibri"/>
                      </a:endParaRPr>
                    </a:p>
                  </a:txBody>
                  <a:tcPr marL="8704" marR="8704" marT="8704" marB="0" anchor="b"/>
                </a:tc>
              </a:tr>
            </a:tbl>
          </a:graphicData>
        </a:graphic>
      </p:graphicFrame>
    </p:spTree>
    <p:extLst>
      <p:ext uri="{BB962C8B-B14F-4D97-AF65-F5344CB8AC3E}">
        <p14:creationId xmlns:p14="http://schemas.microsoft.com/office/powerpoint/2010/main" val="39520403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457200" y="1295400"/>
            <a:ext cx="8229600" cy="3447098"/>
          </a:xfrm>
          <a:prstGeom prst="rect">
            <a:avLst/>
          </a:prstGeom>
          <a:noFill/>
        </p:spPr>
        <p:txBody>
          <a:bodyPr wrap="square" rtlCol="0">
            <a:spAutoFit/>
          </a:bodyPr>
          <a:lstStyle/>
          <a:p>
            <a:pPr marL="285750" indent="-285750">
              <a:buFont typeface="Arial" pitchFamily="34" charset="0"/>
              <a:buChar char="•"/>
            </a:pPr>
            <a:r>
              <a:rPr lang="en-US" dirty="0" smtClean="0"/>
              <a:t>Before doing a regression, it is usually a good idea to do some analysis on the data to determine the distribution of the data, the mean, and the variance. Many </a:t>
            </a:r>
            <a:r>
              <a:rPr lang="en-US" dirty="0" err="1" smtClean="0"/>
              <a:t>procs</a:t>
            </a:r>
            <a:r>
              <a:rPr lang="en-US" dirty="0" smtClean="0"/>
              <a:t> can do this, some of the more simple approaches are:</a:t>
            </a:r>
          </a:p>
          <a:p>
            <a:pPr marL="285750" indent="-285750">
              <a:buFont typeface="Arial" pitchFamily="34" charset="0"/>
              <a:buChar char="•"/>
            </a:pPr>
            <a:endParaRPr lang="en-US" dirty="0"/>
          </a:p>
          <a:p>
            <a:endParaRPr lang="en-US" dirty="0"/>
          </a:p>
          <a:p>
            <a:pPr lvl="3"/>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means data=TEMPFILE MEAN VAR;</a:t>
            </a:r>
          </a:p>
          <a:p>
            <a:pPr lvl="3"/>
            <a:r>
              <a:rPr lang="en-US" sz="1600" b="1" dirty="0" err="1">
                <a:solidFill>
                  <a:schemeClr val="accent1">
                    <a:lumMod val="75000"/>
                  </a:schemeClr>
                </a:solidFill>
                <a:latin typeface="Courier New" pitchFamily="49" charset="0"/>
                <a:cs typeface="Courier New" pitchFamily="49" charset="0"/>
              </a:rPr>
              <a:t>var</a:t>
            </a:r>
            <a:r>
              <a:rPr lang="en-US" sz="1600" b="1" dirty="0">
                <a:solidFill>
                  <a:schemeClr val="accent1">
                    <a:lumMod val="75000"/>
                  </a:schemeClr>
                </a:solidFill>
                <a:latin typeface="Courier New" pitchFamily="49" charset="0"/>
                <a:cs typeface="Courier New" pitchFamily="49" charset="0"/>
              </a:rPr>
              <a:t> Y;</a:t>
            </a:r>
          </a:p>
          <a:p>
            <a:pPr lvl="3"/>
            <a:r>
              <a:rPr lang="en-US" sz="1600" b="1" dirty="0">
                <a:solidFill>
                  <a:schemeClr val="accent1">
                    <a:lumMod val="75000"/>
                  </a:schemeClr>
                </a:solidFill>
                <a:latin typeface="Courier New" pitchFamily="49" charset="0"/>
                <a:cs typeface="Courier New" pitchFamily="49" charset="0"/>
              </a:rPr>
              <a:t>run;</a:t>
            </a:r>
          </a:p>
          <a:p>
            <a:pPr lvl="3"/>
            <a:endParaRPr lang="en-US" sz="1600" b="1" dirty="0">
              <a:solidFill>
                <a:schemeClr val="accent1">
                  <a:lumMod val="75000"/>
                </a:schemeClr>
              </a:solidFill>
              <a:latin typeface="Courier New" pitchFamily="49" charset="0"/>
              <a:cs typeface="Courier New" pitchFamily="49" charset="0"/>
            </a:endParaRPr>
          </a:p>
          <a:p>
            <a:pPr lvl="3"/>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a:t>
            </a:r>
            <a:r>
              <a:rPr lang="en-US" sz="1600" b="1" dirty="0" err="1">
                <a:solidFill>
                  <a:schemeClr val="accent1">
                    <a:lumMod val="75000"/>
                  </a:schemeClr>
                </a:solidFill>
                <a:latin typeface="Courier New" pitchFamily="49" charset="0"/>
                <a:cs typeface="Courier New" pitchFamily="49" charset="0"/>
              </a:rPr>
              <a:t>univariate</a:t>
            </a:r>
            <a:r>
              <a:rPr lang="en-US" sz="1600" b="1" dirty="0">
                <a:solidFill>
                  <a:schemeClr val="accent1">
                    <a:lumMod val="75000"/>
                  </a:schemeClr>
                </a:solidFill>
                <a:latin typeface="Courier New" pitchFamily="49" charset="0"/>
                <a:cs typeface="Courier New" pitchFamily="49" charset="0"/>
              </a:rPr>
              <a:t> data=TEMPFILE </a:t>
            </a:r>
            <a:r>
              <a:rPr lang="en-US" sz="1600" b="1" dirty="0" err="1">
                <a:solidFill>
                  <a:schemeClr val="accent1">
                    <a:lumMod val="75000"/>
                  </a:schemeClr>
                </a:solidFill>
                <a:latin typeface="Courier New" pitchFamily="49" charset="0"/>
                <a:cs typeface="Courier New" pitchFamily="49" charset="0"/>
              </a:rPr>
              <a:t>noprint</a:t>
            </a:r>
            <a:r>
              <a:rPr lang="en-US" sz="1600" b="1" dirty="0">
                <a:solidFill>
                  <a:schemeClr val="accent1">
                    <a:lumMod val="75000"/>
                  </a:schemeClr>
                </a:solidFill>
                <a:latin typeface="Courier New" pitchFamily="49" charset="0"/>
                <a:cs typeface="Courier New" pitchFamily="49" charset="0"/>
              </a:rPr>
              <a:t>;</a:t>
            </a:r>
          </a:p>
          <a:p>
            <a:pPr lvl="3"/>
            <a:r>
              <a:rPr lang="en-US" sz="1600" b="1" dirty="0">
                <a:solidFill>
                  <a:schemeClr val="accent1">
                    <a:lumMod val="75000"/>
                  </a:schemeClr>
                </a:solidFill>
                <a:latin typeface="Courier New" pitchFamily="49" charset="0"/>
                <a:cs typeface="Courier New" pitchFamily="49" charset="0"/>
              </a:rPr>
              <a:t>histogram Y;</a:t>
            </a:r>
          </a:p>
          <a:p>
            <a:pPr lvl="3"/>
            <a:r>
              <a:rPr lang="en-US" sz="1600" b="1" dirty="0">
                <a:solidFill>
                  <a:schemeClr val="accent1">
                    <a:lumMod val="75000"/>
                  </a:schemeClr>
                </a:solidFill>
                <a:latin typeface="Courier New" pitchFamily="49" charset="0"/>
                <a:cs typeface="Courier New" pitchFamily="49" charset="0"/>
              </a:rPr>
              <a:t>run;</a:t>
            </a:r>
          </a:p>
          <a:p>
            <a:pPr lvl="2"/>
            <a:endParaRPr lang="en-US" sz="1600" b="1" dirty="0">
              <a:solidFill>
                <a:schemeClr val="accent1">
                  <a:lumMod val="75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3794692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457200" y="1295400"/>
            <a:ext cx="8229600" cy="1477328"/>
          </a:xfrm>
          <a:prstGeom prst="rect">
            <a:avLst/>
          </a:prstGeom>
          <a:noFill/>
        </p:spPr>
        <p:txBody>
          <a:bodyPr wrap="square" rtlCol="0">
            <a:spAutoFit/>
          </a:bodyPr>
          <a:lstStyle/>
          <a:p>
            <a:pPr marL="285750" indent="-285750">
              <a:buFont typeface="Arial" pitchFamily="34" charset="0"/>
              <a:buChar char="•"/>
            </a:pPr>
            <a:r>
              <a:rPr lang="en-US" dirty="0" smtClean="0"/>
              <a:t>The output from the </a:t>
            </a:r>
            <a:r>
              <a:rPr lang="en-US" dirty="0" err="1" smtClean="0"/>
              <a:t>Univariate</a:t>
            </a:r>
            <a:r>
              <a:rPr lang="en-US" dirty="0" smtClean="0"/>
              <a:t> </a:t>
            </a:r>
            <a:r>
              <a:rPr lang="en-US" dirty="0" err="1" smtClean="0"/>
              <a:t>proc</a:t>
            </a:r>
            <a:r>
              <a:rPr lang="en-US" dirty="0" smtClean="0"/>
              <a:t> is given below. </a:t>
            </a:r>
            <a:r>
              <a:rPr lang="en-US" dirty="0"/>
              <a:t>The bar chart shows that the distribution could be Poisson or Negative Binomial</a:t>
            </a:r>
            <a:r>
              <a:rPr lang="en-US" dirty="0" smtClean="0"/>
              <a:t>. The data seems to follow a normal distribution which is a special case of Poisson or NB. There are no spikes at any value, such as 0 which might suggest using a Zero Inflated Model (more on that later).</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772728"/>
            <a:ext cx="4799013" cy="365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79184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457200" y="1295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Continuing with the analysis, it is seen from the PROC MEANS that the variance is smaller than the mean. From this, we can conclude that this data does not actually fit a Poisson distribution or a Negative Binomial distribution. These distributions require that the variance be equal to the mean for Poisson and greater than the mean for Negative Binomial.</a:t>
            </a:r>
          </a:p>
          <a:p>
            <a:pPr marL="285750" indent="-285750">
              <a:buFont typeface="Arial" pitchFamily="34" charset="0"/>
              <a:buChar char="•"/>
            </a:pPr>
            <a:endParaRPr lang="en-US" dirty="0"/>
          </a:p>
          <a:p>
            <a:pPr marL="285750" indent="-285750">
              <a:buFont typeface="Arial" pitchFamily="34" charset="0"/>
              <a:buChar char="•"/>
            </a:pPr>
            <a:r>
              <a:rPr lang="en-US" dirty="0" smtClean="0"/>
              <a:t>Even though this is not technically Poisson or NB, the analysis will continue for demonstration purposes. Also, distinguished statistician John </a:t>
            </a:r>
            <a:r>
              <a:rPr lang="en-US" dirty="0" err="1" smtClean="0"/>
              <a:t>Tukey</a:t>
            </a:r>
            <a:r>
              <a:rPr lang="en-US" dirty="0" smtClean="0"/>
              <a:t> taught that statistics are robust and can give good results even when assumptions are violated.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343400"/>
            <a:ext cx="16192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3460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457200" y="1295400"/>
            <a:ext cx="8229600" cy="5170646"/>
          </a:xfrm>
          <a:prstGeom prst="rect">
            <a:avLst/>
          </a:prstGeom>
          <a:noFill/>
        </p:spPr>
        <p:txBody>
          <a:bodyPr wrap="square" rtlCol="0">
            <a:spAutoFit/>
          </a:bodyPr>
          <a:lstStyle/>
          <a:p>
            <a:r>
              <a:rPr lang="en-US" sz="1600" dirty="0" smtClean="0"/>
              <a:t>SAS has several </a:t>
            </a:r>
            <a:r>
              <a:rPr lang="en-US" sz="1600" dirty="0" err="1" smtClean="0"/>
              <a:t>procs</a:t>
            </a:r>
            <a:r>
              <a:rPr lang="en-US" sz="1600" dirty="0" smtClean="0"/>
              <a:t> that can handle counting numbers. The three </a:t>
            </a:r>
            <a:r>
              <a:rPr lang="en-US" sz="1600" dirty="0" err="1" smtClean="0"/>
              <a:t>procs</a:t>
            </a:r>
            <a:r>
              <a:rPr lang="en-US" sz="1600" dirty="0" smtClean="0"/>
              <a:t> used are:</a:t>
            </a:r>
          </a:p>
          <a:p>
            <a:pPr marL="285750" indent="-285750">
              <a:buFont typeface="Arial" pitchFamily="34" charset="0"/>
              <a:buChar char="•"/>
            </a:pPr>
            <a:r>
              <a:rPr lang="en-US" sz="1600" dirty="0" smtClean="0"/>
              <a:t>PROC REG (standard regression should always be tried, it’s easy and can work well)</a:t>
            </a:r>
          </a:p>
          <a:p>
            <a:pPr marL="285750" indent="-285750">
              <a:buFont typeface="Arial" pitchFamily="34" charset="0"/>
              <a:buChar char="•"/>
            </a:pPr>
            <a:r>
              <a:rPr lang="en-US" sz="1600" dirty="0" smtClean="0"/>
              <a:t>PROC GENMOD with POISSON (“poi”) distribution</a:t>
            </a:r>
          </a:p>
          <a:p>
            <a:pPr marL="285750" indent="-285750">
              <a:buFont typeface="Arial" pitchFamily="34" charset="0"/>
              <a:buChar char="•"/>
            </a:pPr>
            <a:r>
              <a:rPr lang="en-US" sz="1600" dirty="0" smtClean="0"/>
              <a:t>PROC GENMOD with NEGATIVE BINOMIAL (“</a:t>
            </a:r>
            <a:r>
              <a:rPr lang="en-US" sz="1600" dirty="0" err="1" smtClean="0"/>
              <a:t>nb</a:t>
            </a:r>
            <a:r>
              <a:rPr lang="en-US" sz="1600" dirty="0" smtClean="0"/>
              <a:t>”) distribution</a:t>
            </a:r>
          </a:p>
          <a:p>
            <a:pPr marL="285750" indent="-285750">
              <a:buFont typeface="Arial" pitchFamily="34" charset="0"/>
              <a:buChar char="•"/>
            </a:pPr>
            <a:endParaRPr lang="en-US" dirty="0"/>
          </a:p>
          <a:p>
            <a:pPr lvl="2"/>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a:t>
            </a:r>
            <a:r>
              <a:rPr lang="en-US" sz="1600" b="1" dirty="0" err="1">
                <a:solidFill>
                  <a:schemeClr val="accent1">
                    <a:lumMod val="75000"/>
                  </a:schemeClr>
                </a:solidFill>
                <a:latin typeface="Courier New" pitchFamily="49" charset="0"/>
                <a:cs typeface="Courier New" pitchFamily="49" charset="0"/>
              </a:rPr>
              <a:t>reg</a:t>
            </a:r>
            <a:r>
              <a:rPr lang="en-US" sz="1600" b="1" dirty="0">
                <a:solidFill>
                  <a:schemeClr val="accent1">
                    <a:lumMod val="75000"/>
                  </a:schemeClr>
                </a:solidFill>
                <a:latin typeface="Courier New" pitchFamily="49" charset="0"/>
                <a:cs typeface="Courier New" pitchFamily="49" charset="0"/>
              </a:rPr>
              <a:t> data=TEMPFILE;</a:t>
            </a:r>
          </a:p>
          <a:p>
            <a:pPr lvl="2"/>
            <a:r>
              <a:rPr lang="en-US" sz="1600" b="1" dirty="0">
                <a:solidFill>
                  <a:schemeClr val="accent1">
                    <a:lumMod val="75000"/>
                  </a:schemeClr>
                </a:solidFill>
                <a:latin typeface="Courier New" pitchFamily="49" charset="0"/>
                <a:cs typeface="Courier New" pitchFamily="49" charset="0"/>
              </a:rPr>
              <a:t>model Y = X6 X8;</a:t>
            </a:r>
          </a:p>
          <a:p>
            <a:pPr lvl="2"/>
            <a:r>
              <a:rPr lang="en-US" sz="1600" b="1" dirty="0">
                <a:solidFill>
                  <a:schemeClr val="accent1">
                    <a:lumMod val="75000"/>
                  </a:schemeClr>
                </a:solidFill>
                <a:latin typeface="Courier New" pitchFamily="49" charset="0"/>
                <a:cs typeface="Courier New" pitchFamily="49" charset="0"/>
              </a:rPr>
              <a:t>output out=TEMPFILE p=Y_REG;</a:t>
            </a:r>
          </a:p>
          <a:p>
            <a:pPr lvl="2"/>
            <a:r>
              <a:rPr lang="en-US" sz="1600" b="1" dirty="0">
                <a:solidFill>
                  <a:schemeClr val="accent1">
                    <a:lumMod val="75000"/>
                  </a:schemeClr>
                </a:solidFill>
                <a:latin typeface="Courier New" pitchFamily="49" charset="0"/>
                <a:cs typeface="Courier New" pitchFamily="49" charset="0"/>
              </a:rPr>
              <a:t>run;</a:t>
            </a:r>
          </a:p>
          <a:p>
            <a:pPr lvl="2"/>
            <a:r>
              <a:rPr lang="en-US" sz="1600" b="1" dirty="0">
                <a:solidFill>
                  <a:schemeClr val="accent1">
                    <a:lumMod val="75000"/>
                  </a:schemeClr>
                </a:solidFill>
                <a:latin typeface="Courier New" pitchFamily="49" charset="0"/>
                <a:cs typeface="Courier New" pitchFamily="49" charset="0"/>
              </a:rPr>
              <a:t>quit;</a:t>
            </a:r>
          </a:p>
          <a:p>
            <a:pPr lvl="2"/>
            <a:endParaRPr lang="en-US" sz="1600" b="1" dirty="0">
              <a:solidFill>
                <a:schemeClr val="accent1">
                  <a:lumMod val="75000"/>
                </a:schemeClr>
              </a:solidFill>
              <a:latin typeface="Courier New" pitchFamily="49" charset="0"/>
              <a:cs typeface="Courier New" pitchFamily="49" charset="0"/>
            </a:endParaRPr>
          </a:p>
          <a:p>
            <a:pPr lvl="2"/>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a:t>
            </a:r>
            <a:r>
              <a:rPr lang="en-US" sz="1600" b="1" dirty="0" err="1">
                <a:solidFill>
                  <a:schemeClr val="accent1">
                    <a:lumMod val="75000"/>
                  </a:schemeClr>
                </a:solidFill>
                <a:latin typeface="Courier New" pitchFamily="49" charset="0"/>
                <a:cs typeface="Courier New" pitchFamily="49" charset="0"/>
              </a:rPr>
              <a:t>genmod</a:t>
            </a:r>
            <a:r>
              <a:rPr lang="en-US" sz="1600" b="1" dirty="0">
                <a:solidFill>
                  <a:schemeClr val="accent1">
                    <a:lumMod val="75000"/>
                  </a:schemeClr>
                </a:solidFill>
                <a:latin typeface="Courier New" pitchFamily="49" charset="0"/>
                <a:cs typeface="Courier New" pitchFamily="49" charset="0"/>
              </a:rPr>
              <a:t> data=TEMPFILE;</a:t>
            </a:r>
          </a:p>
          <a:p>
            <a:pPr lvl="2"/>
            <a:r>
              <a:rPr lang="en-US" sz="1600" b="1" dirty="0">
                <a:solidFill>
                  <a:schemeClr val="accent1">
                    <a:lumMod val="75000"/>
                  </a:schemeClr>
                </a:solidFill>
                <a:latin typeface="Courier New" pitchFamily="49" charset="0"/>
                <a:cs typeface="Courier New" pitchFamily="49" charset="0"/>
              </a:rPr>
              <a:t>model Y = X6 X8 /link=log </a:t>
            </a:r>
            <a:r>
              <a:rPr lang="en-US" sz="1600" b="1" dirty="0" err="1">
                <a:solidFill>
                  <a:schemeClr val="accent1">
                    <a:lumMod val="75000"/>
                  </a:schemeClr>
                </a:solidFill>
                <a:latin typeface="Courier New" pitchFamily="49" charset="0"/>
                <a:cs typeface="Courier New" pitchFamily="49" charset="0"/>
              </a:rPr>
              <a:t>dist</a:t>
            </a:r>
            <a:r>
              <a:rPr lang="en-US" sz="1600" b="1" dirty="0">
                <a:solidFill>
                  <a:schemeClr val="accent1">
                    <a:lumMod val="75000"/>
                  </a:schemeClr>
                </a:solidFill>
                <a:latin typeface="Courier New" pitchFamily="49" charset="0"/>
                <a:cs typeface="Courier New" pitchFamily="49" charset="0"/>
              </a:rPr>
              <a:t>=poi;</a:t>
            </a:r>
          </a:p>
          <a:p>
            <a:pPr lvl="2"/>
            <a:r>
              <a:rPr lang="en-US" sz="1600" b="1" dirty="0">
                <a:solidFill>
                  <a:schemeClr val="accent1">
                    <a:lumMod val="75000"/>
                  </a:schemeClr>
                </a:solidFill>
                <a:latin typeface="Courier New" pitchFamily="49" charset="0"/>
                <a:cs typeface="Courier New" pitchFamily="49" charset="0"/>
              </a:rPr>
              <a:t>output out=TEMPFILE p=Y_POI;</a:t>
            </a:r>
          </a:p>
          <a:p>
            <a:pPr lvl="2"/>
            <a:r>
              <a:rPr lang="en-US" sz="1600" b="1" dirty="0">
                <a:solidFill>
                  <a:schemeClr val="accent1">
                    <a:lumMod val="75000"/>
                  </a:schemeClr>
                </a:solidFill>
                <a:latin typeface="Courier New" pitchFamily="49" charset="0"/>
                <a:cs typeface="Courier New" pitchFamily="49" charset="0"/>
              </a:rPr>
              <a:t>run;</a:t>
            </a:r>
          </a:p>
          <a:p>
            <a:pPr lvl="2"/>
            <a:endParaRPr lang="en-US" sz="1600" b="1" dirty="0">
              <a:solidFill>
                <a:schemeClr val="accent1">
                  <a:lumMod val="75000"/>
                </a:schemeClr>
              </a:solidFill>
              <a:latin typeface="Courier New" pitchFamily="49" charset="0"/>
              <a:cs typeface="Courier New" pitchFamily="49" charset="0"/>
            </a:endParaRPr>
          </a:p>
          <a:p>
            <a:pPr lvl="2"/>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a:t>
            </a:r>
            <a:r>
              <a:rPr lang="en-US" sz="1600" b="1" dirty="0" err="1">
                <a:solidFill>
                  <a:schemeClr val="accent1">
                    <a:lumMod val="75000"/>
                  </a:schemeClr>
                </a:solidFill>
                <a:latin typeface="Courier New" pitchFamily="49" charset="0"/>
                <a:cs typeface="Courier New" pitchFamily="49" charset="0"/>
              </a:rPr>
              <a:t>genmod</a:t>
            </a:r>
            <a:r>
              <a:rPr lang="en-US" sz="1600" b="1" dirty="0">
                <a:solidFill>
                  <a:schemeClr val="accent1">
                    <a:lumMod val="75000"/>
                  </a:schemeClr>
                </a:solidFill>
                <a:latin typeface="Courier New" pitchFamily="49" charset="0"/>
                <a:cs typeface="Courier New" pitchFamily="49" charset="0"/>
              </a:rPr>
              <a:t> data=TEMPFILE;</a:t>
            </a:r>
          </a:p>
          <a:p>
            <a:pPr lvl="2"/>
            <a:r>
              <a:rPr lang="es-ES" sz="1600" b="1" dirty="0" err="1">
                <a:solidFill>
                  <a:schemeClr val="accent1">
                    <a:lumMod val="75000"/>
                  </a:schemeClr>
                </a:solidFill>
                <a:latin typeface="Courier New" pitchFamily="49" charset="0"/>
                <a:cs typeface="Courier New" pitchFamily="49" charset="0"/>
              </a:rPr>
              <a:t>model</a:t>
            </a:r>
            <a:r>
              <a:rPr lang="es-ES" sz="1600" b="1" dirty="0">
                <a:solidFill>
                  <a:schemeClr val="accent1">
                    <a:lumMod val="75000"/>
                  </a:schemeClr>
                </a:solidFill>
                <a:latin typeface="Courier New" pitchFamily="49" charset="0"/>
                <a:cs typeface="Courier New" pitchFamily="49" charset="0"/>
              </a:rPr>
              <a:t> Y = X6 X8 /link=log </a:t>
            </a:r>
            <a:r>
              <a:rPr lang="es-ES" sz="1600" b="1" dirty="0" err="1">
                <a:solidFill>
                  <a:schemeClr val="accent1">
                    <a:lumMod val="75000"/>
                  </a:schemeClr>
                </a:solidFill>
                <a:latin typeface="Courier New" pitchFamily="49" charset="0"/>
                <a:cs typeface="Courier New" pitchFamily="49" charset="0"/>
              </a:rPr>
              <a:t>dist</a:t>
            </a:r>
            <a:r>
              <a:rPr lang="es-ES" sz="1600" b="1" dirty="0">
                <a:solidFill>
                  <a:schemeClr val="accent1">
                    <a:lumMod val="75000"/>
                  </a:schemeClr>
                </a:solidFill>
                <a:latin typeface="Courier New" pitchFamily="49" charset="0"/>
                <a:cs typeface="Courier New" pitchFamily="49" charset="0"/>
              </a:rPr>
              <a:t>=</a:t>
            </a:r>
            <a:r>
              <a:rPr lang="es-ES" sz="1600" b="1" dirty="0" err="1">
                <a:solidFill>
                  <a:schemeClr val="accent1">
                    <a:lumMod val="75000"/>
                  </a:schemeClr>
                </a:solidFill>
                <a:latin typeface="Courier New" pitchFamily="49" charset="0"/>
                <a:cs typeface="Courier New" pitchFamily="49" charset="0"/>
              </a:rPr>
              <a:t>nb</a:t>
            </a:r>
            <a:r>
              <a:rPr lang="es-ES" sz="1600" b="1" dirty="0">
                <a:solidFill>
                  <a:schemeClr val="accent1">
                    <a:lumMod val="75000"/>
                  </a:schemeClr>
                </a:solidFill>
                <a:latin typeface="Courier New" pitchFamily="49" charset="0"/>
                <a:cs typeface="Courier New" pitchFamily="49" charset="0"/>
              </a:rPr>
              <a:t>;</a:t>
            </a:r>
          </a:p>
          <a:p>
            <a:pPr lvl="2"/>
            <a:r>
              <a:rPr lang="en-US" sz="1600" b="1" dirty="0">
                <a:solidFill>
                  <a:schemeClr val="accent1">
                    <a:lumMod val="75000"/>
                  </a:schemeClr>
                </a:solidFill>
                <a:latin typeface="Courier New" pitchFamily="49" charset="0"/>
                <a:cs typeface="Courier New" pitchFamily="49" charset="0"/>
              </a:rPr>
              <a:t>output out=TEMPFILE p=Y_NB;</a:t>
            </a:r>
          </a:p>
          <a:p>
            <a:pPr lvl="2"/>
            <a:r>
              <a:rPr lang="en-US" sz="1600" b="1" dirty="0">
                <a:solidFill>
                  <a:schemeClr val="accent1">
                    <a:lumMod val="75000"/>
                  </a:schemeClr>
                </a:solidFill>
                <a:latin typeface="Courier New" pitchFamily="49" charset="0"/>
                <a:cs typeface="Courier New" pitchFamily="49" charset="0"/>
              </a:rPr>
              <a:t>run</a:t>
            </a:r>
            <a:r>
              <a:rPr lang="en-US" sz="1600" b="1" dirty="0" smtClean="0">
                <a:solidFill>
                  <a:schemeClr val="accent1">
                    <a:lumMod val="75000"/>
                  </a:schemeClr>
                </a:solidFill>
                <a:latin typeface="Courier New" pitchFamily="49" charset="0"/>
                <a:cs typeface="Courier New" pitchFamily="49" charset="0"/>
              </a:rPr>
              <a:t>;</a:t>
            </a:r>
            <a:endParaRPr lang="en-US" sz="1600" b="1" dirty="0">
              <a:solidFill>
                <a:schemeClr val="accent1">
                  <a:lumMod val="75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4210493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858" y="3291729"/>
            <a:ext cx="4314825"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457200" y="1295400"/>
            <a:ext cx="8229600" cy="1631216"/>
          </a:xfrm>
          <a:prstGeom prst="rect">
            <a:avLst/>
          </a:prstGeom>
          <a:noFill/>
        </p:spPr>
        <p:txBody>
          <a:bodyPr wrap="square" rtlCol="0">
            <a:spAutoFit/>
          </a:bodyPr>
          <a:lstStyle/>
          <a:p>
            <a:pPr marL="285750" indent="-285750">
              <a:buFont typeface="Arial" pitchFamily="34" charset="0"/>
              <a:buChar char="•"/>
            </a:pPr>
            <a:r>
              <a:rPr lang="en-US" dirty="0" smtClean="0"/>
              <a:t>PROC REG:</a:t>
            </a:r>
          </a:p>
          <a:p>
            <a:endParaRPr lang="en-US" dirty="0"/>
          </a:p>
          <a:p>
            <a:pPr lvl="2"/>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a:t>
            </a:r>
            <a:r>
              <a:rPr lang="en-US" sz="1600" b="1" dirty="0" err="1">
                <a:solidFill>
                  <a:schemeClr val="accent1">
                    <a:lumMod val="75000"/>
                  </a:schemeClr>
                </a:solidFill>
                <a:latin typeface="Courier New" pitchFamily="49" charset="0"/>
                <a:cs typeface="Courier New" pitchFamily="49" charset="0"/>
              </a:rPr>
              <a:t>reg</a:t>
            </a:r>
            <a:r>
              <a:rPr lang="en-US" sz="1600" b="1" dirty="0">
                <a:solidFill>
                  <a:schemeClr val="accent1">
                    <a:lumMod val="75000"/>
                  </a:schemeClr>
                </a:solidFill>
                <a:latin typeface="Courier New" pitchFamily="49" charset="0"/>
                <a:cs typeface="Courier New" pitchFamily="49" charset="0"/>
              </a:rPr>
              <a:t> data=TEMPFILE;</a:t>
            </a:r>
          </a:p>
          <a:p>
            <a:pPr lvl="2"/>
            <a:r>
              <a:rPr lang="en-US" sz="1600" b="1" dirty="0">
                <a:solidFill>
                  <a:schemeClr val="accent1">
                    <a:lumMod val="75000"/>
                  </a:schemeClr>
                </a:solidFill>
                <a:latin typeface="Courier New" pitchFamily="49" charset="0"/>
                <a:cs typeface="Courier New" pitchFamily="49" charset="0"/>
              </a:rPr>
              <a:t>model Y = X6 X8;</a:t>
            </a:r>
          </a:p>
          <a:p>
            <a:pPr lvl="2"/>
            <a:r>
              <a:rPr lang="en-US" sz="1600" b="1" dirty="0">
                <a:solidFill>
                  <a:schemeClr val="accent1">
                    <a:lumMod val="75000"/>
                  </a:schemeClr>
                </a:solidFill>
                <a:latin typeface="Courier New" pitchFamily="49" charset="0"/>
                <a:cs typeface="Courier New" pitchFamily="49" charset="0"/>
              </a:rPr>
              <a:t>output out=TEMPFILE p=Y_REG;</a:t>
            </a:r>
          </a:p>
          <a:p>
            <a:pPr lvl="2"/>
            <a:r>
              <a:rPr lang="en-US" sz="1600" b="1" dirty="0" smtClean="0">
                <a:solidFill>
                  <a:schemeClr val="accent1">
                    <a:lumMod val="75000"/>
                  </a:schemeClr>
                </a:solidFill>
                <a:latin typeface="Courier New" pitchFamily="49" charset="0"/>
                <a:cs typeface="Courier New" pitchFamily="49" charset="0"/>
              </a:rPr>
              <a:t>run; quit</a:t>
            </a:r>
            <a:r>
              <a:rPr lang="en-US" sz="1600" b="1" dirty="0">
                <a:solidFill>
                  <a:schemeClr val="accent1">
                    <a:lumMod val="75000"/>
                  </a:schemeClr>
                </a:solidFill>
                <a:latin typeface="Courier New" pitchFamily="49" charset="0"/>
                <a:cs typeface="Courier New" pitchFamily="49" charset="0"/>
              </a:rPr>
              <a:t>;</a:t>
            </a:r>
          </a:p>
        </p:txBody>
      </p:sp>
      <p:sp>
        <p:nvSpPr>
          <p:cNvPr id="16" name="Right Arrow 15"/>
          <p:cNvSpPr/>
          <p:nvPr/>
        </p:nvSpPr>
        <p:spPr>
          <a:xfrm>
            <a:off x="1453638" y="5355358"/>
            <a:ext cx="12954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43000" y="4991860"/>
            <a:ext cx="1752600" cy="369332"/>
          </a:xfrm>
          <a:prstGeom prst="rect">
            <a:avLst/>
          </a:prstGeom>
          <a:noFill/>
        </p:spPr>
        <p:txBody>
          <a:bodyPr wrap="square" rtlCol="0">
            <a:spAutoFit/>
          </a:bodyPr>
          <a:lstStyle/>
          <a:p>
            <a:pPr algn="ctr"/>
            <a:r>
              <a:rPr lang="en-US" b="1" dirty="0" smtClean="0">
                <a:solidFill>
                  <a:srgbClr val="FF0000"/>
                </a:solidFill>
              </a:rPr>
              <a:t>Beta Values</a:t>
            </a:r>
          </a:p>
        </p:txBody>
      </p:sp>
      <p:sp>
        <p:nvSpPr>
          <p:cNvPr id="20" name="Oval 19"/>
          <p:cNvSpPr/>
          <p:nvPr/>
        </p:nvSpPr>
        <p:spPr>
          <a:xfrm>
            <a:off x="3886200" y="4709553"/>
            <a:ext cx="838200" cy="13032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9947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“Counting Numbers”</a:t>
            </a:r>
            <a:endParaRPr lang="en-US" sz="3600" b="1" dirty="0">
              <a:solidFill>
                <a:srgbClr val="C00000"/>
              </a:solidFill>
            </a:endParaRPr>
          </a:p>
        </p:txBody>
      </p:sp>
      <p:sp>
        <p:nvSpPr>
          <p:cNvPr id="3" name="TextBox 2"/>
          <p:cNvSpPr txBox="1"/>
          <p:nvPr/>
        </p:nvSpPr>
        <p:spPr>
          <a:xfrm>
            <a:off x="457200" y="1676400"/>
            <a:ext cx="8229600" cy="4216539"/>
          </a:xfrm>
          <a:prstGeom prst="rect">
            <a:avLst/>
          </a:prstGeom>
          <a:noFill/>
        </p:spPr>
        <p:txBody>
          <a:bodyPr wrap="square" rtlCol="0">
            <a:spAutoFit/>
          </a:bodyPr>
          <a:lstStyle/>
          <a:p>
            <a:r>
              <a:rPr lang="en-US" sz="2800" b="1" u="sng" dirty="0" smtClean="0">
                <a:solidFill>
                  <a:srgbClr val="C00000"/>
                </a:solidFill>
              </a:rPr>
              <a:t>LINEAR REGRESSION</a:t>
            </a:r>
            <a:r>
              <a:rPr lang="en-US" sz="2000" dirty="0" smtClean="0"/>
              <a:t> Not usually a good choice because:</a:t>
            </a:r>
          </a:p>
          <a:p>
            <a:endParaRPr lang="en-US" sz="2000" dirty="0" smtClean="0"/>
          </a:p>
          <a:p>
            <a:pPr marL="342900" indent="-342900">
              <a:buFont typeface="Arial" pitchFamily="34" charset="0"/>
              <a:buChar char="•"/>
            </a:pPr>
            <a:r>
              <a:rPr lang="en-US" sz="2000" dirty="0" smtClean="0"/>
              <a:t>The relationship between INPUTS and TARGET are not linear</a:t>
            </a:r>
          </a:p>
          <a:p>
            <a:pPr marL="342900" indent="-342900">
              <a:buFont typeface="Arial" pitchFamily="34" charset="0"/>
              <a:buChar char="•"/>
            </a:pPr>
            <a:endParaRPr lang="en-US" sz="2000" dirty="0" smtClean="0"/>
          </a:p>
          <a:p>
            <a:pPr marL="342900" indent="-342900">
              <a:buFont typeface="Arial" pitchFamily="34" charset="0"/>
              <a:buChar char="•"/>
            </a:pPr>
            <a:r>
              <a:rPr lang="en-US" sz="2000" dirty="0" smtClean="0"/>
              <a:t>Linear Regression can yield a NEGATIVE prediction (Counts must be &gt;0)</a:t>
            </a:r>
          </a:p>
          <a:p>
            <a:r>
              <a:rPr lang="en-US" sz="2000" dirty="0"/>
              <a:t> </a:t>
            </a:r>
            <a:endParaRPr lang="en-US" sz="2000" dirty="0" smtClean="0"/>
          </a:p>
          <a:p>
            <a:pPr marL="342900" indent="-342900">
              <a:buFont typeface="Arial" pitchFamily="34" charset="0"/>
              <a:buChar char="•"/>
            </a:pPr>
            <a:r>
              <a:rPr lang="en-US" sz="2000" dirty="0" smtClean="0"/>
              <a:t>Errors distribution won’t be random (“</a:t>
            </a:r>
            <a:r>
              <a:rPr lang="en-US" sz="2000" dirty="0" err="1" smtClean="0"/>
              <a:t>heteroskedastic</a:t>
            </a:r>
            <a:r>
              <a:rPr lang="en-US" sz="2000" dirty="0" smtClean="0"/>
              <a:t>”)</a:t>
            </a:r>
          </a:p>
          <a:p>
            <a:pPr marL="342900" indent="-342900">
              <a:buFont typeface="Arial" pitchFamily="34" charset="0"/>
              <a:buChar char="•"/>
            </a:pPr>
            <a:endParaRPr lang="en-US" sz="2000" dirty="0"/>
          </a:p>
          <a:p>
            <a:pPr marL="342900" indent="-342900">
              <a:buFont typeface="Arial" pitchFamily="34" charset="0"/>
              <a:buChar char="•"/>
            </a:pPr>
            <a:endParaRPr lang="en-US" sz="2000" dirty="0" smtClean="0"/>
          </a:p>
          <a:p>
            <a:r>
              <a:rPr lang="en-US" sz="2000" b="1" u="sng" dirty="0" smtClean="0">
                <a:solidFill>
                  <a:srgbClr val="00B050"/>
                </a:solidFill>
              </a:rPr>
              <a:t>INSTRUCTOR OPINION</a:t>
            </a:r>
            <a:endParaRPr lang="en-US" sz="2000" b="1" dirty="0" smtClean="0">
              <a:solidFill>
                <a:srgbClr val="00B050"/>
              </a:solidFill>
            </a:endParaRPr>
          </a:p>
          <a:p>
            <a:endParaRPr lang="en-US" sz="2000" b="1" dirty="0">
              <a:solidFill>
                <a:srgbClr val="00B050"/>
              </a:solidFill>
            </a:endParaRPr>
          </a:p>
          <a:p>
            <a:pPr lvl="1"/>
            <a:r>
              <a:rPr lang="en-US" sz="2000" b="1" dirty="0" smtClean="0">
                <a:solidFill>
                  <a:srgbClr val="00B050"/>
                </a:solidFill>
              </a:rPr>
              <a:t>Linear Regression is pretty simple to do and interpret. It can’t hurt to try a linear regression model and see how it performs.</a:t>
            </a:r>
            <a:endParaRPr lang="en-US" sz="2000" b="1" dirty="0">
              <a:solidFill>
                <a:srgbClr val="00B050"/>
              </a:solidFill>
            </a:endParaRPr>
          </a:p>
        </p:txBody>
      </p:sp>
    </p:spTree>
    <p:extLst>
      <p:ext uri="{BB962C8B-B14F-4D97-AF65-F5344CB8AC3E}">
        <p14:creationId xmlns:p14="http://schemas.microsoft.com/office/powerpoint/2010/main" val="30388103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08768"/>
            <a:ext cx="3200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8548" y="4636219"/>
            <a:ext cx="6551613"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457200" y="1295400"/>
            <a:ext cx="8229600" cy="1908215"/>
          </a:xfrm>
          <a:prstGeom prst="rect">
            <a:avLst/>
          </a:prstGeom>
          <a:noFill/>
        </p:spPr>
        <p:txBody>
          <a:bodyPr wrap="square" rtlCol="0">
            <a:spAutoFit/>
          </a:bodyPr>
          <a:lstStyle/>
          <a:p>
            <a:pPr marL="285750" indent="-285750">
              <a:buFont typeface="Arial" pitchFamily="34" charset="0"/>
              <a:buChar char="•"/>
            </a:pPr>
            <a:r>
              <a:rPr lang="en-US" dirty="0" smtClean="0"/>
              <a:t>PROC GENMOD … POISSON DISTRIBUTION:</a:t>
            </a:r>
          </a:p>
          <a:p>
            <a:pPr marL="285750" indent="-285750">
              <a:buFont typeface="Arial" pitchFamily="34" charset="0"/>
              <a:buChar char="•"/>
            </a:pPr>
            <a:endParaRPr lang="en-US" dirty="0" smtClean="0"/>
          </a:p>
          <a:p>
            <a:pPr lvl="2"/>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a:t>
            </a:r>
            <a:r>
              <a:rPr lang="en-US" sz="1600" b="1" dirty="0" err="1">
                <a:solidFill>
                  <a:schemeClr val="accent1">
                    <a:lumMod val="75000"/>
                  </a:schemeClr>
                </a:solidFill>
                <a:latin typeface="Courier New" pitchFamily="49" charset="0"/>
                <a:cs typeface="Courier New" pitchFamily="49" charset="0"/>
              </a:rPr>
              <a:t>genmod</a:t>
            </a:r>
            <a:r>
              <a:rPr lang="en-US" sz="1600" b="1" dirty="0">
                <a:solidFill>
                  <a:schemeClr val="accent1">
                    <a:lumMod val="75000"/>
                  </a:schemeClr>
                </a:solidFill>
                <a:latin typeface="Courier New" pitchFamily="49" charset="0"/>
                <a:cs typeface="Courier New" pitchFamily="49" charset="0"/>
              </a:rPr>
              <a:t> data=TEMPFILE;</a:t>
            </a:r>
          </a:p>
          <a:p>
            <a:pPr lvl="2"/>
            <a:r>
              <a:rPr lang="en-US" sz="1600" b="1" dirty="0">
                <a:solidFill>
                  <a:schemeClr val="accent1">
                    <a:lumMod val="75000"/>
                  </a:schemeClr>
                </a:solidFill>
                <a:latin typeface="Courier New" pitchFamily="49" charset="0"/>
                <a:cs typeface="Courier New" pitchFamily="49" charset="0"/>
              </a:rPr>
              <a:t>model Y = X6 X8 /link=log </a:t>
            </a:r>
            <a:r>
              <a:rPr lang="en-US" sz="1600" b="1" dirty="0" err="1">
                <a:solidFill>
                  <a:schemeClr val="accent1">
                    <a:lumMod val="75000"/>
                  </a:schemeClr>
                </a:solidFill>
                <a:latin typeface="Courier New" pitchFamily="49" charset="0"/>
                <a:cs typeface="Courier New" pitchFamily="49" charset="0"/>
              </a:rPr>
              <a:t>dist</a:t>
            </a:r>
            <a:r>
              <a:rPr lang="en-US" sz="1600" b="1" dirty="0">
                <a:solidFill>
                  <a:schemeClr val="accent1">
                    <a:lumMod val="75000"/>
                  </a:schemeClr>
                </a:solidFill>
                <a:latin typeface="Courier New" pitchFamily="49" charset="0"/>
                <a:cs typeface="Courier New" pitchFamily="49" charset="0"/>
              </a:rPr>
              <a:t>=poi;</a:t>
            </a:r>
          </a:p>
          <a:p>
            <a:pPr lvl="2"/>
            <a:r>
              <a:rPr lang="en-US" sz="1600" b="1" dirty="0">
                <a:solidFill>
                  <a:schemeClr val="accent1">
                    <a:lumMod val="75000"/>
                  </a:schemeClr>
                </a:solidFill>
                <a:latin typeface="Courier New" pitchFamily="49" charset="0"/>
                <a:cs typeface="Courier New" pitchFamily="49" charset="0"/>
              </a:rPr>
              <a:t>output out=TEMPFILE p=Y_POI;</a:t>
            </a:r>
          </a:p>
          <a:p>
            <a:pPr lvl="2"/>
            <a:r>
              <a:rPr lang="en-US" sz="1600" b="1" dirty="0">
                <a:solidFill>
                  <a:schemeClr val="accent1">
                    <a:lumMod val="75000"/>
                  </a:schemeClr>
                </a:solidFill>
                <a:latin typeface="Courier New" pitchFamily="49" charset="0"/>
                <a:cs typeface="Courier New" pitchFamily="49" charset="0"/>
              </a:rPr>
              <a:t>run;</a:t>
            </a:r>
          </a:p>
          <a:p>
            <a:endParaRPr lang="en-US" dirty="0"/>
          </a:p>
        </p:txBody>
      </p:sp>
      <p:sp>
        <p:nvSpPr>
          <p:cNvPr id="16" name="Right Arrow 15"/>
          <p:cNvSpPr/>
          <p:nvPr/>
        </p:nvSpPr>
        <p:spPr>
          <a:xfrm>
            <a:off x="603148" y="5545857"/>
            <a:ext cx="12954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4800" y="5200949"/>
            <a:ext cx="1752600" cy="369332"/>
          </a:xfrm>
          <a:prstGeom prst="rect">
            <a:avLst/>
          </a:prstGeom>
          <a:noFill/>
        </p:spPr>
        <p:txBody>
          <a:bodyPr wrap="square" rtlCol="0">
            <a:spAutoFit/>
          </a:bodyPr>
          <a:lstStyle/>
          <a:p>
            <a:pPr algn="ctr"/>
            <a:r>
              <a:rPr lang="en-US" b="1" dirty="0" smtClean="0">
                <a:solidFill>
                  <a:srgbClr val="FF0000"/>
                </a:solidFill>
              </a:rPr>
              <a:t>Beta Values</a:t>
            </a:r>
          </a:p>
        </p:txBody>
      </p:sp>
      <p:sp>
        <p:nvSpPr>
          <p:cNvPr id="18" name="Right Arrow 17"/>
          <p:cNvSpPr/>
          <p:nvPr/>
        </p:nvSpPr>
        <p:spPr>
          <a:xfrm>
            <a:off x="5826842" y="3634744"/>
            <a:ext cx="1295400" cy="381000"/>
          </a:xfrm>
          <a:prstGeom prst="rightArrow">
            <a:avLst/>
          </a:prstGeom>
          <a:solidFill>
            <a:srgbClr val="FF0000"/>
          </a:solidFill>
          <a:ln>
            <a:solidFill>
              <a:srgbClr val="FF0000"/>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598242" y="3263336"/>
            <a:ext cx="1752600" cy="369332"/>
          </a:xfrm>
          <a:prstGeom prst="rect">
            <a:avLst/>
          </a:prstGeom>
          <a:noFill/>
        </p:spPr>
        <p:txBody>
          <a:bodyPr wrap="square" rtlCol="0">
            <a:spAutoFit/>
          </a:bodyPr>
          <a:lstStyle/>
          <a:p>
            <a:pPr algn="ctr"/>
            <a:r>
              <a:rPr lang="en-US" b="1" dirty="0" smtClean="0">
                <a:solidFill>
                  <a:srgbClr val="FF0000"/>
                </a:solidFill>
              </a:rPr>
              <a:t>Error Terms</a:t>
            </a:r>
          </a:p>
        </p:txBody>
      </p:sp>
      <p:sp>
        <p:nvSpPr>
          <p:cNvPr id="20" name="Oval 19"/>
          <p:cNvSpPr/>
          <p:nvPr/>
        </p:nvSpPr>
        <p:spPr>
          <a:xfrm>
            <a:off x="2895600" y="5029200"/>
            <a:ext cx="914400" cy="152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509982" y="3203615"/>
            <a:ext cx="3052618" cy="12432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95293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880" y="2875249"/>
            <a:ext cx="387667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8548" y="4636219"/>
            <a:ext cx="6551613"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457200" y="1295400"/>
            <a:ext cx="8229600" cy="1908215"/>
          </a:xfrm>
          <a:prstGeom prst="rect">
            <a:avLst/>
          </a:prstGeom>
          <a:noFill/>
        </p:spPr>
        <p:txBody>
          <a:bodyPr wrap="square" rtlCol="0">
            <a:spAutoFit/>
          </a:bodyPr>
          <a:lstStyle/>
          <a:p>
            <a:pPr marL="285750" indent="-285750">
              <a:buFont typeface="Arial" pitchFamily="34" charset="0"/>
              <a:buChar char="•"/>
            </a:pPr>
            <a:r>
              <a:rPr lang="en-US" dirty="0" smtClean="0"/>
              <a:t>PROC GENMOD … NEGATIVE BINOMIAL DISTRIBUTION:</a:t>
            </a:r>
          </a:p>
          <a:p>
            <a:pPr marL="285750" indent="-285750">
              <a:buFont typeface="Arial" pitchFamily="34" charset="0"/>
              <a:buChar char="•"/>
            </a:pPr>
            <a:endParaRPr lang="en-US" dirty="0" smtClean="0"/>
          </a:p>
          <a:p>
            <a:pPr lvl="2"/>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a:t>
            </a:r>
            <a:r>
              <a:rPr lang="en-US" sz="1600" b="1" dirty="0" err="1">
                <a:solidFill>
                  <a:schemeClr val="accent1">
                    <a:lumMod val="75000"/>
                  </a:schemeClr>
                </a:solidFill>
                <a:latin typeface="Courier New" pitchFamily="49" charset="0"/>
                <a:cs typeface="Courier New" pitchFamily="49" charset="0"/>
              </a:rPr>
              <a:t>genmod</a:t>
            </a:r>
            <a:r>
              <a:rPr lang="en-US" sz="1600" b="1" dirty="0">
                <a:solidFill>
                  <a:schemeClr val="accent1">
                    <a:lumMod val="75000"/>
                  </a:schemeClr>
                </a:solidFill>
                <a:latin typeface="Courier New" pitchFamily="49" charset="0"/>
                <a:cs typeface="Courier New" pitchFamily="49" charset="0"/>
              </a:rPr>
              <a:t> data=TEMPFILE;</a:t>
            </a:r>
          </a:p>
          <a:p>
            <a:pPr lvl="2"/>
            <a:r>
              <a:rPr lang="en-US" sz="1600" b="1" dirty="0">
                <a:solidFill>
                  <a:schemeClr val="accent1">
                    <a:lumMod val="75000"/>
                  </a:schemeClr>
                </a:solidFill>
                <a:latin typeface="Courier New" pitchFamily="49" charset="0"/>
                <a:cs typeface="Courier New" pitchFamily="49" charset="0"/>
              </a:rPr>
              <a:t>model Y = X6 X8 /link=log </a:t>
            </a:r>
            <a:r>
              <a:rPr lang="en-US" sz="1600" b="1" dirty="0" err="1" smtClean="0">
                <a:solidFill>
                  <a:schemeClr val="accent1">
                    <a:lumMod val="75000"/>
                  </a:schemeClr>
                </a:solidFill>
                <a:latin typeface="Courier New" pitchFamily="49" charset="0"/>
                <a:cs typeface="Courier New" pitchFamily="49" charset="0"/>
              </a:rPr>
              <a:t>dist</a:t>
            </a:r>
            <a:r>
              <a:rPr lang="en-US" sz="1600" b="1" dirty="0" smtClean="0">
                <a:solidFill>
                  <a:schemeClr val="accent1">
                    <a:lumMod val="75000"/>
                  </a:schemeClr>
                </a:solidFill>
                <a:latin typeface="Courier New" pitchFamily="49" charset="0"/>
                <a:cs typeface="Courier New" pitchFamily="49" charset="0"/>
              </a:rPr>
              <a:t>=</a:t>
            </a:r>
            <a:r>
              <a:rPr lang="en-US" sz="1600" b="1" dirty="0" err="1" smtClean="0">
                <a:solidFill>
                  <a:schemeClr val="accent1">
                    <a:lumMod val="75000"/>
                  </a:schemeClr>
                </a:solidFill>
                <a:latin typeface="Courier New" pitchFamily="49" charset="0"/>
                <a:cs typeface="Courier New" pitchFamily="49" charset="0"/>
              </a:rPr>
              <a:t>nb</a:t>
            </a:r>
            <a:r>
              <a:rPr lang="en-US" sz="1600" b="1" dirty="0" smtClean="0">
                <a:solidFill>
                  <a:schemeClr val="accent1">
                    <a:lumMod val="75000"/>
                  </a:schemeClr>
                </a:solidFill>
                <a:latin typeface="Courier New" pitchFamily="49" charset="0"/>
                <a:cs typeface="Courier New" pitchFamily="49" charset="0"/>
              </a:rPr>
              <a:t>;</a:t>
            </a:r>
            <a:endParaRPr lang="en-US" sz="1600" b="1" dirty="0">
              <a:solidFill>
                <a:schemeClr val="accent1">
                  <a:lumMod val="75000"/>
                </a:schemeClr>
              </a:solidFill>
              <a:latin typeface="Courier New" pitchFamily="49" charset="0"/>
              <a:cs typeface="Courier New" pitchFamily="49" charset="0"/>
            </a:endParaRPr>
          </a:p>
          <a:p>
            <a:pPr lvl="2"/>
            <a:r>
              <a:rPr lang="en-US" sz="1600" b="1" dirty="0">
                <a:solidFill>
                  <a:schemeClr val="accent1">
                    <a:lumMod val="75000"/>
                  </a:schemeClr>
                </a:solidFill>
                <a:latin typeface="Courier New" pitchFamily="49" charset="0"/>
                <a:cs typeface="Courier New" pitchFamily="49" charset="0"/>
              </a:rPr>
              <a:t>output out=TEMPFILE </a:t>
            </a:r>
            <a:r>
              <a:rPr lang="en-US" sz="1600" b="1" dirty="0" smtClean="0">
                <a:solidFill>
                  <a:schemeClr val="accent1">
                    <a:lumMod val="75000"/>
                  </a:schemeClr>
                </a:solidFill>
                <a:latin typeface="Courier New" pitchFamily="49" charset="0"/>
                <a:cs typeface="Courier New" pitchFamily="49" charset="0"/>
              </a:rPr>
              <a:t>p=Y_NB;</a:t>
            </a:r>
            <a:endParaRPr lang="en-US" sz="1600" b="1" dirty="0">
              <a:solidFill>
                <a:schemeClr val="accent1">
                  <a:lumMod val="75000"/>
                </a:schemeClr>
              </a:solidFill>
              <a:latin typeface="Courier New" pitchFamily="49" charset="0"/>
              <a:cs typeface="Courier New" pitchFamily="49" charset="0"/>
            </a:endParaRPr>
          </a:p>
          <a:p>
            <a:pPr lvl="2"/>
            <a:r>
              <a:rPr lang="en-US" sz="1600" b="1" dirty="0">
                <a:solidFill>
                  <a:schemeClr val="accent1">
                    <a:lumMod val="75000"/>
                  </a:schemeClr>
                </a:solidFill>
                <a:latin typeface="Courier New" pitchFamily="49" charset="0"/>
                <a:cs typeface="Courier New" pitchFamily="49" charset="0"/>
              </a:rPr>
              <a:t>run;</a:t>
            </a:r>
          </a:p>
          <a:p>
            <a:endParaRPr lang="en-US" dirty="0"/>
          </a:p>
        </p:txBody>
      </p:sp>
      <p:sp>
        <p:nvSpPr>
          <p:cNvPr id="16" name="Right Arrow 15"/>
          <p:cNvSpPr/>
          <p:nvPr/>
        </p:nvSpPr>
        <p:spPr>
          <a:xfrm>
            <a:off x="603148" y="5545857"/>
            <a:ext cx="1295400" cy="381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4800" y="5200949"/>
            <a:ext cx="1752600" cy="369332"/>
          </a:xfrm>
          <a:prstGeom prst="rect">
            <a:avLst/>
          </a:prstGeom>
          <a:noFill/>
        </p:spPr>
        <p:txBody>
          <a:bodyPr wrap="square" rtlCol="0">
            <a:spAutoFit/>
          </a:bodyPr>
          <a:lstStyle/>
          <a:p>
            <a:pPr algn="ctr"/>
            <a:r>
              <a:rPr lang="en-US" b="1" dirty="0" smtClean="0">
                <a:solidFill>
                  <a:srgbClr val="FF0000"/>
                </a:solidFill>
              </a:rPr>
              <a:t>Beta Values</a:t>
            </a:r>
          </a:p>
        </p:txBody>
      </p:sp>
      <p:sp>
        <p:nvSpPr>
          <p:cNvPr id="18" name="Right Arrow 17"/>
          <p:cNvSpPr/>
          <p:nvPr/>
        </p:nvSpPr>
        <p:spPr>
          <a:xfrm>
            <a:off x="5826842" y="3634744"/>
            <a:ext cx="1295400" cy="381000"/>
          </a:xfrm>
          <a:prstGeom prst="rightArrow">
            <a:avLst/>
          </a:prstGeom>
          <a:solidFill>
            <a:srgbClr val="FF0000"/>
          </a:solidFill>
          <a:ln>
            <a:solidFill>
              <a:srgbClr val="FF0000"/>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598242" y="3263336"/>
            <a:ext cx="1752600" cy="369332"/>
          </a:xfrm>
          <a:prstGeom prst="rect">
            <a:avLst/>
          </a:prstGeom>
          <a:noFill/>
        </p:spPr>
        <p:txBody>
          <a:bodyPr wrap="square" rtlCol="0">
            <a:spAutoFit/>
          </a:bodyPr>
          <a:lstStyle/>
          <a:p>
            <a:pPr algn="ctr"/>
            <a:r>
              <a:rPr lang="en-US" b="1" dirty="0" smtClean="0">
                <a:solidFill>
                  <a:srgbClr val="FF0000"/>
                </a:solidFill>
              </a:rPr>
              <a:t>Error Terms</a:t>
            </a:r>
          </a:p>
        </p:txBody>
      </p:sp>
      <p:sp>
        <p:nvSpPr>
          <p:cNvPr id="20" name="Oval 19"/>
          <p:cNvSpPr/>
          <p:nvPr/>
        </p:nvSpPr>
        <p:spPr>
          <a:xfrm>
            <a:off x="2895600" y="5029200"/>
            <a:ext cx="914400" cy="152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509982" y="3203615"/>
            <a:ext cx="3052618" cy="12432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6286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Poisson </a:t>
            </a:r>
            <a:r>
              <a:rPr lang="en-US" sz="2800" b="1" dirty="0">
                <a:solidFill>
                  <a:srgbClr val="C00000"/>
                </a:solidFill>
              </a:rPr>
              <a:t>Regression: </a:t>
            </a:r>
            <a:r>
              <a:rPr lang="en-US" sz="2800" b="1" dirty="0" smtClean="0">
                <a:solidFill>
                  <a:srgbClr val="C00000"/>
                </a:solidFill>
              </a:rPr>
              <a:t>Example</a:t>
            </a:r>
            <a:endParaRPr lang="en-US" sz="2800" b="1" dirty="0">
              <a:solidFill>
                <a:srgbClr val="C00000"/>
              </a:solidFill>
            </a:endParaRPr>
          </a:p>
        </p:txBody>
      </p:sp>
      <p:sp>
        <p:nvSpPr>
          <p:cNvPr id="3" name="TextBox 2"/>
          <p:cNvSpPr txBox="1"/>
          <p:nvPr/>
        </p:nvSpPr>
        <p:spPr>
          <a:xfrm>
            <a:off x="457200" y="1295400"/>
            <a:ext cx="8229600" cy="584775"/>
          </a:xfrm>
          <a:prstGeom prst="rect">
            <a:avLst/>
          </a:prstGeom>
          <a:noFill/>
        </p:spPr>
        <p:txBody>
          <a:bodyPr wrap="square" rtlCol="0">
            <a:spAutoFit/>
          </a:bodyPr>
          <a:lstStyle/>
          <a:p>
            <a:r>
              <a:rPr lang="en-US" sz="1600" b="1" dirty="0" smtClean="0">
                <a:solidFill>
                  <a:srgbClr val="C00000"/>
                </a:solidFill>
              </a:rPr>
              <a:t>Output: </a:t>
            </a:r>
          </a:p>
          <a:p>
            <a:pPr marL="285750" indent="-285750">
              <a:buFont typeface="Arial" pitchFamily="34" charset="0"/>
              <a:buChar char="•"/>
            </a:pPr>
            <a:r>
              <a:rPr lang="en-US" sz="1600" dirty="0" smtClean="0"/>
              <a:t>The output for the three </a:t>
            </a:r>
            <a:r>
              <a:rPr lang="en-US" sz="1600" dirty="0" err="1" smtClean="0"/>
              <a:t>procs</a:t>
            </a:r>
            <a:r>
              <a:rPr lang="en-US" sz="1600" dirty="0" smtClean="0"/>
              <a:t> are presented below.</a:t>
            </a:r>
          </a:p>
        </p:txBody>
      </p:sp>
      <p:graphicFrame>
        <p:nvGraphicFramePr>
          <p:cNvPr id="4" name="Table 3"/>
          <p:cNvGraphicFramePr>
            <a:graphicFrameLocks noGrp="1"/>
          </p:cNvGraphicFramePr>
          <p:nvPr>
            <p:extLst>
              <p:ext uri="{D42A27DB-BD31-4B8C-83A1-F6EECF244321}">
                <p14:modId xmlns:p14="http://schemas.microsoft.com/office/powerpoint/2010/main" val="304755453"/>
              </p:ext>
            </p:extLst>
          </p:nvPr>
        </p:nvGraphicFramePr>
        <p:xfrm>
          <a:off x="2622353" y="1976004"/>
          <a:ext cx="3899294" cy="4525950"/>
        </p:xfrm>
        <a:graphic>
          <a:graphicData uri="http://schemas.openxmlformats.org/drawingml/2006/table">
            <a:tbl>
              <a:tblPr>
                <a:tableStyleId>{5C22544A-7EE6-4342-B048-85BDC9FD1C3A}</a:tableStyleId>
              </a:tblPr>
              <a:tblGrid>
                <a:gridCol w="557042"/>
                <a:gridCol w="557042"/>
                <a:gridCol w="557042"/>
                <a:gridCol w="557042"/>
                <a:gridCol w="557042"/>
                <a:gridCol w="557042"/>
                <a:gridCol w="557042"/>
              </a:tblGrid>
              <a:tr h="174075">
                <a:tc>
                  <a:txBody>
                    <a:bodyPr/>
                    <a:lstStyle/>
                    <a:p>
                      <a:pPr algn="ctr" fontAlgn="t"/>
                      <a:endParaRPr lang="en-US" sz="1000" b="1"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X6</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X8</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Y</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Y_REG</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Y_POI</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Y_NB</a:t>
                      </a:r>
                      <a:endParaRPr lang="en-US" sz="1000" b="1"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20</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35.3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10.6049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10.5161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10.5161</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2</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20</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29.7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10.9993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10.9626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10.9626</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3</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23</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30.8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11.5928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11.8864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11.8864</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4</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20</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58.8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8.9496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8.832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8.832</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5</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21</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61.4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8.9901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8.9242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8.9242</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6</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71.3</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8.5165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8.5415</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8.5415</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7</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74.4</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5.8378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6.0214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6.0214</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8</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76.7</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8.3598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8.453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8.453</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9</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70.7</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8.3351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8.3287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8.3287</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10</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57.5</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9.0412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8.9177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8.9177</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11</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46.4</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dirty="0">
                          <a:effectLst/>
                        </a:rPr>
                        <a:t>8</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9.823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9.684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9.684</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12</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28.9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12</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11.2793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11.3603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11.3603</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13</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28.1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12</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dirty="0">
                          <a:effectLst/>
                        </a:rPr>
                        <a:t>11.3357</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11.428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11.428</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14</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39.1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10.1135</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9.9244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9.9244</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15</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46.8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10.4659</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10.5547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10.5547</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16</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48.5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9.6751</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9.5341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9.5341</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17</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59.3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9.3617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9.3376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9.3376</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18</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70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8.6081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8.6244</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8.6244</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19</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70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6.1477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6.2214</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6.2214</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20</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74.5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8.5148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8.5923</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8.5923</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21</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72.1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8.0128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8.0014</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a:effectLst/>
                        </a:rPr>
                        <a:t>8.0014</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22</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58.1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9.2226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9.1456</a:t>
                      </a:r>
                      <a:endParaRPr lang="en-US" sz="1000" b="0" i="0" u="none" strike="noStrike" dirty="0">
                        <a:solidFill>
                          <a:srgbClr val="000000"/>
                        </a:solidFill>
                        <a:effectLst/>
                        <a:latin typeface="Arial"/>
                      </a:endParaRPr>
                    </a:p>
                  </a:txBody>
                  <a:tcPr marL="8704" marR="8704" marT="8704" marB="0"/>
                </a:tc>
                <a:tc>
                  <a:txBody>
                    <a:bodyPr/>
                    <a:lstStyle/>
                    <a:p>
                      <a:pPr algn="ctr" fontAlgn="t"/>
                      <a:r>
                        <a:rPr lang="en-US" sz="1000" u="none" strike="noStrike" dirty="0">
                          <a:effectLst/>
                        </a:rPr>
                        <a:t>9.1456</a:t>
                      </a:r>
                      <a:endParaRPr lang="en-US" sz="1000" b="0" i="0" u="none" strike="noStrike" dirty="0">
                        <a:solidFill>
                          <a:srgbClr val="000000"/>
                        </a:solidFill>
                        <a:effectLst/>
                        <a:latin typeface="Arial"/>
                      </a:endParaRPr>
                    </a:p>
                  </a:txBody>
                  <a:tcPr marL="8704" marR="8704" marT="8704" marB="0"/>
                </a:tc>
              </a:tr>
              <a:tr h="174075">
                <a:tc>
                  <a:txBody>
                    <a:bodyPr/>
                    <a:lstStyle/>
                    <a:p>
                      <a:pPr algn="ctr" fontAlgn="t"/>
                      <a:r>
                        <a:rPr lang="en-US" sz="1000" u="none" strike="noStrike">
                          <a:effectLst/>
                        </a:rPr>
                        <a:t>23</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44.6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9.9498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9.8143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9.8143</a:t>
                      </a:r>
                      <a:endParaRPr lang="en-US" sz="1000" b="0" i="0" u="none" strike="noStrike" dirty="0">
                        <a:solidFill>
                          <a:srgbClr val="000000"/>
                        </a:solidFill>
                        <a:effectLst/>
                        <a:latin typeface="Arial"/>
                      </a:endParaRPr>
                    </a:p>
                  </a:txBody>
                  <a:tcPr marL="8704" marR="8704" marT="8704" marB="0"/>
                </a:tc>
              </a:tr>
              <a:tr h="174075">
                <a:tc>
                  <a:txBody>
                    <a:bodyPr/>
                    <a:lstStyle/>
                    <a:p>
                      <a:pPr algn="ctr" fontAlgn="t"/>
                      <a:r>
                        <a:rPr lang="en-US" sz="1000" u="none" strike="noStrike">
                          <a:effectLst/>
                        </a:rPr>
                        <a:t>24</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33.4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10.7387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10.6655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10.6655</a:t>
                      </a:r>
                      <a:endParaRPr lang="en-US" sz="1000" b="0" i="0" u="none" strike="noStrike" dirty="0">
                        <a:solidFill>
                          <a:srgbClr val="000000"/>
                        </a:solidFill>
                        <a:effectLst/>
                        <a:latin typeface="Arial"/>
                      </a:endParaRPr>
                    </a:p>
                  </a:txBody>
                  <a:tcPr marL="8704" marR="8704" marT="8704" marB="0"/>
                </a:tc>
              </a:tr>
              <a:tr h="174075">
                <a:tc>
                  <a:txBody>
                    <a:bodyPr/>
                    <a:lstStyle/>
                    <a:p>
                      <a:pPr algn="ctr" fontAlgn="t"/>
                      <a:r>
                        <a:rPr lang="en-US" sz="1000" u="none" strike="noStrike">
                          <a:effectLst/>
                        </a:rPr>
                        <a:t>25</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28.6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11.5241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11.7287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11.7287</a:t>
                      </a:r>
                      <a:endParaRPr lang="en-US" sz="1000" b="0" i="0" u="none" strike="noStrike" dirty="0">
                        <a:solidFill>
                          <a:srgbClr val="000000"/>
                        </a:solidFill>
                        <a:effectLst/>
                        <a:latin typeface="Arial"/>
                      </a:endParaRPr>
                    </a:p>
                  </a:txBody>
                  <a:tcPr marL="8704" marR="8704" marT="8704" marB="0"/>
                </a:tc>
              </a:tr>
            </a:tbl>
          </a:graphicData>
        </a:graphic>
      </p:graphicFrame>
    </p:spTree>
    <p:extLst>
      <p:ext uri="{BB962C8B-B14F-4D97-AF65-F5344CB8AC3E}">
        <p14:creationId xmlns:p14="http://schemas.microsoft.com/office/powerpoint/2010/main" val="39263830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457200" y="1295400"/>
            <a:ext cx="8229600" cy="5047536"/>
          </a:xfrm>
          <a:prstGeom prst="rect">
            <a:avLst/>
          </a:prstGeom>
          <a:noFill/>
        </p:spPr>
        <p:txBody>
          <a:bodyPr wrap="square" rtlCol="0">
            <a:spAutoFit/>
          </a:bodyPr>
          <a:lstStyle/>
          <a:p>
            <a:r>
              <a:rPr lang="en-US" sz="2400" b="1" dirty="0" smtClean="0">
                <a:solidFill>
                  <a:srgbClr val="C00000"/>
                </a:solidFill>
              </a:rPr>
              <a:t>Comments:</a:t>
            </a:r>
          </a:p>
          <a:p>
            <a:endParaRPr lang="en-US" sz="2400" b="1" dirty="0"/>
          </a:p>
          <a:p>
            <a:pPr marL="342900" indent="-342900">
              <a:buFont typeface="Arial" pitchFamily="34" charset="0"/>
              <a:buChar char="•"/>
            </a:pPr>
            <a:r>
              <a:rPr lang="en-US" sz="2400" dirty="0" smtClean="0"/>
              <a:t>The results from the Linear Regression are close to those of the Poisson and Negative Binomial regression. Linear regression can give good results for this type of data, so it should always be attempted. There’s no harm in seeing if it will work.</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The Poisson and Negative Binomial models generated almost identical models. Occasionally, the two algorithms will converge to the same solution. This can happen when the variance is not significantly greater than that the mean.</a:t>
            </a:r>
          </a:p>
          <a:p>
            <a:endParaRPr lang="en-US" sz="1600"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22596848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Poisson Regression</a:t>
            </a:r>
            <a:r>
              <a:rPr lang="en-US" sz="2800" b="1" dirty="0">
                <a:solidFill>
                  <a:srgbClr val="C00000"/>
                </a:solidFill>
              </a:rPr>
              <a:t>: Example</a:t>
            </a:r>
          </a:p>
        </p:txBody>
      </p:sp>
      <p:sp>
        <p:nvSpPr>
          <p:cNvPr id="3" name="TextBox 2"/>
          <p:cNvSpPr txBox="1"/>
          <p:nvPr/>
        </p:nvSpPr>
        <p:spPr>
          <a:xfrm>
            <a:off x="457200" y="1295400"/>
            <a:ext cx="8229600" cy="3662541"/>
          </a:xfrm>
          <a:prstGeom prst="rect">
            <a:avLst/>
          </a:prstGeom>
          <a:noFill/>
        </p:spPr>
        <p:txBody>
          <a:bodyPr wrap="square" rtlCol="0">
            <a:spAutoFit/>
          </a:bodyPr>
          <a:lstStyle/>
          <a:p>
            <a:pPr marL="285750" indent="-285750">
              <a:buFont typeface="Arial" pitchFamily="34" charset="0"/>
              <a:buChar char="•"/>
            </a:pPr>
            <a:r>
              <a:rPr lang="en-US" dirty="0" smtClean="0"/>
              <a:t>When the parameters from the PROG REG and the POISSON model were put into the following data step. Note that since the NEGATIVE BINOMIAL was the same as the Poisson, no score for it was created.</a:t>
            </a:r>
          </a:p>
          <a:p>
            <a:pPr marL="285750" indent="-285750">
              <a:buFont typeface="Arial" pitchFamily="34" charset="0"/>
              <a:buChar char="•"/>
            </a:pPr>
            <a:endParaRPr lang="en-US" dirty="0" smtClean="0"/>
          </a:p>
          <a:p>
            <a:pPr lvl="3"/>
            <a:r>
              <a:rPr lang="en-US" sz="1600" b="1" dirty="0">
                <a:solidFill>
                  <a:schemeClr val="accent1">
                    <a:lumMod val="75000"/>
                  </a:schemeClr>
                </a:solidFill>
                <a:latin typeface="Courier New" pitchFamily="49" charset="0"/>
                <a:cs typeface="Courier New" pitchFamily="49" charset="0"/>
              </a:rPr>
              <a:t>data SCOREFILE;</a:t>
            </a:r>
          </a:p>
          <a:p>
            <a:pPr lvl="3"/>
            <a:r>
              <a:rPr lang="en-US" sz="1600" b="1" dirty="0">
                <a:solidFill>
                  <a:schemeClr val="accent1">
                    <a:lumMod val="75000"/>
                  </a:schemeClr>
                </a:solidFill>
                <a:latin typeface="Courier New" pitchFamily="49" charset="0"/>
                <a:cs typeface="Courier New" pitchFamily="49" charset="0"/>
              </a:rPr>
              <a:t>set TEMPFILE</a:t>
            </a:r>
            <a:r>
              <a:rPr lang="en-US" sz="1600" b="1" dirty="0" smtClean="0">
                <a:solidFill>
                  <a:schemeClr val="accent1">
                    <a:lumMod val="75000"/>
                  </a:schemeClr>
                </a:solidFill>
                <a:latin typeface="Courier New" pitchFamily="49" charset="0"/>
                <a:cs typeface="Courier New" pitchFamily="49" charset="0"/>
              </a:rPr>
              <a:t>;</a:t>
            </a:r>
          </a:p>
          <a:p>
            <a:pPr lvl="3"/>
            <a:r>
              <a:rPr lang="en-US" sz="1600" b="1" dirty="0" smtClean="0">
                <a:solidFill>
                  <a:schemeClr val="accent1">
                    <a:lumMod val="75000"/>
                  </a:schemeClr>
                </a:solidFill>
                <a:latin typeface="Courier New" pitchFamily="49" charset="0"/>
                <a:cs typeface="Courier New" pitchFamily="49" charset="0"/>
              </a:rPr>
              <a:t>P_SCORE_REG </a:t>
            </a:r>
            <a:r>
              <a:rPr lang="en-US" sz="1600" b="1" dirty="0">
                <a:solidFill>
                  <a:schemeClr val="accent1">
                    <a:lumMod val="75000"/>
                  </a:schemeClr>
                </a:solidFill>
                <a:latin typeface="Courier New" pitchFamily="49" charset="0"/>
                <a:cs typeface="Courier New" pitchFamily="49" charset="0"/>
              </a:rPr>
              <a:t>= 8.61795 + 0.22367*X6 - 0.07044*X8</a:t>
            </a:r>
            <a:r>
              <a:rPr lang="en-US" sz="1600" b="1" dirty="0" smtClean="0">
                <a:solidFill>
                  <a:schemeClr val="accent1">
                    <a:lumMod val="75000"/>
                  </a:schemeClr>
                </a:solidFill>
                <a:latin typeface="Courier New" pitchFamily="49" charset="0"/>
                <a:cs typeface="Courier New" pitchFamily="49" charset="0"/>
              </a:rPr>
              <a:t>;</a:t>
            </a:r>
          </a:p>
          <a:p>
            <a:pPr lvl="3"/>
            <a:r>
              <a:rPr lang="en-US" sz="1600" b="1" dirty="0" smtClean="0">
                <a:solidFill>
                  <a:schemeClr val="accent1">
                    <a:lumMod val="75000"/>
                  </a:schemeClr>
                </a:solidFill>
                <a:latin typeface="Courier New" pitchFamily="49" charset="0"/>
                <a:cs typeface="Courier New" pitchFamily="49" charset="0"/>
              </a:rPr>
              <a:t>TEMP </a:t>
            </a:r>
            <a:r>
              <a:rPr lang="en-US" sz="1600" b="1" dirty="0">
                <a:solidFill>
                  <a:schemeClr val="accent1">
                    <a:lumMod val="75000"/>
                  </a:schemeClr>
                </a:solidFill>
                <a:latin typeface="Courier New" pitchFamily="49" charset="0"/>
                <a:cs typeface="Courier New" pitchFamily="49" charset="0"/>
              </a:rPr>
              <a:t>= 2.0213 + 0.0297*X6 - 0.0074*X8;</a:t>
            </a:r>
          </a:p>
          <a:p>
            <a:pPr lvl="3"/>
            <a:r>
              <a:rPr lang="en-US" sz="1600" b="1" dirty="0" smtClean="0">
                <a:solidFill>
                  <a:schemeClr val="accent1">
                    <a:lumMod val="75000"/>
                  </a:schemeClr>
                </a:solidFill>
                <a:latin typeface="Courier New" pitchFamily="49" charset="0"/>
                <a:cs typeface="Courier New" pitchFamily="49" charset="0"/>
              </a:rPr>
              <a:t>P_SCORE_POISSON </a:t>
            </a:r>
            <a:r>
              <a:rPr lang="en-US" sz="1600" b="1" dirty="0">
                <a:solidFill>
                  <a:schemeClr val="accent1">
                    <a:lumMod val="75000"/>
                  </a:schemeClr>
                </a:solidFill>
                <a:latin typeface="Courier New" pitchFamily="49" charset="0"/>
                <a:cs typeface="Courier New" pitchFamily="49" charset="0"/>
              </a:rPr>
              <a:t>= </a:t>
            </a:r>
            <a:r>
              <a:rPr lang="en-US" sz="1600" b="1" dirty="0" err="1">
                <a:solidFill>
                  <a:schemeClr val="accent1">
                    <a:lumMod val="75000"/>
                  </a:schemeClr>
                </a:solidFill>
                <a:latin typeface="Courier New" pitchFamily="49" charset="0"/>
                <a:cs typeface="Courier New" pitchFamily="49" charset="0"/>
              </a:rPr>
              <a:t>exp</a:t>
            </a:r>
            <a:r>
              <a:rPr lang="en-US" sz="1600" b="1" dirty="0">
                <a:solidFill>
                  <a:schemeClr val="accent1">
                    <a:lumMod val="75000"/>
                  </a:schemeClr>
                </a:solidFill>
                <a:latin typeface="Courier New" pitchFamily="49" charset="0"/>
                <a:cs typeface="Courier New" pitchFamily="49" charset="0"/>
              </a:rPr>
              <a:t>( TEMP </a:t>
            </a:r>
            <a:r>
              <a:rPr lang="en-US" sz="1600" b="1" dirty="0" smtClean="0">
                <a:solidFill>
                  <a:schemeClr val="accent1">
                    <a:lumMod val="75000"/>
                  </a:schemeClr>
                </a:solidFill>
                <a:latin typeface="Courier New" pitchFamily="49" charset="0"/>
                <a:cs typeface="Courier New" pitchFamily="49" charset="0"/>
              </a:rPr>
              <a:t>);</a:t>
            </a:r>
          </a:p>
          <a:p>
            <a:pPr lvl="3"/>
            <a:r>
              <a:rPr lang="en-US" sz="1600" b="1" dirty="0" smtClean="0">
                <a:solidFill>
                  <a:schemeClr val="accent1">
                    <a:lumMod val="75000"/>
                  </a:schemeClr>
                </a:solidFill>
                <a:latin typeface="Courier New" pitchFamily="49" charset="0"/>
                <a:cs typeface="Courier New" pitchFamily="49" charset="0"/>
              </a:rPr>
              <a:t>drop </a:t>
            </a:r>
            <a:r>
              <a:rPr lang="en-US" sz="1600" b="1" dirty="0">
                <a:solidFill>
                  <a:schemeClr val="accent1">
                    <a:lumMod val="75000"/>
                  </a:schemeClr>
                </a:solidFill>
                <a:latin typeface="Courier New" pitchFamily="49" charset="0"/>
                <a:cs typeface="Courier New" pitchFamily="49" charset="0"/>
              </a:rPr>
              <a:t>TEMP;</a:t>
            </a:r>
          </a:p>
          <a:p>
            <a:pPr lvl="3"/>
            <a:r>
              <a:rPr lang="en-US" sz="1600" b="1" dirty="0">
                <a:solidFill>
                  <a:schemeClr val="accent1">
                    <a:lumMod val="75000"/>
                  </a:schemeClr>
                </a:solidFill>
                <a:latin typeface="Courier New" pitchFamily="49" charset="0"/>
                <a:cs typeface="Courier New" pitchFamily="49" charset="0"/>
              </a:rPr>
              <a:t>run;</a:t>
            </a:r>
          </a:p>
          <a:p>
            <a:pPr lvl="3"/>
            <a:endParaRPr lang="en-US" sz="1600" b="1" dirty="0">
              <a:solidFill>
                <a:schemeClr val="accent1">
                  <a:lumMod val="75000"/>
                </a:schemeClr>
              </a:solidFill>
              <a:latin typeface="Courier New" pitchFamily="49" charset="0"/>
              <a:cs typeface="Courier New" pitchFamily="49" charset="0"/>
            </a:endParaRPr>
          </a:p>
          <a:p>
            <a:pPr lvl="3"/>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print data=SCOREFILE;</a:t>
            </a:r>
          </a:p>
          <a:p>
            <a:pPr lvl="3"/>
            <a:r>
              <a:rPr lang="en-US" sz="1600" b="1" dirty="0">
                <a:solidFill>
                  <a:schemeClr val="accent1">
                    <a:lumMod val="75000"/>
                  </a:schemeClr>
                </a:solidFill>
                <a:latin typeface="Courier New" pitchFamily="49" charset="0"/>
                <a:cs typeface="Courier New" pitchFamily="49" charset="0"/>
              </a:rPr>
              <a:t>run;</a:t>
            </a:r>
          </a:p>
        </p:txBody>
      </p:sp>
    </p:spTree>
    <p:extLst>
      <p:ext uri="{BB962C8B-B14F-4D97-AF65-F5344CB8AC3E}">
        <p14:creationId xmlns:p14="http://schemas.microsoft.com/office/powerpoint/2010/main" val="39143541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Poisson Regression</a:t>
            </a:r>
            <a:r>
              <a:rPr lang="en-US" sz="2800" b="1" dirty="0">
                <a:solidFill>
                  <a:srgbClr val="C00000"/>
                </a:solidFill>
              </a:rPr>
              <a:t>: Example</a:t>
            </a:r>
          </a:p>
        </p:txBody>
      </p:sp>
      <p:sp>
        <p:nvSpPr>
          <p:cNvPr id="3" name="TextBox 2"/>
          <p:cNvSpPr txBox="1"/>
          <p:nvPr/>
        </p:nvSpPr>
        <p:spPr>
          <a:xfrm>
            <a:off x="457200" y="1295400"/>
            <a:ext cx="8229600" cy="3662541"/>
          </a:xfrm>
          <a:prstGeom prst="rect">
            <a:avLst/>
          </a:prstGeom>
          <a:noFill/>
        </p:spPr>
        <p:txBody>
          <a:bodyPr wrap="square" rtlCol="0">
            <a:spAutoFit/>
          </a:bodyPr>
          <a:lstStyle/>
          <a:p>
            <a:pPr marL="285750" indent="-285750">
              <a:buFont typeface="Arial" pitchFamily="34" charset="0"/>
              <a:buChar char="•"/>
            </a:pPr>
            <a:r>
              <a:rPr lang="en-US" dirty="0" smtClean="0"/>
              <a:t>The REGRESSION MODEL (highlighted in RED) is just a simple linear model which should be familiar at this point. It is simple to implement and interpret.</a:t>
            </a:r>
          </a:p>
          <a:p>
            <a:pPr marL="285750" indent="-285750">
              <a:buFont typeface="Arial" pitchFamily="34" charset="0"/>
              <a:buChar char="•"/>
            </a:pPr>
            <a:endParaRPr lang="en-US" dirty="0" smtClean="0"/>
          </a:p>
          <a:p>
            <a:pPr marL="285750" indent="-285750">
              <a:buFont typeface="Arial" pitchFamily="34" charset="0"/>
              <a:buChar char="•"/>
            </a:pPr>
            <a:endParaRPr lang="en-US" dirty="0" smtClean="0"/>
          </a:p>
          <a:p>
            <a:pPr lvl="3"/>
            <a:r>
              <a:rPr lang="en-US" sz="1600" b="1" dirty="0">
                <a:solidFill>
                  <a:schemeClr val="accent1">
                    <a:lumMod val="75000"/>
                  </a:schemeClr>
                </a:solidFill>
                <a:latin typeface="Courier New" pitchFamily="49" charset="0"/>
                <a:cs typeface="Courier New" pitchFamily="49" charset="0"/>
              </a:rPr>
              <a:t>data SCOREFILE;</a:t>
            </a:r>
          </a:p>
          <a:p>
            <a:pPr lvl="3"/>
            <a:r>
              <a:rPr lang="en-US" sz="1600" b="1" dirty="0">
                <a:solidFill>
                  <a:schemeClr val="accent1">
                    <a:lumMod val="75000"/>
                  </a:schemeClr>
                </a:solidFill>
                <a:latin typeface="Courier New" pitchFamily="49" charset="0"/>
                <a:cs typeface="Courier New" pitchFamily="49" charset="0"/>
              </a:rPr>
              <a:t>set TEMPFILE</a:t>
            </a:r>
            <a:r>
              <a:rPr lang="en-US" sz="1600" b="1" dirty="0" smtClean="0">
                <a:solidFill>
                  <a:schemeClr val="accent1">
                    <a:lumMod val="75000"/>
                  </a:schemeClr>
                </a:solidFill>
                <a:latin typeface="Courier New" pitchFamily="49" charset="0"/>
                <a:cs typeface="Courier New" pitchFamily="49" charset="0"/>
              </a:rPr>
              <a:t>;</a:t>
            </a:r>
          </a:p>
          <a:p>
            <a:pPr lvl="3"/>
            <a:r>
              <a:rPr lang="en-US" sz="1600" b="1" dirty="0" smtClean="0">
                <a:solidFill>
                  <a:srgbClr val="FF0000"/>
                </a:solidFill>
                <a:latin typeface="Courier New" pitchFamily="49" charset="0"/>
                <a:cs typeface="Courier New" pitchFamily="49" charset="0"/>
              </a:rPr>
              <a:t>P_SCORE_REG </a:t>
            </a:r>
            <a:r>
              <a:rPr lang="en-US" sz="1600" b="1" dirty="0">
                <a:solidFill>
                  <a:srgbClr val="FF0000"/>
                </a:solidFill>
                <a:latin typeface="Courier New" pitchFamily="49" charset="0"/>
                <a:cs typeface="Courier New" pitchFamily="49" charset="0"/>
              </a:rPr>
              <a:t>= 8.61795 + 0.22367*X6 - 0.07044*X8</a:t>
            </a:r>
            <a:r>
              <a:rPr lang="en-US" sz="1600" b="1" dirty="0" smtClean="0">
                <a:solidFill>
                  <a:srgbClr val="FF0000"/>
                </a:solidFill>
                <a:latin typeface="Courier New" pitchFamily="49" charset="0"/>
                <a:cs typeface="Courier New" pitchFamily="49" charset="0"/>
              </a:rPr>
              <a:t>;</a:t>
            </a:r>
          </a:p>
          <a:p>
            <a:pPr lvl="3"/>
            <a:r>
              <a:rPr lang="en-US" sz="1600" b="1" dirty="0" smtClean="0">
                <a:solidFill>
                  <a:schemeClr val="accent1">
                    <a:lumMod val="75000"/>
                  </a:schemeClr>
                </a:solidFill>
                <a:latin typeface="Courier New" pitchFamily="49" charset="0"/>
                <a:cs typeface="Courier New" pitchFamily="49" charset="0"/>
              </a:rPr>
              <a:t>TEMP </a:t>
            </a:r>
            <a:r>
              <a:rPr lang="en-US" sz="1600" b="1" dirty="0">
                <a:solidFill>
                  <a:schemeClr val="accent1">
                    <a:lumMod val="75000"/>
                  </a:schemeClr>
                </a:solidFill>
                <a:latin typeface="Courier New" pitchFamily="49" charset="0"/>
                <a:cs typeface="Courier New" pitchFamily="49" charset="0"/>
              </a:rPr>
              <a:t>= 2.0213 + 0.0297*X6 - 0.0074*X8;</a:t>
            </a:r>
          </a:p>
          <a:p>
            <a:pPr lvl="3"/>
            <a:r>
              <a:rPr lang="en-US" sz="1600" b="1" dirty="0" smtClean="0">
                <a:solidFill>
                  <a:schemeClr val="accent1">
                    <a:lumMod val="75000"/>
                  </a:schemeClr>
                </a:solidFill>
                <a:latin typeface="Courier New" pitchFamily="49" charset="0"/>
                <a:cs typeface="Courier New" pitchFamily="49" charset="0"/>
              </a:rPr>
              <a:t>P_SCORE_POISSON </a:t>
            </a:r>
            <a:r>
              <a:rPr lang="en-US" sz="1600" b="1" dirty="0">
                <a:solidFill>
                  <a:schemeClr val="accent1">
                    <a:lumMod val="75000"/>
                  </a:schemeClr>
                </a:solidFill>
                <a:latin typeface="Courier New" pitchFamily="49" charset="0"/>
                <a:cs typeface="Courier New" pitchFamily="49" charset="0"/>
              </a:rPr>
              <a:t>= </a:t>
            </a:r>
            <a:r>
              <a:rPr lang="en-US" sz="1600" b="1" dirty="0" err="1">
                <a:solidFill>
                  <a:schemeClr val="accent1">
                    <a:lumMod val="75000"/>
                  </a:schemeClr>
                </a:solidFill>
                <a:latin typeface="Courier New" pitchFamily="49" charset="0"/>
                <a:cs typeface="Courier New" pitchFamily="49" charset="0"/>
              </a:rPr>
              <a:t>exp</a:t>
            </a:r>
            <a:r>
              <a:rPr lang="en-US" sz="1600" b="1" dirty="0">
                <a:solidFill>
                  <a:schemeClr val="accent1">
                    <a:lumMod val="75000"/>
                  </a:schemeClr>
                </a:solidFill>
                <a:latin typeface="Courier New" pitchFamily="49" charset="0"/>
                <a:cs typeface="Courier New" pitchFamily="49" charset="0"/>
              </a:rPr>
              <a:t>( TEMP </a:t>
            </a:r>
            <a:r>
              <a:rPr lang="en-US" sz="1600" b="1" dirty="0" smtClean="0">
                <a:solidFill>
                  <a:schemeClr val="accent1">
                    <a:lumMod val="75000"/>
                  </a:schemeClr>
                </a:solidFill>
                <a:latin typeface="Courier New" pitchFamily="49" charset="0"/>
                <a:cs typeface="Courier New" pitchFamily="49" charset="0"/>
              </a:rPr>
              <a:t>);</a:t>
            </a:r>
          </a:p>
          <a:p>
            <a:pPr lvl="3"/>
            <a:r>
              <a:rPr lang="en-US" sz="1600" b="1" dirty="0" smtClean="0">
                <a:solidFill>
                  <a:schemeClr val="accent1">
                    <a:lumMod val="75000"/>
                  </a:schemeClr>
                </a:solidFill>
                <a:latin typeface="Courier New" pitchFamily="49" charset="0"/>
                <a:cs typeface="Courier New" pitchFamily="49" charset="0"/>
              </a:rPr>
              <a:t>drop </a:t>
            </a:r>
            <a:r>
              <a:rPr lang="en-US" sz="1600" b="1" dirty="0">
                <a:solidFill>
                  <a:schemeClr val="accent1">
                    <a:lumMod val="75000"/>
                  </a:schemeClr>
                </a:solidFill>
                <a:latin typeface="Courier New" pitchFamily="49" charset="0"/>
                <a:cs typeface="Courier New" pitchFamily="49" charset="0"/>
              </a:rPr>
              <a:t>TEMP;</a:t>
            </a:r>
          </a:p>
          <a:p>
            <a:pPr lvl="3"/>
            <a:r>
              <a:rPr lang="en-US" sz="1600" b="1" dirty="0">
                <a:solidFill>
                  <a:schemeClr val="accent1">
                    <a:lumMod val="75000"/>
                  </a:schemeClr>
                </a:solidFill>
                <a:latin typeface="Courier New" pitchFamily="49" charset="0"/>
                <a:cs typeface="Courier New" pitchFamily="49" charset="0"/>
              </a:rPr>
              <a:t>run;</a:t>
            </a:r>
          </a:p>
          <a:p>
            <a:pPr lvl="3"/>
            <a:endParaRPr lang="en-US" sz="1600" b="1" dirty="0">
              <a:solidFill>
                <a:schemeClr val="accent1">
                  <a:lumMod val="75000"/>
                </a:schemeClr>
              </a:solidFill>
              <a:latin typeface="Courier New" pitchFamily="49" charset="0"/>
              <a:cs typeface="Courier New" pitchFamily="49" charset="0"/>
            </a:endParaRPr>
          </a:p>
          <a:p>
            <a:pPr lvl="3"/>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print data=SCOREFILE;</a:t>
            </a:r>
          </a:p>
          <a:p>
            <a:pPr lvl="3"/>
            <a:r>
              <a:rPr lang="en-US" sz="1600" b="1" dirty="0">
                <a:solidFill>
                  <a:schemeClr val="accent1">
                    <a:lumMod val="75000"/>
                  </a:schemeClr>
                </a:solidFill>
                <a:latin typeface="Courier New" pitchFamily="49" charset="0"/>
                <a:cs typeface="Courier New" pitchFamily="49" charset="0"/>
              </a:rPr>
              <a:t>run;</a:t>
            </a:r>
          </a:p>
        </p:txBody>
      </p:sp>
    </p:spTree>
    <p:extLst>
      <p:ext uri="{BB962C8B-B14F-4D97-AF65-F5344CB8AC3E}">
        <p14:creationId xmlns:p14="http://schemas.microsoft.com/office/powerpoint/2010/main" val="10018171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Poisson Regression</a:t>
            </a:r>
            <a:r>
              <a:rPr lang="en-US" sz="2800" b="1" dirty="0">
                <a:solidFill>
                  <a:srgbClr val="C00000"/>
                </a:solidFill>
              </a:rPr>
              <a:t>: Example</a:t>
            </a:r>
          </a:p>
        </p:txBody>
      </p:sp>
      <p:sp>
        <p:nvSpPr>
          <p:cNvPr id="3" name="TextBox 2"/>
          <p:cNvSpPr txBox="1"/>
          <p:nvPr/>
        </p:nvSpPr>
        <p:spPr>
          <a:xfrm>
            <a:off x="457200" y="1295400"/>
            <a:ext cx="8229600" cy="3662541"/>
          </a:xfrm>
          <a:prstGeom prst="rect">
            <a:avLst/>
          </a:prstGeom>
          <a:noFill/>
        </p:spPr>
        <p:txBody>
          <a:bodyPr wrap="square" rtlCol="0">
            <a:spAutoFit/>
          </a:bodyPr>
          <a:lstStyle/>
          <a:p>
            <a:pPr marL="285750" indent="-285750">
              <a:buFont typeface="Arial" pitchFamily="34" charset="0"/>
              <a:buChar char="•"/>
            </a:pPr>
            <a:r>
              <a:rPr lang="en-US" dirty="0" smtClean="0"/>
              <a:t>The POISSON and NEGATIVE BINOMIAL MODELS (highlighted in RED) are the same as LINEAR REGRESSION. The only difference is that the result needs to be used as an exponent for “</a:t>
            </a:r>
            <a:r>
              <a:rPr lang="en-US" dirty="0" smtClean="0"/>
              <a:t>e” (natural exponent).</a:t>
            </a:r>
            <a:endParaRPr lang="en-US" dirty="0" smtClean="0"/>
          </a:p>
          <a:p>
            <a:pPr marL="285750" indent="-285750">
              <a:buFont typeface="Arial" pitchFamily="34" charset="0"/>
              <a:buChar char="•"/>
            </a:pPr>
            <a:endParaRPr lang="en-US" dirty="0" smtClean="0"/>
          </a:p>
          <a:p>
            <a:pPr lvl="3"/>
            <a:r>
              <a:rPr lang="en-US" sz="1600" b="1" dirty="0">
                <a:solidFill>
                  <a:schemeClr val="accent1">
                    <a:lumMod val="75000"/>
                  </a:schemeClr>
                </a:solidFill>
                <a:latin typeface="Courier New" pitchFamily="49" charset="0"/>
                <a:cs typeface="Courier New" pitchFamily="49" charset="0"/>
              </a:rPr>
              <a:t>data SCOREFILE;</a:t>
            </a:r>
          </a:p>
          <a:p>
            <a:pPr lvl="3"/>
            <a:r>
              <a:rPr lang="en-US" sz="1600" b="1" dirty="0">
                <a:solidFill>
                  <a:schemeClr val="accent1">
                    <a:lumMod val="75000"/>
                  </a:schemeClr>
                </a:solidFill>
                <a:latin typeface="Courier New" pitchFamily="49" charset="0"/>
                <a:cs typeface="Courier New" pitchFamily="49" charset="0"/>
              </a:rPr>
              <a:t>set TEMPFILE</a:t>
            </a:r>
            <a:r>
              <a:rPr lang="en-US" sz="1600" b="1" dirty="0" smtClean="0">
                <a:solidFill>
                  <a:schemeClr val="accent1">
                    <a:lumMod val="75000"/>
                  </a:schemeClr>
                </a:solidFill>
                <a:latin typeface="Courier New" pitchFamily="49" charset="0"/>
                <a:cs typeface="Courier New" pitchFamily="49" charset="0"/>
              </a:rPr>
              <a:t>;</a:t>
            </a:r>
          </a:p>
          <a:p>
            <a:pPr lvl="3"/>
            <a:r>
              <a:rPr lang="en-US" sz="1600" b="1" dirty="0" smtClean="0">
                <a:solidFill>
                  <a:schemeClr val="accent1">
                    <a:lumMod val="75000"/>
                  </a:schemeClr>
                </a:solidFill>
                <a:latin typeface="Courier New" pitchFamily="49" charset="0"/>
                <a:cs typeface="Courier New" pitchFamily="49" charset="0"/>
              </a:rPr>
              <a:t>P_SCORE_REG </a:t>
            </a:r>
            <a:r>
              <a:rPr lang="en-US" sz="1600" b="1" dirty="0">
                <a:solidFill>
                  <a:schemeClr val="accent1">
                    <a:lumMod val="75000"/>
                  </a:schemeClr>
                </a:solidFill>
                <a:latin typeface="Courier New" pitchFamily="49" charset="0"/>
                <a:cs typeface="Courier New" pitchFamily="49" charset="0"/>
              </a:rPr>
              <a:t>= 8.61795 + 0.22367*X6 - 0.07044*X8</a:t>
            </a:r>
            <a:r>
              <a:rPr lang="en-US" sz="1600" b="1" dirty="0" smtClean="0">
                <a:solidFill>
                  <a:schemeClr val="accent1">
                    <a:lumMod val="75000"/>
                  </a:schemeClr>
                </a:solidFill>
                <a:latin typeface="Courier New" pitchFamily="49" charset="0"/>
                <a:cs typeface="Courier New" pitchFamily="49" charset="0"/>
              </a:rPr>
              <a:t>;</a:t>
            </a:r>
          </a:p>
          <a:p>
            <a:pPr lvl="3"/>
            <a:r>
              <a:rPr lang="en-US" sz="1600" b="1" dirty="0" smtClean="0">
                <a:solidFill>
                  <a:srgbClr val="FF0000"/>
                </a:solidFill>
                <a:latin typeface="Courier New" pitchFamily="49" charset="0"/>
                <a:cs typeface="Courier New" pitchFamily="49" charset="0"/>
              </a:rPr>
              <a:t>TEMP </a:t>
            </a:r>
            <a:r>
              <a:rPr lang="en-US" sz="1600" b="1" dirty="0">
                <a:solidFill>
                  <a:srgbClr val="FF0000"/>
                </a:solidFill>
                <a:latin typeface="Courier New" pitchFamily="49" charset="0"/>
                <a:cs typeface="Courier New" pitchFamily="49" charset="0"/>
              </a:rPr>
              <a:t>= 2.0213 + 0.0297*X6 - 0.0074*X8;</a:t>
            </a:r>
          </a:p>
          <a:p>
            <a:pPr lvl="3"/>
            <a:r>
              <a:rPr lang="en-US" sz="1600" b="1" dirty="0" smtClean="0">
                <a:solidFill>
                  <a:srgbClr val="FF0000"/>
                </a:solidFill>
                <a:latin typeface="Courier New" pitchFamily="49" charset="0"/>
                <a:cs typeface="Courier New" pitchFamily="49" charset="0"/>
              </a:rPr>
              <a:t>P_SCORE_POISSON </a:t>
            </a:r>
            <a:r>
              <a:rPr lang="en-US" sz="1600" b="1" dirty="0">
                <a:solidFill>
                  <a:srgbClr val="FF0000"/>
                </a:solidFill>
                <a:latin typeface="Courier New" pitchFamily="49" charset="0"/>
                <a:cs typeface="Courier New" pitchFamily="49" charset="0"/>
              </a:rPr>
              <a:t>= </a:t>
            </a:r>
            <a:r>
              <a:rPr lang="en-US" sz="1600" b="1" dirty="0" err="1">
                <a:solidFill>
                  <a:srgbClr val="FF0000"/>
                </a:solidFill>
                <a:latin typeface="Courier New" pitchFamily="49" charset="0"/>
                <a:cs typeface="Courier New" pitchFamily="49" charset="0"/>
              </a:rPr>
              <a:t>exp</a:t>
            </a:r>
            <a:r>
              <a:rPr lang="en-US" sz="1600" b="1" dirty="0">
                <a:solidFill>
                  <a:srgbClr val="FF0000"/>
                </a:solidFill>
                <a:latin typeface="Courier New" pitchFamily="49" charset="0"/>
                <a:cs typeface="Courier New" pitchFamily="49" charset="0"/>
              </a:rPr>
              <a:t>( TEMP </a:t>
            </a:r>
            <a:r>
              <a:rPr lang="en-US" sz="1600" b="1" dirty="0" smtClean="0">
                <a:solidFill>
                  <a:srgbClr val="FF0000"/>
                </a:solidFill>
                <a:latin typeface="Courier New" pitchFamily="49" charset="0"/>
                <a:cs typeface="Courier New" pitchFamily="49" charset="0"/>
              </a:rPr>
              <a:t>);</a:t>
            </a:r>
          </a:p>
          <a:p>
            <a:pPr lvl="3"/>
            <a:r>
              <a:rPr lang="en-US" sz="1600" b="1" dirty="0" smtClean="0">
                <a:solidFill>
                  <a:schemeClr val="accent1">
                    <a:lumMod val="75000"/>
                  </a:schemeClr>
                </a:solidFill>
                <a:latin typeface="Courier New" pitchFamily="49" charset="0"/>
                <a:cs typeface="Courier New" pitchFamily="49" charset="0"/>
              </a:rPr>
              <a:t>drop </a:t>
            </a:r>
            <a:r>
              <a:rPr lang="en-US" sz="1600" b="1" dirty="0">
                <a:solidFill>
                  <a:schemeClr val="accent1">
                    <a:lumMod val="75000"/>
                  </a:schemeClr>
                </a:solidFill>
                <a:latin typeface="Courier New" pitchFamily="49" charset="0"/>
                <a:cs typeface="Courier New" pitchFamily="49" charset="0"/>
              </a:rPr>
              <a:t>TEMP;</a:t>
            </a:r>
          </a:p>
          <a:p>
            <a:pPr lvl="3"/>
            <a:r>
              <a:rPr lang="en-US" sz="1600" b="1" dirty="0">
                <a:solidFill>
                  <a:schemeClr val="accent1">
                    <a:lumMod val="75000"/>
                  </a:schemeClr>
                </a:solidFill>
                <a:latin typeface="Courier New" pitchFamily="49" charset="0"/>
                <a:cs typeface="Courier New" pitchFamily="49" charset="0"/>
              </a:rPr>
              <a:t>run;</a:t>
            </a:r>
          </a:p>
          <a:p>
            <a:pPr lvl="3"/>
            <a:endParaRPr lang="en-US" sz="1600" b="1" dirty="0">
              <a:solidFill>
                <a:schemeClr val="accent1">
                  <a:lumMod val="75000"/>
                </a:schemeClr>
              </a:solidFill>
              <a:latin typeface="Courier New" pitchFamily="49" charset="0"/>
              <a:cs typeface="Courier New" pitchFamily="49" charset="0"/>
            </a:endParaRPr>
          </a:p>
          <a:p>
            <a:pPr lvl="3"/>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print data=SCOREFILE;</a:t>
            </a:r>
          </a:p>
          <a:p>
            <a:pPr lvl="3"/>
            <a:r>
              <a:rPr lang="en-US" sz="1600" b="1" dirty="0">
                <a:solidFill>
                  <a:schemeClr val="accent1">
                    <a:lumMod val="75000"/>
                  </a:schemeClr>
                </a:solidFill>
                <a:latin typeface="Courier New" pitchFamily="49" charset="0"/>
                <a:cs typeface="Courier New" pitchFamily="49" charset="0"/>
              </a:rPr>
              <a:t>run;</a:t>
            </a:r>
          </a:p>
        </p:txBody>
      </p:sp>
    </p:spTree>
    <p:extLst>
      <p:ext uri="{BB962C8B-B14F-4D97-AF65-F5344CB8AC3E}">
        <p14:creationId xmlns:p14="http://schemas.microsoft.com/office/powerpoint/2010/main" val="2385742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Poisson Regression</a:t>
            </a:r>
            <a:r>
              <a:rPr lang="en-US" sz="2800" b="1" dirty="0">
                <a:solidFill>
                  <a:srgbClr val="C00000"/>
                </a:solidFill>
              </a:rPr>
              <a:t>: Example</a:t>
            </a:r>
          </a:p>
        </p:txBody>
      </p:sp>
      <p:sp>
        <p:nvSpPr>
          <p:cNvPr id="3" name="TextBox 2"/>
          <p:cNvSpPr txBox="1"/>
          <p:nvPr/>
        </p:nvSpPr>
        <p:spPr>
          <a:xfrm>
            <a:off x="457200" y="1295400"/>
            <a:ext cx="8229600" cy="3662541"/>
          </a:xfrm>
          <a:prstGeom prst="rect">
            <a:avLst/>
          </a:prstGeom>
          <a:noFill/>
        </p:spPr>
        <p:txBody>
          <a:bodyPr wrap="square" rtlCol="0">
            <a:spAutoFit/>
          </a:bodyPr>
          <a:lstStyle/>
          <a:p>
            <a:pPr marL="285750" indent="-285750">
              <a:buFont typeface="Arial" pitchFamily="34" charset="0"/>
              <a:buChar char="•"/>
            </a:pPr>
            <a:r>
              <a:rPr lang="en-US" dirty="0" smtClean="0"/>
              <a:t>The coefficients from GENMOD are used in an equation as they are with LINEAR REGRESSION.</a:t>
            </a:r>
          </a:p>
          <a:p>
            <a:pPr marL="285750" indent="-285750">
              <a:buFont typeface="Arial" pitchFamily="34" charset="0"/>
              <a:buChar char="•"/>
            </a:pPr>
            <a:endParaRPr lang="en-US" dirty="0"/>
          </a:p>
          <a:p>
            <a:pPr marL="285750" indent="-285750">
              <a:buFont typeface="Arial" pitchFamily="34" charset="0"/>
              <a:buChar char="•"/>
            </a:pPr>
            <a:endParaRPr lang="en-US" dirty="0" smtClean="0"/>
          </a:p>
          <a:p>
            <a:pPr lvl="3"/>
            <a:r>
              <a:rPr lang="en-US" sz="1600" b="1" dirty="0">
                <a:solidFill>
                  <a:schemeClr val="accent1">
                    <a:lumMod val="75000"/>
                  </a:schemeClr>
                </a:solidFill>
                <a:latin typeface="Courier New" pitchFamily="49" charset="0"/>
                <a:cs typeface="Courier New" pitchFamily="49" charset="0"/>
              </a:rPr>
              <a:t>data SCOREFILE;</a:t>
            </a:r>
          </a:p>
          <a:p>
            <a:pPr lvl="3"/>
            <a:r>
              <a:rPr lang="en-US" sz="1600" b="1" dirty="0">
                <a:solidFill>
                  <a:schemeClr val="accent1">
                    <a:lumMod val="75000"/>
                  </a:schemeClr>
                </a:solidFill>
                <a:latin typeface="Courier New" pitchFamily="49" charset="0"/>
                <a:cs typeface="Courier New" pitchFamily="49" charset="0"/>
              </a:rPr>
              <a:t>set TEMPFILE</a:t>
            </a:r>
            <a:r>
              <a:rPr lang="en-US" sz="1600" b="1" dirty="0" smtClean="0">
                <a:solidFill>
                  <a:schemeClr val="accent1">
                    <a:lumMod val="75000"/>
                  </a:schemeClr>
                </a:solidFill>
                <a:latin typeface="Courier New" pitchFamily="49" charset="0"/>
                <a:cs typeface="Courier New" pitchFamily="49" charset="0"/>
              </a:rPr>
              <a:t>;</a:t>
            </a:r>
          </a:p>
          <a:p>
            <a:pPr lvl="3"/>
            <a:r>
              <a:rPr lang="en-US" sz="1600" b="1" dirty="0" smtClean="0">
                <a:solidFill>
                  <a:schemeClr val="accent1">
                    <a:lumMod val="75000"/>
                  </a:schemeClr>
                </a:solidFill>
                <a:latin typeface="Courier New" pitchFamily="49" charset="0"/>
                <a:cs typeface="Courier New" pitchFamily="49" charset="0"/>
              </a:rPr>
              <a:t>P_SCORE_REG </a:t>
            </a:r>
            <a:r>
              <a:rPr lang="en-US" sz="1600" b="1" dirty="0">
                <a:solidFill>
                  <a:schemeClr val="accent1">
                    <a:lumMod val="75000"/>
                  </a:schemeClr>
                </a:solidFill>
                <a:latin typeface="Courier New" pitchFamily="49" charset="0"/>
                <a:cs typeface="Courier New" pitchFamily="49" charset="0"/>
              </a:rPr>
              <a:t>= 8.61795 + 0.22367*X6 - 0.07044*X8</a:t>
            </a:r>
            <a:r>
              <a:rPr lang="en-US" sz="1600" b="1" dirty="0" smtClean="0">
                <a:solidFill>
                  <a:schemeClr val="accent1">
                    <a:lumMod val="75000"/>
                  </a:schemeClr>
                </a:solidFill>
                <a:latin typeface="Courier New" pitchFamily="49" charset="0"/>
                <a:cs typeface="Courier New" pitchFamily="49" charset="0"/>
              </a:rPr>
              <a:t>;</a:t>
            </a:r>
          </a:p>
          <a:p>
            <a:pPr lvl="3"/>
            <a:r>
              <a:rPr lang="en-US" sz="1600" b="1" dirty="0" smtClean="0">
                <a:solidFill>
                  <a:srgbClr val="FF0000"/>
                </a:solidFill>
                <a:latin typeface="Courier New" pitchFamily="49" charset="0"/>
                <a:cs typeface="Courier New" pitchFamily="49" charset="0"/>
              </a:rPr>
              <a:t>TEMP </a:t>
            </a:r>
            <a:r>
              <a:rPr lang="en-US" sz="1600" b="1" dirty="0">
                <a:solidFill>
                  <a:srgbClr val="FF0000"/>
                </a:solidFill>
                <a:latin typeface="Courier New" pitchFamily="49" charset="0"/>
                <a:cs typeface="Courier New" pitchFamily="49" charset="0"/>
              </a:rPr>
              <a:t>= 2.0213 + 0.0297*X6 - 0.0074*X8;</a:t>
            </a:r>
          </a:p>
          <a:p>
            <a:pPr lvl="3"/>
            <a:r>
              <a:rPr lang="en-US" sz="1600" b="1" dirty="0" smtClean="0">
                <a:solidFill>
                  <a:schemeClr val="accent1">
                    <a:lumMod val="75000"/>
                  </a:schemeClr>
                </a:solidFill>
                <a:latin typeface="Courier New" pitchFamily="49" charset="0"/>
                <a:cs typeface="Courier New" pitchFamily="49" charset="0"/>
              </a:rPr>
              <a:t>P_SCORE_POISSON </a:t>
            </a:r>
            <a:r>
              <a:rPr lang="en-US" sz="1600" b="1" dirty="0">
                <a:solidFill>
                  <a:schemeClr val="accent1">
                    <a:lumMod val="75000"/>
                  </a:schemeClr>
                </a:solidFill>
                <a:latin typeface="Courier New" pitchFamily="49" charset="0"/>
                <a:cs typeface="Courier New" pitchFamily="49" charset="0"/>
              </a:rPr>
              <a:t>= </a:t>
            </a:r>
            <a:r>
              <a:rPr lang="en-US" sz="1600" b="1" dirty="0" err="1">
                <a:solidFill>
                  <a:schemeClr val="accent1">
                    <a:lumMod val="75000"/>
                  </a:schemeClr>
                </a:solidFill>
                <a:latin typeface="Courier New" pitchFamily="49" charset="0"/>
                <a:cs typeface="Courier New" pitchFamily="49" charset="0"/>
              </a:rPr>
              <a:t>exp</a:t>
            </a:r>
            <a:r>
              <a:rPr lang="en-US" sz="1600" b="1" dirty="0">
                <a:solidFill>
                  <a:schemeClr val="accent1">
                    <a:lumMod val="75000"/>
                  </a:schemeClr>
                </a:solidFill>
                <a:latin typeface="Courier New" pitchFamily="49" charset="0"/>
                <a:cs typeface="Courier New" pitchFamily="49" charset="0"/>
              </a:rPr>
              <a:t>( TEMP </a:t>
            </a:r>
            <a:r>
              <a:rPr lang="en-US" sz="1600" b="1" dirty="0" smtClean="0">
                <a:solidFill>
                  <a:schemeClr val="accent1">
                    <a:lumMod val="75000"/>
                  </a:schemeClr>
                </a:solidFill>
                <a:latin typeface="Courier New" pitchFamily="49" charset="0"/>
                <a:cs typeface="Courier New" pitchFamily="49" charset="0"/>
              </a:rPr>
              <a:t>);</a:t>
            </a:r>
          </a:p>
          <a:p>
            <a:pPr lvl="3"/>
            <a:r>
              <a:rPr lang="en-US" sz="1600" b="1" dirty="0" smtClean="0">
                <a:solidFill>
                  <a:schemeClr val="accent1">
                    <a:lumMod val="75000"/>
                  </a:schemeClr>
                </a:solidFill>
                <a:latin typeface="Courier New" pitchFamily="49" charset="0"/>
                <a:cs typeface="Courier New" pitchFamily="49" charset="0"/>
              </a:rPr>
              <a:t>drop </a:t>
            </a:r>
            <a:r>
              <a:rPr lang="en-US" sz="1600" b="1" dirty="0">
                <a:solidFill>
                  <a:schemeClr val="accent1">
                    <a:lumMod val="75000"/>
                  </a:schemeClr>
                </a:solidFill>
                <a:latin typeface="Courier New" pitchFamily="49" charset="0"/>
                <a:cs typeface="Courier New" pitchFamily="49" charset="0"/>
              </a:rPr>
              <a:t>TEMP;</a:t>
            </a:r>
          </a:p>
          <a:p>
            <a:pPr lvl="3"/>
            <a:r>
              <a:rPr lang="en-US" sz="1600" b="1" dirty="0">
                <a:solidFill>
                  <a:schemeClr val="accent1">
                    <a:lumMod val="75000"/>
                  </a:schemeClr>
                </a:solidFill>
                <a:latin typeface="Courier New" pitchFamily="49" charset="0"/>
                <a:cs typeface="Courier New" pitchFamily="49" charset="0"/>
              </a:rPr>
              <a:t>run;</a:t>
            </a:r>
          </a:p>
          <a:p>
            <a:pPr lvl="3"/>
            <a:endParaRPr lang="en-US" sz="1600" b="1" dirty="0">
              <a:solidFill>
                <a:schemeClr val="accent1">
                  <a:lumMod val="75000"/>
                </a:schemeClr>
              </a:solidFill>
              <a:latin typeface="Courier New" pitchFamily="49" charset="0"/>
              <a:cs typeface="Courier New" pitchFamily="49" charset="0"/>
            </a:endParaRPr>
          </a:p>
          <a:p>
            <a:pPr lvl="3"/>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print data=SCOREFILE;</a:t>
            </a:r>
          </a:p>
          <a:p>
            <a:pPr lvl="3"/>
            <a:r>
              <a:rPr lang="en-US" sz="1600" b="1" dirty="0">
                <a:solidFill>
                  <a:schemeClr val="accent1">
                    <a:lumMod val="75000"/>
                  </a:schemeClr>
                </a:solidFill>
                <a:latin typeface="Courier New" pitchFamily="49" charset="0"/>
                <a:cs typeface="Courier New" pitchFamily="49" charset="0"/>
              </a:rPr>
              <a:t>run;</a:t>
            </a:r>
          </a:p>
        </p:txBody>
      </p:sp>
    </p:spTree>
    <p:extLst>
      <p:ext uri="{BB962C8B-B14F-4D97-AF65-F5344CB8AC3E}">
        <p14:creationId xmlns:p14="http://schemas.microsoft.com/office/powerpoint/2010/main" val="22268037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Poisson Regression</a:t>
            </a:r>
            <a:r>
              <a:rPr lang="en-US" sz="2800" b="1" dirty="0">
                <a:solidFill>
                  <a:srgbClr val="C00000"/>
                </a:solidFill>
              </a:rPr>
              <a:t>: Example</a:t>
            </a:r>
          </a:p>
        </p:txBody>
      </p:sp>
      <p:sp>
        <p:nvSpPr>
          <p:cNvPr id="3" name="TextBox 2"/>
          <p:cNvSpPr txBox="1"/>
          <p:nvPr/>
        </p:nvSpPr>
        <p:spPr>
          <a:xfrm>
            <a:off x="457200" y="1295400"/>
            <a:ext cx="8229600" cy="3662541"/>
          </a:xfrm>
          <a:prstGeom prst="rect">
            <a:avLst/>
          </a:prstGeom>
          <a:noFill/>
        </p:spPr>
        <p:txBody>
          <a:bodyPr wrap="square" rtlCol="0">
            <a:spAutoFit/>
          </a:bodyPr>
          <a:lstStyle/>
          <a:p>
            <a:pPr marL="285750" indent="-285750">
              <a:buFont typeface="Arial" pitchFamily="34" charset="0"/>
              <a:buChar char="•"/>
            </a:pPr>
            <a:r>
              <a:rPr lang="en-US" dirty="0" smtClean="0"/>
              <a:t>Then the result is </a:t>
            </a:r>
            <a:r>
              <a:rPr lang="en-US" dirty="0" err="1" smtClean="0"/>
              <a:t>exponentiated</a:t>
            </a:r>
            <a:r>
              <a:rPr lang="en-US" dirty="0" smtClean="0"/>
              <a:t> … </a:t>
            </a:r>
            <a:r>
              <a:rPr lang="en-US" dirty="0" err="1" smtClean="0"/>
              <a:t>exp</a:t>
            </a:r>
            <a:r>
              <a:rPr lang="en-US" dirty="0" smtClean="0"/>
              <a:t>(TEMP) in order to convert from LN(Y) to a value of Y. This is the same for both POISSON and NEGATIVE BINOMIAL models.</a:t>
            </a:r>
          </a:p>
          <a:p>
            <a:pPr marL="285750" indent="-285750">
              <a:buFont typeface="Arial" pitchFamily="34" charset="0"/>
              <a:buChar char="•"/>
            </a:pPr>
            <a:endParaRPr lang="en-US" dirty="0"/>
          </a:p>
          <a:p>
            <a:pPr marL="285750" indent="-285750">
              <a:buFont typeface="Arial" pitchFamily="34" charset="0"/>
              <a:buChar char="•"/>
            </a:pPr>
            <a:endParaRPr lang="en-US" dirty="0" smtClean="0"/>
          </a:p>
          <a:p>
            <a:pPr lvl="3"/>
            <a:r>
              <a:rPr lang="en-US" sz="1600" b="1" dirty="0">
                <a:solidFill>
                  <a:schemeClr val="accent1">
                    <a:lumMod val="75000"/>
                  </a:schemeClr>
                </a:solidFill>
                <a:latin typeface="Courier New" pitchFamily="49" charset="0"/>
                <a:cs typeface="Courier New" pitchFamily="49" charset="0"/>
              </a:rPr>
              <a:t>data SCOREFILE;</a:t>
            </a:r>
          </a:p>
          <a:p>
            <a:pPr lvl="3"/>
            <a:r>
              <a:rPr lang="en-US" sz="1600" b="1" dirty="0">
                <a:solidFill>
                  <a:schemeClr val="accent1">
                    <a:lumMod val="75000"/>
                  </a:schemeClr>
                </a:solidFill>
                <a:latin typeface="Courier New" pitchFamily="49" charset="0"/>
                <a:cs typeface="Courier New" pitchFamily="49" charset="0"/>
              </a:rPr>
              <a:t>set TEMPFILE</a:t>
            </a:r>
            <a:r>
              <a:rPr lang="en-US" sz="1600" b="1" dirty="0" smtClean="0">
                <a:solidFill>
                  <a:schemeClr val="accent1">
                    <a:lumMod val="75000"/>
                  </a:schemeClr>
                </a:solidFill>
                <a:latin typeface="Courier New" pitchFamily="49" charset="0"/>
                <a:cs typeface="Courier New" pitchFamily="49" charset="0"/>
              </a:rPr>
              <a:t>;</a:t>
            </a:r>
          </a:p>
          <a:p>
            <a:pPr lvl="3"/>
            <a:r>
              <a:rPr lang="en-US" sz="1600" b="1" dirty="0" smtClean="0">
                <a:solidFill>
                  <a:schemeClr val="accent1">
                    <a:lumMod val="75000"/>
                  </a:schemeClr>
                </a:solidFill>
                <a:latin typeface="Courier New" pitchFamily="49" charset="0"/>
                <a:cs typeface="Courier New" pitchFamily="49" charset="0"/>
              </a:rPr>
              <a:t>P_SCORE_REG </a:t>
            </a:r>
            <a:r>
              <a:rPr lang="en-US" sz="1600" b="1" dirty="0">
                <a:solidFill>
                  <a:schemeClr val="accent1">
                    <a:lumMod val="75000"/>
                  </a:schemeClr>
                </a:solidFill>
                <a:latin typeface="Courier New" pitchFamily="49" charset="0"/>
                <a:cs typeface="Courier New" pitchFamily="49" charset="0"/>
              </a:rPr>
              <a:t>= 8.61795 + 0.22367*X6 - 0.07044*X8</a:t>
            </a:r>
            <a:r>
              <a:rPr lang="en-US" sz="1600" b="1" dirty="0" smtClean="0">
                <a:solidFill>
                  <a:schemeClr val="accent1">
                    <a:lumMod val="75000"/>
                  </a:schemeClr>
                </a:solidFill>
                <a:latin typeface="Courier New" pitchFamily="49" charset="0"/>
                <a:cs typeface="Courier New" pitchFamily="49" charset="0"/>
              </a:rPr>
              <a:t>;</a:t>
            </a:r>
          </a:p>
          <a:p>
            <a:pPr lvl="3"/>
            <a:r>
              <a:rPr lang="en-US" sz="1600" b="1" dirty="0" smtClean="0">
                <a:solidFill>
                  <a:schemeClr val="accent1">
                    <a:lumMod val="75000"/>
                  </a:schemeClr>
                </a:solidFill>
                <a:latin typeface="Courier New" pitchFamily="49" charset="0"/>
                <a:cs typeface="Courier New" pitchFamily="49" charset="0"/>
              </a:rPr>
              <a:t>TEMP </a:t>
            </a:r>
            <a:r>
              <a:rPr lang="en-US" sz="1600" b="1" dirty="0">
                <a:solidFill>
                  <a:schemeClr val="accent1">
                    <a:lumMod val="75000"/>
                  </a:schemeClr>
                </a:solidFill>
                <a:latin typeface="Courier New" pitchFamily="49" charset="0"/>
                <a:cs typeface="Courier New" pitchFamily="49" charset="0"/>
              </a:rPr>
              <a:t>= 2.0213 + 0.0297*X6 - 0.0074*X8;</a:t>
            </a:r>
          </a:p>
          <a:p>
            <a:pPr lvl="3"/>
            <a:r>
              <a:rPr lang="en-US" sz="1600" b="1" dirty="0" smtClean="0">
                <a:solidFill>
                  <a:srgbClr val="FF0000"/>
                </a:solidFill>
                <a:latin typeface="Courier New" pitchFamily="49" charset="0"/>
                <a:cs typeface="Courier New" pitchFamily="49" charset="0"/>
              </a:rPr>
              <a:t>P_SCORE_POISSON </a:t>
            </a:r>
            <a:r>
              <a:rPr lang="en-US" sz="1600" b="1" dirty="0">
                <a:solidFill>
                  <a:srgbClr val="FF0000"/>
                </a:solidFill>
                <a:latin typeface="Courier New" pitchFamily="49" charset="0"/>
                <a:cs typeface="Courier New" pitchFamily="49" charset="0"/>
              </a:rPr>
              <a:t>= </a:t>
            </a:r>
            <a:r>
              <a:rPr lang="en-US" sz="1600" b="1" dirty="0" err="1">
                <a:solidFill>
                  <a:srgbClr val="FF0000"/>
                </a:solidFill>
                <a:latin typeface="Courier New" pitchFamily="49" charset="0"/>
                <a:cs typeface="Courier New" pitchFamily="49" charset="0"/>
              </a:rPr>
              <a:t>exp</a:t>
            </a:r>
            <a:r>
              <a:rPr lang="en-US" sz="1600" b="1" dirty="0">
                <a:solidFill>
                  <a:srgbClr val="FF0000"/>
                </a:solidFill>
                <a:latin typeface="Courier New" pitchFamily="49" charset="0"/>
                <a:cs typeface="Courier New" pitchFamily="49" charset="0"/>
              </a:rPr>
              <a:t>( TEMP </a:t>
            </a:r>
            <a:r>
              <a:rPr lang="en-US" sz="1600" b="1" dirty="0" smtClean="0">
                <a:solidFill>
                  <a:srgbClr val="FF0000"/>
                </a:solidFill>
                <a:latin typeface="Courier New" pitchFamily="49" charset="0"/>
                <a:cs typeface="Courier New" pitchFamily="49" charset="0"/>
              </a:rPr>
              <a:t>);</a:t>
            </a:r>
          </a:p>
          <a:p>
            <a:pPr lvl="3"/>
            <a:r>
              <a:rPr lang="en-US" sz="1600" b="1" dirty="0" smtClean="0">
                <a:solidFill>
                  <a:schemeClr val="accent1">
                    <a:lumMod val="75000"/>
                  </a:schemeClr>
                </a:solidFill>
                <a:latin typeface="Courier New" pitchFamily="49" charset="0"/>
                <a:cs typeface="Courier New" pitchFamily="49" charset="0"/>
              </a:rPr>
              <a:t>drop </a:t>
            </a:r>
            <a:r>
              <a:rPr lang="en-US" sz="1600" b="1" dirty="0">
                <a:solidFill>
                  <a:schemeClr val="accent1">
                    <a:lumMod val="75000"/>
                  </a:schemeClr>
                </a:solidFill>
                <a:latin typeface="Courier New" pitchFamily="49" charset="0"/>
                <a:cs typeface="Courier New" pitchFamily="49" charset="0"/>
              </a:rPr>
              <a:t>TEMP;</a:t>
            </a:r>
          </a:p>
          <a:p>
            <a:pPr lvl="3"/>
            <a:r>
              <a:rPr lang="en-US" sz="1600" b="1" dirty="0">
                <a:solidFill>
                  <a:schemeClr val="accent1">
                    <a:lumMod val="75000"/>
                  </a:schemeClr>
                </a:solidFill>
                <a:latin typeface="Courier New" pitchFamily="49" charset="0"/>
                <a:cs typeface="Courier New" pitchFamily="49" charset="0"/>
              </a:rPr>
              <a:t>run;</a:t>
            </a:r>
          </a:p>
          <a:p>
            <a:pPr lvl="3"/>
            <a:endParaRPr lang="en-US" sz="1600" b="1" dirty="0">
              <a:solidFill>
                <a:schemeClr val="accent1">
                  <a:lumMod val="75000"/>
                </a:schemeClr>
              </a:solidFill>
              <a:latin typeface="Courier New" pitchFamily="49" charset="0"/>
              <a:cs typeface="Courier New" pitchFamily="49" charset="0"/>
            </a:endParaRPr>
          </a:p>
          <a:p>
            <a:pPr lvl="3"/>
            <a:r>
              <a:rPr lang="en-US" sz="1600" b="1" dirty="0" err="1">
                <a:solidFill>
                  <a:schemeClr val="accent1">
                    <a:lumMod val="75000"/>
                  </a:schemeClr>
                </a:solidFill>
                <a:latin typeface="Courier New" pitchFamily="49" charset="0"/>
                <a:cs typeface="Courier New" pitchFamily="49" charset="0"/>
              </a:rPr>
              <a:t>proc</a:t>
            </a:r>
            <a:r>
              <a:rPr lang="en-US" sz="1600" b="1" dirty="0">
                <a:solidFill>
                  <a:schemeClr val="accent1">
                    <a:lumMod val="75000"/>
                  </a:schemeClr>
                </a:solidFill>
                <a:latin typeface="Courier New" pitchFamily="49" charset="0"/>
                <a:cs typeface="Courier New" pitchFamily="49" charset="0"/>
              </a:rPr>
              <a:t> print data=SCOREFILE;</a:t>
            </a:r>
          </a:p>
          <a:p>
            <a:pPr lvl="3"/>
            <a:r>
              <a:rPr lang="en-US" sz="1600" b="1" dirty="0">
                <a:solidFill>
                  <a:schemeClr val="accent1">
                    <a:lumMod val="75000"/>
                  </a:schemeClr>
                </a:solidFill>
                <a:latin typeface="Courier New" pitchFamily="49" charset="0"/>
                <a:cs typeface="Courier New" pitchFamily="49" charset="0"/>
              </a:rPr>
              <a:t>run;</a:t>
            </a:r>
          </a:p>
        </p:txBody>
      </p:sp>
    </p:spTree>
    <p:extLst>
      <p:ext uri="{BB962C8B-B14F-4D97-AF65-F5344CB8AC3E}">
        <p14:creationId xmlns:p14="http://schemas.microsoft.com/office/powerpoint/2010/main" val="27614305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Poisson Regression</a:t>
            </a:r>
            <a:r>
              <a:rPr lang="en-US" sz="2800" b="1" dirty="0">
                <a:solidFill>
                  <a:srgbClr val="C00000"/>
                </a:solidFill>
              </a:rPr>
              <a:t>: Example</a:t>
            </a:r>
          </a:p>
        </p:txBody>
      </p:sp>
      <p:sp>
        <p:nvSpPr>
          <p:cNvPr id="3" name="TextBox 2"/>
          <p:cNvSpPr txBox="1"/>
          <p:nvPr/>
        </p:nvSpPr>
        <p:spPr>
          <a:xfrm>
            <a:off x="457200" y="1295400"/>
            <a:ext cx="8229600" cy="369332"/>
          </a:xfrm>
          <a:prstGeom prst="rect">
            <a:avLst/>
          </a:prstGeom>
          <a:noFill/>
        </p:spPr>
        <p:txBody>
          <a:bodyPr wrap="square" rtlCol="0">
            <a:spAutoFit/>
          </a:bodyPr>
          <a:lstStyle/>
          <a:p>
            <a:pPr marL="285750" indent="-285750">
              <a:buFont typeface="Arial" pitchFamily="34" charset="0"/>
              <a:buChar char="•"/>
            </a:pPr>
            <a:r>
              <a:rPr lang="en-US" dirty="0" smtClean="0"/>
              <a:t>The output from the score code is presented below</a:t>
            </a:r>
          </a:p>
        </p:txBody>
      </p:sp>
      <p:graphicFrame>
        <p:nvGraphicFramePr>
          <p:cNvPr id="4" name="Table 3"/>
          <p:cNvGraphicFramePr>
            <a:graphicFrameLocks noGrp="1"/>
          </p:cNvGraphicFramePr>
          <p:nvPr>
            <p:extLst>
              <p:ext uri="{D42A27DB-BD31-4B8C-83A1-F6EECF244321}">
                <p14:modId xmlns:p14="http://schemas.microsoft.com/office/powerpoint/2010/main" val="575670461"/>
              </p:ext>
            </p:extLst>
          </p:nvPr>
        </p:nvGraphicFramePr>
        <p:xfrm>
          <a:off x="1287774" y="1828800"/>
          <a:ext cx="6568451" cy="4525950"/>
        </p:xfrm>
        <a:graphic>
          <a:graphicData uri="http://schemas.openxmlformats.org/drawingml/2006/table">
            <a:tbl>
              <a:tblPr>
                <a:tableStyleId>{5C22544A-7EE6-4342-B048-85BDC9FD1C3A}</a:tableStyleId>
              </a:tblPr>
              <a:tblGrid>
                <a:gridCol w="556796"/>
                <a:gridCol w="556796"/>
                <a:gridCol w="556796"/>
                <a:gridCol w="556796"/>
                <a:gridCol w="556796"/>
                <a:gridCol w="556796"/>
                <a:gridCol w="556796"/>
                <a:gridCol w="1244091"/>
                <a:gridCol w="1426788"/>
              </a:tblGrid>
              <a:tr h="174075">
                <a:tc>
                  <a:txBody>
                    <a:bodyPr/>
                    <a:lstStyle/>
                    <a:p>
                      <a:pPr algn="ctr" fontAlgn="ctr"/>
                      <a:endParaRPr lang="en-US" sz="1000" b="1" i="0" u="none" strike="noStrike" dirty="0">
                        <a:solidFill>
                          <a:srgbClr val="000000"/>
                        </a:solidFill>
                        <a:effectLst/>
                        <a:latin typeface="Arial"/>
                      </a:endParaRPr>
                    </a:p>
                  </a:txBody>
                  <a:tcPr marL="8704" marR="8704" marT="8704" marB="0" anchor="ctr"/>
                </a:tc>
                <a:tc>
                  <a:txBody>
                    <a:bodyPr/>
                    <a:lstStyle/>
                    <a:p>
                      <a:pPr algn="ctr" fontAlgn="ctr"/>
                      <a:r>
                        <a:rPr lang="en-US" sz="1000" u="none" strike="noStrike">
                          <a:effectLst/>
                        </a:rPr>
                        <a:t>X6</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X8</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Y</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Y_REG</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Y_POI</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Y_NB</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P_SCORE_REG</a:t>
                      </a:r>
                      <a:endParaRPr lang="en-US" sz="1000" b="1" i="0" u="none" strike="noStrike">
                        <a:solidFill>
                          <a:srgbClr val="000000"/>
                        </a:solidFill>
                        <a:effectLst/>
                        <a:latin typeface="Arial"/>
                      </a:endParaRPr>
                    </a:p>
                  </a:txBody>
                  <a:tcPr marL="8704" marR="8704" marT="8704" marB="0" anchor="ctr"/>
                </a:tc>
                <a:tc>
                  <a:txBody>
                    <a:bodyPr/>
                    <a:lstStyle/>
                    <a:p>
                      <a:pPr algn="ctr" fontAlgn="ctr"/>
                      <a:r>
                        <a:rPr lang="en-US" sz="1000" u="none" strike="noStrike">
                          <a:effectLst/>
                        </a:rPr>
                        <a:t>P_SCORE_POISSON</a:t>
                      </a:r>
                      <a:endParaRPr lang="en-US" sz="1000" b="1" i="0" u="none" strike="noStrike">
                        <a:solidFill>
                          <a:srgbClr val="000000"/>
                        </a:solidFill>
                        <a:effectLst/>
                        <a:latin typeface="Arial"/>
                      </a:endParaRPr>
                    </a:p>
                  </a:txBody>
                  <a:tcPr marL="8704" marR="8704" marT="8704" marB="0" anchor="ctr"/>
                </a:tc>
              </a:tr>
              <a:tr h="174075">
                <a:tc>
                  <a:txBody>
                    <a:bodyPr/>
                    <a:lstStyle/>
                    <a:p>
                      <a:pPr algn="ctr" fontAlgn="t"/>
                      <a:r>
                        <a:rPr lang="en-US" sz="1000" u="none" strike="noStrike">
                          <a:effectLst/>
                        </a:rPr>
                        <a:t>1</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35.3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10.6049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10.5161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10.5161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10.6048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10.5284</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2</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29.7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10.9993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10.9626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10.9626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10.9993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10.9739</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3</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30.8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11.5928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11.8864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11.8864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11.5928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11.8993</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4</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58.8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8.9496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8.832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8.832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8.9495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8.8479</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5</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61.4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8.9901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8.9242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8.9242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8.99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8.9409</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6</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71.3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8.5165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8.5415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8.5415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8.5163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8.5598</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7</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74.4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5.8378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6.0214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6.0214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5.8376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6.0342</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8</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76.7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8.3598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8.453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8.453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8.3596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8.4725</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9</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70.7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8.3351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8.3287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8.3287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8.3349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8.3463</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10</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57.5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9.0412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8.9177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8.9177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9.0411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8.9334</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11</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46.4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9.823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9.684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9.684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9.8229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9.6982</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12</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28.9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11.2793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11.3603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11.3603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11.2793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11.3718</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13</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28.1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11.3357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11.428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11.428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11.3357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11.4394</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14</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39.1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10.1135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9.9244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9.9244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10.1135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9.9369</a:t>
                      </a:r>
                      <a:endParaRPr lang="en-US" sz="1000" b="0" i="0" u="none" strike="noStrike" dirty="0">
                        <a:solidFill>
                          <a:srgbClr val="000000"/>
                        </a:solidFill>
                        <a:effectLst/>
                        <a:latin typeface="Arial"/>
                      </a:endParaRPr>
                    </a:p>
                  </a:txBody>
                  <a:tcPr marL="8704" marR="8704" marT="8704" marB="0"/>
                </a:tc>
              </a:tr>
              <a:tr h="174075">
                <a:tc>
                  <a:txBody>
                    <a:bodyPr/>
                    <a:lstStyle/>
                    <a:p>
                      <a:pPr algn="ctr" fontAlgn="t"/>
                      <a:r>
                        <a:rPr lang="en-US" sz="1000" u="none" strike="noStrike">
                          <a:effectLst/>
                        </a:rPr>
                        <a:t>15</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46.8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10.4659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10.5547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10.5547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10.4658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10.5706</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16</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48.5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9.6751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9.5341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9.5341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9.675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9.5487</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17</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59.3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9.3617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9.3376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9.3376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9.3616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9.3547</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18</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70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8.6081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8.6244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8.6244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8.6079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8.6426</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19</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70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6.1477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6.2214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6.2214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6.1475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6.2339</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20</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74.5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8.5148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8.5923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8.5923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8.5146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8.6115</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21</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72.1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8.0128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8.0014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8.0014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8.0126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8.0186</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22</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58.1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9.2226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9.1456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9.1456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9.2225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9.162</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23</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44.6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9.9498</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9.8143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9.8143</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9.9497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9.8282</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24</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33.4</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10.7387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10.6655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10.6655</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10.7387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10.6775</a:t>
                      </a:r>
                      <a:endParaRPr lang="en-US" sz="1000" b="0" i="0" u="none" strike="noStrike">
                        <a:solidFill>
                          <a:srgbClr val="000000"/>
                        </a:solidFill>
                        <a:effectLst/>
                        <a:latin typeface="Arial"/>
                      </a:endParaRPr>
                    </a:p>
                  </a:txBody>
                  <a:tcPr marL="8704" marR="8704" marT="8704" marB="0"/>
                </a:tc>
              </a:tr>
              <a:tr h="174075">
                <a:tc>
                  <a:txBody>
                    <a:bodyPr/>
                    <a:lstStyle/>
                    <a:p>
                      <a:pPr algn="ctr" fontAlgn="t"/>
                      <a:r>
                        <a:rPr lang="en-US" sz="1000" u="none" strike="noStrike">
                          <a:effectLst/>
                        </a:rPr>
                        <a:t>25</a:t>
                      </a:r>
                      <a:endParaRPr lang="en-US" sz="1000" b="1"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22</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28.6</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11.5241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11.7287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11.7287</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a:effectLst/>
                        </a:rPr>
                        <a:t>11.5241</a:t>
                      </a:r>
                      <a:endParaRPr lang="en-US" sz="1000" b="0" i="0" u="none" strike="noStrike">
                        <a:solidFill>
                          <a:srgbClr val="000000"/>
                        </a:solidFill>
                        <a:effectLst/>
                        <a:latin typeface="Arial"/>
                      </a:endParaRPr>
                    </a:p>
                  </a:txBody>
                  <a:tcPr marL="8704" marR="8704" marT="8704" marB="0"/>
                </a:tc>
                <a:tc>
                  <a:txBody>
                    <a:bodyPr/>
                    <a:lstStyle/>
                    <a:p>
                      <a:pPr algn="ctr" fontAlgn="t"/>
                      <a:r>
                        <a:rPr lang="en-US" sz="1000" u="none" strike="noStrike" dirty="0">
                          <a:effectLst/>
                        </a:rPr>
                        <a:t>11.7407</a:t>
                      </a:r>
                      <a:endParaRPr lang="en-US" sz="1000" b="0" i="0" u="none" strike="noStrike" dirty="0">
                        <a:solidFill>
                          <a:srgbClr val="000000"/>
                        </a:solidFill>
                        <a:effectLst/>
                        <a:latin typeface="Arial"/>
                      </a:endParaRPr>
                    </a:p>
                  </a:txBody>
                  <a:tcPr marL="8704" marR="8704" marT="8704" marB="0"/>
                </a:tc>
              </a:tr>
            </a:tbl>
          </a:graphicData>
        </a:graphic>
      </p:graphicFrame>
    </p:spTree>
    <p:extLst>
      <p:ext uri="{BB962C8B-B14F-4D97-AF65-F5344CB8AC3E}">
        <p14:creationId xmlns:p14="http://schemas.microsoft.com/office/powerpoint/2010/main" val="4202740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Poisson Distribution</a:t>
            </a:r>
            <a:endParaRPr lang="en-US" b="1" dirty="0">
              <a:solidFill>
                <a:srgbClr val="C0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205665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457200" y="1295400"/>
            <a:ext cx="8229600" cy="4524315"/>
          </a:xfrm>
          <a:prstGeom prst="rect">
            <a:avLst/>
          </a:prstGeom>
          <a:noFill/>
        </p:spPr>
        <p:txBody>
          <a:bodyPr wrap="square" rtlCol="0">
            <a:spAutoFit/>
          </a:bodyPr>
          <a:lstStyle/>
          <a:p>
            <a:r>
              <a:rPr lang="en-US" sz="2400" b="1" dirty="0" smtClean="0">
                <a:solidFill>
                  <a:srgbClr val="C00000"/>
                </a:solidFill>
              </a:rPr>
              <a:t>Comments:</a:t>
            </a:r>
          </a:p>
          <a:p>
            <a:endParaRPr lang="en-US" sz="2400" b="1" dirty="0"/>
          </a:p>
          <a:p>
            <a:pPr marL="342900" indent="-342900">
              <a:buFont typeface="Arial" pitchFamily="34" charset="0"/>
              <a:buChar char="•"/>
            </a:pPr>
            <a:r>
              <a:rPr lang="en-US" sz="2400" dirty="0" smtClean="0"/>
              <a:t>The results from the score code for the Linear Regression are similar to the results from the PROC REG. Any variation can be attributed to rounding error.</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The Poisson Score code was similar but clearly different from the output of the </a:t>
            </a:r>
            <a:r>
              <a:rPr lang="en-US" sz="2400" dirty="0" err="1" smtClean="0"/>
              <a:t>Proc</a:t>
            </a:r>
            <a:r>
              <a:rPr lang="en-US" sz="2400" dirty="0" smtClean="0"/>
              <a:t> </a:t>
            </a:r>
            <a:r>
              <a:rPr lang="en-US" sz="2400" dirty="0" err="1" smtClean="0"/>
              <a:t>Genmod</a:t>
            </a:r>
            <a:r>
              <a:rPr lang="en-US" sz="2400" dirty="0" smtClean="0"/>
              <a:t> code. The reason for the difference is that Poisson and Negative Binomial models must have their output </a:t>
            </a:r>
            <a:r>
              <a:rPr lang="en-US" sz="2400" dirty="0" err="1" smtClean="0"/>
              <a:t>exponentiated</a:t>
            </a:r>
            <a:r>
              <a:rPr lang="en-US" sz="2400" dirty="0" smtClean="0"/>
              <a:t> to convert from LN(Y) back into Y. Therefore, any rounding errors result in more significant </a:t>
            </a:r>
            <a:r>
              <a:rPr lang="en-US" sz="2400" smtClean="0"/>
              <a:t>variance.</a:t>
            </a:r>
            <a:endParaRPr lang="en-US" dirty="0"/>
          </a:p>
        </p:txBody>
      </p:sp>
    </p:spTree>
    <p:extLst>
      <p:ext uri="{BB962C8B-B14F-4D97-AF65-F5344CB8AC3E}">
        <p14:creationId xmlns:p14="http://schemas.microsoft.com/office/powerpoint/2010/main" val="425404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POISSON DISTRIBUTION</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767313"/>
              </a:xfrm>
              <a:prstGeom prst="rect">
                <a:avLst/>
              </a:prstGeom>
              <a:noFill/>
            </p:spPr>
            <p:txBody>
              <a:bodyPr wrap="square" rtlCol="0">
                <a:spAutoFit/>
              </a:bodyPr>
              <a:lstStyle/>
              <a:p>
                <a:r>
                  <a:rPr lang="en-US" sz="2400" b="1" dirty="0" smtClean="0">
                    <a:solidFill>
                      <a:srgbClr val="C00000"/>
                    </a:solidFill>
                  </a:rPr>
                  <a:t>POISSON PROBABILITY DENSITY FUNCTION:</a:t>
                </a:r>
              </a:p>
              <a:p>
                <a:pPr lvl="3"/>
                <a:endParaRPr lang="en-US" sz="2400" dirty="0"/>
              </a:p>
              <a:p>
                <a:pPr lvl="3"/>
                <a:r>
                  <a:rPr lang="en-US" sz="2400" dirty="0" err="1" smtClean="0"/>
                  <a:t>Prob</a:t>
                </a:r>
                <a:r>
                  <a:rPr lang="en-US" sz="2400" dirty="0" smtClean="0"/>
                  <a:t>(X=k) = </a:t>
                </a:r>
                <a14:m>
                  <m:oMath xmlns:m="http://schemas.openxmlformats.org/officeDocument/2006/math">
                    <m:f>
                      <m:fPr>
                        <m:ctrlPr>
                          <a:rPr lang="en-US" sz="4000" i="1" smtClean="0">
                            <a:latin typeface="Cambria Math"/>
                          </a:rPr>
                        </m:ctrlPr>
                      </m:fPr>
                      <m:num>
                        <m:sSup>
                          <m:sSupPr>
                            <m:ctrlPr>
                              <a:rPr lang="en-US" sz="4000" i="1" smtClean="0">
                                <a:latin typeface="Cambria Math"/>
                              </a:rPr>
                            </m:ctrlPr>
                          </m:sSupPr>
                          <m:e>
                            <m:r>
                              <m:rPr>
                                <m:sty m:val="p"/>
                              </m:rPr>
                              <a:rPr lang="el-GR" sz="4000" i="1" smtClean="0">
                                <a:latin typeface="Cambria Math"/>
                              </a:rPr>
                              <m:t>λ</m:t>
                            </m:r>
                          </m:e>
                          <m:sup>
                            <m:r>
                              <a:rPr lang="en-US" sz="4000" b="0" i="1" smtClean="0">
                                <a:latin typeface="Cambria Math"/>
                              </a:rPr>
                              <m:t>𝑘</m:t>
                            </m:r>
                          </m:sup>
                        </m:sSup>
                        <m:sSup>
                          <m:sSupPr>
                            <m:ctrlPr>
                              <a:rPr lang="en-US" sz="4000" i="1" smtClean="0">
                                <a:latin typeface="Cambria Math"/>
                              </a:rPr>
                            </m:ctrlPr>
                          </m:sSupPr>
                          <m:e>
                            <m:r>
                              <a:rPr lang="en-US" sz="4000" b="0" i="1" smtClean="0">
                                <a:latin typeface="Cambria Math"/>
                              </a:rPr>
                              <m:t>𝑒</m:t>
                            </m:r>
                          </m:e>
                          <m:sup>
                            <m:r>
                              <a:rPr lang="en-US" sz="4000" b="0" i="1" smtClean="0">
                                <a:latin typeface="Cambria Math"/>
                              </a:rPr>
                              <m:t>−</m:t>
                            </m:r>
                            <m:r>
                              <m:rPr>
                                <m:sty m:val="p"/>
                              </m:rPr>
                              <a:rPr lang="el-GR" sz="4000" i="1" smtClean="0">
                                <a:latin typeface="Cambria Math"/>
                              </a:rPr>
                              <m:t>λ</m:t>
                            </m:r>
                          </m:sup>
                        </m:sSup>
                      </m:num>
                      <m:den>
                        <m:r>
                          <a:rPr lang="en-US" sz="4000" b="0" i="1" smtClean="0">
                            <a:latin typeface="Cambria Math"/>
                          </a:rPr>
                          <m:t>𝑘</m:t>
                        </m:r>
                        <m:r>
                          <a:rPr lang="en-US" sz="4000" b="0" i="1" smtClean="0">
                            <a:latin typeface="Cambria Math"/>
                          </a:rPr>
                          <m:t>!</m:t>
                        </m:r>
                      </m:den>
                    </m:f>
                  </m:oMath>
                </a14:m>
                <a:endParaRPr lang="en-US" sz="4000" dirty="0"/>
              </a:p>
              <a:p>
                <a:pPr marL="285750" indent="-285750">
                  <a:buFont typeface="Arial" pitchFamily="34" charset="0"/>
                  <a:buChar char="•"/>
                </a:pPr>
                <a:endParaRPr lang="en-US" dirty="0" smtClean="0"/>
              </a:p>
              <a:p>
                <a:pPr lvl="1"/>
                <a:endParaRPr lang="en-US" dirty="0" smtClean="0"/>
              </a:p>
              <a:p>
                <a:pPr lvl="1"/>
                <a:r>
                  <a:rPr lang="en-US" dirty="0" smtClean="0"/>
                  <a:t>Where …</a:t>
                </a:r>
              </a:p>
              <a:p>
                <a:pPr marL="1200150" lvl="2" indent="-285750">
                  <a:buFont typeface="Arial" pitchFamily="34" charset="0"/>
                  <a:buChar char="•"/>
                </a:pPr>
                <a:r>
                  <a:rPr lang="en-US" dirty="0" smtClean="0">
                    <a:latin typeface="Symbol" pitchFamily="18" charset="2"/>
                  </a:rPr>
                  <a:t>l</a:t>
                </a:r>
                <a:r>
                  <a:rPr lang="en-US" dirty="0" smtClean="0"/>
                  <a:t> 	is the mean value</a:t>
                </a:r>
              </a:p>
              <a:p>
                <a:pPr marL="1200150" lvl="2" indent="-285750">
                  <a:buFont typeface="Arial" pitchFamily="34" charset="0"/>
                  <a:buChar char="•"/>
                </a:pPr>
                <a:r>
                  <a:rPr lang="en-US" dirty="0" smtClean="0"/>
                  <a:t>e	is the natural exponent e = 2.71828</a:t>
                </a:r>
                <a:endParaRPr lang="en-US" dirty="0"/>
              </a:p>
              <a:p>
                <a:pPr marL="1200150" lvl="2" indent="-285750">
                  <a:buFont typeface="Arial" pitchFamily="34" charset="0"/>
                  <a:buChar char="•"/>
                </a:pPr>
                <a:r>
                  <a:rPr lang="en-US" dirty="0" smtClean="0"/>
                  <a:t>k	is any integer from 0 .. Infinity </a:t>
                </a:r>
                <a:endParaRPr lang="en-US" dirty="0"/>
              </a:p>
              <a:p>
                <a:pPr marL="285750" indent="-285750">
                  <a:buFont typeface="Arial" pitchFamily="34" charset="0"/>
                  <a:buChar char="•"/>
                </a:pP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767313"/>
              </a:xfrm>
              <a:prstGeom prst="rect">
                <a:avLst/>
              </a:prstGeom>
              <a:blipFill rotWithShape="1">
                <a:blip r:embed="rId3"/>
                <a:stretch>
                  <a:fillRect l="-1111" t="-1294"/>
                </a:stretch>
              </a:blipFill>
            </p:spPr>
            <p:txBody>
              <a:bodyPr/>
              <a:lstStyle/>
              <a:p>
                <a:r>
                  <a:rPr lang="en-US">
                    <a:noFill/>
                  </a:rPr>
                  <a:t> </a:t>
                </a:r>
              </a:p>
            </p:txBody>
          </p:sp>
        </mc:Fallback>
      </mc:AlternateContent>
    </p:spTree>
    <p:extLst>
      <p:ext uri="{BB962C8B-B14F-4D97-AF65-F5344CB8AC3E}">
        <p14:creationId xmlns:p14="http://schemas.microsoft.com/office/powerpoint/2010/main" val="3176430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POISSON DISTRIBUTION</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922292"/>
              </a:xfrm>
              <a:prstGeom prst="rect">
                <a:avLst/>
              </a:prstGeom>
              <a:noFill/>
            </p:spPr>
            <p:txBody>
              <a:bodyPr wrap="square" rtlCol="0">
                <a:spAutoFit/>
              </a:bodyPr>
              <a:lstStyle/>
              <a:p>
                <a:r>
                  <a:rPr lang="en-US" sz="2400" b="1" dirty="0" smtClean="0">
                    <a:solidFill>
                      <a:srgbClr val="C00000"/>
                    </a:solidFill>
                  </a:rPr>
                  <a:t>Properties:</a:t>
                </a:r>
              </a:p>
              <a:p>
                <a:endParaRPr lang="en-US" sz="2400" dirty="0" smtClean="0"/>
              </a:p>
              <a:p>
                <a:pPr algn="ctr"/>
                <a:r>
                  <a:rPr lang="en-US" sz="2400" dirty="0" err="1" smtClean="0"/>
                  <a:t>Prob</a:t>
                </a:r>
                <a:r>
                  <a:rPr lang="en-US" sz="2400" dirty="0" smtClean="0"/>
                  <a:t>(X=k</a:t>
                </a:r>
                <a:r>
                  <a:rPr lang="en-US" sz="2400" dirty="0"/>
                  <a:t>) = </a:t>
                </a:r>
                <a14:m>
                  <m:oMath xmlns:m="http://schemas.openxmlformats.org/officeDocument/2006/math">
                    <m:f>
                      <m:fPr>
                        <m:ctrlPr>
                          <a:rPr lang="en-US" sz="2400" i="1">
                            <a:latin typeface="Cambria Math"/>
                          </a:rPr>
                        </m:ctrlPr>
                      </m:fPr>
                      <m:num>
                        <m:sSup>
                          <m:sSupPr>
                            <m:ctrlPr>
                              <a:rPr lang="en-US" sz="2400" i="1">
                                <a:latin typeface="Cambria Math"/>
                              </a:rPr>
                            </m:ctrlPr>
                          </m:sSupPr>
                          <m:e>
                            <m:r>
                              <m:rPr>
                                <m:sty m:val="p"/>
                              </m:rPr>
                              <a:rPr lang="el-GR" sz="2400" i="1">
                                <a:latin typeface="Cambria Math"/>
                              </a:rPr>
                              <m:t>λ</m:t>
                            </m:r>
                          </m:e>
                          <m:sup>
                            <m:r>
                              <a:rPr lang="en-US" sz="2400" i="1">
                                <a:latin typeface="Cambria Math"/>
                              </a:rPr>
                              <m:t>𝑘</m:t>
                            </m:r>
                          </m:sup>
                        </m:sSup>
                        <m:sSup>
                          <m:sSupPr>
                            <m:ctrlPr>
                              <a:rPr lang="en-US" sz="2400" i="1">
                                <a:latin typeface="Cambria Math"/>
                              </a:rPr>
                            </m:ctrlPr>
                          </m:sSupPr>
                          <m:e>
                            <m:r>
                              <a:rPr lang="en-US" sz="2400" i="1">
                                <a:latin typeface="Cambria Math"/>
                              </a:rPr>
                              <m:t>𝑒</m:t>
                            </m:r>
                          </m:e>
                          <m:sup>
                            <m:r>
                              <a:rPr lang="en-US" sz="2400" i="1">
                                <a:latin typeface="Cambria Math"/>
                              </a:rPr>
                              <m:t>−</m:t>
                            </m:r>
                            <m:r>
                              <m:rPr>
                                <m:sty m:val="p"/>
                              </m:rPr>
                              <a:rPr lang="el-GR" sz="2400" i="1">
                                <a:latin typeface="Cambria Math"/>
                              </a:rPr>
                              <m:t>λ</m:t>
                            </m:r>
                          </m:sup>
                        </m:sSup>
                      </m:num>
                      <m:den>
                        <m:r>
                          <a:rPr lang="en-US" sz="2400" i="1">
                            <a:latin typeface="Cambria Math"/>
                          </a:rPr>
                          <m:t>𝑘</m:t>
                        </m:r>
                        <m:r>
                          <a:rPr lang="en-US" sz="2400" i="1">
                            <a:latin typeface="Cambria Math"/>
                          </a:rPr>
                          <m:t>!</m:t>
                        </m:r>
                      </m:den>
                    </m:f>
                  </m:oMath>
                </a14:m>
                <a:endParaRPr lang="en-US" sz="2400" dirty="0"/>
              </a:p>
              <a:p>
                <a:pPr lvl="1"/>
                <a:endParaRPr lang="en-US" dirty="0" smtClean="0"/>
              </a:p>
              <a:p>
                <a:pPr lvl="1"/>
                <a:endParaRPr lang="en-US" dirty="0" smtClean="0"/>
              </a:p>
              <a:p>
                <a:pPr marL="742950" lvl="1" indent="-285750">
                  <a:buFont typeface="Arial" pitchFamily="34" charset="0"/>
                  <a:buChar char="•"/>
                </a:pPr>
                <a:r>
                  <a:rPr lang="en-US" dirty="0" smtClean="0"/>
                  <a:t>Mean or Expected Value	= </a:t>
                </a:r>
                <a:r>
                  <a:rPr lang="en-US" dirty="0" smtClean="0">
                    <a:latin typeface="Symbol" pitchFamily="18" charset="2"/>
                  </a:rPr>
                  <a:t>l</a:t>
                </a:r>
              </a:p>
              <a:p>
                <a:pPr marL="742950" lvl="1" indent="-285750">
                  <a:buFont typeface="Arial" pitchFamily="34" charset="0"/>
                  <a:buChar char="•"/>
                </a:pPr>
                <a:r>
                  <a:rPr lang="en-US" dirty="0" smtClean="0"/>
                  <a:t>Variance</a:t>
                </a:r>
                <a:r>
                  <a:rPr lang="en-US" dirty="0"/>
                  <a:t>	</a:t>
                </a:r>
                <a:r>
                  <a:rPr lang="en-US" dirty="0" smtClean="0"/>
                  <a:t>		= </a:t>
                </a:r>
                <a:r>
                  <a:rPr lang="en-US" dirty="0">
                    <a:latin typeface="Symbol" pitchFamily="18" charset="2"/>
                  </a:rPr>
                  <a:t>l</a:t>
                </a:r>
              </a:p>
              <a:p>
                <a:pPr lvl="1"/>
                <a:endParaRPr lang="en-US" dirty="0" smtClean="0"/>
              </a:p>
              <a:p>
                <a:r>
                  <a:rPr lang="en-US" dirty="0" smtClean="0"/>
                  <a:t>Therefore, if the mean and the variance are the same, it is Poisson distribution (in practice, they won’t be exactly the same, but if they are close then it is Poisson distribution.</a:t>
                </a:r>
                <a:endParaRPr lang="en-US" dirty="0"/>
              </a:p>
              <a:p>
                <a:pPr lvl="1"/>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922292"/>
              </a:xfrm>
              <a:prstGeom prst="rect">
                <a:avLst/>
              </a:prstGeom>
              <a:blipFill rotWithShape="1">
                <a:blip r:embed="rId3"/>
                <a:stretch>
                  <a:fillRect l="-1111" t="-1244"/>
                </a:stretch>
              </a:blipFill>
            </p:spPr>
            <p:txBody>
              <a:bodyPr/>
              <a:lstStyle/>
              <a:p>
                <a:r>
                  <a:rPr lang="en-US">
                    <a:noFill/>
                  </a:rPr>
                  <a:t> </a:t>
                </a:r>
              </a:p>
            </p:txBody>
          </p:sp>
        </mc:Fallback>
      </mc:AlternateContent>
    </p:spTree>
    <p:extLst>
      <p:ext uri="{BB962C8B-B14F-4D97-AF65-F5344CB8AC3E}">
        <p14:creationId xmlns:p14="http://schemas.microsoft.com/office/powerpoint/2010/main" val="2264057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POISSON DISTRIBUTION</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4232312"/>
              </a:xfrm>
              <a:prstGeom prst="rect">
                <a:avLst/>
              </a:prstGeom>
              <a:noFill/>
            </p:spPr>
            <p:txBody>
              <a:bodyPr wrap="square" rtlCol="0">
                <a:spAutoFit/>
              </a:bodyPr>
              <a:lstStyle/>
              <a:p>
                <a:r>
                  <a:rPr lang="en-US" sz="2400" b="1" dirty="0" smtClean="0">
                    <a:solidFill>
                      <a:srgbClr val="C00000"/>
                    </a:solidFill>
                  </a:rPr>
                  <a:t>Example:</a:t>
                </a:r>
              </a:p>
              <a:p>
                <a:pPr lvl="1"/>
                <a:r>
                  <a:rPr lang="en-US" sz="2400" dirty="0" smtClean="0"/>
                  <a:t>Assume a random variable follows a Poisson distribution with a mean value of </a:t>
                </a:r>
                <a:r>
                  <a:rPr lang="en-US" sz="2400" dirty="0" smtClean="0">
                    <a:latin typeface="Symbol" pitchFamily="18" charset="2"/>
                  </a:rPr>
                  <a:t>l</a:t>
                </a:r>
                <a:r>
                  <a:rPr lang="en-US" sz="2400" dirty="0" smtClean="0"/>
                  <a:t>=0.8, then what is the probability that X=3?</a:t>
                </a:r>
              </a:p>
              <a:p>
                <a:pPr lvl="1"/>
                <a:endParaRPr lang="en-US" sz="2400" dirty="0" smtClean="0"/>
              </a:p>
              <a:p>
                <a:pPr lvl="2"/>
                <a:r>
                  <a:rPr lang="en-US" dirty="0" err="1" smtClean="0"/>
                  <a:t>Prob</a:t>
                </a:r>
                <a:r>
                  <a:rPr lang="en-US" dirty="0" smtClean="0"/>
                  <a:t>(X=k) 	= </a:t>
                </a:r>
                <a14:m>
                  <m:oMath xmlns:m="http://schemas.openxmlformats.org/officeDocument/2006/math">
                    <m:f>
                      <m:fPr>
                        <m:ctrlPr>
                          <a:rPr lang="en-US" i="1" smtClean="0">
                            <a:latin typeface="Cambria Math"/>
                          </a:rPr>
                        </m:ctrlPr>
                      </m:fPr>
                      <m:num>
                        <m:sSup>
                          <m:sSupPr>
                            <m:ctrlPr>
                              <a:rPr lang="en-US" i="1" smtClean="0">
                                <a:latin typeface="Cambria Math"/>
                              </a:rPr>
                            </m:ctrlPr>
                          </m:sSupPr>
                          <m:e>
                            <m:r>
                              <m:rPr>
                                <m:sty m:val="p"/>
                              </m:rPr>
                              <a:rPr lang="el-GR" i="1" smtClean="0">
                                <a:latin typeface="Cambria Math"/>
                              </a:rPr>
                              <m:t>λ</m:t>
                            </m:r>
                          </m:e>
                          <m:sup>
                            <m:r>
                              <a:rPr lang="en-US" b="0" i="1" smtClean="0">
                                <a:latin typeface="Cambria Math"/>
                              </a:rPr>
                              <m:t>𝑘</m:t>
                            </m:r>
                          </m:sup>
                        </m:sSup>
                        <m:sSup>
                          <m:sSupPr>
                            <m:ctrlPr>
                              <a:rPr lang="en-US" i="1" smtClean="0">
                                <a:latin typeface="Cambria Math"/>
                              </a:rPr>
                            </m:ctrlPr>
                          </m:sSupPr>
                          <m:e>
                            <m:r>
                              <a:rPr lang="en-US" b="0" i="1" smtClean="0">
                                <a:latin typeface="Cambria Math"/>
                              </a:rPr>
                              <m:t>𝑒</m:t>
                            </m:r>
                          </m:e>
                          <m:sup>
                            <m:r>
                              <a:rPr lang="en-US" b="0" i="1" smtClean="0">
                                <a:latin typeface="Cambria Math"/>
                              </a:rPr>
                              <m:t>−</m:t>
                            </m:r>
                            <m:r>
                              <m:rPr>
                                <m:sty m:val="p"/>
                              </m:rPr>
                              <a:rPr lang="el-GR" i="1" smtClean="0">
                                <a:latin typeface="Cambria Math"/>
                              </a:rPr>
                              <m:t>λ</m:t>
                            </m:r>
                          </m:sup>
                        </m:sSup>
                      </m:num>
                      <m:den>
                        <m:r>
                          <a:rPr lang="en-US" b="0" i="1" smtClean="0">
                            <a:latin typeface="Cambria Math"/>
                          </a:rPr>
                          <m:t>𝑘</m:t>
                        </m:r>
                        <m:r>
                          <a:rPr lang="en-US" b="0" i="1" smtClean="0">
                            <a:latin typeface="Cambria Math"/>
                          </a:rPr>
                          <m:t>!</m:t>
                        </m:r>
                      </m:den>
                    </m:f>
                  </m:oMath>
                </a14:m>
                <a:endParaRPr lang="en-US" dirty="0" smtClean="0"/>
              </a:p>
              <a:p>
                <a:pPr lvl="2"/>
                <a:endParaRPr lang="en-US" dirty="0" smtClean="0"/>
              </a:p>
              <a:p>
                <a:pPr lvl="2"/>
                <a:r>
                  <a:rPr lang="en-US" dirty="0" err="1" smtClean="0"/>
                  <a:t>Prob</a:t>
                </a:r>
                <a:r>
                  <a:rPr lang="en-US" dirty="0" smtClean="0"/>
                  <a:t>(X=3) 	= </a:t>
                </a:r>
                <a14:m>
                  <m:oMath xmlns:m="http://schemas.openxmlformats.org/officeDocument/2006/math">
                    <m:f>
                      <m:fPr>
                        <m:ctrlPr>
                          <a:rPr lang="en-US" i="1">
                            <a:latin typeface="Cambria Math"/>
                          </a:rPr>
                        </m:ctrlPr>
                      </m:fPr>
                      <m:num>
                        <m:sSup>
                          <m:sSupPr>
                            <m:ctrlPr>
                              <a:rPr lang="en-US" i="1">
                                <a:latin typeface="Cambria Math"/>
                              </a:rPr>
                            </m:ctrlPr>
                          </m:sSupPr>
                          <m:e>
                            <m:r>
                              <a:rPr lang="en-US" b="0" i="1" smtClean="0">
                                <a:latin typeface="Cambria Math"/>
                              </a:rPr>
                              <m:t>0.8</m:t>
                            </m:r>
                          </m:e>
                          <m:sup>
                            <m:r>
                              <a:rPr lang="en-US" b="0" i="1" smtClean="0">
                                <a:latin typeface="Cambria Math"/>
                              </a:rPr>
                              <m:t>3</m:t>
                            </m:r>
                          </m:sup>
                        </m:sSup>
                        <m:sSup>
                          <m:sSupPr>
                            <m:ctrlPr>
                              <a:rPr lang="en-US" i="1">
                                <a:latin typeface="Cambria Math"/>
                              </a:rPr>
                            </m:ctrlPr>
                          </m:sSupPr>
                          <m:e>
                            <m:r>
                              <a:rPr lang="en-US" i="1">
                                <a:latin typeface="Cambria Math"/>
                              </a:rPr>
                              <m:t>𝑒</m:t>
                            </m:r>
                          </m:e>
                          <m:sup>
                            <m:r>
                              <a:rPr lang="en-US" b="0" i="1" smtClean="0">
                                <a:latin typeface="Cambria Math"/>
                              </a:rPr>
                              <m:t>−0.8</m:t>
                            </m:r>
                          </m:sup>
                        </m:sSup>
                      </m:num>
                      <m:den>
                        <m:r>
                          <a:rPr lang="en-US" b="0" i="1" smtClean="0">
                            <a:latin typeface="Cambria Math"/>
                          </a:rPr>
                          <m:t>3</m:t>
                        </m:r>
                        <m:r>
                          <a:rPr lang="en-US" i="1">
                            <a:latin typeface="Cambria Math"/>
                          </a:rPr>
                          <m:t>!</m:t>
                        </m:r>
                      </m:den>
                    </m:f>
                  </m:oMath>
                </a14:m>
                <a:endParaRPr lang="en-US" dirty="0"/>
              </a:p>
              <a:p>
                <a:pPr lvl="1"/>
                <a:endParaRPr lang="en-US" dirty="0" smtClean="0"/>
              </a:p>
              <a:p>
                <a:pPr lvl="2"/>
                <a:r>
                  <a:rPr lang="en-US" dirty="0" err="1" smtClean="0"/>
                  <a:t>Prob</a:t>
                </a:r>
                <a:r>
                  <a:rPr lang="en-US" dirty="0" smtClean="0"/>
                  <a:t>(X=3</a:t>
                </a:r>
                <a:r>
                  <a:rPr lang="en-US" dirty="0"/>
                  <a:t>) </a:t>
                </a:r>
                <a:r>
                  <a:rPr lang="en-US" dirty="0" smtClean="0"/>
                  <a:t>	= </a:t>
                </a:r>
                <a14:m>
                  <m:oMath xmlns:m="http://schemas.openxmlformats.org/officeDocument/2006/math">
                    <m:f>
                      <m:fPr>
                        <m:ctrlPr>
                          <a:rPr lang="en-US" i="1">
                            <a:latin typeface="Cambria Math"/>
                          </a:rPr>
                        </m:ctrlPr>
                      </m:fPr>
                      <m:num>
                        <m:r>
                          <a:rPr lang="en-US" b="0" i="1" smtClean="0">
                            <a:latin typeface="Cambria Math"/>
                          </a:rPr>
                          <m:t>0.512 ∗0.4493</m:t>
                        </m:r>
                      </m:num>
                      <m:den>
                        <m:r>
                          <a:rPr lang="en-US" b="0" i="1" smtClean="0">
                            <a:latin typeface="Cambria Math"/>
                          </a:rPr>
                          <m:t>6</m:t>
                        </m:r>
                      </m:den>
                    </m:f>
                  </m:oMath>
                </a14:m>
                <a:endParaRPr lang="en-US" dirty="0"/>
              </a:p>
              <a:p>
                <a:pPr lvl="1"/>
                <a:endParaRPr lang="en-US" dirty="0" smtClean="0"/>
              </a:p>
              <a:p>
                <a:pPr marL="914400" lvl="3"/>
                <a:r>
                  <a:rPr lang="en-US" dirty="0"/>
                  <a:t>Prob(X=3) </a:t>
                </a:r>
                <a:r>
                  <a:rPr lang="en-US" dirty="0" smtClean="0"/>
                  <a:t>	= 0.0383</a:t>
                </a:r>
                <a:endParaRPr lang="en-US" dirty="0"/>
              </a:p>
              <a:p>
                <a:pPr marL="285750" indent="-285750">
                  <a:buFont typeface="Arial" pitchFamily="34" charset="0"/>
                  <a:buChar char="•"/>
                </a:pP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4232312"/>
              </a:xfrm>
              <a:prstGeom prst="rect">
                <a:avLst/>
              </a:prstGeom>
              <a:blipFill rotWithShape="1">
                <a:blip r:embed="rId3"/>
                <a:stretch>
                  <a:fillRect l="-1111" t="-1153" r="-1704"/>
                </a:stretch>
              </a:blipFill>
            </p:spPr>
            <p:txBody>
              <a:bodyPr/>
              <a:lstStyle/>
              <a:p>
                <a:r>
                  <a:rPr lang="en-US">
                    <a:noFill/>
                  </a:rPr>
                  <a:t> </a:t>
                </a:r>
              </a:p>
            </p:txBody>
          </p:sp>
        </mc:Fallback>
      </mc:AlternateContent>
    </p:spTree>
    <p:extLst>
      <p:ext uri="{BB962C8B-B14F-4D97-AF65-F5344CB8AC3E}">
        <p14:creationId xmlns:p14="http://schemas.microsoft.com/office/powerpoint/2010/main" val="4231250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POISSON DISTRIBUTION</a:t>
            </a:r>
            <a:endParaRPr lang="en-US" sz="3600" b="1" dirty="0">
              <a:solidFill>
                <a:srgbClr val="C00000"/>
              </a:solidFill>
            </a:endParaRPr>
          </a:p>
        </p:txBody>
      </p:sp>
      <p:sp>
        <p:nvSpPr>
          <p:cNvPr id="3" name="TextBox 2"/>
          <p:cNvSpPr txBox="1"/>
          <p:nvPr/>
        </p:nvSpPr>
        <p:spPr>
          <a:xfrm>
            <a:off x="457200" y="1676400"/>
            <a:ext cx="8229600" cy="1200329"/>
          </a:xfrm>
          <a:prstGeom prst="rect">
            <a:avLst/>
          </a:prstGeom>
          <a:noFill/>
        </p:spPr>
        <p:txBody>
          <a:bodyPr wrap="square" rtlCol="0">
            <a:spAutoFit/>
          </a:bodyPr>
          <a:lstStyle/>
          <a:p>
            <a:r>
              <a:rPr lang="en-US" sz="2400" b="1" dirty="0" smtClean="0">
                <a:solidFill>
                  <a:srgbClr val="C00000"/>
                </a:solidFill>
              </a:rPr>
              <a:t>Example:</a:t>
            </a:r>
          </a:p>
          <a:p>
            <a:pPr lvl="1"/>
            <a:r>
              <a:rPr lang="en-US" sz="2400" dirty="0" smtClean="0"/>
              <a:t>Assume a random variable follows a Poisson distribution with a mean value of </a:t>
            </a:r>
            <a:r>
              <a:rPr lang="en-US" sz="2400" dirty="0" smtClean="0">
                <a:latin typeface="Symbol" pitchFamily="18" charset="2"/>
              </a:rPr>
              <a:t>l</a:t>
            </a:r>
            <a:r>
              <a:rPr lang="en-US" sz="2400" dirty="0" smtClean="0"/>
              <a:t>=0.8, what are the probabilities of X=0..6?</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83235540"/>
              </p:ext>
            </p:extLst>
          </p:nvPr>
        </p:nvGraphicFramePr>
        <p:xfrm>
          <a:off x="2590800" y="3124200"/>
          <a:ext cx="3124200" cy="2961640"/>
        </p:xfrm>
        <a:graphic>
          <a:graphicData uri="http://schemas.openxmlformats.org/drawingml/2006/table">
            <a:tbl>
              <a:tblPr firstRow="1" bandRow="1">
                <a:tableStyleId>{5C22544A-7EE6-4342-B048-85BDC9FD1C3A}</a:tableStyleId>
              </a:tblPr>
              <a:tblGrid>
                <a:gridCol w="1295400"/>
                <a:gridCol w="1828800"/>
              </a:tblGrid>
              <a:tr h="294640">
                <a:tc>
                  <a:txBody>
                    <a:bodyPr/>
                    <a:lstStyle/>
                    <a:p>
                      <a:pPr algn="ctr"/>
                      <a:r>
                        <a:rPr lang="en-US" dirty="0" smtClean="0"/>
                        <a:t>K</a:t>
                      </a:r>
                      <a:endParaRPr lang="en-US" dirty="0"/>
                    </a:p>
                  </a:txBody>
                  <a:tcPr/>
                </a:tc>
                <a:tc>
                  <a:txBody>
                    <a:bodyPr/>
                    <a:lstStyle/>
                    <a:p>
                      <a:pPr algn="ctr"/>
                      <a:r>
                        <a:rPr lang="en-US" dirty="0" err="1" smtClean="0"/>
                        <a:t>Prob</a:t>
                      </a:r>
                      <a:r>
                        <a:rPr lang="en-US" dirty="0" smtClean="0"/>
                        <a:t>(x=K)</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0.4493</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0.3595</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0.1438</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0.0383</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0.0077</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0.0012</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0.0002</a:t>
                      </a:r>
                      <a:endParaRPr lang="en-US" dirty="0"/>
                    </a:p>
                  </a:txBody>
                  <a:tcPr/>
                </a:tc>
              </a:tr>
            </a:tbl>
          </a:graphicData>
        </a:graphic>
      </p:graphicFrame>
    </p:spTree>
    <p:extLst>
      <p:ext uri="{BB962C8B-B14F-4D97-AF65-F5344CB8AC3E}">
        <p14:creationId xmlns:p14="http://schemas.microsoft.com/office/powerpoint/2010/main" val="2165470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3529</TotalTime>
  <Words>2725</Words>
  <Application>Microsoft Office PowerPoint</Application>
  <PresentationFormat>On-screen Show (4:3)</PresentationFormat>
  <Paragraphs>1148</Paragraphs>
  <Slides>50</Slides>
  <Notes>45</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Poisson Regression</vt:lpstr>
      <vt:lpstr>Predictive Models for “Count Data”</vt:lpstr>
      <vt:lpstr>“Counting Data”</vt:lpstr>
      <vt:lpstr>“Counting Numbers”</vt:lpstr>
      <vt:lpstr>Poisson Distribution</vt:lpstr>
      <vt:lpstr>POISSON DISTRIBUTION</vt:lpstr>
      <vt:lpstr>POISSON DISTRIBUTION</vt:lpstr>
      <vt:lpstr>POISSON DISTRIBUTION</vt:lpstr>
      <vt:lpstr>POISSON DISTRIBUTION</vt:lpstr>
      <vt:lpstr>POISSON DISTRIBUTION</vt:lpstr>
      <vt:lpstr>POISSON REGRESSION</vt:lpstr>
      <vt:lpstr>POISSON REGRESSION</vt:lpstr>
      <vt:lpstr>Poisson Regression Review</vt:lpstr>
      <vt:lpstr>Poisson Regression Review</vt:lpstr>
      <vt:lpstr>Poisson Regression Review</vt:lpstr>
      <vt:lpstr>Poisson Regression Review</vt:lpstr>
      <vt:lpstr>Poisson Regression Review</vt:lpstr>
      <vt:lpstr>Poisson Regression Review</vt:lpstr>
      <vt:lpstr>Poisson Regression Review</vt:lpstr>
      <vt:lpstr>Poisson Regression Review</vt:lpstr>
      <vt:lpstr>Negative Binomial Distribution</vt:lpstr>
      <vt:lpstr>NEGATIVE BINOMIAL DISTRIBUTION</vt:lpstr>
      <vt:lpstr>NEGATIVE BINOMIAL DISTRIBUTION</vt:lpstr>
      <vt:lpstr>NEGATIVE BINOMIAL DISTRIBUTION</vt:lpstr>
      <vt:lpstr>NEGATIVE BINOMIAL DISTRIBUTION</vt:lpstr>
      <vt:lpstr>NEGATIVE BINOMIAL DISTRIBUTION</vt:lpstr>
      <vt:lpstr>NEGATIVE BINOMIAL DISTRIBUTION</vt:lpstr>
      <vt:lpstr>NEGATIVE BINOMIAL REGRESSION</vt:lpstr>
      <vt:lpstr>Poisson Regression</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Wedding</dc:creator>
  <cp:lastModifiedBy>Don Wedding</cp:lastModifiedBy>
  <cp:revision>138</cp:revision>
  <dcterms:created xsi:type="dcterms:W3CDTF">2006-08-16T00:00:00Z</dcterms:created>
  <dcterms:modified xsi:type="dcterms:W3CDTF">2014-10-02T04:44:10Z</dcterms:modified>
</cp:coreProperties>
</file>