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279" r:id="rId3"/>
    <p:sldId id="280" r:id="rId4"/>
    <p:sldId id="368" r:id="rId5"/>
    <p:sldId id="369" r:id="rId6"/>
    <p:sldId id="372" r:id="rId7"/>
    <p:sldId id="333" r:id="rId8"/>
    <p:sldId id="370" r:id="rId9"/>
    <p:sldId id="371" r:id="rId10"/>
    <p:sldId id="331" r:id="rId11"/>
    <p:sldId id="373" r:id="rId12"/>
    <p:sldId id="374" r:id="rId13"/>
    <p:sldId id="375" r:id="rId14"/>
    <p:sldId id="376" r:id="rId15"/>
    <p:sldId id="377" r:id="rId16"/>
    <p:sldId id="378" r:id="rId17"/>
    <p:sldId id="379" r:id="rId18"/>
    <p:sldId id="380" r:id="rId19"/>
    <p:sldId id="383" r:id="rId20"/>
    <p:sldId id="381" r:id="rId21"/>
    <p:sldId id="384" r:id="rId22"/>
    <p:sldId id="385" r:id="rId23"/>
    <p:sldId id="386" r:id="rId24"/>
    <p:sldId id="387" r:id="rId25"/>
    <p:sldId id="390" r:id="rId26"/>
    <p:sldId id="388" r:id="rId27"/>
    <p:sldId id="389" r:id="rId28"/>
    <p:sldId id="391" r:id="rId29"/>
    <p:sldId id="392" r:id="rId30"/>
    <p:sldId id="393" r:id="rId31"/>
    <p:sldId id="394" r:id="rId32"/>
    <p:sldId id="395" r:id="rId33"/>
    <p:sldId id="396" r:id="rId34"/>
    <p:sldId id="397" r:id="rId35"/>
    <p:sldId id="398" r:id="rId36"/>
    <p:sldId id="399" r:id="rId37"/>
    <p:sldId id="400" r:id="rId38"/>
    <p:sldId id="404" r:id="rId39"/>
    <p:sldId id="401" r:id="rId40"/>
    <p:sldId id="402" r:id="rId41"/>
    <p:sldId id="405" r:id="rId42"/>
    <p:sldId id="403" r:id="rId43"/>
    <p:sldId id="406" r:id="rId44"/>
    <p:sldId id="407" r:id="rId45"/>
    <p:sldId id="408" r:id="rId46"/>
    <p:sldId id="409" r:id="rId47"/>
    <p:sldId id="410" r:id="rId48"/>
    <p:sldId id="411" r:id="rId49"/>
    <p:sldId id="412" r:id="rId50"/>
    <p:sldId id="413" r:id="rId51"/>
    <p:sldId id="414" r:id="rId52"/>
    <p:sldId id="419" r:id="rId53"/>
    <p:sldId id="420" r:id="rId54"/>
    <p:sldId id="415" r:id="rId55"/>
    <p:sldId id="421" r:id="rId56"/>
    <p:sldId id="416" r:id="rId57"/>
    <p:sldId id="422" r:id="rId58"/>
    <p:sldId id="417" r:id="rId59"/>
    <p:sldId id="418" r:id="rId60"/>
    <p:sldId id="423" r:id="rId61"/>
    <p:sldId id="433" r:id="rId62"/>
    <p:sldId id="425" r:id="rId63"/>
    <p:sldId id="426" r:id="rId64"/>
    <p:sldId id="427" r:id="rId65"/>
    <p:sldId id="428" r:id="rId66"/>
    <p:sldId id="430" r:id="rId67"/>
    <p:sldId id="431" r:id="rId68"/>
    <p:sldId id="432" r:id="rId69"/>
    <p:sldId id="470" r:id="rId70"/>
    <p:sldId id="434" r:id="rId71"/>
    <p:sldId id="435" r:id="rId72"/>
    <p:sldId id="436" r:id="rId73"/>
    <p:sldId id="437" r:id="rId74"/>
    <p:sldId id="438" r:id="rId75"/>
    <p:sldId id="439" r:id="rId76"/>
    <p:sldId id="466" r:id="rId77"/>
    <p:sldId id="440" r:id="rId78"/>
    <p:sldId id="441" r:id="rId79"/>
    <p:sldId id="442" r:id="rId80"/>
    <p:sldId id="443" r:id="rId81"/>
    <p:sldId id="456" r:id="rId82"/>
    <p:sldId id="457" r:id="rId83"/>
    <p:sldId id="458" r:id="rId84"/>
    <p:sldId id="462" r:id="rId85"/>
    <p:sldId id="460" r:id="rId86"/>
    <p:sldId id="461" r:id="rId87"/>
    <p:sldId id="463" r:id="rId88"/>
    <p:sldId id="464" r:id="rId89"/>
    <p:sldId id="465" r:id="rId90"/>
    <p:sldId id="467" r:id="rId91"/>
    <p:sldId id="468" r:id="rId92"/>
    <p:sldId id="469" r:id="rId93"/>
    <p:sldId id="424" r:id="rId94"/>
    <p:sldId id="471" r:id="rId95"/>
    <p:sldId id="472" r:id="rId96"/>
    <p:sldId id="473" r:id="rId97"/>
    <p:sldId id="474" r:id="rId98"/>
    <p:sldId id="475" r:id="rId99"/>
    <p:sldId id="476" r:id="rId100"/>
    <p:sldId id="477" r:id="rId101"/>
    <p:sldId id="47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11" d="100"/>
          <a:sy n="111" d="100"/>
        </p:scale>
        <p:origin x="-157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A90FD2-FB17-4A19-9E12-DE54E6B41E5A}" type="datetimeFigureOut">
              <a:rPr lang="en-US" smtClean="0"/>
              <a:t>2/24/2015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1F830-E88A-4AB9-A536-6836C6236973}" type="slidenum">
              <a:rPr lang="en-US" smtClean="0"/>
              <a:t>‹#›</a:t>
            </a:fld>
            <a:endParaRPr lang="en-US"/>
          </a:p>
        </p:txBody>
      </p:sp>
    </p:spTree>
    <p:extLst>
      <p:ext uri="{BB962C8B-B14F-4D97-AF65-F5344CB8AC3E}">
        <p14:creationId xmlns:p14="http://schemas.microsoft.com/office/powerpoint/2010/main" val="126984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100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101</a:t>
            </a:fld>
            <a:endParaRPr lang="en-US"/>
          </a:p>
        </p:txBody>
      </p:sp>
    </p:spTree>
    <p:extLst>
      <p:ext uri="{BB962C8B-B14F-4D97-AF65-F5344CB8AC3E}">
        <p14:creationId xmlns:p14="http://schemas.microsoft.com/office/powerpoint/2010/main" val="424550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C00000"/>
                </a:solidFill>
              </a:rPr>
              <a:t>Zero Inflated</a:t>
            </a:r>
            <a:br>
              <a:rPr lang="en-US" b="1" dirty="0" smtClean="0">
                <a:solidFill>
                  <a:srgbClr val="C00000"/>
                </a:solidFill>
              </a:rPr>
            </a:br>
            <a:r>
              <a:rPr lang="en-US" b="1" dirty="0" smtClean="0">
                <a:solidFill>
                  <a:srgbClr val="C00000"/>
                </a:solidFill>
              </a:rPr>
              <a:t>Poisson Regression</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smtClean="0">
                <a:solidFill>
                  <a:schemeClr val="tx1"/>
                </a:solidFill>
              </a:rPr>
              <a:t>“ZIP MODELS”</a:t>
            </a:r>
            <a:endParaRPr lang="en-US" b="1" dirty="0">
              <a:solidFill>
                <a:schemeClr val="tx1"/>
              </a:solidFill>
            </a:endParaRPr>
          </a:p>
        </p:txBody>
      </p:sp>
    </p:spTree>
    <p:extLst>
      <p:ext uri="{BB962C8B-B14F-4D97-AF65-F5344CB8AC3E}">
        <p14:creationId xmlns:p14="http://schemas.microsoft.com/office/powerpoint/2010/main" val="387581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Initial Analysis</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05665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Model Validation Macro Code</a:t>
            </a:r>
          </a:p>
        </p:txBody>
      </p:sp>
      <p:sp>
        <p:nvSpPr>
          <p:cNvPr id="3" name="TextBox 2"/>
          <p:cNvSpPr txBox="1"/>
          <p:nvPr/>
        </p:nvSpPr>
        <p:spPr>
          <a:xfrm>
            <a:off x="457200" y="1676400"/>
            <a:ext cx="8229600" cy="615553"/>
          </a:xfrm>
          <a:prstGeom prst="rect">
            <a:avLst/>
          </a:prstGeom>
          <a:noFill/>
        </p:spPr>
        <p:txBody>
          <a:bodyPr wrap="square" rtlCol="0">
            <a:spAutoFit/>
          </a:bodyPr>
          <a:lstStyle/>
          <a:p>
            <a:r>
              <a:rPr lang="en-US" b="1" dirty="0" smtClean="0">
                <a:solidFill>
                  <a:srgbClr val="C00000"/>
                </a:solidFill>
              </a:rPr>
              <a:t>OUTPUT:</a:t>
            </a:r>
          </a:p>
          <a:p>
            <a:pPr marL="285750" indent="-285750">
              <a:buFont typeface="Arial" pitchFamily="34" charset="0"/>
              <a:buChar char="•"/>
            </a:pPr>
            <a:r>
              <a:rPr lang="en-US" sz="1600" dirty="0" smtClean="0"/>
              <a:t>But in this particular case, the ZERO INFLATED NEGATIVE BINOMIAL model was best.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6976"/>
            <a:ext cx="6761163"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043406" y="2667000"/>
            <a:ext cx="1158978"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43406" y="4038600"/>
            <a:ext cx="1158978"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43406" y="5434026"/>
            <a:ext cx="1158978"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82506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Model Validation Macro Code</a:t>
            </a:r>
          </a:p>
        </p:txBody>
      </p:sp>
      <p:sp>
        <p:nvSpPr>
          <p:cNvPr id="3" name="TextBox 2"/>
          <p:cNvSpPr txBox="1"/>
          <p:nvPr/>
        </p:nvSpPr>
        <p:spPr>
          <a:xfrm>
            <a:off x="457200" y="1676400"/>
            <a:ext cx="8229600" cy="3108543"/>
          </a:xfrm>
          <a:prstGeom prst="rect">
            <a:avLst/>
          </a:prstGeom>
          <a:noFill/>
        </p:spPr>
        <p:txBody>
          <a:bodyPr wrap="square" rtlCol="0">
            <a:spAutoFit/>
          </a:bodyPr>
          <a:lstStyle/>
          <a:p>
            <a:r>
              <a:rPr lang="en-US" b="1" dirty="0" smtClean="0">
                <a:solidFill>
                  <a:srgbClr val="C00000"/>
                </a:solidFill>
              </a:rPr>
              <a:t>In Summary:</a:t>
            </a:r>
          </a:p>
          <a:p>
            <a:pPr marL="285750" indent="-285750">
              <a:buFont typeface="Arial" pitchFamily="34" charset="0"/>
              <a:buChar char="•"/>
            </a:pPr>
            <a:endParaRPr lang="en-US" sz="1600" dirty="0" smtClean="0"/>
          </a:p>
          <a:p>
            <a:pPr marL="285750" indent="-285750">
              <a:buFont typeface="Arial" pitchFamily="34" charset="0"/>
              <a:buChar char="•"/>
            </a:pPr>
            <a:r>
              <a:rPr lang="en-US" dirty="0" smtClean="0"/>
              <a:t>All of the models had similar accuracy</a:t>
            </a:r>
          </a:p>
          <a:p>
            <a:pPr marL="285750" indent="-285750">
              <a:buFont typeface="Arial" pitchFamily="34" charset="0"/>
              <a:buChar char="•"/>
            </a:pPr>
            <a:endParaRPr lang="en-US" dirty="0" smtClean="0"/>
          </a:p>
          <a:p>
            <a:pPr marL="285750" indent="-285750">
              <a:buFont typeface="Arial" pitchFamily="34" charset="0"/>
              <a:buChar char="•"/>
            </a:pPr>
            <a:r>
              <a:rPr lang="en-US" dirty="0" smtClean="0"/>
              <a:t>All of the models outperformed a model that simply predicted the average or “mean” value</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ZERO INFLATED NEGATIVE BINOMIAL model outperformed the other models.</a:t>
            </a:r>
          </a:p>
          <a:p>
            <a:pPr marL="285750" indent="-285750">
              <a:buFont typeface="Arial" pitchFamily="34" charset="0"/>
              <a:buChar char="•"/>
            </a:pPr>
            <a:endParaRPr lang="en-US" dirty="0" smtClean="0"/>
          </a:p>
          <a:p>
            <a:pPr marL="285750" indent="-285750">
              <a:buFont typeface="Arial" pitchFamily="34" charset="0"/>
              <a:buChar char="•"/>
            </a:pPr>
            <a:r>
              <a:rPr lang="en-US" dirty="0" smtClean="0"/>
              <a:t>There is no way to know ahead of time which model approach will be the best, so it is important to try all of the techniques.</a:t>
            </a:r>
          </a:p>
        </p:txBody>
      </p:sp>
    </p:spTree>
    <p:extLst>
      <p:ext uri="{BB962C8B-B14F-4D97-AF65-F5344CB8AC3E}">
        <p14:creationId xmlns:p14="http://schemas.microsoft.com/office/powerpoint/2010/main" val="2986354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457200" y="1676400"/>
            <a:ext cx="8229600" cy="3323987"/>
          </a:xfrm>
          <a:prstGeom prst="rect">
            <a:avLst/>
          </a:prstGeom>
          <a:noFill/>
        </p:spPr>
        <p:txBody>
          <a:bodyPr wrap="square" rtlCol="0">
            <a:spAutoFit/>
          </a:bodyPr>
          <a:lstStyle/>
          <a:p>
            <a:pPr lvl="1"/>
            <a:r>
              <a:rPr lang="en-US" sz="1400" b="1" dirty="0">
                <a:solidFill>
                  <a:schemeClr val="tx2"/>
                </a:solidFill>
                <a:latin typeface="Courier New" pitchFamily="49" charset="0"/>
                <a:cs typeface="Courier New" pitchFamily="49" charset="0"/>
              </a:rPr>
              <a:t>data &amp;TEMPFILE.;</a:t>
            </a:r>
          </a:p>
          <a:p>
            <a:pPr lvl="1"/>
            <a:r>
              <a:rPr lang="en-US" sz="1400" b="1" dirty="0">
                <a:solidFill>
                  <a:schemeClr val="tx2"/>
                </a:solidFill>
                <a:latin typeface="Courier New" pitchFamily="49" charset="0"/>
                <a:cs typeface="Courier New" pitchFamily="49" charset="0"/>
              </a:rPr>
              <a:t>set &amp;OUTFILE.;</a:t>
            </a:r>
          </a:p>
          <a:p>
            <a:pPr lvl="1"/>
            <a:r>
              <a:rPr lang="en-US" sz="1400" b="1" dirty="0">
                <a:solidFill>
                  <a:schemeClr val="tx2"/>
                </a:solidFill>
                <a:latin typeface="Courier New" pitchFamily="49" charset="0"/>
                <a:cs typeface="Courier New" pitchFamily="49" charset="0"/>
              </a:rPr>
              <a:t>run;</a:t>
            </a:r>
          </a:p>
          <a:p>
            <a:pPr lvl="1"/>
            <a:endParaRPr lang="en-US" sz="1400" b="1" dirty="0">
              <a:solidFill>
                <a:schemeClr val="tx2"/>
              </a:solidFill>
              <a:latin typeface="Courier New" pitchFamily="49" charset="0"/>
              <a:cs typeface="Courier New" pitchFamily="49" charset="0"/>
            </a:endParaRPr>
          </a:p>
          <a:p>
            <a:pPr lvl="1"/>
            <a:r>
              <a:rPr lang="en-US" sz="1400" b="1" dirty="0" err="1">
                <a:solidFill>
                  <a:schemeClr val="tx2"/>
                </a:solidFill>
                <a:latin typeface="Courier New" pitchFamily="49" charset="0"/>
                <a:cs typeface="Courier New" pitchFamily="49" charset="0"/>
              </a:rPr>
              <a:t>proc</a:t>
            </a:r>
            <a:r>
              <a:rPr lang="en-US" sz="1400" b="1" dirty="0">
                <a:solidFill>
                  <a:schemeClr val="tx2"/>
                </a:solidFill>
                <a:latin typeface="Courier New" pitchFamily="49" charset="0"/>
                <a:cs typeface="Courier New" pitchFamily="49" charset="0"/>
              </a:rPr>
              <a:t> print data=&amp;TEMPFILE.(</a:t>
            </a:r>
            <a:r>
              <a:rPr lang="en-US" sz="1400" b="1" dirty="0" err="1">
                <a:solidFill>
                  <a:schemeClr val="tx2"/>
                </a:solidFill>
                <a:latin typeface="Courier New" pitchFamily="49" charset="0"/>
                <a:cs typeface="Courier New" pitchFamily="49" charset="0"/>
              </a:rPr>
              <a:t>obs</a:t>
            </a:r>
            <a:r>
              <a:rPr lang="en-US" sz="1400" b="1" dirty="0">
                <a:solidFill>
                  <a:schemeClr val="tx2"/>
                </a:solidFill>
                <a:latin typeface="Courier New" pitchFamily="49" charset="0"/>
                <a:cs typeface="Courier New" pitchFamily="49" charset="0"/>
              </a:rPr>
              <a:t>=10);</a:t>
            </a:r>
          </a:p>
          <a:p>
            <a:pPr lvl="1"/>
            <a:r>
              <a:rPr lang="en-US" sz="1400" b="1" dirty="0">
                <a:solidFill>
                  <a:schemeClr val="tx2"/>
                </a:solidFill>
                <a:latin typeface="Courier New" pitchFamily="49" charset="0"/>
                <a:cs typeface="Courier New" pitchFamily="49" charset="0"/>
              </a:rPr>
              <a:t>run;</a:t>
            </a:r>
          </a:p>
          <a:p>
            <a:pPr lvl="1"/>
            <a:endParaRPr lang="en-US" sz="1400" b="1" dirty="0">
              <a:solidFill>
                <a:schemeClr val="tx2"/>
              </a:solidFill>
              <a:latin typeface="Courier New" pitchFamily="49" charset="0"/>
              <a:cs typeface="Courier New" pitchFamily="49" charset="0"/>
            </a:endParaRPr>
          </a:p>
          <a:p>
            <a:pPr lvl="1"/>
            <a:r>
              <a:rPr lang="en-US" sz="1400" b="1" dirty="0" err="1">
                <a:solidFill>
                  <a:schemeClr val="tx2"/>
                </a:solidFill>
                <a:latin typeface="Courier New" pitchFamily="49" charset="0"/>
                <a:cs typeface="Courier New" pitchFamily="49" charset="0"/>
              </a:rPr>
              <a:t>proc</a:t>
            </a:r>
            <a:r>
              <a:rPr lang="en-US" sz="1400" b="1" dirty="0">
                <a:solidFill>
                  <a:schemeClr val="tx2"/>
                </a:solidFill>
                <a:latin typeface="Courier New" pitchFamily="49" charset="0"/>
                <a:cs typeface="Courier New" pitchFamily="49" charset="0"/>
              </a:rPr>
              <a:t> means data=&amp;TEMPFILE. mean </a:t>
            </a:r>
            <a:r>
              <a:rPr lang="en-US" sz="1400" b="1" dirty="0" err="1">
                <a:solidFill>
                  <a:schemeClr val="tx2"/>
                </a:solidFill>
                <a:latin typeface="Courier New" pitchFamily="49" charset="0"/>
                <a:cs typeface="Courier New" pitchFamily="49" charset="0"/>
              </a:rPr>
              <a:t>var</a:t>
            </a:r>
            <a:r>
              <a:rPr lang="en-US" sz="1400" b="1" dirty="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where </a:t>
            </a:r>
            <a:r>
              <a:rPr lang="en-US" sz="1400" b="1" dirty="0" err="1">
                <a:solidFill>
                  <a:schemeClr val="tx2"/>
                </a:solidFill>
                <a:latin typeface="Courier New" pitchFamily="49" charset="0"/>
                <a:cs typeface="Courier New" pitchFamily="49" charset="0"/>
              </a:rPr>
              <a:t>ShowerLength</a:t>
            </a:r>
            <a:r>
              <a:rPr lang="en-US" sz="1400" b="1" dirty="0">
                <a:solidFill>
                  <a:schemeClr val="tx2"/>
                </a:solidFill>
                <a:latin typeface="Courier New" pitchFamily="49" charset="0"/>
                <a:cs typeface="Courier New" pitchFamily="49" charset="0"/>
              </a:rPr>
              <a:t> &gt; 0;</a:t>
            </a:r>
          </a:p>
          <a:p>
            <a:pPr lvl="1"/>
            <a:r>
              <a:rPr lang="en-US" sz="1400" b="1" dirty="0" err="1">
                <a:solidFill>
                  <a:schemeClr val="tx2"/>
                </a:solidFill>
                <a:latin typeface="Courier New" pitchFamily="49" charset="0"/>
                <a:cs typeface="Courier New" pitchFamily="49" charset="0"/>
              </a:rPr>
              <a:t>var</a:t>
            </a:r>
            <a:r>
              <a:rPr lang="en-US" sz="1400" b="1" dirty="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ShowerLength</a:t>
            </a:r>
            <a:r>
              <a:rPr lang="en-US" sz="1400" b="1" dirty="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run;</a:t>
            </a:r>
          </a:p>
          <a:p>
            <a:pPr lvl="1"/>
            <a:endParaRPr lang="en-US" sz="1400" b="1" dirty="0">
              <a:solidFill>
                <a:schemeClr val="tx2"/>
              </a:solidFill>
              <a:latin typeface="Courier New" pitchFamily="49" charset="0"/>
              <a:cs typeface="Courier New" pitchFamily="49" charset="0"/>
            </a:endParaRPr>
          </a:p>
          <a:p>
            <a:pPr lvl="1"/>
            <a:r>
              <a:rPr lang="it-IT" sz="1400" b="1" dirty="0">
                <a:solidFill>
                  <a:schemeClr val="tx2"/>
                </a:solidFill>
                <a:latin typeface="Courier New" pitchFamily="49" charset="0"/>
                <a:cs typeface="Courier New" pitchFamily="49" charset="0"/>
              </a:rPr>
              <a:t>proc univariate data=&amp;TEMPFILE. noprint;</a:t>
            </a:r>
          </a:p>
          <a:p>
            <a:pPr lvl="1"/>
            <a:r>
              <a:rPr lang="en-US" sz="1400" b="1" dirty="0">
                <a:solidFill>
                  <a:schemeClr val="tx2"/>
                </a:solidFill>
                <a:latin typeface="Courier New" pitchFamily="49" charset="0"/>
                <a:cs typeface="Courier New" pitchFamily="49" charset="0"/>
              </a:rPr>
              <a:t>histogram </a:t>
            </a:r>
            <a:r>
              <a:rPr lang="en-US" sz="1400" b="1" dirty="0" err="1">
                <a:solidFill>
                  <a:schemeClr val="tx2"/>
                </a:solidFill>
                <a:latin typeface="Courier New" pitchFamily="49" charset="0"/>
                <a:cs typeface="Courier New" pitchFamily="49" charset="0"/>
              </a:rPr>
              <a:t>ShowerLength</a:t>
            </a:r>
            <a:r>
              <a:rPr lang="en-US" sz="1400" b="1" dirty="0">
                <a:solidFill>
                  <a:schemeClr val="tx2"/>
                </a:solidFill>
                <a:latin typeface="Courier New" pitchFamily="49" charset="0"/>
                <a:cs typeface="Courier New" pitchFamily="49" charset="0"/>
              </a:rPr>
              <a:t> </a:t>
            </a:r>
            <a:r>
              <a:rPr lang="en-US" sz="1400" b="1" dirty="0" smtClean="0">
                <a:solidFill>
                  <a:schemeClr val="tx2"/>
                </a:solidFill>
                <a:latin typeface="Courier New" pitchFamily="49" charset="0"/>
                <a:cs typeface="Courier New" pitchFamily="49" charset="0"/>
              </a:rPr>
              <a:t>/</a:t>
            </a:r>
            <a:r>
              <a:rPr lang="en-US" sz="1400" b="1" dirty="0">
                <a:solidFill>
                  <a:schemeClr val="tx2"/>
                </a:solidFill>
                <a:latin typeface="Courier New" pitchFamily="49" charset="0"/>
                <a:cs typeface="Courier New" pitchFamily="49" charset="0"/>
              </a:rPr>
              <a:t>midpoints = 0  2  4  6  8  10  12  14 ;</a:t>
            </a:r>
          </a:p>
          <a:p>
            <a:pPr lvl="1"/>
            <a:r>
              <a:rPr lang="en-US" sz="1400" b="1" dirty="0">
                <a:solidFill>
                  <a:schemeClr val="tx2"/>
                </a:solidFill>
                <a:latin typeface="Courier New" pitchFamily="49" charset="0"/>
                <a:cs typeface="Courier New" pitchFamily="49" charset="0"/>
              </a:rPr>
              <a:t>run;</a:t>
            </a:r>
          </a:p>
        </p:txBody>
      </p:sp>
    </p:spTree>
    <p:extLst>
      <p:ext uri="{BB962C8B-B14F-4D97-AF65-F5344CB8AC3E}">
        <p14:creationId xmlns:p14="http://schemas.microsoft.com/office/powerpoint/2010/main" val="2354648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457200" y="1676400"/>
            <a:ext cx="8229600" cy="4001095"/>
          </a:xfrm>
          <a:prstGeom prst="rect">
            <a:avLst/>
          </a:prstGeom>
          <a:noFill/>
        </p:spPr>
        <p:txBody>
          <a:bodyPr wrap="square" rtlCol="0">
            <a:spAutoFit/>
          </a:bodyPr>
          <a:lstStyle/>
          <a:p>
            <a:r>
              <a:rPr lang="en-US" sz="2000" b="1" dirty="0" smtClean="0">
                <a:solidFill>
                  <a:srgbClr val="FF0000"/>
                </a:solidFill>
                <a:cs typeface="Courier New" pitchFamily="49" charset="0"/>
              </a:rPr>
              <a:t>It is a best practice to make a copy of the data set prior to doing any analytics on the data. This frees the analyst to alter the data set without worrying about destroying the original data set. </a:t>
            </a:r>
          </a:p>
          <a:p>
            <a:pPr lvl="1"/>
            <a:endParaRPr lang="en-US" sz="1400" b="1" dirty="0">
              <a:solidFill>
                <a:schemeClr val="tx2"/>
              </a:solidFill>
              <a:latin typeface="Courier New" pitchFamily="49" charset="0"/>
              <a:cs typeface="Courier New" pitchFamily="49" charset="0"/>
            </a:endParaRPr>
          </a:p>
          <a:p>
            <a:pPr lvl="1"/>
            <a:r>
              <a:rPr lang="en-US" sz="1400" b="1" dirty="0" smtClean="0">
                <a:solidFill>
                  <a:schemeClr val="tx2"/>
                </a:solidFill>
                <a:latin typeface="Courier New" pitchFamily="49" charset="0"/>
                <a:cs typeface="Courier New" pitchFamily="49" charset="0"/>
              </a:rPr>
              <a:t>data </a:t>
            </a:r>
            <a:r>
              <a:rPr lang="en-US" sz="1400" b="1" dirty="0">
                <a:solidFill>
                  <a:schemeClr val="tx2"/>
                </a:solidFill>
                <a:latin typeface="Courier New" pitchFamily="49" charset="0"/>
                <a:cs typeface="Courier New" pitchFamily="49" charset="0"/>
              </a:rPr>
              <a:t>&amp;TEMPFILE.;</a:t>
            </a:r>
          </a:p>
          <a:p>
            <a:pPr lvl="1"/>
            <a:r>
              <a:rPr lang="en-US" sz="1400" b="1" dirty="0">
                <a:solidFill>
                  <a:schemeClr val="tx2"/>
                </a:solidFill>
                <a:latin typeface="Courier New" pitchFamily="49" charset="0"/>
                <a:cs typeface="Courier New" pitchFamily="49" charset="0"/>
              </a:rPr>
              <a:t>set &amp;OUTFILE.;</a:t>
            </a:r>
          </a:p>
          <a:p>
            <a:pPr lvl="1"/>
            <a:r>
              <a:rPr lang="en-US" sz="1400" b="1" dirty="0">
                <a:solidFill>
                  <a:schemeClr val="tx2"/>
                </a:solidFill>
                <a:latin typeface="Courier New" pitchFamily="49" charset="0"/>
                <a:cs typeface="Courier New" pitchFamily="49" charset="0"/>
              </a:rPr>
              <a:t>run;</a:t>
            </a:r>
          </a:p>
          <a:p>
            <a:pPr lvl="1"/>
            <a:endParaRPr lang="en-US" sz="1400" b="1" dirty="0" smtClean="0">
              <a:solidFill>
                <a:schemeClr val="tx2"/>
              </a:solidFill>
              <a:latin typeface="Courier New" pitchFamily="49" charset="0"/>
              <a:cs typeface="Courier New" pitchFamily="49" charset="0"/>
            </a:endParaRPr>
          </a:p>
          <a:p>
            <a:pPr lvl="1"/>
            <a:endParaRPr lang="en-US" sz="1400" b="1" dirty="0" smtClean="0">
              <a:solidFill>
                <a:schemeClr val="tx2"/>
              </a:solidFill>
              <a:latin typeface="Courier New" pitchFamily="49" charset="0"/>
              <a:cs typeface="Courier New" pitchFamily="49" charset="0"/>
            </a:endParaRPr>
          </a:p>
          <a:p>
            <a:r>
              <a:rPr lang="en-US" sz="2000" b="1" dirty="0" smtClean="0">
                <a:solidFill>
                  <a:srgbClr val="FF0000"/>
                </a:solidFill>
                <a:cs typeface="Courier New" pitchFamily="49" charset="0"/>
              </a:rPr>
              <a:t>Another best practice is to print the data set, just to be certain that nothing went wrong when copying the data. The first TEN records are printed.</a:t>
            </a:r>
            <a:endParaRPr lang="en-US" sz="2000" b="1" dirty="0">
              <a:solidFill>
                <a:srgbClr val="FF0000"/>
              </a:solidFill>
              <a:cs typeface="Courier New" pitchFamily="49" charset="0"/>
            </a:endParaRPr>
          </a:p>
          <a:p>
            <a:pPr lvl="1"/>
            <a:endParaRPr lang="en-US" sz="1400" b="1" dirty="0">
              <a:solidFill>
                <a:schemeClr val="tx2"/>
              </a:solidFill>
              <a:latin typeface="Courier New" pitchFamily="49" charset="0"/>
              <a:cs typeface="Courier New" pitchFamily="49" charset="0"/>
            </a:endParaRPr>
          </a:p>
          <a:p>
            <a:pPr lvl="1"/>
            <a:endParaRPr lang="en-US" sz="1400" b="1" dirty="0">
              <a:solidFill>
                <a:schemeClr val="tx2"/>
              </a:solidFill>
              <a:latin typeface="Courier New" pitchFamily="49" charset="0"/>
              <a:cs typeface="Courier New" pitchFamily="49" charset="0"/>
            </a:endParaRPr>
          </a:p>
          <a:p>
            <a:pPr lvl="1"/>
            <a:r>
              <a:rPr lang="en-US" sz="1400" b="1" dirty="0" err="1">
                <a:solidFill>
                  <a:schemeClr val="tx2"/>
                </a:solidFill>
                <a:latin typeface="Courier New" pitchFamily="49" charset="0"/>
                <a:cs typeface="Courier New" pitchFamily="49" charset="0"/>
              </a:rPr>
              <a:t>proc</a:t>
            </a:r>
            <a:r>
              <a:rPr lang="en-US" sz="1400" b="1" dirty="0">
                <a:solidFill>
                  <a:schemeClr val="tx2"/>
                </a:solidFill>
                <a:latin typeface="Courier New" pitchFamily="49" charset="0"/>
                <a:cs typeface="Courier New" pitchFamily="49" charset="0"/>
              </a:rPr>
              <a:t> print data=&amp;TEMPFILE.(</a:t>
            </a:r>
            <a:r>
              <a:rPr lang="en-US" sz="1400" b="1" dirty="0" err="1">
                <a:solidFill>
                  <a:schemeClr val="tx2"/>
                </a:solidFill>
                <a:latin typeface="Courier New" pitchFamily="49" charset="0"/>
                <a:cs typeface="Courier New" pitchFamily="49" charset="0"/>
              </a:rPr>
              <a:t>obs</a:t>
            </a:r>
            <a:r>
              <a:rPr lang="en-US" sz="1400" b="1" dirty="0">
                <a:solidFill>
                  <a:schemeClr val="tx2"/>
                </a:solidFill>
                <a:latin typeface="Courier New" pitchFamily="49" charset="0"/>
                <a:cs typeface="Courier New" pitchFamily="49" charset="0"/>
              </a:rPr>
              <a:t>=10);</a:t>
            </a:r>
          </a:p>
          <a:p>
            <a:pPr lvl="1"/>
            <a:r>
              <a:rPr lang="en-US" sz="1400" b="1" dirty="0">
                <a:solidFill>
                  <a:schemeClr val="tx2"/>
                </a:solidFill>
                <a:latin typeface="Courier New" pitchFamily="49" charset="0"/>
                <a:cs typeface="Courier New" pitchFamily="49" charset="0"/>
              </a:rPr>
              <a:t>run;</a:t>
            </a:r>
          </a:p>
          <a:p>
            <a:pPr lvl="1"/>
            <a:endParaRPr lang="en-US" sz="1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468433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909763"/>
            <a:ext cx="39624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540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457200" y="1676400"/>
            <a:ext cx="8229600" cy="4278094"/>
          </a:xfrm>
          <a:prstGeom prst="rect">
            <a:avLst/>
          </a:prstGeom>
          <a:noFill/>
        </p:spPr>
        <p:txBody>
          <a:bodyPr wrap="square" rtlCol="0">
            <a:spAutoFit/>
          </a:bodyPr>
          <a:lstStyle/>
          <a:p>
            <a:r>
              <a:rPr lang="en-US" sz="2000" b="1" dirty="0" smtClean="0">
                <a:solidFill>
                  <a:srgbClr val="FF0000"/>
                </a:solidFill>
                <a:cs typeface="Courier New" pitchFamily="49" charset="0"/>
              </a:rPr>
              <a:t>If this is a Poisson distribution, the MEAN and the VARIANCE will be the same. </a:t>
            </a:r>
          </a:p>
          <a:p>
            <a:endParaRPr lang="en-US" sz="2000" b="1" dirty="0">
              <a:solidFill>
                <a:srgbClr val="FF0000"/>
              </a:solidFill>
              <a:cs typeface="Courier New" pitchFamily="49" charset="0"/>
            </a:endParaRPr>
          </a:p>
          <a:p>
            <a:r>
              <a:rPr lang="en-US" sz="2000" b="1" dirty="0" smtClean="0">
                <a:solidFill>
                  <a:srgbClr val="FF0000"/>
                </a:solidFill>
                <a:cs typeface="Courier New" pitchFamily="49" charset="0"/>
              </a:rPr>
              <a:t>The PROC MEANS  statement is calculating the MEAN and the VARIANCE for the data that is NOT zero. Recall that if people take showers, the data has a Poisson distribution, however, some people did not take showers so their values are 0. The SAS code: </a:t>
            </a:r>
            <a:r>
              <a:rPr lang="en-US" sz="2000" b="1" i="1" dirty="0" smtClean="0">
                <a:solidFill>
                  <a:schemeClr val="accent1"/>
                </a:solidFill>
                <a:latin typeface="Courier New" pitchFamily="49" charset="0"/>
                <a:cs typeface="Courier New" pitchFamily="49" charset="0"/>
              </a:rPr>
              <a:t>where </a:t>
            </a:r>
            <a:r>
              <a:rPr lang="en-US" sz="2000" b="1" i="1" dirty="0" err="1" smtClean="0">
                <a:solidFill>
                  <a:schemeClr val="accent1"/>
                </a:solidFill>
                <a:latin typeface="Courier New" pitchFamily="49" charset="0"/>
                <a:cs typeface="Courier New" pitchFamily="49" charset="0"/>
              </a:rPr>
              <a:t>ShowerLength</a:t>
            </a:r>
            <a:r>
              <a:rPr lang="en-US" sz="2000" b="1" i="1" dirty="0" smtClean="0">
                <a:solidFill>
                  <a:schemeClr val="accent1"/>
                </a:solidFill>
                <a:latin typeface="Courier New" pitchFamily="49" charset="0"/>
                <a:cs typeface="Courier New" pitchFamily="49" charset="0"/>
              </a:rPr>
              <a:t> &gt; 0; </a:t>
            </a:r>
            <a:r>
              <a:rPr lang="en-US" sz="2000" b="1" dirty="0" smtClean="0">
                <a:solidFill>
                  <a:srgbClr val="FF0000"/>
                </a:solidFill>
                <a:cs typeface="Courier New" pitchFamily="49" charset="0"/>
              </a:rPr>
              <a:t>will remove the zero values from the data.</a:t>
            </a:r>
            <a:endParaRPr lang="en-US" sz="1400" b="1" dirty="0">
              <a:solidFill>
                <a:schemeClr val="tx2"/>
              </a:solidFill>
              <a:latin typeface="Courier New" pitchFamily="49" charset="0"/>
              <a:cs typeface="Courier New" pitchFamily="49" charset="0"/>
            </a:endParaRPr>
          </a:p>
          <a:p>
            <a:pPr lvl="1"/>
            <a:endParaRPr lang="en-US" sz="1400" b="1" dirty="0" smtClean="0">
              <a:solidFill>
                <a:schemeClr val="tx2"/>
              </a:solidFill>
              <a:latin typeface="Courier New" pitchFamily="49" charset="0"/>
              <a:cs typeface="Courier New" pitchFamily="49" charset="0"/>
            </a:endParaRPr>
          </a:p>
          <a:p>
            <a:pPr lvl="1"/>
            <a:r>
              <a:rPr lang="en-US" sz="1400" b="1" dirty="0" err="1" smtClean="0">
                <a:solidFill>
                  <a:schemeClr val="tx2"/>
                </a:solidFill>
                <a:latin typeface="Courier New" pitchFamily="49" charset="0"/>
                <a:cs typeface="Courier New" pitchFamily="49" charset="0"/>
              </a:rPr>
              <a:t>proc</a:t>
            </a:r>
            <a:r>
              <a:rPr lang="en-US" sz="1400" b="1" dirty="0" smtClean="0">
                <a:solidFill>
                  <a:schemeClr val="tx2"/>
                </a:solidFill>
                <a:latin typeface="Courier New" pitchFamily="49" charset="0"/>
                <a:cs typeface="Courier New" pitchFamily="49" charset="0"/>
              </a:rPr>
              <a:t> </a:t>
            </a:r>
            <a:r>
              <a:rPr lang="en-US" sz="1400" b="1" dirty="0">
                <a:solidFill>
                  <a:schemeClr val="tx2"/>
                </a:solidFill>
                <a:latin typeface="Courier New" pitchFamily="49" charset="0"/>
                <a:cs typeface="Courier New" pitchFamily="49" charset="0"/>
              </a:rPr>
              <a:t>means data=&amp;TEMPFILE. mean </a:t>
            </a:r>
            <a:r>
              <a:rPr lang="en-US" sz="1400" b="1" dirty="0" err="1">
                <a:solidFill>
                  <a:schemeClr val="tx2"/>
                </a:solidFill>
                <a:latin typeface="Courier New" pitchFamily="49" charset="0"/>
                <a:cs typeface="Courier New" pitchFamily="49" charset="0"/>
              </a:rPr>
              <a:t>var</a:t>
            </a:r>
            <a:r>
              <a:rPr lang="en-US" sz="1400" b="1" dirty="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where </a:t>
            </a:r>
            <a:r>
              <a:rPr lang="en-US" sz="1400" b="1" dirty="0" err="1">
                <a:solidFill>
                  <a:schemeClr val="tx2"/>
                </a:solidFill>
                <a:latin typeface="Courier New" pitchFamily="49" charset="0"/>
                <a:cs typeface="Courier New" pitchFamily="49" charset="0"/>
              </a:rPr>
              <a:t>ShowerLength</a:t>
            </a:r>
            <a:r>
              <a:rPr lang="en-US" sz="1400" b="1" dirty="0">
                <a:solidFill>
                  <a:schemeClr val="tx2"/>
                </a:solidFill>
                <a:latin typeface="Courier New" pitchFamily="49" charset="0"/>
                <a:cs typeface="Courier New" pitchFamily="49" charset="0"/>
              </a:rPr>
              <a:t> &gt; 0;</a:t>
            </a:r>
          </a:p>
          <a:p>
            <a:pPr lvl="1"/>
            <a:r>
              <a:rPr lang="en-US" sz="1400" b="1" dirty="0" err="1">
                <a:solidFill>
                  <a:schemeClr val="tx2"/>
                </a:solidFill>
                <a:latin typeface="Courier New" pitchFamily="49" charset="0"/>
                <a:cs typeface="Courier New" pitchFamily="49" charset="0"/>
              </a:rPr>
              <a:t>var</a:t>
            </a:r>
            <a:r>
              <a:rPr lang="en-US" sz="1400" b="1" dirty="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ShowerLength</a:t>
            </a:r>
            <a:r>
              <a:rPr lang="en-US" sz="1400" b="1" dirty="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run;</a:t>
            </a:r>
          </a:p>
          <a:p>
            <a:pPr lvl="1"/>
            <a:endParaRPr lang="en-US" sz="1400" b="1" dirty="0" smtClean="0">
              <a:solidFill>
                <a:schemeClr val="tx2"/>
              </a:solidFill>
              <a:latin typeface="Courier New" pitchFamily="49" charset="0"/>
              <a:cs typeface="Courier New" pitchFamily="49" charset="0"/>
            </a:endParaRPr>
          </a:p>
          <a:p>
            <a:pPr lvl="1"/>
            <a:endParaRPr lang="en-US" sz="1400" b="1" dirty="0" smtClean="0">
              <a:solidFill>
                <a:schemeClr val="tx2"/>
              </a:solidFill>
              <a:latin typeface="Courier New" pitchFamily="49" charset="0"/>
              <a:cs typeface="Courier New" pitchFamily="49" charset="0"/>
            </a:endParaRPr>
          </a:p>
          <a:p>
            <a:pPr lvl="1"/>
            <a:endParaRPr lang="en-US" sz="1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678161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457200" y="1676400"/>
            <a:ext cx="8229600" cy="1938992"/>
          </a:xfrm>
          <a:prstGeom prst="rect">
            <a:avLst/>
          </a:prstGeom>
          <a:noFill/>
        </p:spPr>
        <p:txBody>
          <a:bodyPr wrap="square" rtlCol="0">
            <a:spAutoFit/>
          </a:bodyPr>
          <a:lstStyle/>
          <a:p>
            <a:r>
              <a:rPr lang="en-US" sz="2000" b="1" dirty="0" smtClean="0">
                <a:solidFill>
                  <a:srgbClr val="FF0000"/>
                </a:solidFill>
                <a:cs typeface="Courier New" pitchFamily="49" charset="0"/>
              </a:rPr>
              <a:t>The output of the PROC MEANS suggests that the MEAN and the VARIANCE are similar to one another. They won’t be exact, but they are close. </a:t>
            </a:r>
          </a:p>
          <a:p>
            <a:endParaRPr lang="en-US" sz="2000" b="1" dirty="0">
              <a:solidFill>
                <a:srgbClr val="FF0000"/>
              </a:solidFill>
              <a:cs typeface="Courier New" pitchFamily="49" charset="0"/>
            </a:endParaRPr>
          </a:p>
          <a:p>
            <a:r>
              <a:rPr lang="en-US" sz="2000" b="1" dirty="0" smtClean="0">
                <a:solidFill>
                  <a:srgbClr val="FF0000"/>
                </a:solidFill>
                <a:cs typeface="Courier New" pitchFamily="49" charset="0"/>
              </a:rPr>
              <a:t>This data can reasonably be considered to be either:</a:t>
            </a:r>
          </a:p>
          <a:p>
            <a:pPr marL="342900" indent="-342900">
              <a:buFont typeface="Arial" pitchFamily="34" charset="0"/>
              <a:buChar char="•"/>
            </a:pPr>
            <a:r>
              <a:rPr lang="en-US" sz="2000" b="1" dirty="0" smtClean="0">
                <a:solidFill>
                  <a:srgbClr val="FF0000"/>
                </a:solidFill>
                <a:cs typeface="Courier New" pitchFamily="49" charset="0"/>
              </a:rPr>
              <a:t>Poisson Distribution</a:t>
            </a:r>
          </a:p>
          <a:p>
            <a:pPr marL="342900" indent="-342900">
              <a:buFont typeface="Arial" pitchFamily="34" charset="0"/>
              <a:buChar char="•"/>
            </a:pPr>
            <a:r>
              <a:rPr lang="en-US" sz="2000" b="1" dirty="0" smtClean="0">
                <a:solidFill>
                  <a:srgbClr val="FF0000"/>
                </a:solidFill>
                <a:cs typeface="Courier New" pitchFamily="49" charset="0"/>
              </a:rPr>
              <a:t>Negative Binomial Distribution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288" y="4159704"/>
            <a:ext cx="30194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090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457200" y="1676400"/>
            <a:ext cx="8229600" cy="2092881"/>
          </a:xfrm>
          <a:prstGeom prst="rect">
            <a:avLst/>
          </a:prstGeom>
          <a:noFill/>
        </p:spPr>
        <p:txBody>
          <a:bodyPr wrap="square" rtlCol="0">
            <a:spAutoFit/>
          </a:bodyPr>
          <a:lstStyle/>
          <a:p>
            <a:r>
              <a:rPr lang="en-US" sz="2000" b="1" dirty="0" smtClean="0">
                <a:solidFill>
                  <a:srgbClr val="FF0000"/>
                </a:solidFill>
                <a:cs typeface="Courier New" pitchFamily="49" charset="0"/>
              </a:rPr>
              <a:t>It is usually a good idea to print the distribution of the target variable to verify that the data appears to have a Poisson distribution.</a:t>
            </a:r>
          </a:p>
          <a:p>
            <a:endParaRPr lang="en-US" sz="2000" b="1" dirty="0">
              <a:solidFill>
                <a:srgbClr val="FF0000"/>
              </a:solidFill>
              <a:latin typeface="Courier New" pitchFamily="49" charset="0"/>
              <a:cs typeface="Courier New" pitchFamily="49" charset="0"/>
            </a:endParaRPr>
          </a:p>
          <a:p>
            <a:endParaRPr lang="en-US" sz="1400" b="1" dirty="0">
              <a:solidFill>
                <a:schemeClr val="tx2"/>
              </a:solidFill>
              <a:latin typeface="Courier New" pitchFamily="49" charset="0"/>
              <a:cs typeface="Courier New" pitchFamily="49" charset="0"/>
            </a:endParaRPr>
          </a:p>
          <a:p>
            <a:pPr lvl="1"/>
            <a:r>
              <a:rPr lang="it-IT" sz="1400" b="1" dirty="0">
                <a:solidFill>
                  <a:schemeClr val="tx2"/>
                </a:solidFill>
                <a:latin typeface="Courier New" pitchFamily="49" charset="0"/>
                <a:cs typeface="Courier New" pitchFamily="49" charset="0"/>
              </a:rPr>
              <a:t>proc univariate data=&amp;TEMPFILE. noprint;</a:t>
            </a:r>
          </a:p>
          <a:p>
            <a:pPr lvl="1"/>
            <a:r>
              <a:rPr lang="en-US" sz="1400" b="1" dirty="0">
                <a:solidFill>
                  <a:schemeClr val="tx2"/>
                </a:solidFill>
                <a:latin typeface="Courier New" pitchFamily="49" charset="0"/>
                <a:cs typeface="Courier New" pitchFamily="49" charset="0"/>
              </a:rPr>
              <a:t>histogram </a:t>
            </a:r>
            <a:r>
              <a:rPr lang="en-US" sz="1400" b="1" dirty="0" err="1">
                <a:solidFill>
                  <a:schemeClr val="tx2"/>
                </a:solidFill>
                <a:latin typeface="Courier New" pitchFamily="49" charset="0"/>
                <a:cs typeface="Courier New" pitchFamily="49" charset="0"/>
              </a:rPr>
              <a:t>ShowerLength</a:t>
            </a:r>
            <a:r>
              <a:rPr lang="en-US" sz="1400" b="1" dirty="0">
                <a:solidFill>
                  <a:schemeClr val="tx2"/>
                </a:solidFill>
                <a:latin typeface="Courier New" pitchFamily="49" charset="0"/>
                <a:cs typeface="Courier New" pitchFamily="49" charset="0"/>
              </a:rPr>
              <a:t> /midpoints = 0  2  4  6  8  10  12  14 ;</a:t>
            </a:r>
          </a:p>
          <a:p>
            <a:pPr lvl="1"/>
            <a:r>
              <a:rPr lang="en-US" sz="1400" b="1" dirty="0">
                <a:solidFill>
                  <a:schemeClr val="tx2"/>
                </a:solidFill>
                <a:latin typeface="Courier New" pitchFamily="49" charset="0"/>
                <a:cs typeface="Courier New" pitchFamily="49" charset="0"/>
              </a:rPr>
              <a:t>run;</a:t>
            </a:r>
          </a:p>
          <a:p>
            <a:pPr lvl="1"/>
            <a:endParaRPr lang="en-US" sz="14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900979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457200" y="1676400"/>
            <a:ext cx="8229600" cy="707886"/>
          </a:xfrm>
          <a:prstGeom prst="rect">
            <a:avLst/>
          </a:prstGeom>
          <a:noFill/>
        </p:spPr>
        <p:txBody>
          <a:bodyPr wrap="square" rtlCol="0">
            <a:spAutoFit/>
          </a:bodyPr>
          <a:lstStyle/>
          <a:p>
            <a:r>
              <a:rPr lang="en-US" sz="2000" b="1" dirty="0" smtClean="0">
                <a:solidFill>
                  <a:srgbClr val="FF0000"/>
                </a:solidFill>
                <a:cs typeface="Courier New" pitchFamily="49" charset="0"/>
              </a:rPr>
              <a:t>The data appears to have a Poisson distribution or a Negative Binomial distribution (with the exception of the spike at the ZERO values).</a:t>
            </a:r>
            <a:endParaRPr lang="en-US" sz="2000" b="1" dirty="0">
              <a:solidFill>
                <a:srgbClr val="FF0000"/>
              </a:solidFill>
              <a:latin typeface="Courier New" pitchFamily="49" charset="0"/>
              <a:cs typeface="Courier New" pitchFamily="49"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7" y="2692063"/>
            <a:ext cx="4810125" cy="36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765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7423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a:solidFill>
                  <a:srgbClr val="C00000"/>
                </a:solidFill>
              </a:rPr>
              <a:t>Method 1: </a:t>
            </a:r>
            <a:r>
              <a:rPr lang="en-US" b="1" dirty="0" smtClean="0">
                <a:solidFill>
                  <a:srgbClr val="C00000"/>
                </a:solidFill>
              </a:rPr>
              <a:t>Poisson and/or</a:t>
            </a:r>
          </a:p>
          <a:p>
            <a:r>
              <a:rPr lang="en-US" b="1" dirty="0" smtClean="0">
                <a:solidFill>
                  <a:srgbClr val="C00000"/>
                </a:solidFill>
              </a:rPr>
              <a:t>Negative Binomial </a:t>
            </a:r>
            <a:r>
              <a:rPr lang="en-US" b="1" dirty="0">
                <a:solidFill>
                  <a:srgbClr val="C00000"/>
                </a:solidFill>
              </a:rPr>
              <a:t>Regression</a:t>
            </a:r>
            <a:endParaRPr lang="en-US" dirty="0"/>
          </a:p>
        </p:txBody>
      </p:sp>
    </p:spTree>
    <p:extLst>
      <p:ext uri="{BB962C8B-B14F-4D97-AF65-F5344CB8AC3E}">
        <p14:creationId xmlns:p14="http://schemas.microsoft.com/office/powerpoint/2010/main" val="4164293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C00000"/>
                </a:solidFill>
              </a:rPr>
              <a:t>ZIP Models</a:t>
            </a:r>
            <a:endParaRPr lang="en-US" b="1" dirty="0">
              <a:solidFill>
                <a:srgbClr val="C00000"/>
              </a:solidFill>
            </a:endParaRPr>
          </a:p>
        </p:txBody>
      </p:sp>
      <p:sp>
        <p:nvSpPr>
          <p:cNvPr id="3" name="Subtitle 2"/>
          <p:cNvSpPr>
            <a:spLocks noGrp="1"/>
          </p:cNvSpPr>
          <p:nvPr>
            <p:ph type="subTitle" idx="1"/>
          </p:nvPr>
        </p:nvSpPr>
        <p:spPr/>
        <p:txBody>
          <a:bodyPr>
            <a:normAutofit/>
          </a:bodyPr>
          <a:lstStyle/>
          <a:p>
            <a:endParaRPr lang="en-US" sz="4000" dirty="0"/>
          </a:p>
        </p:txBody>
      </p:sp>
    </p:spTree>
    <p:extLst>
      <p:ext uri="{BB962C8B-B14F-4D97-AF65-F5344CB8AC3E}">
        <p14:creationId xmlns:p14="http://schemas.microsoft.com/office/powerpoint/2010/main" val="1609998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a:t>
            </a:r>
            <a:r>
              <a:rPr lang="en-US" sz="2800" b="1" dirty="0">
                <a:solidFill>
                  <a:srgbClr val="C00000"/>
                </a:solidFill>
              </a:rPr>
              <a:t>/Negative Binomial </a:t>
            </a:r>
            <a:r>
              <a:rPr lang="en-US" sz="2800" b="1" dirty="0" smtClean="0">
                <a:solidFill>
                  <a:srgbClr val="C00000"/>
                </a:solidFill>
              </a:rPr>
              <a:t>Regression</a:t>
            </a:r>
            <a:endParaRPr lang="en-US" sz="2800" b="1" dirty="0">
              <a:solidFill>
                <a:srgbClr val="C00000"/>
              </a:solidFill>
            </a:endParaRPr>
          </a:p>
        </p:txBody>
      </p:sp>
      <p:sp>
        <p:nvSpPr>
          <p:cNvPr id="3" name="TextBox 2"/>
          <p:cNvSpPr txBox="1"/>
          <p:nvPr/>
        </p:nvSpPr>
        <p:spPr>
          <a:xfrm>
            <a:off x="457200" y="1676400"/>
            <a:ext cx="8229600" cy="2585323"/>
          </a:xfrm>
          <a:prstGeom prst="rect">
            <a:avLst/>
          </a:prstGeom>
          <a:noFill/>
        </p:spPr>
        <p:txBody>
          <a:bodyPr wrap="square" rtlCol="0">
            <a:spAutoFit/>
          </a:bodyPr>
          <a:lstStyle/>
          <a:p>
            <a:r>
              <a:rPr lang="en-US" b="1" dirty="0" smtClean="0">
                <a:solidFill>
                  <a:srgbClr val="C00000"/>
                </a:solidFill>
              </a:rPr>
              <a:t>Method:</a:t>
            </a:r>
          </a:p>
          <a:p>
            <a:pPr marL="285750" indent="-285750">
              <a:buFont typeface="Arial" pitchFamily="34" charset="0"/>
              <a:buChar char="•"/>
            </a:pPr>
            <a:r>
              <a:rPr lang="en-US" b="1" dirty="0" smtClean="0"/>
              <a:t>Solve the problem exactly like any other Poisson and/or Negative Binomial Model</a:t>
            </a:r>
          </a:p>
          <a:p>
            <a:endParaRPr lang="en-US" b="1" dirty="0"/>
          </a:p>
          <a:p>
            <a:r>
              <a:rPr lang="en-US" b="1" dirty="0" smtClean="0">
                <a:solidFill>
                  <a:srgbClr val="C00000"/>
                </a:solidFill>
              </a:rPr>
              <a:t>Advantages:</a:t>
            </a:r>
          </a:p>
          <a:p>
            <a:pPr marL="285750" indent="-285750">
              <a:buFont typeface="Arial" pitchFamily="34" charset="0"/>
              <a:buChar char="•"/>
            </a:pPr>
            <a:r>
              <a:rPr lang="en-US" b="1" dirty="0" smtClean="0"/>
              <a:t>Simple and familiar</a:t>
            </a:r>
          </a:p>
          <a:p>
            <a:pPr marL="285750" indent="-285750">
              <a:buFont typeface="Arial" pitchFamily="34" charset="0"/>
              <a:buChar char="•"/>
            </a:pPr>
            <a:r>
              <a:rPr lang="en-US" b="1" dirty="0" smtClean="0"/>
              <a:t>No harm in trying because it might work (and many times it will)</a:t>
            </a:r>
            <a:endParaRPr lang="en-US" b="1" dirty="0"/>
          </a:p>
          <a:p>
            <a:endParaRPr lang="en-US" b="1" dirty="0" smtClean="0"/>
          </a:p>
          <a:p>
            <a:r>
              <a:rPr lang="en-US" b="1" dirty="0" smtClean="0">
                <a:solidFill>
                  <a:srgbClr val="C00000"/>
                </a:solidFill>
              </a:rPr>
              <a:t>Disadvantages:</a:t>
            </a:r>
          </a:p>
          <a:p>
            <a:pPr marL="285750" indent="-285750">
              <a:buFont typeface="Arial" pitchFamily="34" charset="0"/>
              <a:buChar char="•"/>
            </a:pPr>
            <a:r>
              <a:rPr lang="en-US" b="1" dirty="0" smtClean="0"/>
              <a:t>It might not work</a:t>
            </a:r>
          </a:p>
        </p:txBody>
      </p:sp>
    </p:spTree>
    <p:extLst>
      <p:ext uri="{BB962C8B-B14F-4D97-AF65-F5344CB8AC3E}">
        <p14:creationId xmlns:p14="http://schemas.microsoft.com/office/powerpoint/2010/main" val="349384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sp>
        <p:nvSpPr>
          <p:cNvPr id="3" name="TextBox 2"/>
          <p:cNvSpPr txBox="1"/>
          <p:nvPr/>
        </p:nvSpPr>
        <p:spPr>
          <a:xfrm>
            <a:off x="457200" y="1676400"/>
            <a:ext cx="8229600" cy="3724096"/>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a:solidFill>
                  <a:schemeClr val="accent1"/>
                </a:solidFill>
                <a:latin typeface="Courier New" pitchFamily="49" charset="0"/>
                <a:cs typeface="Courier New" pitchFamily="49" charset="0"/>
              </a:rPr>
              <a:t>dist</a:t>
            </a:r>
            <a:r>
              <a:rPr lang="en-US" sz="1400" b="1" dirty="0">
                <a:solidFill>
                  <a:schemeClr val="accent1"/>
                </a:solidFill>
                <a:latin typeface="Courier New" pitchFamily="49" charset="0"/>
                <a:cs typeface="Courier New" pitchFamily="49" charset="0"/>
              </a:rPr>
              <a:t>=poi link=log;</a:t>
            </a:r>
          </a:p>
          <a:p>
            <a:pPr lvl="2"/>
            <a:r>
              <a:rPr lang="en-US" sz="1400" b="1" dirty="0">
                <a:solidFill>
                  <a:schemeClr val="accent1"/>
                </a:solidFill>
                <a:latin typeface="Courier New" pitchFamily="49" charset="0"/>
                <a:cs typeface="Courier New" pitchFamily="49" charset="0"/>
              </a:rPr>
              <a:t>   output out=&amp;TEMPFILE. </a:t>
            </a:r>
            <a:r>
              <a:rPr lang="en-US" sz="1400" b="1" dirty="0" err="1">
                <a:solidFill>
                  <a:schemeClr val="accent1"/>
                </a:solidFill>
                <a:latin typeface="Courier New" pitchFamily="49" charset="0"/>
                <a:cs typeface="Courier New" pitchFamily="49" charset="0"/>
              </a:rPr>
              <a:t>pred</a:t>
            </a:r>
            <a:r>
              <a:rPr lang="en-US" sz="1400" b="1" dirty="0">
                <a:solidFill>
                  <a:schemeClr val="accent1"/>
                </a:solidFill>
                <a:latin typeface="Courier New" pitchFamily="49" charset="0"/>
                <a:cs typeface="Courier New" pitchFamily="49" charset="0"/>
              </a:rPr>
              <a:t>=P_TARGET_POI;</a:t>
            </a: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pPr lvl="2"/>
            <a:endParaRPr lang="en-US" sz="1400" b="1" dirty="0">
              <a:solidFill>
                <a:schemeClr val="accent1"/>
              </a:solidFill>
              <a:latin typeface="Courier New" pitchFamily="49" charset="0"/>
              <a:cs typeface="Courier New" pitchFamily="49" charset="0"/>
            </a:endParaRPr>
          </a:p>
          <a:p>
            <a:pPr lvl="2"/>
            <a:endParaRPr lang="en-US" sz="1400" b="1" dirty="0">
              <a:solidFill>
                <a:schemeClr val="accent1"/>
              </a:solidFill>
              <a:latin typeface="Courier New" pitchFamily="49" charset="0"/>
              <a:cs typeface="Courier New" pitchFamily="49" charset="0"/>
            </a:endParaRPr>
          </a:p>
          <a:p>
            <a:pPr lvl="2"/>
            <a:endParaRPr lang="en-US" sz="1400" b="1" dirty="0">
              <a:solidFill>
                <a:schemeClr val="accent1"/>
              </a:solidFill>
              <a:latin typeface="Courier New" pitchFamily="49" charset="0"/>
              <a:cs typeface="Courier New" pitchFamily="49" charset="0"/>
            </a:endParaRPr>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a:solidFill>
                  <a:schemeClr val="accent1"/>
                </a:solidFill>
                <a:latin typeface="Courier New" pitchFamily="49" charset="0"/>
                <a:cs typeface="Courier New" pitchFamily="49" charset="0"/>
              </a:rPr>
              <a:t>dist</a:t>
            </a:r>
            <a:r>
              <a:rPr lang="en-US" sz="1400" b="1" dirty="0">
                <a:solidFill>
                  <a:schemeClr val="accent1"/>
                </a:solidFill>
                <a:latin typeface="Courier New" pitchFamily="49" charset="0"/>
                <a:cs typeface="Courier New" pitchFamily="49" charset="0"/>
              </a:rPr>
              <a:t>=</a:t>
            </a:r>
            <a:r>
              <a:rPr lang="en-US" sz="1400" b="1" dirty="0" err="1">
                <a:solidFill>
                  <a:schemeClr val="accent1"/>
                </a:solidFill>
                <a:latin typeface="Courier New" pitchFamily="49" charset="0"/>
                <a:cs typeface="Courier New" pitchFamily="49" charset="0"/>
              </a:rPr>
              <a:t>nb</a:t>
            </a:r>
            <a:r>
              <a:rPr lang="en-US" sz="1400" b="1" dirty="0">
                <a:solidFill>
                  <a:schemeClr val="accent1"/>
                </a:solidFill>
                <a:latin typeface="Courier New" pitchFamily="49" charset="0"/>
                <a:cs typeface="Courier New" pitchFamily="49" charset="0"/>
              </a:rPr>
              <a:t> link=log;</a:t>
            </a:r>
          </a:p>
          <a:p>
            <a:pPr lvl="2"/>
            <a:r>
              <a:rPr lang="en-US" sz="1400" b="1" dirty="0">
                <a:solidFill>
                  <a:schemeClr val="accent1"/>
                </a:solidFill>
                <a:latin typeface="Courier New" pitchFamily="49" charset="0"/>
                <a:cs typeface="Courier New" pitchFamily="49" charset="0"/>
              </a:rPr>
              <a:t>   output out=&amp;TEMPFILE. </a:t>
            </a:r>
            <a:r>
              <a:rPr lang="en-US" sz="1400" b="1" dirty="0" err="1">
                <a:solidFill>
                  <a:schemeClr val="accent1"/>
                </a:solidFill>
                <a:latin typeface="Courier New" pitchFamily="49" charset="0"/>
                <a:cs typeface="Courier New" pitchFamily="49" charset="0"/>
              </a:rPr>
              <a:t>pred</a:t>
            </a:r>
            <a:r>
              <a:rPr lang="en-US" sz="1400" b="1" dirty="0">
                <a:solidFill>
                  <a:schemeClr val="accent1"/>
                </a:solidFill>
                <a:latin typeface="Courier New" pitchFamily="49" charset="0"/>
                <a:cs typeface="Courier New" pitchFamily="49" charset="0"/>
              </a:rPr>
              <a:t>=P_TARGET_NB;</a:t>
            </a:r>
          </a:p>
          <a:p>
            <a:pPr lvl="2"/>
            <a:r>
              <a:rPr lang="en-US" sz="1400" b="1" dirty="0">
                <a:solidFill>
                  <a:schemeClr val="accent1"/>
                </a:solidFill>
                <a:latin typeface="Courier New" pitchFamily="49" charset="0"/>
                <a:cs typeface="Courier New" pitchFamily="49" charset="0"/>
              </a:rPr>
              <a:t>run;</a:t>
            </a:r>
          </a:p>
          <a:p>
            <a:endParaRPr lang="en-US" dirty="0"/>
          </a:p>
        </p:txBody>
      </p:sp>
    </p:spTree>
    <p:extLst>
      <p:ext uri="{BB962C8B-B14F-4D97-AF65-F5344CB8AC3E}">
        <p14:creationId xmlns:p14="http://schemas.microsoft.com/office/powerpoint/2010/main" val="201604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sp>
        <p:nvSpPr>
          <p:cNvPr id="3" name="TextBox 2"/>
          <p:cNvSpPr txBox="1"/>
          <p:nvPr/>
        </p:nvSpPr>
        <p:spPr>
          <a:xfrm>
            <a:off x="457200" y="1676400"/>
            <a:ext cx="8229600" cy="3354765"/>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print data=&amp;TEMPFILE.(</a:t>
            </a:r>
            <a:r>
              <a:rPr lang="en-US" sz="1400" b="1" dirty="0" err="1">
                <a:solidFill>
                  <a:schemeClr val="accent1"/>
                </a:solidFill>
                <a:latin typeface="Courier New" pitchFamily="49" charset="0"/>
                <a:cs typeface="Courier New" pitchFamily="49" charset="0"/>
              </a:rPr>
              <a:t>obs</a:t>
            </a:r>
            <a:r>
              <a:rPr lang="en-US" sz="1400" b="1" dirty="0">
                <a:solidFill>
                  <a:schemeClr val="accent1"/>
                </a:solidFill>
                <a:latin typeface="Courier New" pitchFamily="49" charset="0"/>
                <a:cs typeface="Courier New" pitchFamily="49" charset="0"/>
              </a:rPr>
              <a:t>=10);</a:t>
            </a:r>
          </a:p>
          <a:p>
            <a:pPr lvl="2"/>
            <a:r>
              <a:rPr lang="en-US" sz="1400" b="1" dirty="0" err="1">
                <a:solidFill>
                  <a:schemeClr val="accent1"/>
                </a:solidFill>
                <a:latin typeface="Courier New" pitchFamily="49" charset="0"/>
                <a:cs typeface="Courier New" pitchFamily="49" charset="0"/>
              </a:rPr>
              <a:t>var</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P_TARGET_POI P_TARGET_NB;</a:t>
            </a:r>
          </a:p>
          <a:p>
            <a:pPr lvl="2"/>
            <a:r>
              <a:rPr lang="en-US" sz="1400" b="1" dirty="0">
                <a:solidFill>
                  <a:schemeClr val="accent1"/>
                </a:solidFill>
                <a:latin typeface="Courier New" pitchFamily="49" charset="0"/>
                <a:cs typeface="Courier New" pitchFamily="49" charset="0"/>
              </a:rPr>
              <a:t>run;</a:t>
            </a:r>
          </a:p>
          <a:p>
            <a:pPr lvl="2"/>
            <a:endParaRPr lang="en-US" sz="1400" b="1" dirty="0">
              <a:solidFill>
                <a:schemeClr val="accent1"/>
              </a:solidFill>
              <a:latin typeface="Courier New" pitchFamily="49" charset="0"/>
              <a:cs typeface="Courier New" pitchFamily="49" charset="0"/>
            </a:endParaRPr>
          </a:p>
          <a:p>
            <a:pPr lvl="2"/>
            <a:r>
              <a:rPr lang="it-IT" sz="1400" b="1" dirty="0">
                <a:solidFill>
                  <a:schemeClr val="accent1"/>
                </a:solidFill>
                <a:latin typeface="Courier New" pitchFamily="49" charset="0"/>
                <a:cs typeface="Courier New" pitchFamily="49" charset="0"/>
              </a:rPr>
              <a:t>proc univariate data=&amp;TEMPFILE. noprint</a:t>
            </a:r>
            <a:r>
              <a:rPr lang="it-IT" sz="1400" b="1" dirty="0" smtClean="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histogram </a:t>
            </a:r>
            <a:r>
              <a:rPr lang="en-US" sz="1400" b="1" dirty="0" err="1">
                <a:solidFill>
                  <a:schemeClr val="accent1"/>
                </a:solidFill>
                <a:latin typeface="Courier New" pitchFamily="49" charset="0"/>
                <a:cs typeface="Courier New" pitchFamily="49" charset="0"/>
              </a:rPr>
              <a:t>ShowerLength</a:t>
            </a:r>
            <a:r>
              <a:rPr lang="en-US" sz="1400" b="1" dirty="0" smtClean="0">
                <a:solidFill>
                  <a:schemeClr val="accent1"/>
                </a:solidFill>
                <a:latin typeface="Courier New" pitchFamily="49" charset="0"/>
                <a:cs typeface="Courier New" pitchFamily="49" charset="0"/>
              </a:rPr>
              <a:t> </a:t>
            </a:r>
            <a:r>
              <a:rPr lang="en-US" sz="1400" b="1" dirty="0">
                <a:solidFill>
                  <a:schemeClr val="accent1"/>
                </a:solidFill>
                <a:latin typeface="Courier New" pitchFamily="49" charset="0"/>
                <a:cs typeface="Courier New" pitchFamily="49" charset="0"/>
              </a:rPr>
              <a:t>	/midpoints = 0  2  4  6  8  10  12  14 ;</a:t>
            </a:r>
          </a:p>
          <a:p>
            <a:pPr lvl="2"/>
            <a:r>
              <a:rPr lang="en-US" sz="1400" b="1" dirty="0" smtClean="0">
                <a:solidFill>
                  <a:schemeClr val="accent1"/>
                </a:solidFill>
                <a:latin typeface="Courier New" pitchFamily="49" charset="0"/>
                <a:cs typeface="Courier New" pitchFamily="49" charset="0"/>
              </a:rPr>
              <a:t>histogram </a:t>
            </a:r>
            <a:r>
              <a:rPr lang="en-US" sz="1400" b="1" dirty="0">
                <a:solidFill>
                  <a:schemeClr val="accent1"/>
                </a:solidFill>
                <a:latin typeface="Courier New" pitchFamily="49" charset="0"/>
                <a:cs typeface="Courier New" pitchFamily="49" charset="0"/>
              </a:rPr>
              <a:t>P_TARGET_POI 	</a:t>
            </a:r>
            <a:r>
              <a:rPr lang="en-US" sz="1400" b="1" dirty="0" smtClean="0">
                <a:solidFill>
                  <a:schemeClr val="accent1"/>
                </a:solidFill>
                <a:latin typeface="Courier New" pitchFamily="49" charset="0"/>
                <a:cs typeface="Courier New" pitchFamily="49" charset="0"/>
              </a:rPr>
              <a:t>/</a:t>
            </a:r>
            <a:r>
              <a:rPr lang="en-US" sz="1400" b="1" dirty="0">
                <a:solidFill>
                  <a:schemeClr val="accent1"/>
                </a:solidFill>
                <a:latin typeface="Courier New" pitchFamily="49" charset="0"/>
                <a:cs typeface="Courier New" pitchFamily="49" charset="0"/>
              </a:rPr>
              <a:t>midpoints = 0  2  4  6  8  10  12  14 ;</a:t>
            </a:r>
          </a:p>
          <a:p>
            <a:pPr lvl="2"/>
            <a:r>
              <a:rPr lang="en-US" sz="1400" b="1" dirty="0">
                <a:solidFill>
                  <a:schemeClr val="accent1"/>
                </a:solidFill>
                <a:latin typeface="Courier New" pitchFamily="49" charset="0"/>
                <a:cs typeface="Courier New" pitchFamily="49" charset="0"/>
              </a:rPr>
              <a:t>histogram P_TARGET_NB 	</a:t>
            </a:r>
            <a:r>
              <a:rPr lang="en-US" sz="1400" b="1" dirty="0" smtClean="0">
                <a:solidFill>
                  <a:schemeClr val="accent1"/>
                </a:solidFill>
                <a:latin typeface="Courier New" pitchFamily="49" charset="0"/>
                <a:cs typeface="Courier New" pitchFamily="49" charset="0"/>
              </a:rPr>
              <a:t>/</a:t>
            </a:r>
            <a:r>
              <a:rPr lang="en-US" sz="1400" b="1" dirty="0">
                <a:solidFill>
                  <a:schemeClr val="accent1"/>
                </a:solidFill>
                <a:latin typeface="Courier New" pitchFamily="49" charset="0"/>
                <a:cs typeface="Courier New" pitchFamily="49" charset="0"/>
              </a:rPr>
              <a:t>midpoints = 0  2  4  6  8  10  12  14 ;</a:t>
            </a:r>
          </a:p>
          <a:p>
            <a:pPr lvl="2"/>
            <a:r>
              <a:rPr lang="en-US" sz="1400" b="1" dirty="0">
                <a:solidFill>
                  <a:schemeClr val="accent1"/>
                </a:solidFill>
                <a:latin typeface="Courier New" pitchFamily="49" charset="0"/>
                <a:cs typeface="Courier New" pitchFamily="49" charset="0"/>
              </a:rPr>
              <a:t>run;</a:t>
            </a:r>
          </a:p>
          <a:p>
            <a:pPr lvl="2"/>
            <a:endParaRPr lang="en-US" sz="1400" dirty="0">
              <a:latin typeface="Courier New" pitchFamily="49" charset="0"/>
              <a:cs typeface="Courier New" pitchFamily="49" charset="0"/>
            </a:endParaRPr>
          </a:p>
          <a:p>
            <a:endParaRPr lang="en-US" dirty="0"/>
          </a:p>
          <a:p>
            <a:endParaRPr lang="en-US" dirty="0"/>
          </a:p>
        </p:txBody>
      </p:sp>
    </p:spTree>
    <p:extLst>
      <p:ext uri="{BB962C8B-B14F-4D97-AF65-F5344CB8AC3E}">
        <p14:creationId xmlns:p14="http://schemas.microsoft.com/office/powerpoint/2010/main" val="4227767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sp>
        <p:nvSpPr>
          <p:cNvPr id="3" name="TextBox 2"/>
          <p:cNvSpPr txBox="1"/>
          <p:nvPr/>
        </p:nvSpPr>
        <p:spPr>
          <a:xfrm>
            <a:off x="457200" y="1676400"/>
            <a:ext cx="8229600" cy="2031325"/>
          </a:xfrm>
          <a:prstGeom prst="rect">
            <a:avLst/>
          </a:prstGeom>
          <a:noFill/>
        </p:spPr>
        <p:txBody>
          <a:bodyPr wrap="square" rtlCol="0">
            <a:spAutoFit/>
          </a:bodyPr>
          <a:lstStyle/>
          <a:p>
            <a:r>
              <a:rPr lang="en-US" b="1" dirty="0" smtClean="0">
                <a:solidFill>
                  <a:srgbClr val="C00000"/>
                </a:solidFill>
              </a:rPr>
              <a:t>SAS Code Output “PROC PRINT”:</a:t>
            </a:r>
          </a:p>
          <a:p>
            <a:endParaRPr lang="en-US" b="1" dirty="0" smtClean="0"/>
          </a:p>
          <a:p>
            <a:pPr marL="285750" indent="-285750">
              <a:buFont typeface="Arial" pitchFamily="34" charset="0"/>
              <a:buChar char="•"/>
            </a:pPr>
            <a:r>
              <a:rPr lang="en-US" b="1" dirty="0" smtClean="0"/>
              <a:t>The results from the PROC PRINT may not necessarily look like it’s a great fit, it will be shown later in this deck that it is more accurate than simply selecting an average value.</a:t>
            </a:r>
          </a:p>
          <a:p>
            <a:pPr marL="285750" indent="-285750">
              <a:buFont typeface="Arial" pitchFamily="34" charset="0"/>
              <a:buChar char="•"/>
            </a:pPr>
            <a:endParaRPr lang="en-US" b="1" dirty="0"/>
          </a:p>
          <a:p>
            <a:pPr marL="285750" indent="-285750">
              <a:buFont typeface="Arial" pitchFamily="34" charset="0"/>
              <a:buChar char="•"/>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75" y="3429000"/>
            <a:ext cx="36766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928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sp>
        <p:nvSpPr>
          <p:cNvPr id="3" name="TextBox 2"/>
          <p:cNvSpPr txBox="1"/>
          <p:nvPr/>
        </p:nvSpPr>
        <p:spPr>
          <a:xfrm>
            <a:off x="457200" y="1676400"/>
            <a:ext cx="8229600" cy="1754326"/>
          </a:xfrm>
          <a:prstGeom prst="rect">
            <a:avLst/>
          </a:prstGeom>
          <a:noFill/>
        </p:spPr>
        <p:txBody>
          <a:bodyPr wrap="square" rtlCol="0">
            <a:spAutoFit/>
          </a:bodyPr>
          <a:lstStyle/>
          <a:p>
            <a:r>
              <a:rPr lang="en-US" b="1" dirty="0" smtClean="0">
                <a:solidFill>
                  <a:srgbClr val="C00000"/>
                </a:solidFill>
              </a:rPr>
              <a:t>SAS Code Output “PROC UNIVARIATE”:</a:t>
            </a:r>
          </a:p>
          <a:p>
            <a:endParaRPr lang="en-US" b="1" dirty="0" smtClean="0"/>
          </a:p>
          <a:p>
            <a:pPr marL="285750" indent="-285750">
              <a:buFont typeface="Arial" pitchFamily="34" charset="0"/>
              <a:buChar char="•"/>
            </a:pPr>
            <a:r>
              <a:rPr lang="en-US" b="1" dirty="0" smtClean="0"/>
              <a:t>The distribution of the Poisson and Negative Binomial models are somewhat similar to the actual data. They won’t have the “spike” at zero because these models won’t account for that. Nonetheless, they do appear to have some similarity.</a:t>
            </a:r>
            <a:endParaRPr lang="en-US" dirty="0"/>
          </a:p>
        </p:txBody>
      </p:sp>
    </p:spTree>
    <p:extLst>
      <p:ext uri="{BB962C8B-B14F-4D97-AF65-F5344CB8AC3E}">
        <p14:creationId xmlns:p14="http://schemas.microsoft.com/office/powerpoint/2010/main" val="1772058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7" y="1463040"/>
            <a:ext cx="62198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041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1463040"/>
            <a:ext cx="62579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6424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1463040"/>
            <a:ext cx="62484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307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a:solidFill>
                  <a:srgbClr val="C00000"/>
                </a:solidFill>
              </a:rPr>
              <a:t>Method </a:t>
            </a:r>
            <a:r>
              <a:rPr lang="en-US" b="1" dirty="0" smtClean="0">
                <a:solidFill>
                  <a:srgbClr val="C00000"/>
                </a:solidFill>
              </a:rPr>
              <a:t>2: Zero Inflated Poisson</a:t>
            </a:r>
          </a:p>
          <a:p>
            <a:r>
              <a:rPr lang="en-US" b="1" dirty="0" smtClean="0">
                <a:solidFill>
                  <a:srgbClr val="C00000"/>
                </a:solidFill>
              </a:rPr>
              <a:t>“ZIP” Regression</a:t>
            </a:r>
            <a:endParaRPr lang="en-US" dirty="0"/>
          </a:p>
        </p:txBody>
      </p:sp>
    </p:spTree>
    <p:extLst>
      <p:ext uri="{BB962C8B-B14F-4D97-AF65-F5344CB8AC3E}">
        <p14:creationId xmlns:p14="http://schemas.microsoft.com/office/powerpoint/2010/main" val="802035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2: ZIP Regression</a:t>
            </a:r>
            <a:endParaRPr lang="en-US" sz="2800" b="1" dirty="0">
              <a:solidFill>
                <a:srgbClr val="C00000"/>
              </a:solidFill>
            </a:endParaRPr>
          </a:p>
        </p:txBody>
      </p:sp>
      <p:sp>
        <p:nvSpPr>
          <p:cNvPr id="3" name="TextBox 2"/>
          <p:cNvSpPr txBox="1"/>
          <p:nvPr/>
        </p:nvSpPr>
        <p:spPr>
          <a:xfrm>
            <a:off x="457200" y="1676400"/>
            <a:ext cx="8229600" cy="4247317"/>
          </a:xfrm>
          <a:prstGeom prst="rect">
            <a:avLst/>
          </a:prstGeom>
          <a:noFill/>
        </p:spPr>
        <p:txBody>
          <a:bodyPr wrap="square" rtlCol="0">
            <a:spAutoFit/>
          </a:bodyPr>
          <a:lstStyle/>
          <a:p>
            <a:r>
              <a:rPr lang="en-US" b="1" dirty="0" smtClean="0">
                <a:solidFill>
                  <a:srgbClr val="C00000"/>
                </a:solidFill>
              </a:rPr>
              <a:t>Method:</a:t>
            </a:r>
          </a:p>
          <a:p>
            <a:pPr marL="285750" indent="-285750">
              <a:buFont typeface="Arial" pitchFamily="34" charset="0"/>
              <a:buChar char="•"/>
            </a:pPr>
            <a:r>
              <a:rPr lang="en-US" b="1" dirty="0" smtClean="0"/>
              <a:t>Use software, such as PROC GENMOD, that can handle Zero Inflated distribution</a:t>
            </a:r>
          </a:p>
          <a:p>
            <a:pPr marL="285750" indent="-285750">
              <a:buFont typeface="Arial" pitchFamily="34" charset="0"/>
              <a:buChar char="•"/>
            </a:pPr>
            <a:r>
              <a:rPr lang="en-US" b="1" dirty="0" smtClean="0"/>
              <a:t>Generally requires creating a secondary model to predict if a variable is ZERO (usually a LOGISTIC model)</a:t>
            </a:r>
          </a:p>
          <a:p>
            <a:endParaRPr lang="en-US" b="1" dirty="0"/>
          </a:p>
          <a:p>
            <a:r>
              <a:rPr lang="en-US" b="1" dirty="0" smtClean="0">
                <a:solidFill>
                  <a:srgbClr val="C00000"/>
                </a:solidFill>
              </a:rPr>
              <a:t>Advantages:</a:t>
            </a:r>
          </a:p>
          <a:p>
            <a:pPr marL="285750" indent="-285750">
              <a:buFont typeface="Arial" pitchFamily="34" charset="0"/>
              <a:buChar char="•"/>
            </a:pPr>
            <a:r>
              <a:rPr lang="en-US" b="1" dirty="0" smtClean="0"/>
              <a:t>Not significantly more difficult than simply doing Poisson Regression</a:t>
            </a:r>
          </a:p>
          <a:p>
            <a:pPr marL="285750" indent="-285750">
              <a:buFont typeface="Arial" pitchFamily="34" charset="0"/>
              <a:buChar char="•"/>
            </a:pPr>
            <a:r>
              <a:rPr lang="en-US" b="1" dirty="0" smtClean="0"/>
              <a:t>Can be highly accurate, especially if the “zero values” are easily identified</a:t>
            </a:r>
            <a:endParaRPr lang="en-US" b="1" dirty="0"/>
          </a:p>
          <a:p>
            <a:endParaRPr lang="en-US" b="1" dirty="0" smtClean="0"/>
          </a:p>
          <a:p>
            <a:r>
              <a:rPr lang="en-US" b="1" dirty="0" smtClean="0">
                <a:solidFill>
                  <a:srgbClr val="C00000"/>
                </a:solidFill>
              </a:rPr>
              <a:t>Disadvantages:</a:t>
            </a:r>
          </a:p>
          <a:p>
            <a:pPr marL="285750" indent="-285750">
              <a:buFont typeface="Arial" pitchFamily="34" charset="0"/>
              <a:buChar char="•"/>
            </a:pPr>
            <a:r>
              <a:rPr lang="en-US" b="1" dirty="0" smtClean="0"/>
              <a:t>Required to build multiple models: One for the Poisson and a Logistic to predict if the value is a “zero”.</a:t>
            </a:r>
          </a:p>
          <a:p>
            <a:pPr marL="285750" indent="-285750">
              <a:buFont typeface="Arial" pitchFamily="34" charset="0"/>
              <a:buChar char="•"/>
            </a:pPr>
            <a:r>
              <a:rPr lang="en-US" b="1" dirty="0" smtClean="0"/>
              <a:t>The “logistic” model won’t have all the options that might be available in a PROC LOGISTIC model.</a:t>
            </a:r>
          </a:p>
          <a:p>
            <a:pPr marL="285750" indent="-285750">
              <a:buFont typeface="Arial" pitchFamily="34" charset="0"/>
              <a:buChar char="•"/>
            </a:pPr>
            <a:r>
              <a:rPr lang="en-US" b="1" dirty="0" smtClean="0"/>
              <a:t>Implementing a “stand alone” score program is more complicated</a:t>
            </a:r>
          </a:p>
        </p:txBody>
      </p:sp>
    </p:spTree>
    <p:extLst>
      <p:ext uri="{BB962C8B-B14F-4D97-AF65-F5344CB8AC3E}">
        <p14:creationId xmlns:p14="http://schemas.microsoft.com/office/powerpoint/2010/main" val="3929583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“ZIP Counting Data”</a:t>
            </a:r>
            <a:endParaRPr lang="en-US" sz="3600" b="1" dirty="0">
              <a:solidFill>
                <a:srgbClr val="C00000"/>
              </a:solidFill>
            </a:endParaRPr>
          </a:p>
        </p:txBody>
      </p:sp>
      <p:sp>
        <p:nvSpPr>
          <p:cNvPr id="3" name="TextBox 2"/>
          <p:cNvSpPr txBox="1"/>
          <p:nvPr/>
        </p:nvSpPr>
        <p:spPr>
          <a:xfrm>
            <a:off x="457200" y="1676400"/>
            <a:ext cx="8229600" cy="2739211"/>
          </a:xfrm>
          <a:prstGeom prst="rect">
            <a:avLst/>
          </a:prstGeom>
          <a:noFill/>
        </p:spPr>
        <p:txBody>
          <a:bodyPr wrap="square" rtlCol="0">
            <a:spAutoFit/>
          </a:bodyPr>
          <a:lstStyle/>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Positive Integer Target Variable: 0, 1, 2, 3, etc. (counting numbers)</a:t>
            </a:r>
          </a:p>
          <a:p>
            <a:pPr marL="285750" indent="-285750">
              <a:buFont typeface="Arial" pitchFamily="34" charset="0"/>
              <a:buChar char="•"/>
            </a:pPr>
            <a:endParaRPr lang="en-US" sz="2400" dirty="0" smtClean="0"/>
          </a:p>
          <a:p>
            <a:pPr marL="285750" indent="-285750">
              <a:buFont typeface="Arial" pitchFamily="34" charset="0"/>
              <a:buChar char="•"/>
            </a:pPr>
            <a:r>
              <a:rPr lang="en-US" sz="2000" dirty="0" smtClean="0"/>
              <a:t>The data follows either</a:t>
            </a:r>
          </a:p>
          <a:p>
            <a:pPr marL="742950" lvl="1" indent="-285750">
              <a:buFont typeface="Arial" pitchFamily="34" charset="0"/>
              <a:buChar char="•"/>
            </a:pPr>
            <a:r>
              <a:rPr lang="en-US" sz="2000" dirty="0" smtClean="0">
                <a:solidFill>
                  <a:srgbClr val="C00000"/>
                </a:solidFill>
              </a:rPr>
              <a:t>“Poisson” </a:t>
            </a:r>
            <a:r>
              <a:rPr lang="en-US" sz="2000" dirty="0" smtClean="0"/>
              <a:t>Distribution</a:t>
            </a:r>
          </a:p>
          <a:p>
            <a:pPr marL="742950" lvl="1" indent="-285750">
              <a:buFont typeface="Arial" pitchFamily="34" charset="0"/>
              <a:buChar char="•"/>
            </a:pPr>
            <a:r>
              <a:rPr lang="en-US" sz="2000" dirty="0" smtClean="0">
                <a:solidFill>
                  <a:srgbClr val="C00000"/>
                </a:solidFill>
              </a:rPr>
              <a:t>“Negative Binomial” </a:t>
            </a:r>
            <a:r>
              <a:rPr lang="en-US" sz="2000" dirty="0" smtClean="0"/>
              <a:t>Distribution</a:t>
            </a:r>
          </a:p>
          <a:p>
            <a:pPr marL="742950" lvl="1" indent="-285750">
              <a:buFont typeface="Arial" pitchFamily="34" charset="0"/>
              <a:buChar char="•"/>
            </a:pPr>
            <a:endParaRPr lang="en-US" sz="2000" dirty="0"/>
          </a:p>
          <a:p>
            <a:pPr marL="285750" indent="-285750">
              <a:buFont typeface="Arial" pitchFamily="34" charset="0"/>
              <a:buChar char="•"/>
            </a:pPr>
            <a:r>
              <a:rPr lang="en-US" sz="2800" b="1" dirty="0" smtClean="0">
                <a:solidFill>
                  <a:srgbClr val="00B050"/>
                </a:solidFill>
              </a:rPr>
              <a:t>… and a Large amount or “spike” of Zero values</a:t>
            </a:r>
          </a:p>
        </p:txBody>
      </p:sp>
    </p:spTree>
    <p:extLst>
      <p:ext uri="{BB962C8B-B14F-4D97-AF65-F5344CB8AC3E}">
        <p14:creationId xmlns:p14="http://schemas.microsoft.com/office/powerpoint/2010/main" val="3499939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769989"/>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a:solidFill>
                  <a:schemeClr val="accent1"/>
                </a:solidFill>
                <a:latin typeface="Courier New" pitchFamily="49" charset="0"/>
                <a:cs typeface="Courier New" pitchFamily="49" charset="0"/>
              </a:rPr>
              <a:t>dist</a:t>
            </a:r>
            <a:r>
              <a:rPr lang="en-US" sz="1400" b="1" dirty="0">
                <a:solidFill>
                  <a:schemeClr val="accent1"/>
                </a:solidFill>
                <a:latin typeface="Courier New" pitchFamily="49" charset="0"/>
                <a:cs typeface="Courier New" pitchFamily="49" charset="0"/>
              </a:rPr>
              <a:t>=ZIP link=log;</a:t>
            </a:r>
          </a:p>
          <a:p>
            <a:pPr lvl="2"/>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zeromodel</a:t>
            </a:r>
            <a:r>
              <a:rPr lang="en-US" sz="1400" b="1" dirty="0">
                <a:solidFill>
                  <a:schemeClr val="accent1"/>
                </a:solidFill>
                <a:latin typeface="Courier New" pitchFamily="49" charset="0"/>
                <a:cs typeface="Courier New" pitchFamily="49" charset="0"/>
              </a:rPr>
              <a:t> SEX AGE_RANGE / link=</a:t>
            </a:r>
            <a:r>
              <a:rPr lang="en-US" sz="1400" b="1" dirty="0" err="1">
                <a:solidFill>
                  <a:schemeClr val="accent1"/>
                </a:solidFill>
                <a:latin typeface="Courier New" pitchFamily="49" charset="0"/>
                <a:cs typeface="Courier New" pitchFamily="49" charset="0"/>
              </a:rPr>
              <a:t>logit</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a:solidFill>
                  <a:schemeClr val="accent1"/>
                </a:solidFill>
                <a:latin typeface="Courier New" pitchFamily="49" charset="0"/>
                <a:cs typeface="Courier New" pitchFamily="49" charset="0"/>
              </a:rPr>
              <a:t>pred</a:t>
            </a:r>
            <a:r>
              <a:rPr lang="en-US" sz="1400" b="1" dirty="0">
                <a:solidFill>
                  <a:schemeClr val="accent1"/>
                </a:solidFill>
                <a:latin typeface="Courier New" pitchFamily="49" charset="0"/>
                <a:cs typeface="Courier New" pitchFamily="49" charset="0"/>
              </a:rPr>
              <a:t>=P_TARGET_ZIP </a:t>
            </a:r>
            <a:r>
              <a:rPr lang="en-US" sz="1400" b="1" dirty="0" err="1">
                <a:solidFill>
                  <a:schemeClr val="accent1"/>
                </a:solidFill>
                <a:latin typeface="Courier New" pitchFamily="49" charset="0"/>
                <a:cs typeface="Courier New" pitchFamily="49" charset="0"/>
              </a:rPr>
              <a:t>pzero</a:t>
            </a:r>
            <a:r>
              <a:rPr lang="en-US" sz="1400" b="1" dirty="0">
                <a:solidFill>
                  <a:schemeClr val="accent1"/>
                </a:solidFill>
                <a:latin typeface="Courier New" pitchFamily="49" charset="0"/>
                <a:cs typeface="Courier New" pitchFamily="49" charset="0"/>
              </a:rPr>
              <a:t>=P_ZERO_ZIP;</a:t>
            </a: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The Code for a ZIP model is similar to a POISSON model or a Negative Binomial model. There are some minor differences:</a:t>
            </a:r>
            <a:endParaRPr lang="en-US" b="1" dirty="0"/>
          </a:p>
        </p:txBody>
      </p:sp>
    </p:spTree>
    <p:extLst>
      <p:ext uri="{BB962C8B-B14F-4D97-AF65-F5344CB8AC3E}">
        <p14:creationId xmlns:p14="http://schemas.microsoft.com/office/powerpoint/2010/main" val="3633020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523768"/>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600" b="1" dirty="0" err="1">
                <a:solidFill>
                  <a:srgbClr val="C00000"/>
                </a:solidFill>
                <a:latin typeface="Courier New" pitchFamily="49" charset="0"/>
                <a:cs typeface="Courier New" pitchFamily="49" charset="0"/>
              </a:rPr>
              <a:t>dist</a:t>
            </a:r>
            <a:r>
              <a:rPr lang="en-US" sz="1600" b="1" dirty="0">
                <a:solidFill>
                  <a:srgbClr val="C00000"/>
                </a:solidFill>
                <a:latin typeface="Courier New" pitchFamily="49" charset="0"/>
                <a:cs typeface="Courier New" pitchFamily="49" charset="0"/>
              </a:rPr>
              <a:t>=ZIP</a:t>
            </a:r>
            <a:r>
              <a:rPr lang="en-US" sz="1400" b="1" dirty="0">
                <a:solidFill>
                  <a:schemeClr val="accent1"/>
                </a:solidFill>
                <a:latin typeface="Courier New" pitchFamily="49" charset="0"/>
                <a:cs typeface="Courier New" pitchFamily="49" charset="0"/>
              </a:rPr>
              <a:t> link=log;</a:t>
            </a:r>
          </a:p>
          <a:p>
            <a:pPr lvl="2"/>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zeromodel</a:t>
            </a:r>
            <a:r>
              <a:rPr lang="en-US" sz="1400" b="1" dirty="0">
                <a:solidFill>
                  <a:schemeClr val="accent1"/>
                </a:solidFill>
                <a:latin typeface="Courier New" pitchFamily="49" charset="0"/>
                <a:cs typeface="Courier New" pitchFamily="49" charset="0"/>
              </a:rPr>
              <a:t> SEX AGE_RANGE / link=</a:t>
            </a:r>
            <a:r>
              <a:rPr lang="en-US" sz="1400" b="1" dirty="0" err="1">
                <a:solidFill>
                  <a:schemeClr val="accent1"/>
                </a:solidFill>
                <a:latin typeface="Courier New" pitchFamily="49" charset="0"/>
                <a:cs typeface="Courier New" pitchFamily="49" charset="0"/>
              </a:rPr>
              <a:t>logit</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a:solidFill>
                  <a:schemeClr val="accent1"/>
                </a:solidFill>
                <a:latin typeface="Courier New" pitchFamily="49" charset="0"/>
                <a:cs typeface="Courier New" pitchFamily="49" charset="0"/>
              </a:rPr>
              <a:t>pred</a:t>
            </a:r>
            <a:r>
              <a:rPr lang="en-US" sz="1400" b="1" dirty="0">
                <a:solidFill>
                  <a:schemeClr val="accent1"/>
                </a:solidFill>
                <a:latin typeface="Courier New" pitchFamily="49" charset="0"/>
                <a:cs typeface="Courier New" pitchFamily="49" charset="0"/>
              </a:rPr>
              <a:t>=P_TARGET_ZIP </a:t>
            </a:r>
            <a:r>
              <a:rPr lang="en-US" sz="1400" b="1" dirty="0" err="1">
                <a:solidFill>
                  <a:schemeClr val="accent1"/>
                </a:solidFill>
                <a:latin typeface="Courier New" pitchFamily="49" charset="0"/>
                <a:cs typeface="Courier New" pitchFamily="49" charset="0"/>
              </a:rPr>
              <a:t>pzero</a:t>
            </a:r>
            <a:r>
              <a:rPr lang="en-US" sz="1400" b="1" dirty="0">
                <a:solidFill>
                  <a:schemeClr val="accent1"/>
                </a:solidFill>
                <a:latin typeface="Courier New" pitchFamily="49" charset="0"/>
                <a:cs typeface="Courier New" pitchFamily="49" charset="0"/>
              </a:rPr>
              <a:t>=P_ZERO_ZIP;</a:t>
            </a: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The distribution needs to be specified as “ZIP” instead of “POI” or “NB”.</a:t>
            </a:r>
            <a:endParaRPr lang="en-US" b="1" dirty="0"/>
          </a:p>
        </p:txBody>
      </p:sp>
    </p:spTree>
    <p:extLst>
      <p:ext uri="{BB962C8B-B14F-4D97-AF65-F5344CB8AC3E}">
        <p14:creationId xmlns:p14="http://schemas.microsoft.com/office/powerpoint/2010/main" val="4286675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3631763"/>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a:solidFill>
                  <a:schemeClr val="accent1"/>
                </a:solidFill>
                <a:latin typeface="Courier New" pitchFamily="49" charset="0"/>
                <a:cs typeface="Courier New" pitchFamily="49" charset="0"/>
              </a:rPr>
              <a:t>dist</a:t>
            </a:r>
            <a:r>
              <a:rPr lang="en-US" sz="1400" b="1" dirty="0">
                <a:solidFill>
                  <a:schemeClr val="accent1"/>
                </a:solidFill>
                <a:latin typeface="Courier New" pitchFamily="49" charset="0"/>
                <a:cs typeface="Courier New" pitchFamily="49" charset="0"/>
              </a:rPr>
              <a:t>=ZIP link=log;</a:t>
            </a:r>
          </a:p>
          <a:p>
            <a:pPr lvl="2"/>
            <a:r>
              <a:rPr lang="en-US" sz="1400" b="1" dirty="0">
                <a:solidFill>
                  <a:schemeClr val="accent1"/>
                </a:solidFill>
                <a:latin typeface="Courier New" pitchFamily="49" charset="0"/>
                <a:cs typeface="Courier New" pitchFamily="49" charset="0"/>
              </a:rPr>
              <a:t>   </a:t>
            </a:r>
            <a:r>
              <a:rPr lang="en-US" sz="1600" b="1" dirty="0" err="1">
                <a:solidFill>
                  <a:srgbClr val="C00000"/>
                </a:solidFill>
                <a:latin typeface="Courier New" pitchFamily="49" charset="0"/>
                <a:cs typeface="Courier New" pitchFamily="49" charset="0"/>
              </a:rPr>
              <a:t>zeromodel</a:t>
            </a:r>
            <a:r>
              <a:rPr lang="en-US" sz="1600" b="1" dirty="0">
                <a:solidFill>
                  <a:srgbClr val="C00000"/>
                </a:solidFill>
                <a:latin typeface="Courier New" pitchFamily="49" charset="0"/>
                <a:cs typeface="Courier New" pitchFamily="49" charset="0"/>
              </a:rPr>
              <a:t> SEX AGE_RANGE / link=</a:t>
            </a:r>
            <a:r>
              <a:rPr lang="en-US" sz="1600" b="1" dirty="0" err="1">
                <a:solidFill>
                  <a:srgbClr val="C00000"/>
                </a:solidFill>
                <a:latin typeface="Courier New" pitchFamily="49" charset="0"/>
                <a:cs typeface="Courier New" pitchFamily="49" charset="0"/>
              </a:rPr>
              <a:t>logit</a:t>
            </a:r>
            <a:r>
              <a:rPr lang="en-US" sz="1600" b="1" dirty="0">
                <a:solidFill>
                  <a:srgbClr val="C00000"/>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a:solidFill>
                  <a:schemeClr val="accent1"/>
                </a:solidFill>
                <a:latin typeface="Courier New" pitchFamily="49" charset="0"/>
                <a:cs typeface="Courier New" pitchFamily="49" charset="0"/>
              </a:rPr>
              <a:t>pred</a:t>
            </a:r>
            <a:r>
              <a:rPr lang="en-US" sz="1400" b="1" dirty="0">
                <a:solidFill>
                  <a:schemeClr val="accent1"/>
                </a:solidFill>
                <a:latin typeface="Courier New" pitchFamily="49" charset="0"/>
                <a:cs typeface="Courier New" pitchFamily="49" charset="0"/>
              </a:rPr>
              <a:t>=P_TARGET_ZIP </a:t>
            </a:r>
            <a:r>
              <a:rPr lang="en-US" sz="1400" b="1" dirty="0" err="1">
                <a:solidFill>
                  <a:schemeClr val="accent1"/>
                </a:solidFill>
                <a:latin typeface="Courier New" pitchFamily="49" charset="0"/>
                <a:cs typeface="Courier New" pitchFamily="49" charset="0"/>
              </a:rPr>
              <a:t>pzero</a:t>
            </a:r>
            <a:r>
              <a:rPr lang="en-US" sz="1400" b="1" dirty="0">
                <a:solidFill>
                  <a:schemeClr val="accent1"/>
                </a:solidFill>
                <a:latin typeface="Courier New" pitchFamily="49" charset="0"/>
                <a:cs typeface="Courier New" pitchFamily="49" charset="0"/>
              </a:rPr>
              <a:t>=P_ZERO_ZIP;</a:t>
            </a: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An additional line is added to GENMOD. This is the code to predict the probability that the count is a “zero” value.</a:t>
            </a:r>
          </a:p>
          <a:p>
            <a:endParaRPr lang="en-US" b="1" dirty="0"/>
          </a:p>
          <a:p>
            <a:r>
              <a:rPr lang="en-US" b="1" dirty="0" smtClean="0"/>
              <a:t>In the above case, it is assumed that only SEX and AGE_RANGE predict whether a person took a shower that morning or skipped taking a show.</a:t>
            </a:r>
            <a:endParaRPr lang="en-US" b="1" dirty="0"/>
          </a:p>
        </p:txBody>
      </p:sp>
    </p:spTree>
    <p:extLst>
      <p:ext uri="{BB962C8B-B14F-4D97-AF65-F5344CB8AC3E}">
        <p14:creationId xmlns:p14="http://schemas.microsoft.com/office/powerpoint/2010/main" val="336068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800767"/>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a:solidFill>
                  <a:schemeClr val="accent1"/>
                </a:solidFill>
                <a:latin typeface="Courier New" pitchFamily="49" charset="0"/>
                <a:cs typeface="Courier New" pitchFamily="49" charset="0"/>
              </a:rPr>
              <a:t>dist</a:t>
            </a:r>
            <a:r>
              <a:rPr lang="en-US" sz="1400" b="1" dirty="0">
                <a:solidFill>
                  <a:schemeClr val="accent1"/>
                </a:solidFill>
                <a:latin typeface="Courier New" pitchFamily="49" charset="0"/>
                <a:cs typeface="Courier New" pitchFamily="49" charset="0"/>
              </a:rPr>
              <a:t>=ZIP link=log;</a:t>
            </a:r>
          </a:p>
          <a:p>
            <a:pPr lvl="2"/>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zeromodel</a:t>
            </a:r>
            <a:r>
              <a:rPr lang="en-US" sz="1400" b="1" dirty="0">
                <a:solidFill>
                  <a:schemeClr val="accent1"/>
                </a:solidFill>
                <a:latin typeface="Courier New" pitchFamily="49" charset="0"/>
                <a:cs typeface="Courier New" pitchFamily="49" charset="0"/>
              </a:rPr>
              <a:t> SEX AGE_RANGE / link=</a:t>
            </a:r>
            <a:r>
              <a:rPr lang="en-US" sz="1400" b="1" dirty="0" err="1">
                <a:solidFill>
                  <a:schemeClr val="accent1"/>
                </a:solidFill>
                <a:latin typeface="Courier New" pitchFamily="49" charset="0"/>
                <a:cs typeface="Courier New" pitchFamily="49" charset="0"/>
              </a:rPr>
              <a:t>logit</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a:solidFill>
                  <a:schemeClr val="accent1"/>
                </a:solidFill>
                <a:latin typeface="Courier New" pitchFamily="49" charset="0"/>
                <a:cs typeface="Courier New" pitchFamily="49" charset="0"/>
              </a:rPr>
              <a:t>pred</a:t>
            </a:r>
            <a:r>
              <a:rPr lang="en-US" sz="1400" b="1" dirty="0">
                <a:solidFill>
                  <a:schemeClr val="accent1"/>
                </a:solidFill>
                <a:latin typeface="Courier New" pitchFamily="49" charset="0"/>
                <a:cs typeface="Courier New" pitchFamily="49" charset="0"/>
              </a:rPr>
              <a:t>=P_TARGET_ZIP </a:t>
            </a:r>
            <a:r>
              <a:rPr lang="en-US" sz="1600" b="1" dirty="0" err="1">
                <a:solidFill>
                  <a:srgbClr val="C00000"/>
                </a:solidFill>
                <a:latin typeface="Courier New" pitchFamily="49" charset="0"/>
                <a:cs typeface="Courier New" pitchFamily="49" charset="0"/>
              </a:rPr>
              <a:t>pzero</a:t>
            </a:r>
            <a:r>
              <a:rPr lang="en-US" sz="1600" b="1" dirty="0">
                <a:solidFill>
                  <a:srgbClr val="C00000"/>
                </a:solidFill>
                <a:latin typeface="Courier New" pitchFamily="49" charset="0"/>
                <a:cs typeface="Courier New" pitchFamily="49" charset="0"/>
              </a:rPr>
              <a:t>=P_ZERO_ZIP</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It is possible to output the PROBABILITY that a value is ZERO as well as the expected  value of the target.</a:t>
            </a:r>
            <a:endParaRPr lang="en-US" b="1" dirty="0"/>
          </a:p>
        </p:txBody>
      </p:sp>
    </p:spTree>
    <p:extLst>
      <p:ext uri="{BB962C8B-B14F-4D97-AF65-F5344CB8AC3E}">
        <p14:creationId xmlns:p14="http://schemas.microsoft.com/office/powerpoint/2010/main" val="2720144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585323"/>
          </a:xfrm>
          <a:prstGeom prst="rect">
            <a:avLst/>
          </a:prstGeom>
          <a:noFill/>
        </p:spPr>
        <p:txBody>
          <a:bodyPr wrap="square" rtlCol="0">
            <a:spAutoFit/>
          </a:bodyPr>
          <a:lstStyle/>
          <a:p>
            <a:r>
              <a:rPr lang="en-US" b="1" dirty="0" smtClean="0">
                <a:solidFill>
                  <a:srgbClr val="C00000"/>
                </a:solidFill>
              </a:rPr>
              <a:t>OUTPUT:</a:t>
            </a:r>
          </a:p>
          <a:p>
            <a:endParaRPr lang="en-US" dirty="0"/>
          </a:p>
          <a:p>
            <a:r>
              <a:rPr lang="en-US" dirty="0" smtClean="0"/>
              <a:t>There will be two outputs from the ZIP model: </a:t>
            </a:r>
          </a:p>
          <a:p>
            <a:endParaRPr lang="en-US" dirty="0"/>
          </a:p>
          <a:p>
            <a:pPr marL="285750" indent="-285750">
              <a:buFont typeface="Arial" pitchFamily="34" charset="0"/>
              <a:buChar char="•"/>
            </a:pPr>
            <a:r>
              <a:rPr lang="en-US" dirty="0" smtClean="0"/>
              <a:t>The coefficients predicting the amount of time a person will spend in the shower.</a:t>
            </a:r>
          </a:p>
          <a:p>
            <a:pPr marL="285750" indent="-285750">
              <a:buFont typeface="Arial" pitchFamily="34" charset="0"/>
              <a:buChar char="•"/>
            </a:pPr>
            <a:r>
              <a:rPr lang="en-US" dirty="0" smtClean="0"/>
              <a:t>The coefficients predicting the probability that a value will be zero.</a:t>
            </a:r>
          </a:p>
          <a:p>
            <a:endParaRPr lang="en-US" dirty="0"/>
          </a:p>
          <a:p>
            <a:endParaRPr lang="en-US" dirty="0" smtClean="0"/>
          </a:p>
          <a:p>
            <a:endParaRPr lang="en-US" dirty="0"/>
          </a:p>
        </p:txBody>
      </p:sp>
    </p:spTree>
    <p:extLst>
      <p:ext uri="{BB962C8B-B14F-4D97-AF65-F5344CB8AC3E}">
        <p14:creationId xmlns:p14="http://schemas.microsoft.com/office/powerpoint/2010/main" val="723722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1200329"/>
          </a:xfrm>
          <a:prstGeom prst="rect">
            <a:avLst/>
          </a:prstGeom>
          <a:noFill/>
        </p:spPr>
        <p:txBody>
          <a:bodyPr wrap="square" rtlCol="0">
            <a:spAutoFit/>
          </a:bodyPr>
          <a:lstStyle/>
          <a:p>
            <a:r>
              <a:rPr lang="en-US" b="1" dirty="0" smtClean="0">
                <a:solidFill>
                  <a:srgbClr val="C00000"/>
                </a:solidFill>
              </a:rPr>
              <a:t>OUTPUT:</a:t>
            </a:r>
          </a:p>
          <a:p>
            <a:endParaRPr lang="en-US" b="1" dirty="0" smtClean="0">
              <a:solidFill>
                <a:srgbClr val="C00000"/>
              </a:solidFill>
            </a:endParaRPr>
          </a:p>
          <a:p>
            <a:pPr lvl="1"/>
            <a:r>
              <a:rPr lang="en-US" dirty="0" smtClean="0"/>
              <a:t>Coefficients to predict the amount of time a person will spend in the shower *IF* they were to take a shower.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945" y="3429000"/>
            <a:ext cx="7437437"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076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1200329"/>
          </a:xfrm>
          <a:prstGeom prst="rect">
            <a:avLst/>
          </a:prstGeom>
          <a:noFill/>
        </p:spPr>
        <p:txBody>
          <a:bodyPr wrap="square" rtlCol="0">
            <a:spAutoFit/>
          </a:bodyPr>
          <a:lstStyle/>
          <a:p>
            <a:r>
              <a:rPr lang="en-US" b="1" dirty="0" smtClean="0">
                <a:solidFill>
                  <a:srgbClr val="C00000"/>
                </a:solidFill>
              </a:rPr>
              <a:t>OUTPUT:</a:t>
            </a:r>
          </a:p>
          <a:p>
            <a:endParaRPr lang="en-US" b="1" dirty="0" smtClean="0">
              <a:solidFill>
                <a:srgbClr val="C00000"/>
              </a:solidFill>
            </a:endParaRPr>
          </a:p>
          <a:p>
            <a:pPr lvl="1"/>
            <a:r>
              <a:rPr lang="en-US" dirty="0" smtClean="0"/>
              <a:t>Coefficients to predict LOG ODDS that a person will *NOT* take a shower. This needs to be converted from LOG ODDS to ODDS to PROBABILITY.</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568" y="3200400"/>
            <a:ext cx="7408863"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43223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954655"/>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In order to create stand alone score code, both models need to be implemented into a data step. The first model, predicts the amount of time in the shower assuming that the person takes a shower (no zero values).</a:t>
            </a:r>
          </a:p>
          <a:p>
            <a:pPr lvl="1"/>
            <a:endParaRPr lang="en-US" dirty="0"/>
          </a:p>
          <a:p>
            <a:pPr lvl="1"/>
            <a:r>
              <a:rPr lang="en-US" dirty="0" smtClean="0"/>
              <a:t>STEP 1: START WITH AN EMPTY DATA STEP</a:t>
            </a:r>
          </a:p>
          <a:p>
            <a:pPr lvl="1"/>
            <a:endParaRPr lang="en-US" dirty="0" smtClean="0"/>
          </a:p>
          <a:p>
            <a:pPr lvl="3"/>
            <a:r>
              <a:rPr lang="en-US" sz="1400" b="1" dirty="0">
                <a:solidFill>
                  <a:srgbClr val="0070C0"/>
                </a:solidFill>
                <a:latin typeface="Courier New" pitchFamily="49" charset="0"/>
                <a:cs typeface="Courier New" pitchFamily="49" charset="0"/>
              </a:rPr>
              <a:t>data &amp;TEMPFILE.;</a:t>
            </a:r>
          </a:p>
          <a:p>
            <a:pPr lvl="3"/>
            <a:r>
              <a:rPr lang="en-US" sz="1400" b="1" dirty="0">
                <a:solidFill>
                  <a:srgbClr val="0070C0"/>
                </a:solidFill>
                <a:latin typeface="Courier New" pitchFamily="49" charset="0"/>
                <a:cs typeface="Courier New" pitchFamily="49" charset="0"/>
              </a:rPr>
              <a:t>set &amp;TEMPFILE.;</a:t>
            </a:r>
          </a:p>
          <a:p>
            <a:pPr lvl="3"/>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74145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985433"/>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2: Use the parameters from GENMOD to calculate the Natural LOG (“LN”) of the Shower Length (call this value “TEMP”).</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FF0000"/>
                </a:solidFill>
                <a:latin typeface="Courier New" pitchFamily="49" charset="0"/>
                <a:cs typeface="Courier New" pitchFamily="49" charset="0"/>
              </a:rPr>
              <a:t>TEMP </a:t>
            </a:r>
            <a:r>
              <a:rPr lang="en-US" sz="1400" b="1" dirty="0">
                <a:solidFill>
                  <a:srgbClr val="FF0000"/>
                </a:solidFill>
                <a:latin typeface="Courier New" pitchFamily="49" charset="0"/>
                <a:cs typeface="Courier New" pitchFamily="49" charset="0"/>
              </a:rPr>
              <a:t>= 2.3068 </a:t>
            </a:r>
            <a:r>
              <a:rPr lang="en-US" sz="1400" b="1" dirty="0" smtClean="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INCOME * 0.0063 </a:t>
            </a:r>
            <a:endParaRPr lang="en-US" sz="1400" b="1" dirty="0" smtClean="0">
              <a:solidFill>
                <a:srgbClr val="FF0000"/>
              </a:solidFill>
              <a:latin typeface="Courier New" pitchFamily="49" charset="0"/>
              <a:cs typeface="Courier New" pitchFamily="49" charset="0"/>
            </a:endParaRPr>
          </a:p>
          <a:p>
            <a:pPr lvl="2"/>
            <a:r>
              <a:rPr lang="en-US" sz="1400" b="1" dirty="0" smtClean="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(SEX in ("F")) *0.1258 </a:t>
            </a:r>
            <a:endParaRPr lang="en-US" sz="1400" b="1" dirty="0" smtClean="0">
              <a:solidFill>
                <a:srgbClr val="FF0000"/>
              </a:solidFill>
              <a:latin typeface="Courier New" pitchFamily="49" charset="0"/>
              <a:cs typeface="Courier New" pitchFamily="49" charset="0"/>
            </a:endParaRPr>
          </a:p>
          <a:p>
            <a:pPr lvl="2"/>
            <a:r>
              <a:rPr lang="en-US" sz="1400" b="1" dirty="0" smtClean="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(AGE_RANGE in ("ELDERLY")) * 0.2811 </a:t>
            </a:r>
            <a:endParaRPr lang="en-US" sz="1400" b="1" dirty="0" smtClean="0">
              <a:solidFill>
                <a:srgbClr val="FF0000"/>
              </a:solidFill>
              <a:latin typeface="Courier New" pitchFamily="49" charset="0"/>
              <a:cs typeface="Courier New" pitchFamily="49" charset="0"/>
            </a:endParaRPr>
          </a:p>
          <a:p>
            <a:pPr lvl="2"/>
            <a:r>
              <a:rPr lang="en-US" sz="1400" b="1" dirty="0" smtClean="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(AGE_RANGE in ("MIDDLEAGE")) *0.1378;</a:t>
            </a:r>
            <a:endParaRPr lang="en-US" sz="1400" b="1" dirty="0" smtClean="0">
              <a:solidFill>
                <a:srgbClr val="FF0000"/>
              </a:solidFill>
              <a:latin typeface="Courier New" pitchFamily="49" charset="0"/>
              <a:cs typeface="Courier New" pitchFamily="49" charset="0"/>
            </a:endParaRP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8197513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985433"/>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2: Use the parameters from GENMOD to calculate the Natural LOG (“LN”) of the Shower Length (call this value “TEMP”).</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2.3068</a:t>
            </a:r>
            <a:r>
              <a:rPr lang="en-US" sz="1400" b="1" dirty="0">
                <a:solidFill>
                  <a:srgbClr val="0070C0"/>
                </a:solidFill>
                <a:latin typeface="Courier New" pitchFamily="49" charset="0"/>
                <a:cs typeface="Courier New" pitchFamily="49" charset="0"/>
              </a:rPr>
              <a:t> </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INCOME * </a:t>
            </a:r>
            <a:r>
              <a:rPr lang="en-US" sz="1400" b="1" dirty="0">
                <a:solidFill>
                  <a:srgbClr val="C00000"/>
                </a:solidFill>
                <a:latin typeface="Courier New" pitchFamily="49" charset="0"/>
                <a:cs typeface="Courier New" pitchFamily="49" charset="0"/>
              </a:rPr>
              <a:t>0.0063</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(SEX in ("F")) *</a:t>
            </a:r>
            <a:r>
              <a:rPr lang="en-US" sz="1400" b="1" dirty="0">
                <a:solidFill>
                  <a:srgbClr val="C00000"/>
                </a:solidFill>
                <a:latin typeface="Courier New" pitchFamily="49" charset="0"/>
                <a:cs typeface="Courier New" pitchFamily="49" charset="0"/>
              </a:rPr>
              <a:t>0.1258</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("ELDERLY")) * </a:t>
            </a:r>
            <a:r>
              <a:rPr lang="en-US" sz="1400" b="1" dirty="0">
                <a:solidFill>
                  <a:srgbClr val="C00000"/>
                </a:solidFill>
                <a:latin typeface="Courier New" pitchFamily="49" charset="0"/>
                <a:cs typeface="Courier New" pitchFamily="49" charset="0"/>
              </a:rPr>
              <a:t>0.2811</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a:t>
            </a:r>
            <a:r>
              <a:rPr lang="en-US" sz="1400" b="1" dirty="0">
                <a:solidFill>
                  <a:srgbClr val="C00000"/>
                </a:solidFill>
                <a:latin typeface="Courier New" pitchFamily="49" charset="0"/>
                <a:cs typeface="Courier New" pitchFamily="49" charset="0"/>
              </a:rPr>
              <a:t>0.1378</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124200"/>
            <a:ext cx="27717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4852236"/>
            <a:ext cx="3618271" cy="707886"/>
          </a:xfrm>
          <a:prstGeom prst="rect">
            <a:avLst/>
          </a:prstGeom>
          <a:noFill/>
        </p:spPr>
        <p:txBody>
          <a:bodyPr wrap="square" rtlCol="0">
            <a:spAutoFit/>
          </a:bodyPr>
          <a:lstStyle/>
          <a:p>
            <a:r>
              <a:rPr lang="en-US" sz="2000" b="1" dirty="0" smtClean="0"/>
              <a:t>The coefficients were found by PROC GENMOD.</a:t>
            </a:r>
            <a:endParaRPr lang="en-US" sz="2000" b="1" dirty="0"/>
          </a:p>
        </p:txBody>
      </p:sp>
      <p:sp>
        <p:nvSpPr>
          <p:cNvPr id="5" name="Right Arrow 4"/>
          <p:cNvSpPr/>
          <p:nvPr/>
        </p:nvSpPr>
        <p:spPr>
          <a:xfrm>
            <a:off x="4953000" y="5082047"/>
            <a:ext cx="914400" cy="2482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4519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“ZIP Counting Data”</a:t>
            </a:r>
            <a:endParaRPr lang="en-US" sz="3600" b="1" dirty="0">
              <a:solidFill>
                <a:srgbClr val="C00000"/>
              </a:solidFill>
            </a:endParaRPr>
          </a:p>
        </p:txBody>
      </p:sp>
      <p:sp>
        <p:nvSpPr>
          <p:cNvPr id="3" name="TextBox 2"/>
          <p:cNvSpPr txBox="1"/>
          <p:nvPr/>
        </p:nvSpPr>
        <p:spPr>
          <a:xfrm>
            <a:off x="457200" y="1676400"/>
            <a:ext cx="8229600" cy="3847207"/>
          </a:xfrm>
          <a:prstGeom prst="rect">
            <a:avLst/>
          </a:prstGeom>
          <a:noFill/>
        </p:spPr>
        <p:txBody>
          <a:bodyPr wrap="square" rtlCol="0">
            <a:spAutoFit/>
          </a:bodyPr>
          <a:lstStyle/>
          <a:p>
            <a:r>
              <a:rPr lang="en-US" sz="2800" b="1" dirty="0" smtClean="0">
                <a:solidFill>
                  <a:srgbClr val="C00000"/>
                </a:solidFill>
              </a:rPr>
              <a:t>EXAMPLE:</a:t>
            </a:r>
          </a:p>
          <a:p>
            <a:pPr lvl="1"/>
            <a:r>
              <a:rPr lang="en-US" b="1" i="1" u="sng" dirty="0" smtClean="0">
                <a:solidFill>
                  <a:srgbClr val="C00000"/>
                </a:solidFill>
              </a:rPr>
              <a:t>Note:</a:t>
            </a:r>
            <a:r>
              <a:rPr lang="en-US" b="1" i="1" dirty="0" smtClean="0">
                <a:solidFill>
                  <a:srgbClr val="C00000"/>
                </a:solidFill>
              </a:rPr>
              <a:t> The following data is </a:t>
            </a:r>
            <a:r>
              <a:rPr lang="en-US" b="1" i="1" u="sng" dirty="0" smtClean="0">
                <a:solidFill>
                  <a:srgbClr val="00B050"/>
                </a:solidFill>
              </a:rPr>
              <a:t>synthetic</a:t>
            </a:r>
            <a:r>
              <a:rPr lang="en-US" b="1" i="1" dirty="0" smtClean="0">
                <a:solidFill>
                  <a:srgbClr val="C00000"/>
                </a:solidFill>
              </a:rPr>
              <a:t> and is based upon information found from a cursory internet search.</a:t>
            </a:r>
          </a:p>
          <a:p>
            <a:endParaRPr lang="en-US" sz="2000" dirty="0" smtClean="0"/>
          </a:p>
          <a:p>
            <a:pPr marL="800100" lvl="1" indent="-342900">
              <a:buFont typeface="Arial" pitchFamily="34" charset="0"/>
              <a:buChar char="•"/>
            </a:pPr>
            <a:r>
              <a:rPr lang="en-US" sz="2000" dirty="0" smtClean="0"/>
              <a:t>A random survey was conducted to determine the average number of minutes a person spent taking a shower the previous morning.</a:t>
            </a:r>
          </a:p>
          <a:p>
            <a:pPr marL="342900" indent="-342900">
              <a:buFont typeface="Arial" pitchFamily="34" charset="0"/>
              <a:buChar char="•"/>
            </a:pPr>
            <a:endParaRPr lang="en-US" sz="2000" dirty="0"/>
          </a:p>
          <a:p>
            <a:pPr marL="800100" lvl="1" indent="-342900">
              <a:buFont typeface="Arial" pitchFamily="34" charset="0"/>
              <a:buChar char="•"/>
            </a:pPr>
            <a:r>
              <a:rPr lang="en-US" sz="2000" dirty="0" smtClean="0"/>
              <a:t>If a person took a shower, the average time spent in the shower followed a Poisson distribution with a mean value of 14 minutes.</a:t>
            </a:r>
          </a:p>
          <a:p>
            <a:pPr marL="342900" indent="-342900">
              <a:buFont typeface="Arial" pitchFamily="34" charset="0"/>
              <a:buChar char="•"/>
            </a:pPr>
            <a:endParaRPr lang="en-US" sz="2000" dirty="0"/>
          </a:p>
          <a:p>
            <a:pPr marL="1257300" lvl="2" indent="-342900">
              <a:buFont typeface="Arial" pitchFamily="34" charset="0"/>
              <a:buChar char="•"/>
            </a:pPr>
            <a:r>
              <a:rPr lang="en-US" sz="2000" dirty="0" smtClean="0"/>
              <a:t>However, approximately 12% of the people surveyed had not taken a shower the previous morning.</a:t>
            </a:r>
          </a:p>
        </p:txBody>
      </p:sp>
    </p:spTree>
    <p:extLst>
      <p:ext uri="{BB962C8B-B14F-4D97-AF65-F5344CB8AC3E}">
        <p14:creationId xmlns:p14="http://schemas.microsoft.com/office/powerpoint/2010/main" val="37897132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985433"/>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2: Use the parameters from GENMOD to calculate the </a:t>
            </a:r>
            <a:r>
              <a:rPr lang="en-US" dirty="0"/>
              <a:t>Natural LOG (“LN”) of the Shower Length (call this value “TEMP”).</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 2.3068 </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INCOME * 0.0063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(SEX in ("F")) *0.1258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("ELDERLY")) * 0.2811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*0.1378;</a:t>
            </a:r>
            <a:endParaRPr lang="en-US" sz="1400" b="1" dirty="0" smtClean="0">
              <a:solidFill>
                <a:srgbClr val="0070C0"/>
              </a:solidFill>
              <a:latin typeface="Courier New" pitchFamily="49" charset="0"/>
              <a:cs typeface="Courier New" pitchFamily="49" charset="0"/>
            </a:endParaRP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4360737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3477875"/>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3: Now add code to convert TEMP into a variable representing the amount of time in the shower assuming a person takes a shower. Call this P_SCORE_ZIP_ALL. </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 2.3068 </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INCOME * 0.0063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(SEX in ("F")) *0.1258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("ELDERLY")) * 0.2811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*0.1378</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FF0000"/>
                </a:solidFill>
                <a:latin typeface="Courier New" pitchFamily="49" charset="0"/>
                <a:cs typeface="Courier New" pitchFamily="49" charset="0"/>
              </a:rPr>
              <a:t>P_SCORE_ZIP_ALL = </a:t>
            </a:r>
            <a:r>
              <a:rPr lang="en-US" sz="1400" b="1" dirty="0" err="1" smtClean="0">
                <a:solidFill>
                  <a:srgbClr val="FF0000"/>
                </a:solidFill>
                <a:latin typeface="Courier New" pitchFamily="49" charset="0"/>
                <a:cs typeface="Courier New" pitchFamily="49" charset="0"/>
              </a:rPr>
              <a:t>exp</a:t>
            </a:r>
            <a:r>
              <a:rPr lang="en-US" sz="1400" b="1" dirty="0" smtClean="0">
                <a:solidFill>
                  <a:srgbClr val="FF0000"/>
                </a:solidFill>
                <a:latin typeface="Courier New" pitchFamily="49" charset="0"/>
                <a:cs typeface="Courier New" pitchFamily="49" charset="0"/>
              </a:rPr>
              <a:t>( TEMP );</a:t>
            </a: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855322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3477875"/>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3: Now add code to convert TEMP into a variable representing the amount of time in the shower assuming a person takes a shower. Call this P_SCORE_ZIP_ALL. </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 2.3068 </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INCOME * 0.0063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(SEX in ("F")) *0.1258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("ELDERLY")) * 0.2811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*0.1378</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P_SCORE_ZIP_ALL = </a:t>
            </a:r>
            <a:r>
              <a:rPr lang="en-US" sz="1400" b="1" dirty="0" err="1" smtClean="0">
                <a:solidFill>
                  <a:srgbClr val="0070C0"/>
                </a:solidFill>
                <a:latin typeface="Courier New" pitchFamily="49" charset="0"/>
                <a:cs typeface="Courier New" pitchFamily="49" charset="0"/>
              </a:rPr>
              <a:t>exp</a:t>
            </a:r>
            <a:r>
              <a:rPr lang="en-US" sz="1400" b="1" dirty="0" smtClean="0">
                <a:solidFill>
                  <a:srgbClr val="0070C0"/>
                </a:solidFill>
                <a:latin typeface="Courier New" pitchFamily="49" charset="0"/>
                <a:cs typeface="Courier New" pitchFamily="49" charset="0"/>
              </a:rPr>
              <a:t>( TEMP );</a:t>
            </a: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14405488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4278094"/>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4</a:t>
            </a:r>
            <a:r>
              <a:rPr lang="en-US" dirty="0"/>
              <a:t>: </a:t>
            </a:r>
            <a:r>
              <a:rPr lang="en-US" dirty="0" smtClean="0"/>
              <a:t>Use the </a:t>
            </a:r>
            <a:r>
              <a:rPr lang="en-US" dirty="0"/>
              <a:t>parameters from GENMOD to calculate the </a:t>
            </a:r>
            <a:r>
              <a:rPr lang="en-US" dirty="0" smtClean="0"/>
              <a:t>LOGIT value that the person does *NOT* take a shower (call </a:t>
            </a:r>
            <a:r>
              <a:rPr lang="en-US" dirty="0"/>
              <a:t>this value “TEMP”).</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 2.3068 </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INCOME * 0.0063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(SEX in ("F")) *0.1258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("ELDERLY")) * 0.2811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*0.1378</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P_SCORE_ZIP_ALL = </a:t>
            </a:r>
            <a:r>
              <a:rPr lang="en-US" sz="1400" b="1" dirty="0" err="1" smtClean="0">
                <a:solidFill>
                  <a:srgbClr val="0070C0"/>
                </a:solidFill>
                <a:latin typeface="Courier New" pitchFamily="49" charset="0"/>
                <a:cs typeface="Courier New" pitchFamily="49" charset="0"/>
              </a:rPr>
              <a:t>exp</a:t>
            </a:r>
            <a:r>
              <a:rPr lang="en-US" sz="1400" b="1" dirty="0" smtClean="0">
                <a:solidFill>
                  <a:srgbClr val="0070C0"/>
                </a:solidFill>
                <a:latin typeface="Courier New" pitchFamily="49" charset="0"/>
                <a:cs typeface="Courier New" pitchFamily="49" charset="0"/>
              </a:rPr>
              <a:t>( TEMP );</a:t>
            </a:r>
          </a:p>
          <a:p>
            <a:pPr lvl="1"/>
            <a:endParaRPr lang="en-US" sz="1400" b="1" dirty="0">
              <a:solidFill>
                <a:srgbClr val="0070C0"/>
              </a:solidFill>
              <a:latin typeface="Courier New" pitchFamily="49" charset="0"/>
              <a:cs typeface="Courier New" pitchFamily="49" charset="0"/>
            </a:endParaRPr>
          </a:p>
          <a:p>
            <a:pPr lvl="1"/>
            <a:r>
              <a:rPr lang="en-US" sz="1400" b="1" dirty="0">
                <a:solidFill>
                  <a:srgbClr val="FF0000"/>
                </a:solidFill>
                <a:latin typeface="Courier New" pitchFamily="49" charset="0"/>
                <a:cs typeface="Courier New" pitchFamily="49" charset="0"/>
              </a:rPr>
              <a:t>TEMP = -1.5682 + (SEX in ("F")) *-0.8200 </a:t>
            </a:r>
            <a:endParaRPr lang="en-US" sz="1400" b="1" dirty="0" smtClean="0">
              <a:solidFill>
                <a:srgbClr val="FF0000"/>
              </a:solidFill>
              <a:latin typeface="Courier New" pitchFamily="49" charset="0"/>
              <a:cs typeface="Courier New" pitchFamily="49" charset="0"/>
            </a:endParaRPr>
          </a:p>
          <a:p>
            <a:pPr lvl="2"/>
            <a:r>
              <a:rPr lang="en-US" sz="1400" b="1" dirty="0" smtClean="0">
                <a:solidFill>
                  <a:srgbClr val="FF0000"/>
                </a:solidFill>
                <a:latin typeface="Courier New" pitchFamily="49" charset="0"/>
                <a:cs typeface="Courier New" pitchFamily="49" charset="0"/>
              </a:rPr>
              <a:t>+ (AGE_RANGE </a:t>
            </a:r>
            <a:r>
              <a:rPr lang="en-US" sz="1400" b="1" dirty="0">
                <a:solidFill>
                  <a:srgbClr val="FF0000"/>
                </a:solidFill>
                <a:latin typeface="Courier New" pitchFamily="49" charset="0"/>
                <a:cs typeface="Courier New" pitchFamily="49" charset="0"/>
              </a:rPr>
              <a:t>in ("ELDERLY")) * -0.9467 </a:t>
            </a:r>
            <a:endParaRPr lang="en-US" sz="1400" b="1" dirty="0" smtClean="0">
              <a:solidFill>
                <a:srgbClr val="FF0000"/>
              </a:solidFill>
              <a:latin typeface="Courier New" pitchFamily="49" charset="0"/>
              <a:cs typeface="Courier New" pitchFamily="49" charset="0"/>
            </a:endParaRPr>
          </a:p>
          <a:p>
            <a:pPr lvl="2"/>
            <a:r>
              <a:rPr lang="en-US" sz="1400" b="1" dirty="0" smtClean="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(AGE_RANGE in ("MIDDLEAGE")) *0.1765;</a:t>
            </a:r>
            <a:endParaRPr lang="en-US" sz="1400" b="1" dirty="0" smtClean="0">
              <a:solidFill>
                <a:srgbClr val="FF0000"/>
              </a:solidFill>
              <a:latin typeface="Courier New" pitchFamily="49" charset="0"/>
              <a:cs typeface="Courier New" pitchFamily="49" charset="0"/>
            </a:endParaRPr>
          </a:p>
          <a:p>
            <a:pPr lvl="1"/>
            <a:endParaRPr lang="en-US" sz="1400" b="1" dirty="0" smtClean="0">
              <a:solidFill>
                <a:srgbClr val="0070C0"/>
              </a:solidFill>
              <a:latin typeface="Courier New" pitchFamily="49" charset="0"/>
              <a:cs typeface="Courier New" pitchFamily="49" charset="0"/>
            </a:endParaRP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0428004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4278094"/>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4</a:t>
            </a:r>
            <a:r>
              <a:rPr lang="en-US" dirty="0"/>
              <a:t>: </a:t>
            </a:r>
            <a:r>
              <a:rPr lang="en-US" dirty="0" smtClean="0"/>
              <a:t>Use the </a:t>
            </a:r>
            <a:r>
              <a:rPr lang="en-US" dirty="0"/>
              <a:t>parameters from GENMOD to calculate the </a:t>
            </a:r>
            <a:r>
              <a:rPr lang="en-US" dirty="0" smtClean="0"/>
              <a:t>LOGIT value that the person does *NOT* take a shower (call </a:t>
            </a:r>
            <a:r>
              <a:rPr lang="en-US" dirty="0"/>
              <a:t>this value “TEMP”).</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 2.3068 </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INCOME * 0.0063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(SEX in ("F")) *0.1258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("ELDERLY")) * 0.2811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*0.1378</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P_SCORE_ZIP_ALL = </a:t>
            </a:r>
            <a:r>
              <a:rPr lang="en-US" sz="1400" b="1" dirty="0" err="1" smtClean="0">
                <a:solidFill>
                  <a:srgbClr val="0070C0"/>
                </a:solidFill>
                <a:latin typeface="Courier New" pitchFamily="49" charset="0"/>
                <a:cs typeface="Courier New" pitchFamily="49" charset="0"/>
              </a:rPr>
              <a:t>exp</a:t>
            </a:r>
            <a:r>
              <a:rPr lang="en-US" sz="1400" b="1" dirty="0" smtClean="0">
                <a:solidFill>
                  <a:srgbClr val="0070C0"/>
                </a:solidFill>
                <a:latin typeface="Courier New" pitchFamily="49" charset="0"/>
                <a:cs typeface="Courier New" pitchFamily="49" charset="0"/>
              </a:rPr>
              <a:t>( TEMP );</a:t>
            </a:r>
          </a:p>
          <a:p>
            <a:pPr lvl="1"/>
            <a:endParaRPr lang="en-US" sz="1400" b="1" dirty="0">
              <a:solidFill>
                <a:srgbClr val="0070C0"/>
              </a:solidFill>
              <a:latin typeface="Courier New" pitchFamily="49" charset="0"/>
              <a:cs typeface="Courier New" pitchFamily="49" charset="0"/>
            </a:endParaRPr>
          </a:p>
          <a:p>
            <a:pPr lvl="1"/>
            <a:r>
              <a:rPr lang="en-US" sz="1400" b="1" dirty="0">
                <a:solidFill>
                  <a:srgbClr val="0070C0"/>
                </a:solidFill>
                <a:latin typeface="Courier New" pitchFamily="49" charset="0"/>
                <a:cs typeface="Courier New" pitchFamily="49" charset="0"/>
              </a:rPr>
              <a:t>TEMP = </a:t>
            </a:r>
            <a:r>
              <a:rPr lang="en-US" sz="1400" b="1" dirty="0">
                <a:solidFill>
                  <a:srgbClr val="C00000"/>
                </a:solidFill>
                <a:latin typeface="Courier New" pitchFamily="49" charset="0"/>
                <a:cs typeface="Courier New" pitchFamily="49" charset="0"/>
              </a:rPr>
              <a:t>-1.5682 </a:t>
            </a:r>
            <a:r>
              <a:rPr lang="en-US" sz="1400" b="1" dirty="0">
                <a:solidFill>
                  <a:srgbClr val="0070C0"/>
                </a:solidFill>
                <a:latin typeface="Courier New" pitchFamily="49" charset="0"/>
                <a:cs typeface="Courier New" pitchFamily="49" charset="0"/>
              </a:rPr>
              <a:t>+ (SEX in ("F")) *</a:t>
            </a:r>
            <a:r>
              <a:rPr lang="en-US" sz="1400" b="1" dirty="0">
                <a:solidFill>
                  <a:srgbClr val="C00000"/>
                </a:solidFill>
                <a:latin typeface="Courier New" pitchFamily="49" charset="0"/>
                <a:cs typeface="Courier New" pitchFamily="49" charset="0"/>
              </a:rPr>
              <a:t>-0.8200 </a:t>
            </a:r>
            <a:endParaRPr lang="en-US" sz="1400" b="1" dirty="0" smtClean="0">
              <a:solidFill>
                <a:srgbClr val="C0000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(AGE_RANGE </a:t>
            </a:r>
            <a:r>
              <a:rPr lang="en-US" sz="1400" b="1" dirty="0">
                <a:solidFill>
                  <a:srgbClr val="0070C0"/>
                </a:solidFill>
                <a:latin typeface="Courier New" pitchFamily="49" charset="0"/>
                <a:cs typeface="Courier New" pitchFamily="49" charset="0"/>
              </a:rPr>
              <a:t>in ("ELDERLY")) * </a:t>
            </a:r>
            <a:r>
              <a:rPr lang="en-US" sz="1400" b="1" dirty="0">
                <a:solidFill>
                  <a:srgbClr val="C00000"/>
                </a:solidFill>
                <a:latin typeface="Courier New" pitchFamily="49" charset="0"/>
                <a:cs typeface="Courier New" pitchFamily="49" charset="0"/>
              </a:rPr>
              <a:t>-0.9467 </a:t>
            </a:r>
            <a:endParaRPr lang="en-US" sz="1400" b="1" dirty="0" smtClean="0">
              <a:solidFill>
                <a:srgbClr val="C0000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a:t>
            </a:r>
            <a:r>
              <a:rPr lang="en-US" sz="1400" b="1" dirty="0">
                <a:solidFill>
                  <a:srgbClr val="C00000"/>
                </a:solidFill>
                <a:latin typeface="Courier New" pitchFamily="49" charset="0"/>
                <a:cs typeface="Courier New" pitchFamily="49" charset="0"/>
              </a:rPr>
              <a:t>0.1765</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a:p>
            <a:pPr lvl="1"/>
            <a:endParaRPr lang="en-US" sz="1400" b="1" dirty="0" smtClean="0">
              <a:solidFill>
                <a:srgbClr val="0070C0"/>
              </a:solidFill>
              <a:latin typeface="Courier New" pitchFamily="49" charset="0"/>
              <a:cs typeface="Courier New" pitchFamily="49" charset="0"/>
            </a:endParaRP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191000"/>
            <a:ext cx="27622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51704" y="5995960"/>
            <a:ext cx="3809999" cy="307777"/>
          </a:xfrm>
          <a:prstGeom prst="rect">
            <a:avLst/>
          </a:prstGeom>
          <a:noFill/>
        </p:spPr>
        <p:txBody>
          <a:bodyPr wrap="square" rtlCol="0">
            <a:spAutoFit/>
          </a:bodyPr>
          <a:lstStyle/>
          <a:p>
            <a:r>
              <a:rPr lang="en-US" sz="1400" b="1" dirty="0" smtClean="0"/>
              <a:t>The coefficients were found by PROC GENMOD.</a:t>
            </a:r>
            <a:endParaRPr lang="en-US" sz="1400" b="1" dirty="0"/>
          </a:p>
        </p:txBody>
      </p:sp>
      <p:sp>
        <p:nvSpPr>
          <p:cNvPr id="6" name="Right Arrow 5"/>
          <p:cNvSpPr/>
          <p:nvPr/>
        </p:nvSpPr>
        <p:spPr>
          <a:xfrm>
            <a:off x="4724400" y="5747695"/>
            <a:ext cx="1142922" cy="2482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4343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4278094"/>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4</a:t>
            </a:r>
            <a:r>
              <a:rPr lang="en-US" dirty="0"/>
              <a:t>: </a:t>
            </a:r>
            <a:r>
              <a:rPr lang="en-US" dirty="0" smtClean="0"/>
              <a:t>Use the </a:t>
            </a:r>
            <a:r>
              <a:rPr lang="en-US" dirty="0"/>
              <a:t>parameters from GENMOD to calculate the </a:t>
            </a:r>
            <a:r>
              <a:rPr lang="en-US" dirty="0" smtClean="0"/>
              <a:t>LOGIT value that the person does *NOT* take a shower (call </a:t>
            </a:r>
            <a:r>
              <a:rPr lang="en-US" dirty="0"/>
              <a:t>this value “TEMP”).</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 2.3068 </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INCOME * 0.0063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(SEX in ("F")) *0.1258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("ELDERLY")) * 0.2811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*0.1378</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P_SCORE_ZIP_ALL = </a:t>
            </a:r>
            <a:r>
              <a:rPr lang="en-US" sz="1400" b="1" dirty="0" err="1" smtClean="0">
                <a:solidFill>
                  <a:srgbClr val="0070C0"/>
                </a:solidFill>
                <a:latin typeface="Courier New" pitchFamily="49" charset="0"/>
                <a:cs typeface="Courier New" pitchFamily="49" charset="0"/>
              </a:rPr>
              <a:t>exp</a:t>
            </a:r>
            <a:r>
              <a:rPr lang="en-US" sz="1400" b="1" dirty="0" smtClean="0">
                <a:solidFill>
                  <a:srgbClr val="0070C0"/>
                </a:solidFill>
                <a:latin typeface="Courier New" pitchFamily="49" charset="0"/>
                <a:cs typeface="Courier New" pitchFamily="49" charset="0"/>
              </a:rPr>
              <a:t>( TEMP );</a:t>
            </a:r>
          </a:p>
          <a:p>
            <a:pPr lvl="1"/>
            <a:endParaRPr lang="en-US" sz="1400" b="1" dirty="0">
              <a:solidFill>
                <a:srgbClr val="0070C0"/>
              </a:solidFill>
              <a:latin typeface="Courier New" pitchFamily="49" charset="0"/>
              <a:cs typeface="Courier New" pitchFamily="49" charset="0"/>
            </a:endParaRPr>
          </a:p>
          <a:p>
            <a:pPr lvl="1"/>
            <a:r>
              <a:rPr lang="en-US" sz="1400" b="1" dirty="0">
                <a:solidFill>
                  <a:srgbClr val="0070C0"/>
                </a:solidFill>
                <a:latin typeface="Courier New" pitchFamily="49" charset="0"/>
                <a:cs typeface="Courier New" pitchFamily="49" charset="0"/>
              </a:rPr>
              <a:t>TEMP = -1.5682 + (SEX in ("F")) *-0.8200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(AGE_RANGE </a:t>
            </a:r>
            <a:r>
              <a:rPr lang="en-US" sz="1400" b="1" dirty="0">
                <a:solidFill>
                  <a:srgbClr val="0070C0"/>
                </a:solidFill>
                <a:latin typeface="Courier New" pitchFamily="49" charset="0"/>
                <a:cs typeface="Courier New" pitchFamily="49" charset="0"/>
              </a:rPr>
              <a:t>in ("ELDERLY")) * -0.9467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*0.1765;</a:t>
            </a:r>
            <a:endParaRPr lang="en-US" sz="1400" b="1" dirty="0" smtClean="0">
              <a:solidFill>
                <a:srgbClr val="0070C0"/>
              </a:solidFill>
              <a:latin typeface="Courier New" pitchFamily="49" charset="0"/>
              <a:cs typeface="Courier New" pitchFamily="49" charset="0"/>
            </a:endParaRPr>
          </a:p>
          <a:p>
            <a:pPr lvl="1"/>
            <a:endParaRPr lang="en-US" sz="1400" b="1" dirty="0" smtClean="0">
              <a:solidFill>
                <a:srgbClr val="0070C0"/>
              </a:solidFill>
              <a:latin typeface="Courier New" pitchFamily="49" charset="0"/>
              <a:cs typeface="Courier New" pitchFamily="49" charset="0"/>
            </a:endParaRP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863857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4708981"/>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a:t>
            </a:r>
            <a:r>
              <a:rPr lang="en-US" dirty="0"/>
              <a:t>5</a:t>
            </a:r>
            <a:r>
              <a:rPr lang="en-US" dirty="0" smtClean="0"/>
              <a:t>: Convert the LOGIT (aka “TEMP”) into the PROBABILITY that a person does NOT take a shower. Call this variable P_SCORE_ZERO.</a:t>
            </a:r>
            <a:endParaRPr lang="en-US" dirty="0"/>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 2.3068 </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INCOME * 0.0063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(SEX in ("F")) *0.1258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("ELDERLY")) * 0.2811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*0.1378</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P_SCORE_ZIP_ALL = </a:t>
            </a:r>
            <a:r>
              <a:rPr lang="en-US" sz="1400" b="1" dirty="0" err="1" smtClean="0">
                <a:solidFill>
                  <a:srgbClr val="0070C0"/>
                </a:solidFill>
                <a:latin typeface="Courier New" pitchFamily="49" charset="0"/>
                <a:cs typeface="Courier New" pitchFamily="49" charset="0"/>
              </a:rPr>
              <a:t>exp</a:t>
            </a:r>
            <a:r>
              <a:rPr lang="en-US" sz="1400" b="1" dirty="0" smtClean="0">
                <a:solidFill>
                  <a:srgbClr val="0070C0"/>
                </a:solidFill>
                <a:latin typeface="Courier New" pitchFamily="49" charset="0"/>
                <a:cs typeface="Courier New" pitchFamily="49" charset="0"/>
              </a:rPr>
              <a:t>( TEMP );</a:t>
            </a:r>
          </a:p>
          <a:p>
            <a:pPr lvl="1"/>
            <a:endParaRPr lang="en-US" sz="1400" b="1" dirty="0">
              <a:solidFill>
                <a:srgbClr val="0070C0"/>
              </a:solidFill>
              <a:latin typeface="Courier New" pitchFamily="49" charset="0"/>
              <a:cs typeface="Courier New" pitchFamily="49" charset="0"/>
            </a:endParaRPr>
          </a:p>
          <a:p>
            <a:pPr lvl="1"/>
            <a:r>
              <a:rPr lang="en-US" sz="1400" b="1" dirty="0">
                <a:solidFill>
                  <a:srgbClr val="0070C0"/>
                </a:solidFill>
                <a:latin typeface="Courier New" pitchFamily="49" charset="0"/>
                <a:cs typeface="Courier New" pitchFamily="49" charset="0"/>
              </a:rPr>
              <a:t>TEMP = -1.5682 + (SEX in ("F")) *-0.8200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(AGE_RANGE </a:t>
            </a:r>
            <a:r>
              <a:rPr lang="en-US" sz="1400" b="1" dirty="0">
                <a:solidFill>
                  <a:srgbClr val="0070C0"/>
                </a:solidFill>
                <a:latin typeface="Courier New" pitchFamily="49" charset="0"/>
                <a:cs typeface="Courier New" pitchFamily="49" charset="0"/>
              </a:rPr>
              <a:t>in ("ELDERLY")) * -0.9467 </a:t>
            </a:r>
            <a:endParaRPr lang="en-US" sz="1400" b="1" dirty="0" smtClean="0">
              <a:solidFill>
                <a:srgbClr val="0070C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a:t>
            </a:r>
            <a:r>
              <a:rPr lang="en-US" sz="1400" b="1" dirty="0" smtClean="0">
                <a:solidFill>
                  <a:srgbClr val="0070C0"/>
                </a:solidFill>
                <a:latin typeface="Courier New" pitchFamily="49" charset="0"/>
                <a:cs typeface="Courier New" pitchFamily="49" charset="0"/>
              </a:rPr>
              <a:t>0.1765;</a:t>
            </a:r>
          </a:p>
          <a:p>
            <a:pPr lvl="2"/>
            <a:endParaRPr lang="en-US" sz="1400" b="1" dirty="0" smtClean="0">
              <a:solidFill>
                <a:srgbClr val="0070C0"/>
              </a:solidFill>
              <a:latin typeface="Courier New" pitchFamily="49" charset="0"/>
              <a:cs typeface="Courier New" pitchFamily="49" charset="0"/>
            </a:endParaRPr>
          </a:p>
          <a:p>
            <a:pPr lvl="1"/>
            <a:r>
              <a:rPr lang="en-US" sz="1400" b="1" dirty="0" smtClean="0">
                <a:solidFill>
                  <a:srgbClr val="FF0000"/>
                </a:solidFill>
                <a:latin typeface="Courier New" pitchFamily="49" charset="0"/>
                <a:cs typeface="Courier New" pitchFamily="49" charset="0"/>
              </a:rPr>
              <a:t>P_SCORE_ZERO </a:t>
            </a:r>
            <a:r>
              <a:rPr lang="en-US" sz="1400" b="1" dirty="0">
                <a:solidFill>
                  <a:srgbClr val="FF0000"/>
                </a:solidFill>
                <a:latin typeface="Courier New" pitchFamily="49" charset="0"/>
                <a:cs typeface="Courier New" pitchFamily="49" charset="0"/>
              </a:rPr>
              <a:t>= </a:t>
            </a:r>
            <a:r>
              <a:rPr lang="en-US" sz="1400" b="1" dirty="0" err="1">
                <a:solidFill>
                  <a:srgbClr val="FF0000"/>
                </a:solidFill>
                <a:latin typeface="Courier New" pitchFamily="49" charset="0"/>
                <a:cs typeface="Courier New" pitchFamily="49" charset="0"/>
              </a:rPr>
              <a:t>exp</a:t>
            </a:r>
            <a:r>
              <a:rPr lang="en-US" sz="1400" b="1" dirty="0">
                <a:solidFill>
                  <a:srgbClr val="FF0000"/>
                </a:solidFill>
                <a:latin typeface="Courier New" pitchFamily="49" charset="0"/>
                <a:cs typeface="Courier New" pitchFamily="49" charset="0"/>
              </a:rPr>
              <a:t>(TEMP)/(1+exp(TEMP));</a:t>
            </a:r>
            <a:endParaRPr lang="en-US" sz="1400" b="1" dirty="0" smtClean="0">
              <a:solidFill>
                <a:srgbClr val="FF0000"/>
              </a:solidFill>
              <a:latin typeface="Courier New" pitchFamily="49" charset="0"/>
              <a:cs typeface="Courier New" pitchFamily="49" charset="0"/>
            </a:endParaRPr>
          </a:p>
          <a:p>
            <a:pPr lvl="1"/>
            <a:endParaRPr lang="en-US" sz="1400" b="1" dirty="0" smtClean="0">
              <a:solidFill>
                <a:srgbClr val="0070C0"/>
              </a:solidFill>
              <a:latin typeface="Courier New" pitchFamily="49" charset="0"/>
              <a:cs typeface="Courier New" pitchFamily="49" charset="0"/>
            </a:endParaRP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084448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4708981"/>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sz="1200" dirty="0" smtClean="0"/>
              <a:t>STEP 6: Calculate the EXPECTED time in the shower. This will be the Time in the shower (assuming that a shower was taken) “P_SCORE_ZIP_ALL” multiplied by the probability that a person takes a shower (1 minus the probability that they don’t take a shower) “P_SCORE_ZERO”. Call this new value “P_SCORE_ZIP”</a:t>
            </a:r>
            <a:endParaRPr lang="en-US" sz="1200" dirty="0"/>
          </a:p>
          <a:p>
            <a:pPr lvl="1"/>
            <a:endParaRPr lang="en-US" dirty="0" smtClean="0"/>
          </a:p>
          <a:p>
            <a:pPr lvl="1"/>
            <a:r>
              <a:rPr lang="en-US" sz="1200" b="1" dirty="0">
                <a:solidFill>
                  <a:srgbClr val="0070C0"/>
                </a:solidFill>
                <a:latin typeface="Courier New" pitchFamily="49" charset="0"/>
                <a:cs typeface="Courier New" pitchFamily="49" charset="0"/>
              </a:rPr>
              <a:t>data &amp;TEMPFILE.;</a:t>
            </a:r>
          </a:p>
          <a:p>
            <a:pPr lvl="1"/>
            <a:r>
              <a:rPr lang="en-US" sz="1200" b="1" dirty="0">
                <a:solidFill>
                  <a:srgbClr val="0070C0"/>
                </a:solidFill>
                <a:latin typeface="Courier New" pitchFamily="49" charset="0"/>
                <a:cs typeface="Courier New" pitchFamily="49" charset="0"/>
              </a:rPr>
              <a:t>set &amp;TEMPFILE</a:t>
            </a:r>
            <a:r>
              <a:rPr lang="en-US" sz="1200" b="1" dirty="0" smtClean="0">
                <a:solidFill>
                  <a:srgbClr val="0070C0"/>
                </a:solidFill>
                <a:latin typeface="Courier New" pitchFamily="49" charset="0"/>
                <a:cs typeface="Courier New" pitchFamily="49" charset="0"/>
              </a:rPr>
              <a:t>.;</a:t>
            </a:r>
          </a:p>
          <a:p>
            <a:pPr lvl="1"/>
            <a:r>
              <a:rPr lang="en-US" sz="1200" b="1" dirty="0" smtClean="0">
                <a:solidFill>
                  <a:srgbClr val="0070C0"/>
                </a:solidFill>
                <a:latin typeface="Courier New" pitchFamily="49" charset="0"/>
                <a:cs typeface="Courier New" pitchFamily="49" charset="0"/>
              </a:rPr>
              <a:t>TEMP </a:t>
            </a:r>
            <a:r>
              <a:rPr lang="en-US" sz="1200" b="1" dirty="0">
                <a:solidFill>
                  <a:srgbClr val="0070C0"/>
                </a:solidFill>
                <a:latin typeface="Courier New" pitchFamily="49" charset="0"/>
                <a:cs typeface="Courier New" pitchFamily="49" charset="0"/>
              </a:rPr>
              <a:t>= 2.3068 </a:t>
            </a: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INCOME * 0.0063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(SEX in ("F")) *0.1258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("ELDERLY")) * 0.2811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("MIDDLEAGE")) *0.1378</a:t>
            </a:r>
            <a:r>
              <a:rPr lang="en-US" sz="1200" b="1" dirty="0" smtClean="0">
                <a:solidFill>
                  <a:srgbClr val="0070C0"/>
                </a:solidFill>
                <a:latin typeface="Courier New" pitchFamily="49" charset="0"/>
                <a:cs typeface="Courier New" pitchFamily="49" charset="0"/>
              </a:rPr>
              <a:t>;</a:t>
            </a:r>
          </a:p>
          <a:p>
            <a:pPr lvl="1"/>
            <a:r>
              <a:rPr lang="en-US" sz="1200" b="1" dirty="0" smtClean="0">
                <a:solidFill>
                  <a:srgbClr val="0070C0"/>
                </a:solidFill>
                <a:latin typeface="Courier New" pitchFamily="49" charset="0"/>
                <a:cs typeface="Courier New" pitchFamily="49" charset="0"/>
              </a:rPr>
              <a:t>P_SCORE_ZIP_ALL = </a:t>
            </a:r>
            <a:r>
              <a:rPr lang="en-US" sz="1200" b="1" dirty="0" err="1" smtClean="0">
                <a:solidFill>
                  <a:srgbClr val="0070C0"/>
                </a:solidFill>
                <a:latin typeface="Courier New" pitchFamily="49" charset="0"/>
                <a:cs typeface="Courier New" pitchFamily="49" charset="0"/>
              </a:rPr>
              <a:t>exp</a:t>
            </a:r>
            <a:r>
              <a:rPr lang="en-US" sz="1200" b="1" dirty="0" smtClean="0">
                <a:solidFill>
                  <a:srgbClr val="0070C0"/>
                </a:solidFill>
                <a:latin typeface="Courier New" pitchFamily="49" charset="0"/>
                <a:cs typeface="Courier New" pitchFamily="49" charset="0"/>
              </a:rPr>
              <a:t>( TEMP );</a:t>
            </a:r>
          </a:p>
          <a:p>
            <a:pPr lvl="1"/>
            <a:endParaRPr lang="en-US" sz="1200" b="1" dirty="0">
              <a:solidFill>
                <a:srgbClr val="0070C0"/>
              </a:solidFill>
              <a:latin typeface="Courier New" pitchFamily="49" charset="0"/>
              <a:cs typeface="Courier New" pitchFamily="49" charset="0"/>
            </a:endParaRPr>
          </a:p>
          <a:p>
            <a:pPr lvl="1"/>
            <a:r>
              <a:rPr lang="en-US" sz="1200" b="1" dirty="0">
                <a:solidFill>
                  <a:srgbClr val="0070C0"/>
                </a:solidFill>
                <a:latin typeface="Courier New" pitchFamily="49" charset="0"/>
                <a:cs typeface="Courier New" pitchFamily="49" charset="0"/>
              </a:rPr>
              <a:t>TEMP = -1.5682 + (SEX in ("F")) *-0.8200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(AGE_RANGE </a:t>
            </a:r>
            <a:r>
              <a:rPr lang="en-US" sz="1200" b="1" dirty="0">
                <a:solidFill>
                  <a:srgbClr val="0070C0"/>
                </a:solidFill>
                <a:latin typeface="Courier New" pitchFamily="49" charset="0"/>
                <a:cs typeface="Courier New" pitchFamily="49" charset="0"/>
              </a:rPr>
              <a:t>in ("ELDERLY")) * -0.9467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("MIDDLEAGE")) *</a:t>
            </a:r>
            <a:r>
              <a:rPr lang="en-US" sz="1200" b="1" dirty="0" smtClean="0">
                <a:solidFill>
                  <a:srgbClr val="0070C0"/>
                </a:solidFill>
                <a:latin typeface="Courier New" pitchFamily="49" charset="0"/>
                <a:cs typeface="Courier New" pitchFamily="49" charset="0"/>
              </a:rPr>
              <a:t>0.1765;</a:t>
            </a:r>
          </a:p>
          <a:p>
            <a:pPr lvl="2"/>
            <a:endParaRPr lang="en-US" sz="1200" b="1" dirty="0" smtClean="0">
              <a:solidFill>
                <a:srgbClr val="0070C0"/>
              </a:solidFill>
              <a:latin typeface="Courier New" pitchFamily="49" charset="0"/>
              <a:cs typeface="Courier New" pitchFamily="49" charset="0"/>
            </a:endParaRPr>
          </a:p>
          <a:p>
            <a:pPr lvl="1"/>
            <a:r>
              <a:rPr lang="en-US" sz="1200" b="1" dirty="0" smtClean="0">
                <a:solidFill>
                  <a:srgbClr val="0070C0"/>
                </a:solidFill>
                <a:latin typeface="Courier New" pitchFamily="49" charset="0"/>
                <a:cs typeface="Courier New" pitchFamily="49" charset="0"/>
              </a:rPr>
              <a:t>P_SCORE_ZERO </a:t>
            </a:r>
            <a:r>
              <a:rPr lang="en-US" sz="1200" b="1" dirty="0">
                <a:solidFill>
                  <a:srgbClr val="0070C0"/>
                </a:solidFill>
                <a:latin typeface="Courier New" pitchFamily="49" charset="0"/>
                <a:cs typeface="Courier New" pitchFamily="49" charset="0"/>
              </a:rPr>
              <a:t>= </a:t>
            </a:r>
            <a:r>
              <a:rPr lang="en-US" sz="1200" b="1" dirty="0" err="1">
                <a:solidFill>
                  <a:srgbClr val="0070C0"/>
                </a:solidFill>
                <a:latin typeface="Courier New" pitchFamily="49" charset="0"/>
                <a:cs typeface="Courier New" pitchFamily="49" charset="0"/>
              </a:rPr>
              <a:t>exp</a:t>
            </a:r>
            <a:r>
              <a:rPr lang="en-US" sz="1200" b="1" dirty="0">
                <a:solidFill>
                  <a:srgbClr val="0070C0"/>
                </a:solidFill>
                <a:latin typeface="Courier New" pitchFamily="49" charset="0"/>
                <a:cs typeface="Courier New" pitchFamily="49" charset="0"/>
              </a:rPr>
              <a:t>(TEMP)/(1+exp(TEMP</a:t>
            </a:r>
            <a:r>
              <a:rPr lang="en-US" sz="1200" b="1" dirty="0" smtClean="0">
                <a:solidFill>
                  <a:srgbClr val="0070C0"/>
                </a:solidFill>
                <a:latin typeface="Courier New" pitchFamily="49" charset="0"/>
                <a:cs typeface="Courier New" pitchFamily="49" charset="0"/>
              </a:rPr>
              <a:t>));</a:t>
            </a:r>
          </a:p>
          <a:p>
            <a:pPr lvl="1"/>
            <a:endParaRPr lang="en-US" sz="1200" b="1" dirty="0">
              <a:solidFill>
                <a:srgbClr val="0070C0"/>
              </a:solidFill>
              <a:latin typeface="Courier New" pitchFamily="49" charset="0"/>
              <a:cs typeface="Courier New" pitchFamily="49" charset="0"/>
            </a:endParaRPr>
          </a:p>
          <a:p>
            <a:pPr lvl="1"/>
            <a:r>
              <a:rPr lang="en-US" sz="1200" b="1" dirty="0">
                <a:solidFill>
                  <a:srgbClr val="FF0000"/>
                </a:solidFill>
                <a:latin typeface="Courier New" pitchFamily="49" charset="0"/>
                <a:cs typeface="Courier New" pitchFamily="49" charset="0"/>
              </a:rPr>
              <a:t>P_SCORE_ZIP = P_SCORE_ZIP_ALL * (1-P_SCORE_ZERO);</a:t>
            </a:r>
            <a:endParaRPr lang="en-US" sz="1200" b="1" dirty="0" smtClean="0">
              <a:solidFill>
                <a:srgbClr val="FF0000"/>
              </a:solidFill>
              <a:latin typeface="Courier New" pitchFamily="49" charset="0"/>
              <a:cs typeface="Courier New" pitchFamily="49" charset="0"/>
            </a:endParaRPr>
          </a:p>
          <a:p>
            <a:pPr lvl="1"/>
            <a:endParaRPr lang="en-US" sz="1200" b="1" dirty="0" smtClean="0">
              <a:solidFill>
                <a:srgbClr val="0070C0"/>
              </a:solidFill>
              <a:latin typeface="Courier New" pitchFamily="49" charset="0"/>
              <a:cs typeface="Courier New" pitchFamily="49" charset="0"/>
            </a:endParaRPr>
          </a:p>
          <a:p>
            <a:pPr lvl="1"/>
            <a:r>
              <a:rPr lang="en-US" sz="1200" b="1" dirty="0" smtClean="0">
                <a:solidFill>
                  <a:srgbClr val="0070C0"/>
                </a:solidFill>
                <a:latin typeface="Courier New" pitchFamily="49" charset="0"/>
                <a:cs typeface="Courier New" pitchFamily="49" charset="0"/>
              </a:rPr>
              <a:t>run</a:t>
            </a:r>
            <a:r>
              <a:rPr lang="en-US" sz="1200" b="1" dirty="0">
                <a:solidFill>
                  <a:srgbClr val="0070C0"/>
                </a:solidFill>
                <a:latin typeface="Courier New" pitchFamily="49" charset="0"/>
                <a:cs typeface="Courier New" pitchFamily="49" charset="0"/>
              </a:rPr>
              <a:t>;</a:t>
            </a:r>
            <a:endParaRPr lang="en-US" sz="12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4145556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4708981"/>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sz="1200" dirty="0" smtClean="0"/>
              <a:t>STEP 6: Calculate the EXPECTED time in the shower. This will be the Time in the shower (assuming that a shower was taken) “</a:t>
            </a:r>
            <a:r>
              <a:rPr lang="en-US" sz="1200" b="1" dirty="0" smtClean="0">
                <a:solidFill>
                  <a:srgbClr val="FF0000"/>
                </a:solidFill>
              </a:rPr>
              <a:t>P_SCORE_ZIP_ALL</a:t>
            </a:r>
            <a:r>
              <a:rPr lang="en-US" sz="1200" dirty="0" smtClean="0"/>
              <a:t>” multiplied by the probability that a person takes a shower (1 minus the probability that they don’t take a shower) “P_SCORE_ZERO”. Call this new value “P_SCORE_ZIP”</a:t>
            </a:r>
            <a:endParaRPr lang="en-US" sz="1200" dirty="0"/>
          </a:p>
          <a:p>
            <a:pPr lvl="1"/>
            <a:endParaRPr lang="en-US" dirty="0" smtClean="0"/>
          </a:p>
          <a:p>
            <a:pPr lvl="1"/>
            <a:r>
              <a:rPr lang="en-US" sz="1200" b="1" dirty="0">
                <a:solidFill>
                  <a:srgbClr val="0070C0"/>
                </a:solidFill>
                <a:latin typeface="Courier New" pitchFamily="49" charset="0"/>
                <a:cs typeface="Courier New" pitchFamily="49" charset="0"/>
              </a:rPr>
              <a:t>data &amp;TEMPFILE.;</a:t>
            </a:r>
          </a:p>
          <a:p>
            <a:pPr lvl="1"/>
            <a:r>
              <a:rPr lang="en-US" sz="1200" b="1" dirty="0">
                <a:solidFill>
                  <a:srgbClr val="0070C0"/>
                </a:solidFill>
                <a:latin typeface="Courier New" pitchFamily="49" charset="0"/>
                <a:cs typeface="Courier New" pitchFamily="49" charset="0"/>
              </a:rPr>
              <a:t>set &amp;TEMPFILE</a:t>
            </a:r>
            <a:r>
              <a:rPr lang="en-US" sz="1200" b="1" dirty="0" smtClean="0">
                <a:solidFill>
                  <a:srgbClr val="0070C0"/>
                </a:solidFill>
                <a:latin typeface="Courier New" pitchFamily="49" charset="0"/>
                <a:cs typeface="Courier New" pitchFamily="49" charset="0"/>
              </a:rPr>
              <a:t>.;</a:t>
            </a:r>
          </a:p>
          <a:p>
            <a:pPr lvl="1"/>
            <a:r>
              <a:rPr lang="en-US" sz="1200" b="1" dirty="0" smtClean="0">
                <a:solidFill>
                  <a:srgbClr val="0070C0"/>
                </a:solidFill>
                <a:latin typeface="Courier New" pitchFamily="49" charset="0"/>
                <a:cs typeface="Courier New" pitchFamily="49" charset="0"/>
              </a:rPr>
              <a:t>TEMP </a:t>
            </a:r>
            <a:r>
              <a:rPr lang="en-US" sz="1200" b="1" dirty="0">
                <a:solidFill>
                  <a:srgbClr val="0070C0"/>
                </a:solidFill>
                <a:latin typeface="Courier New" pitchFamily="49" charset="0"/>
                <a:cs typeface="Courier New" pitchFamily="49" charset="0"/>
              </a:rPr>
              <a:t>= 2.3068 </a:t>
            </a: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INCOME * 0.0063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(SEX in ("F")) *0.1258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("ELDERLY")) * 0.2811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("MIDDLEAGE")) *0.1378</a:t>
            </a:r>
            <a:r>
              <a:rPr lang="en-US" sz="1200" b="1" dirty="0" smtClean="0">
                <a:solidFill>
                  <a:srgbClr val="0070C0"/>
                </a:solidFill>
                <a:latin typeface="Courier New" pitchFamily="49" charset="0"/>
                <a:cs typeface="Courier New" pitchFamily="49" charset="0"/>
              </a:rPr>
              <a:t>;</a:t>
            </a:r>
          </a:p>
          <a:p>
            <a:pPr lvl="1"/>
            <a:r>
              <a:rPr lang="en-US" sz="1200" b="1" dirty="0" smtClean="0">
                <a:solidFill>
                  <a:srgbClr val="FF0000"/>
                </a:solidFill>
                <a:latin typeface="Courier New" pitchFamily="49" charset="0"/>
                <a:cs typeface="Courier New" pitchFamily="49" charset="0"/>
              </a:rPr>
              <a:t>P_SCORE_ZIP_ALL</a:t>
            </a:r>
            <a:r>
              <a:rPr lang="en-US" sz="1200" b="1" dirty="0" smtClean="0">
                <a:solidFill>
                  <a:srgbClr val="0070C0"/>
                </a:solidFill>
                <a:latin typeface="Courier New" pitchFamily="49" charset="0"/>
                <a:cs typeface="Courier New" pitchFamily="49" charset="0"/>
              </a:rPr>
              <a:t> = </a:t>
            </a:r>
            <a:r>
              <a:rPr lang="en-US" sz="1200" b="1" dirty="0" err="1" smtClean="0">
                <a:solidFill>
                  <a:srgbClr val="0070C0"/>
                </a:solidFill>
                <a:latin typeface="Courier New" pitchFamily="49" charset="0"/>
                <a:cs typeface="Courier New" pitchFamily="49" charset="0"/>
              </a:rPr>
              <a:t>exp</a:t>
            </a:r>
            <a:r>
              <a:rPr lang="en-US" sz="1200" b="1" dirty="0" smtClean="0">
                <a:solidFill>
                  <a:srgbClr val="0070C0"/>
                </a:solidFill>
                <a:latin typeface="Courier New" pitchFamily="49" charset="0"/>
                <a:cs typeface="Courier New" pitchFamily="49" charset="0"/>
              </a:rPr>
              <a:t>( TEMP );</a:t>
            </a:r>
          </a:p>
          <a:p>
            <a:pPr lvl="1"/>
            <a:endParaRPr lang="en-US" sz="1200" b="1" dirty="0">
              <a:solidFill>
                <a:srgbClr val="0070C0"/>
              </a:solidFill>
              <a:latin typeface="Courier New" pitchFamily="49" charset="0"/>
              <a:cs typeface="Courier New" pitchFamily="49" charset="0"/>
            </a:endParaRPr>
          </a:p>
          <a:p>
            <a:pPr lvl="1"/>
            <a:r>
              <a:rPr lang="en-US" sz="1200" b="1" dirty="0">
                <a:solidFill>
                  <a:srgbClr val="0070C0"/>
                </a:solidFill>
                <a:latin typeface="Courier New" pitchFamily="49" charset="0"/>
                <a:cs typeface="Courier New" pitchFamily="49" charset="0"/>
              </a:rPr>
              <a:t>TEMP = -1.5682 + (SEX in ("F")) *-0.8200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(AGE_RANGE </a:t>
            </a:r>
            <a:r>
              <a:rPr lang="en-US" sz="1200" b="1" dirty="0">
                <a:solidFill>
                  <a:srgbClr val="0070C0"/>
                </a:solidFill>
                <a:latin typeface="Courier New" pitchFamily="49" charset="0"/>
                <a:cs typeface="Courier New" pitchFamily="49" charset="0"/>
              </a:rPr>
              <a:t>in ("ELDERLY")) * -0.9467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("MIDDLEAGE")) *</a:t>
            </a:r>
            <a:r>
              <a:rPr lang="en-US" sz="1200" b="1" dirty="0" smtClean="0">
                <a:solidFill>
                  <a:srgbClr val="0070C0"/>
                </a:solidFill>
                <a:latin typeface="Courier New" pitchFamily="49" charset="0"/>
                <a:cs typeface="Courier New" pitchFamily="49" charset="0"/>
              </a:rPr>
              <a:t>0.1765;</a:t>
            </a:r>
          </a:p>
          <a:p>
            <a:pPr lvl="2"/>
            <a:endParaRPr lang="en-US" sz="1200" b="1" dirty="0" smtClean="0">
              <a:solidFill>
                <a:srgbClr val="0070C0"/>
              </a:solidFill>
              <a:latin typeface="Courier New" pitchFamily="49" charset="0"/>
              <a:cs typeface="Courier New" pitchFamily="49" charset="0"/>
            </a:endParaRPr>
          </a:p>
          <a:p>
            <a:pPr lvl="1"/>
            <a:r>
              <a:rPr lang="en-US" sz="1200" b="1" dirty="0" smtClean="0">
                <a:solidFill>
                  <a:srgbClr val="0070C0"/>
                </a:solidFill>
                <a:latin typeface="Courier New" pitchFamily="49" charset="0"/>
                <a:cs typeface="Courier New" pitchFamily="49" charset="0"/>
              </a:rPr>
              <a:t>P_SCORE_ZERO </a:t>
            </a:r>
            <a:r>
              <a:rPr lang="en-US" sz="1200" b="1" dirty="0">
                <a:solidFill>
                  <a:srgbClr val="0070C0"/>
                </a:solidFill>
                <a:latin typeface="Courier New" pitchFamily="49" charset="0"/>
                <a:cs typeface="Courier New" pitchFamily="49" charset="0"/>
              </a:rPr>
              <a:t>= </a:t>
            </a:r>
            <a:r>
              <a:rPr lang="en-US" sz="1200" b="1" dirty="0" err="1">
                <a:solidFill>
                  <a:srgbClr val="0070C0"/>
                </a:solidFill>
                <a:latin typeface="Courier New" pitchFamily="49" charset="0"/>
                <a:cs typeface="Courier New" pitchFamily="49" charset="0"/>
              </a:rPr>
              <a:t>exp</a:t>
            </a:r>
            <a:r>
              <a:rPr lang="en-US" sz="1200" b="1" dirty="0">
                <a:solidFill>
                  <a:srgbClr val="0070C0"/>
                </a:solidFill>
                <a:latin typeface="Courier New" pitchFamily="49" charset="0"/>
                <a:cs typeface="Courier New" pitchFamily="49" charset="0"/>
              </a:rPr>
              <a:t>(TEMP)/(1+exp(TEMP</a:t>
            </a:r>
            <a:r>
              <a:rPr lang="en-US" sz="1200" b="1" dirty="0" smtClean="0">
                <a:solidFill>
                  <a:srgbClr val="0070C0"/>
                </a:solidFill>
                <a:latin typeface="Courier New" pitchFamily="49" charset="0"/>
                <a:cs typeface="Courier New" pitchFamily="49" charset="0"/>
              </a:rPr>
              <a:t>));</a:t>
            </a:r>
          </a:p>
          <a:p>
            <a:pPr lvl="1"/>
            <a:endParaRPr lang="en-US" sz="1200" b="1" dirty="0">
              <a:solidFill>
                <a:srgbClr val="0070C0"/>
              </a:solidFill>
              <a:latin typeface="Courier New" pitchFamily="49" charset="0"/>
              <a:cs typeface="Courier New" pitchFamily="49" charset="0"/>
            </a:endParaRPr>
          </a:p>
          <a:p>
            <a:pPr lvl="1"/>
            <a:r>
              <a:rPr lang="en-US" sz="1200" b="1" dirty="0">
                <a:solidFill>
                  <a:srgbClr val="0070C0"/>
                </a:solidFill>
                <a:latin typeface="Courier New" pitchFamily="49" charset="0"/>
                <a:cs typeface="Courier New" pitchFamily="49" charset="0"/>
              </a:rPr>
              <a:t>P_SCORE_ZIP = </a:t>
            </a:r>
            <a:r>
              <a:rPr lang="en-US" sz="1200" b="1" dirty="0">
                <a:solidFill>
                  <a:srgbClr val="FF0000"/>
                </a:solidFill>
                <a:latin typeface="Courier New" pitchFamily="49" charset="0"/>
                <a:cs typeface="Courier New" pitchFamily="49" charset="0"/>
              </a:rPr>
              <a:t>P_SCORE_ZIP_ALL</a:t>
            </a:r>
            <a:r>
              <a:rPr lang="en-US" sz="1200" b="1" dirty="0">
                <a:solidFill>
                  <a:srgbClr val="0070C0"/>
                </a:solidFill>
                <a:latin typeface="Courier New" pitchFamily="49" charset="0"/>
                <a:cs typeface="Courier New" pitchFamily="49" charset="0"/>
              </a:rPr>
              <a:t> * (1-P_SCORE_ZERO);</a:t>
            </a:r>
            <a:endParaRPr lang="en-US" sz="1200" b="1" dirty="0" smtClean="0">
              <a:solidFill>
                <a:srgbClr val="0070C0"/>
              </a:solidFill>
              <a:latin typeface="Courier New" pitchFamily="49" charset="0"/>
              <a:cs typeface="Courier New" pitchFamily="49" charset="0"/>
            </a:endParaRPr>
          </a:p>
          <a:p>
            <a:pPr lvl="1"/>
            <a:endParaRPr lang="en-US" sz="1200" b="1" dirty="0" smtClean="0">
              <a:solidFill>
                <a:srgbClr val="0070C0"/>
              </a:solidFill>
              <a:latin typeface="Courier New" pitchFamily="49" charset="0"/>
              <a:cs typeface="Courier New" pitchFamily="49" charset="0"/>
            </a:endParaRPr>
          </a:p>
          <a:p>
            <a:pPr lvl="1"/>
            <a:r>
              <a:rPr lang="en-US" sz="1200" b="1" dirty="0" smtClean="0">
                <a:solidFill>
                  <a:srgbClr val="0070C0"/>
                </a:solidFill>
                <a:latin typeface="Courier New" pitchFamily="49" charset="0"/>
                <a:cs typeface="Courier New" pitchFamily="49" charset="0"/>
              </a:rPr>
              <a:t>run</a:t>
            </a:r>
            <a:r>
              <a:rPr lang="en-US" sz="1200" b="1" dirty="0">
                <a:solidFill>
                  <a:srgbClr val="0070C0"/>
                </a:solidFill>
                <a:latin typeface="Courier New" pitchFamily="49" charset="0"/>
                <a:cs typeface="Courier New" pitchFamily="49" charset="0"/>
              </a:rPr>
              <a:t>;</a:t>
            </a:r>
            <a:endParaRPr lang="en-US" sz="12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7774644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4708981"/>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sz="1200" dirty="0" smtClean="0"/>
              <a:t>STEP 6: Calculate the EXPECTED time in the shower. This will be the Time in the shower (assuming that a shower was taken) “P_SCORE_ZIP_ALL” multiplied by the probability that a person takes a shower </a:t>
            </a:r>
            <a:r>
              <a:rPr lang="en-US" sz="1200" b="1" dirty="0" smtClean="0">
                <a:solidFill>
                  <a:srgbClr val="FF0000"/>
                </a:solidFill>
              </a:rPr>
              <a:t>(1 minus the probability that they don’t take a shower) “P_SCORE_ZERO”</a:t>
            </a:r>
            <a:r>
              <a:rPr lang="en-US" sz="1200" dirty="0" smtClean="0"/>
              <a:t>. Call this new value “P_SCORE_ZIP”</a:t>
            </a:r>
            <a:endParaRPr lang="en-US" sz="1200" dirty="0"/>
          </a:p>
          <a:p>
            <a:pPr lvl="1"/>
            <a:endParaRPr lang="en-US" dirty="0" smtClean="0"/>
          </a:p>
          <a:p>
            <a:pPr lvl="1"/>
            <a:r>
              <a:rPr lang="en-US" sz="1200" b="1" dirty="0">
                <a:solidFill>
                  <a:srgbClr val="0070C0"/>
                </a:solidFill>
                <a:latin typeface="Courier New" pitchFamily="49" charset="0"/>
                <a:cs typeface="Courier New" pitchFamily="49" charset="0"/>
              </a:rPr>
              <a:t>data &amp;TEMPFILE.;</a:t>
            </a:r>
          </a:p>
          <a:p>
            <a:pPr lvl="1"/>
            <a:r>
              <a:rPr lang="en-US" sz="1200" b="1" dirty="0">
                <a:solidFill>
                  <a:srgbClr val="0070C0"/>
                </a:solidFill>
                <a:latin typeface="Courier New" pitchFamily="49" charset="0"/>
                <a:cs typeface="Courier New" pitchFamily="49" charset="0"/>
              </a:rPr>
              <a:t>set &amp;TEMPFILE</a:t>
            </a:r>
            <a:r>
              <a:rPr lang="en-US" sz="1200" b="1" dirty="0" smtClean="0">
                <a:solidFill>
                  <a:srgbClr val="0070C0"/>
                </a:solidFill>
                <a:latin typeface="Courier New" pitchFamily="49" charset="0"/>
                <a:cs typeface="Courier New" pitchFamily="49" charset="0"/>
              </a:rPr>
              <a:t>.;</a:t>
            </a:r>
          </a:p>
          <a:p>
            <a:pPr lvl="1"/>
            <a:r>
              <a:rPr lang="en-US" sz="1200" b="1" dirty="0" smtClean="0">
                <a:solidFill>
                  <a:srgbClr val="0070C0"/>
                </a:solidFill>
                <a:latin typeface="Courier New" pitchFamily="49" charset="0"/>
                <a:cs typeface="Courier New" pitchFamily="49" charset="0"/>
              </a:rPr>
              <a:t>TEMP </a:t>
            </a:r>
            <a:r>
              <a:rPr lang="en-US" sz="1200" b="1" dirty="0">
                <a:solidFill>
                  <a:srgbClr val="0070C0"/>
                </a:solidFill>
                <a:latin typeface="Courier New" pitchFamily="49" charset="0"/>
                <a:cs typeface="Courier New" pitchFamily="49" charset="0"/>
              </a:rPr>
              <a:t>= 2.3068 </a:t>
            </a: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INCOME * 0.0063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(SEX in ("F")) *0.1258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("ELDERLY")) * 0.2811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("MIDDLEAGE")) *0.1378</a:t>
            </a:r>
            <a:r>
              <a:rPr lang="en-US" sz="1200" b="1" dirty="0" smtClean="0">
                <a:solidFill>
                  <a:srgbClr val="0070C0"/>
                </a:solidFill>
                <a:latin typeface="Courier New" pitchFamily="49" charset="0"/>
                <a:cs typeface="Courier New" pitchFamily="49" charset="0"/>
              </a:rPr>
              <a:t>;</a:t>
            </a:r>
          </a:p>
          <a:p>
            <a:pPr lvl="1"/>
            <a:r>
              <a:rPr lang="en-US" sz="1200" b="1" dirty="0" smtClean="0">
                <a:solidFill>
                  <a:srgbClr val="0070C0"/>
                </a:solidFill>
                <a:latin typeface="Courier New" pitchFamily="49" charset="0"/>
                <a:cs typeface="Courier New" pitchFamily="49" charset="0"/>
              </a:rPr>
              <a:t>P_SCORE_ZIP_ALL = </a:t>
            </a:r>
            <a:r>
              <a:rPr lang="en-US" sz="1200" b="1" dirty="0" err="1" smtClean="0">
                <a:solidFill>
                  <a:srgbClr val="0070C0"/>
                </a:solidFill>
                <a:latin typeface="Courier New" pitchFamily="49" charset="0"/>
                <a:cs typeface="Courier New" pitchFamily="49" charset="0"/>
              </a:rPr>
              <a:t>exp</a:t>
            </a:r>
            <a:r>
              <a:rPr lang="en-US" sz="1200" b="1" dirty="0" smtClean="0">
                <a:solidFill>
                  <a:srgbClr val="0070C0"/>
                </a:solidFill>
                <a:latin typeface="Courier New" pitchFamily="49" charset="0"/>
                <a:cs typeface="Courier New" pitchFamily="49" charset="0"/>
              </a:rPr>
              <a:t>( TEMP );</a:t>
            </a:r>
          </a:p>
          <a:p>
            <a:pPr lvl="1"/>
            <a:endParaRPr lang="en-US" sz="1200" b="1" dirty="0">
              <a:solidFill>
                <a:srgbClr val="0070C0"/>
              </a:solidFill>
              <a:latin typeface="Courier New" pitchFamily="49" charset="0"/>
              <a:cs typeface="Courier New" pitchFamily="49" charset="0"/>
            </a:endParaRPr>
          </a:p>
          <a:p>
            <a:pPr lvl="1"/>
            <a:r>
              <a:rPr lang="en-US" sz="1200" b="1" dirty="0">
                <a:solidFill>
                  <a:srgbClr val="0070C0"/>
                </a:solidFill>
                <a:latin typeface="Courier New" pitchFamily="49" charset="0"/>
                <a:cs typeface="Courier New" pitchFamily="49" charset="0"/>
              </a:rPr>
              <a:t>TEMP = -1.5682 + (SEX in ("F")) *-0.8200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(AGE_RANGE </a:t>
            </a:r>
            <a:r>
              <a:rPr lang="en-US" sz="1200" b="1" dirty="0">
                <a:solidFill>
                  <a:srgbClr val="0070C0"/>
                </a:solidFill>
                <a:latin typeface="Courier New" pitchFamily="49" charset="0"/>
                <a:cs typeface="Courier New" pitchFamily="49" charset="0"/>
              </a:rPr>
              <a:t>in ("ELDERLY")) * -0.9467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("MIDDLEAGE")) *</a:t>
            </a:r>
            <a:r>
              <a:rPr lang="en-US" sz="1200" b="1" dirty="0" smtClean="0">
                <a:solidFill>
                  <a:srgbClr val="0070C0"/>
                </a:solidFill>
                <a:latin typeface="Courier New" pitchFamily="49" charset="0"/>
                <a:cs typeface="Courier New" pitchFamily="49" charset="0"/>
              </a:rPr>
              <a:t>0.1765;</a:t>
            </a:r>
          </a:p>
          <a:p>
            <a:pPr lvl="2"/>
            <a:endParaRPr lang="en-US" sz="1200" b="1" dirty="0" smtClean="0">
              <a:solidFill>
                <a:srgbClr val="0070C0"/>
              </a:solidFill>
              <a:latin typeface="Courier New" pitchFamily="49" charset="0"/>
              <a:cs typeface="Courier New" pitchFamily="49" charset="0"/>
            </a:endParaRPr>
          </a:p>
          <a:p>
            <a:pPr lvl="1"/>
            <a:r>
              <a:rPr lang="en-US" sz="1200" b="1" dirty="0" smtClean="0">
                <a:solidFill>
                  <a:srgbClr val="FF0000"/>
                </a:solidFill>
                <a:latin typeface="Courier New" pitchFamily="49" charset="0"/>
                <a:cs typeface="Courier New" pitchFamily="49" charset="0"/>
              </a:rPr>
              <a:t>P_SCORE_ZERO</a:t>
            </a: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 </a:t>
            </a:r>
            <a:r>
              <a:rPr lang="en-US" sz="1200" b="1" dirty="0" err="1">
                <a:solidFill>
                  <a:srgbClr val="0070C0"/>
                </a:solidFill>
                <a:latin typeface="Courier New" pitchFamily="49" charset="0"/>
                <a:cs typeface="Courier New" pitchFamily="49" charset="0"/>
              </a:rPr>
              <a:t>exp</a:t>
            </a:r>
            <a:r>
              <a:rPr lang="en-US" sz="1200" b="1" dirty="0">
                <a:solidFill>
                  <a:srgbClr val="0070C0"/>
                </a:solidFill>
                <a:latin typeface="Courier New" pitchFamily="49" charset="0"/>
                <a:cs typeface="Courier New" pitchFamily="49" charset="0"/>
              </a:rPr>
              <a:t>(TEMP)/(1+exp(TEMP</a:t>
            </a:r>
            <a:r>
              <a:rPr lang="en-US" sz="1200" b="1" dirty="0" smtClean="0">
                <a:solidFill>
                  <a:srgbClr val="0070C0"/>
                </a:solidFill>
                <a:latin typeface="Courier New" pitchFamily="49" charset="0"/>
                <a:cs typeface="Courier New" pitchFamily="49" charset="0"/>
              </a:rPr>
              <a:t>));</a:t>
            </a:r>
          </a:p>
          <a:p>
            <a:pPr lvl="1"/>
            <a:endParaRPr lang="en-US" sz="1200" b="1" dirty="0">
              <a:solidFill>
                <a:srgbClr val="0070C0"/>
              </a:solidFill>
              <a:latin typeface="Courier New" pitchFamily="49" charset="0"/>
              <a:cs typeface="Courier New" pitchFamily="49" charset="0"/>
            </a:endParaRPr>
          </a:p>
          <a:p>
            <a:pPr lvl="1"/>
            <a:r>
              <a:rPr lang="en-US" sz="1200" b="1" dirty="0">
                <a:solidFill>
                  <a:srgbClr val="0070C0"/>
                </a:solidFill>
                <a:latin typeface="Courier New" pitchFamily="49" charset="0"/>
                <a:cs typeface="Courier New" pitchFamily="49" charset="0"/>
              </a:rPr>
              <a:t>P_SCORE_ZIP = P_SCORE_ZIP_ALL * </a:t>
            </a:r>
            <a:r>
              <a:rPr lang="en-US" sz="1200" b="1" dirty="0">
                <a:solidFill>
                  <a:srgbClr val="FF0000"/>
                </a:solidFill>
                <a:latin typeface="Courier New" pitchFamily="49" charset="0"/>
                <a:cs typeface="Courier New" pitchFamily="49" charset="0"/>
              </a:rPr>
              <a:t>(1-P_SCORE_ZERO)</a:t>
            </a:r>
            <a:r>
              <a:rPr lang="en-US" sz="1200" b="1" dirty="0">
                <a:solidFill>
                  <a:srgbClr val="0070C0"/>
                </a:solidFill>
                <a:latin typeface="Courier New" pitchFamily="49" charset="0"/>
                <a:cs typeface="Courier New" pitchFamily="49" charset="0"/>
              </a:rPr>
              <a:t>;</a:t>
            </a:r>
            <a:endParaRPr lang="en-US" sz="1200" b="1" dirty="0" smtClean="0">
              <a:solidFill>
                <a:srgbClr val="0070C0"/>
              </a:solidFill>
              <a:latin typeface="Courier New" pitchFamily="49" charset="0"/>
              <a:cs typeface="Courier New" pitchFamily="49" charset="0"/>
            </a:endParaRPr>
          </a:p>
          <a:p>
            <a:pPr lvl="1"/>
            <a:endParaRPr lang="en-US" sz="1200" b="1" dirty="0" smtClean="0">
              <a:solidFill>
                <a:srgbClr val="0070C0"/>
              </a:solidFill>
              <a:latin typeface="Courier New" pitchFamily="49" charset="0"/>
              <a:cs typeface="Courier New" pitchFamily="49" charset="0"/>
            </a:endParaRPr>
          </a:p>
          <a:p>
            <a:pPr lvl="1"/>
            <a:r>
              <a:rPr lang="en-US" sz="1200" b="1" dirty="0" smtClean="0">
                <a:solidFill>
                  <a:srgbClr val="0070C0"/>
                </a:solidFill>
                <a:latin typeface="Courier New" pitchFamily="49" charset="0"/>
                <a:cs typeface="Courier New" pitchFamily="49" charset="0"/>
              </a:rPr>
              <a:t>run</a:t>
            </a:r>
            <a:r>
              <a:rPr lang="en-US" sz="1200" b="1" dirty="0">
                <a:solidFill>
                  <a:srgbClr val="0070C0"/>
                </a:solidFill>
                <a:latin typeface="Courier New" pitchFamily="49" charset="0"/>
                <a:cs typeface="Courier New" pitchFamily="49" charset="0"/>
              </a:rPr>
              <a:t>;</a:t>
            </a:r>
            <a:endParaRPr lang="en-US" sz="12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1498569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“ZIP Counting Data”</a:t>
            </a:r>
            <a:endParaRPr lang="en-US" sz="3600" b="1" dirty="0">
              <a:solidFill>
                <a:srgbClr val="C00000"/>
              </a:solidFill>
            </a:endParaRPr>
          </a:p>
        </p:txBody>
      </p:sp>
      <p:sp>
        <p:nvSpPr>
          <p:cNvPr id="3" name="TextBox 2"/>
          <p:cNvSpPr txBox="1"/>
          <p:nvPr/>
        </p:nvSpPr>
        <p:spPr>
          <a:xfrm>
            <a:off x="457200" y="1676400"/>
            <a:ext cx="8229600" cy="646331"/>
          </a:xfrm>
          <a:prstGeom prst="rect">
            <a:avLst/>
          </a:prstGeom>
          <a:noFill/>
        </p:spPr>
        <p:txBody>
          <a:bodyPr wrap="square" rtlCol="0">
            <a:spAutoFit/>
          </a:bodyPr>
          <a:lstStyle/>
          <a:p>
            <a:r>
              <a:rPr lang="en-US" sz="2000" b="1" dirty="0">
                <a:solidFill>
                  <a:srgbClr val="C00000"/>
                </a:solidFill>
              </a:rPr>
              <a:t>EXAMPLE</a:t>
            </a:r>
            <a:r>
              <a:rPr lang="en-US" sz="2000" b="1" dirty="0" smtClean="0">
                <a:solidFill>
                  <a:srgbClr val="C00000"/>
                </a:solidFill>
              </a:rPr>
              <a:t>:</a:t>
            </a:r>
            <a:r>
              <a:rPr lang="en-US" sz="1600" dirty="0" smtClean="0"/>
              <a:t> Distribution of the Synthetic Data Set representing length of time in the shower. Notice the large “spike” of zero values.</a:t>
            </a:r>
            <a:endParaRPr lang="en-US" sz="2000" b="1" dirty="0" smtClean="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92862"/>
            <a:ext cx="5181600" cy="391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7181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4708981"/>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sz="1200" dirty="0" smtClean="0"/>
              <a:t>STEP 6: Calculate the EXPECTED time in the shower. This will be the Time in the shower (assuming that a shower was taken) “P_SCORE_ZIP_ALL” multiplied by the probability that a person takes a shower (1 minus the probability that they don’t take a shower) “P_SCORE_ZERO”. Call this new value “</a:t>
            </a:r>
            <a:r>
              <a:rPr lang="en-US" sz="1200" b="1" dirty="0" smtClean="0">
                <a:solidFill>
                  <a:srgbClr val="FF0000"/>
                </a:solidFill>
              </a:rPr>
              <a:t>P_SCORE_ZIP</a:t>
            </a:r>
            <a:r>
              <a:rPr lang="en-US" sz="1200" dirty="0" smtClean="0"/>
              <a:t>”</a:t>
            </a:r>
            <a:endParaRPr lang="en-US" sz="1200" dirty="0"/>
          </a:p>
          <a:p>
            <a:pPr lvl="1"/>
            <a:endParaRPr lang="en-US" dirty="0" smtClean="0"/>
          </a:p>
          <a:p>
            <a:pPr lvl="1"/>
            <a:r>
              <a:rPr lang="en-US" sz="1200" b="1" dirty="0">
                <a:solidFill>
                  <a:srgbClr val="0070C0"/>
                </a:solidFill>
                <a:latin typeface="Courier New" pitchFamily="49" charset="0"/>
                <a:cs typeface="Courier New" pitchFamily="49" charset="0"/>
              </a:rPr>
              <a:t>data &amp;TEMPFILE.;</a:t>
            </a:r>
          </a:p>
          <a:p>
            <a:pPr lvl="1"/>
            <a:r>
              <a:rPr lang="en-US" sz="1200" b="1" dirty="0">
                <a:solidFill>
                  <a:srgbClr val="0070C0"/>
                </a:solidFill>
                <a:latin typeface="Courier New" pitchFamily="49" charset="0"/>
                <a:cs typeface="Courier New" pitchFamily="49" charset="0"/>
              </a:rPr>
              <a:t>set &amp;TEMPFILE</a:t>
            </a:r>
            <a:r>
              <a:rPr lang="en-US" sz="1200" b="1" dirty="0" smtClean="0">
                <a:solidFill>
                  <a:srgbClr val="0070C0"/>
                </a:solidFill>
                <a:latin typeface="Courier New" pitchFamily="49" charset="0"/>
                <a:cs typeface="Courier New" pitchFamily="49" charset="0"/>
              </a:rPr>
              <a:t>.;</a:t>
            </a:r>
          </a:p>
          <a:p>
            <a:pPr lvl="1"/>
            <a:r>
              <a:rPr lang="en-US" sz="1200" b="1" dirty="0" smtClean="0">
                <a:solidFill>
                  <a:srgbClr val="0070C0"/>
                </a:solidFill>
                <a:latin typeface="Courier New" pitchFamily="49" charset="0"/>
                <a:cs typeface="Courier New" pitchFamily="49" charset="0"/>
              </a:rPr>
              <a:t>TEMP </a:t>
            </a:r>
            <a:r>
              <a:rPr lang="en-US" sz="1200" b="1" dirty="0">
                <a:solidFill>
                  <a:srgbClr val="0070C0"/>
                </a:solidFill>
                <a:latin typeface="Courier New" pitchFamily="49" charset="0"/>
                <a:cs typeface="Courier New" pitchFamily="49" charset="0"/>
              </a:rPr>
              <a:t>= 2.3068 </a:t>
            </a: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INCOME * 0.0063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(SEX in ("F")) *0.1258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("ELDERLY")) * 0.2811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("MIDDLEAGE")) *0.1378</a:t>
            </a:r>
            <a:r>
              <a:rPr lang="en-US" sz="1200" b="1" dirty="0" smtClean="0">
                <a:solidFill>
                  <a:srgbClr val="0070C0"/>
                </a:solidFill>
                <a:latin typeface="Courier New" pitchFamily="49" charset="0"/>
                <a:cs typeface="Courier New" pitchFamily="49" charset="0"/>
              </a:rPr>
              <a:t>;</a:t>
            </a:r>
          </a:p>
          <a:p>
            <a:pPr lvl="1"/>
            <a:r>
              <a:rPr lang="en-US" sz="1200" b="1" dirty="0" smtClean="0">
                <a:solidFill>
                  <a:srgbClr val="0070C0"/>
                </a:solidFill>
                <a:latin typeface="Courier New" pitchFamily="49" charset="0"/>
                <a:cs typeface="Courier New" pitchFamily="49" charset="0"/>
              </a:rPr>
              <a:t>P_SCORE_ZIP_ALL = </a:t>
            </a:r>
            <a:r>
              <a:rPr lang="en-US" sz="1200" b="1" dirty="0" err="1" smtClean="0">
                <a:solidFill>
                  <a:srgbClr val="0070C0"/>
                </a:solidFill>
                <a:latin typeface="Courier New" pitchFamily="49" charset="0"/>
                <a:cs typeface="Courier New" pitchFamily="49" charset="0"/>
              </a:rPr>
              <a:t>exp</a:t>
            </a:r>
            <a:r>
              <a:rPr lang="en-US" sz="1200" b="1" dirty="0" smtClean="0">
                <a:solidFill>
                  <a:srgbClr val="0070C0"/>
                </a:solidFill>
                <a:latin typeface="Courier New" pitchFamily="49" charset="0"/>
                <a:cs typeface="Courier New" pitchFamily="49" charset="0"/>
              </a:rPr>
              <a:t>( TEMP );</a:t>
            </a:r>
          </a:p>
          <a:p>
            <a:pPr lvl="1"/>
            <a:endParaRPr lang="en-US" sz="1200" b="1" dirty="0">
              <a:solidFill>
                <a:srgbClr val="0070C0"/>
              </a:solidFill>
              <a:latin typeface="Courier New" pitchFamily="49" charset="0"/>
              <a:cs typeface="Courier New" pitchFamily="49" charset="0"/>
            </a:endParaRPr>
          </a:p>
          <a:p>
            <a:pPr lvl="1"/>
            <a:r>
              <a:rPr lang="en-US" sz="1200" b="1" dirty="0">
                <a:solidFill>
                  <a:srgbClr val="0070C0"/>
                </a:solidFill>
                <a:latin typeface="Courier New" pitchFamily="49" charset="0"/>
                <a:cs typeface="Courier New" pitchFamily="49" charset="0"/>
              </a:rPr>
              <a:t>TEMP = -1.5682 + (SEX in ("F")) *-0.8200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(AGE_RANGE </a:t>
            </a:r>
            <a:r>
              <a:rPr lang="en-US" sz="1200" b="1" dirty="0">
                <a:solidFill>
                  <a:srgbClr val="0070C0"/>
                </a:solidFill>
                <a:latin typeface="Courier New" pitchFamily="49" charset="0"/>
                <a:cs typeface="Courier New" pitchFamily="49" charset="0"/>
              </a:rPr>
              <a:t>in ("ELDERLY")) * -0.9467 </a:t>
            </a:r>
            <a:endParaRPr lang="en-US" sz="1200" b="1" dirty="0" smtClean="0">
              <a:solidFill>
                <a:srgbClr val="0070C0"/>
              </a:solidFill>
              <a:latin typeface="Courier New" pitchFamily="49" charset="0"/>
              <a:cs typeface="Courier New" pitchFamily="49" charset="0"/>
            </a:endParaRPr>
          </a:p>
          <a:p>
            <a:pPr lvl="2"/>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(AGE_RANGE in ("MIDDLEAGE")) *</a:t>
            </a:r>
            <a:r>
              <a:rPr lang="en-US" sz="1200" b="1" dirty="0" smtClean="0">
                <a:solidFill>
                  <a:srgbClr val="0070C0"/>
                </a:solidFill>
                <a:latin typeface="Courier New" pitchFamily="49" charset="0"/>
                <a:cs typeface="Courier New" pitchFamily="49" charset="0"/>
              </a:rPr>
              <a:t>0.1765;</a:t>
            </a:r>
          </a:p>
          <a:p>
            <a:pPr lvl="2"/>
            <a:endParaRPr lang="en-US" sz="1200" b="1" dirty="0" smtClean="0">
              <a:solidFill>
                <a:srgbClr val="0070C0"/>
              </a:solidFill>
              <a:latin typeface="Courier New" pitchFamily="49" charset="0"/>
              <a:cs typeface="Courier New" pitchFamily="49" charset="0"/>
            </a:endParaRPr>
          </a:p>
          <a:p>
            <a:pPr lvl="1"/>
            <a:r>
              <a:rPr lang="en-US" sz="1200" b="1" dirty="0" smtClean="0">
                <a:solidFill>
                  <a:srgbClr val="0070C0"/>
                </a:solidFill>
                <a:latin typeface="Courier New" pitchFamily="49" charset="0"/>
                <a:cs typeface="Courier New" pitchFamily="49" charset="0"/>
              </a:rPr>
              <a:t>P_SCORE_ZERO </a:t>
            </a:r>
            <a:r>
              <a:rPr lang="en-US" sz="1200" b="1" dirty="0">
                <a:solidFill>
                  <a:srgbClr val="0070C0"/>
                </a:solidFill>
                <a:latin typeface="Courier New" pitchFamily="49" charset="0"/>
                <a:cs typeface="Courier New" pitchFamily="49" charset="0"/>
              </a:rPr>
              <a:t>= </a:t>
            </a:r>
            <a:r>
              <a:rPr lang="en-US" sz="1200" b="1" dirty="0" err="1">
                <a:solidFill>
                  <a:srgbClr val="0070C0"/>
                </a:solidFill>
                <a:latin typeface="Courier New" pitchFamily="49" charset="0"/>
                <a:cs typeface="Courier New" pitchFamily="49" charset="0"/>
              </a:rPr>
              <a:t>exp</a:t>
            </a:r>
            <a:r>
              <a:rPr lang="en-US" sz="1200" b="1" dirty="0">
                <a:solidFill>
                  <a:srgbClr val="0070C0"/>
                </a:solidFill>
                <a:latin typeface="Courier New" pitchFamily="49" charset="0"/>
                <a:cs typeface="Courier New" pitchFamily="49" charset="0"/>
              </a:rPr>
              <a:t>(TEMP)/(1+exp(TEMP</a:t>
            </a:r>
            <a:r>
              <a:rPr lang="en-US" sz="1200" b="1" dirty="0" smtClean="0">
                <a:solidFill>
                  <a:srgbClr val="0070C0"/>
                </a:solidFill>
                <a:latin typeface="Courier New" pitchFamily="49" charset="0"/>
                <a:cs typeface="Courier New" pitchFamily="49" charset="0"/>
              </a:rPr>
              <a:t>));</a:t>
            </a:r>
          </a:p>
          <a:p>
            <a:pPr lvl="1"/>
            <a:endParaRPr lang="en-US" sz="1200" b="1" dirty="0">
              <a:solidFill>
                <a:srgbClr val="0070C0"/>
              </a:solidFill>
              <a:latin typeface="Courier New" pitchFamily="49" charset="0"/>
              <a:cs typeface="Courier New" pitchFamily="49" charset="0"/>
            </a:endParaRPr>
          </a:p>
          <a:p>
            <a:pPr lvl="1"/>
            <a:r>
              <a:rPr lang="en-US" sz="1200" b="1" dirty="0">
                <a:solidFill>
                  <a:srgbClr val="FF0000"/>
                </a:solidFill>
                <a:latin typeface="Courier New" pitchFamily="49" charset="0"/>
                <a:cs typeface="Courier New" pitchFamily="49" charset="0"/>
              </a:rPr>
              <a:t>P_SCORE_ZIP </a:t>
            </a:r>
            <a:r>
              <a:rPr lang="en-US" sz="1200" b="1" dirty="0">
                <a:solidFill>
                  <a:srgbClr val="0070C0"/>
                </a:solidFill>
                <a:latin typeface="Courier New" pitchFamily="49" charset="0"/>
                <a:cs typeface="Courier New" pitchFamily="49" charset="0"/>
              </a:rPr>
              <a:t>= P_SCORE_ZIP_ALL * (1-P_SCORE_ZERO);</a:t>
            </a:r>
            <a:endParaRPr lang="en-US" sz="1200" b="1" dirty="0" smtClean="0">
              <a:solidFill>
                <a:srgbClr val="0070C0"/>
              </a:solidFill>
              <a:latin typeface="Courier New" pitchFamily="49" charset="0"/>
              <a:cs typeface="Courier New" pitchFamily="49" charset="0"/>
            </a:endParaRPr>
          </a:p>
          <a:p>
            <a:pPr lvl="1"/>
            <a:endParaRPr lang="en-US" sz="1200" b="1" dirty="0" smtClean="0">
              <a:solidFill>
                <a:srgbClr val="0070C0"/>
              </a:solidFill>
              <a:latin typeface="Courier New" pitchFamily="49" charset="0"/>
              <a:cs typeface="Courier New" pitchFamily="49" charset="0"/>
            </a:endParaRPr>
          </a:p>
          <a:p>
            <a:pPr lvl="1"/>
            <a:r>
              <a:rPr lang="en-US" sz="1200" b="1" dirty="0" smtClean="0">
                <a:solidFill>
                  <a:srgbClr val="0070C0"/>
                </a:solidFill>
                <a:latin typeface="Courier New" pitchFamily="49" charset="0"/>
                <a:cs typeface="Courier New" pitchFamily="49" charset="0"/>
              </a:rPr>
              <a:t>run</a:t>
            </a:r>
            <a:r>
              <a:rPr lang="en-US" sz="1200" b="1" dirty="0">
                <a:solidFill>
                  <a:srgbClr val="0070C0"/>
                </a:solidFill>
                <a:latin typeface="Courier New" pitchFamily="49" charset="0"/>
                <a:cs typeface="Courier New" pitchFamily="49" charset="0"/>
              </a:rPr>
              <a:t>;</a:t>
            </a:r>
            <a:endParaRPr lang="en-US" sz="12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9681821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400657"/>
          </a:xfrm>
          <a:prstGeom prst="rect">
            <a:avLst/>
          </a:prstGeom>
          <a:noFill/>
        </p:spPr>
        <p:txBody>
          <a:bodyPr wrap="square" rtlCol="0">
            <a:spAutoFit/>
          </a:bodyPr>
          <a:lstStyle/>
          <a:p>
            <a:r>
              <a:rPr lang="en-US" b="1" dirty="0" smtClean="0">
                <a:solidFill>
                  <a:srgbClr val="C00000"/>
                </a:solidFill>
              </a:rPr>
              <a:t>CHECK THAT </a:t>
            </a:r>
            <a:r>
              <a:rPr lang="en-US" b="1" dirty="0" smtClean="0">
                <a:solidFill>
                  <a:srgbClr val="00B050"/>
                </a:solidFill>
              </a:rPr>
              <a:t>PROBABILITY OF NO SHOWER </a:t>
            </a:r>
            <a:r>
              <a:rPr lang="en-US" b="1" dirty="0" smtClean="0">
                <a:solidFill>
                  <a:srgbClr val="C00000"/>
                </a:solidFill>
              </a:rPr>
              <a:t>IS THE SAME:</a:t>
            </a:r>
          </a:p>
          <a:p>
            <a:endParaRPr lang="en-US" b="1" dirty="0" smtClean="0">
              <a:solidFill>
                <a:srgbClr val="C00000"/>
              </a:solidFill>
            </a:endParaRPr>
          </a:p>
          <a:p>
            <a:pPr lvl="1"/>
            <a:r>
              <a:rPr lang="en-US" dirty="0" smtClean="0"/>
              <a:t>A PROC PRINT of the first 10 values will demonstrate that the probability value of “NO SHOWER” is the same value from PROC GENMOD and from the SCORE CODE.</a:t>
            </a:r>
          </a:p>
          <a:p>
            <a:pPr lvl="1"/>
            <a:endParaRPr lang="en-US" dirty="0"/>
          </a:p>
          <a:p>
            <a:pPr lvl="3"/>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print data=&amp;TEMPFILE.(</a:t>
            </a:r>
            <a:r>
              <a:rPr lang="en-US" sz="1400" b="1" dirty="0" err="1">
                <a:solidFill>
                  <a:schemeClr val="accent1"/>
                </a:solidFill>
                <a:latin typeface="Courier New" pitchFamily="49" charset="0"/>
                <a:cs typeface="Courier New" pitchFamily="49" charset="0"/>
              </a:rPr>
              <a:t>obs</a:t>
            </a:r>
            <a:r>
              <a:rPr lang="en-US" sz="1400" b="1" dirty="0">
                <a:solidFill>
                  <a:schemeClr val="accent1"/>
                </a:solidFill>
                <a:latin typeface="Courier New" pitchFamily="49" charset="0"/>
                <a:cs typeface="Courier New" pitchFamily="49" charset="0"/>
              </a:rPr>
              <a:t>=10);</a:t>
            </a:r>
          </a:p>
          <a:p>
            <a:pPr lvl="3"/>
            <a:r>
              <a:rPr lang="en-US" sz="1400" b="1" dirty="0" err="1">
                <a:solidFill>
                  <a:schemeClr val="accent1"/>
                </a:solidFill>
                <a:latin typeface="Courier New" pitchFamily="49" charset="0"/>
                <a:cs typeface="Courier New" pitchFamily="49" charset="0"/>
              </a:rPr>
              <a:t>var</a:t>
            </a:r>
            <a:r>
              <a:rPr lang="en-US" sz="1400" b="1" dirty="0">
                <a:solidFill>
                  <a:schemeClr val="accent1"/>
                </a:solidFill>
                <a:latin typeface="Courier New" pitchFamily="49" charset="0"/>
                <a:cs typeface="Courier New" pitchFamily="49" charset="0"/>
              </a:rPr>
              <a:t> P_ZERO_ZIP P_SCORE_ZERO;</a:t>
            </a:r>
          </a:p>
          <a:p>
            <a:pPr lvl="3"/>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p:txBody>
      </p:sp>
    </p:spTree>
    <p:extLst>
      <p:ext uri="{BB962C8B-B14F-4D97-AF65-F5344CB8AC3E}">
        <p14:creationId xmlns:p14="http://schemas.microsoft.com/office/powerpoint/2010/main" val="14974755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400657"/>
          </a:xfrm>
          <a:prstGeom prst="rect">
            <a:avLst/>
          </a:prstGeom>
          <a:noFill/>
        </p:spPr>
        <p:txBody>
          <a:bodyPr wrap="square" rtlCol="0">
            <a:spAutoFit/>
          </a:bodyPr>
          <a:lstStyle/>
          <a:p>
            <a:r>
              <a:rPr lang="en-US" b="1" dirty="0" smtClean="0">
                <a:solidFill>
                  <a:srgbClr val="C00000"/>
                </a:solidFill>
              </a:rPr>
              <a:t>CHECK THAT PROBABILITY OF NO SHOWER IS THE SAME:</a:t>
            </a:r>
          </a:p>
          <a:p>
            <a:endParaRPr lang="en-US" b="1" dirty="0" smtClean="0">
              <a:solidFill>
                <a:srgbClr val="C00000"/>
              </a:solidFill>
            </a:endParaRPr>
          </a:p>
          <a:p>
            <a:pPr lvl="1"/>
            <a:r>
              <a:rPr lang="en-US" dirty="0" smtClean="0"/>
              <a:t>A PROC PRINT of the first 10 values will demonstrate that the probability value of “NO SHOWER” is the same value from PROC GENMOD and from the SCORE CODE.</a:t>
            </a:r>
          </a:p>
          <a:p>
            <a:pPr lvl="1"/>
            <a:endParaRPr lang="en-US" dirty="0"/>
          </a:p>
          <a:p>
            <a:pPr lvl="3"/>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print data=&amp;TEMPFILE.(</a:t>
            </a:r>
            <a:r>
              <a:rPr lang="en-US" sz="1400" b="1" dirty="0" err="1">
                <a:solidFill>
                  <a:schemeClr val="accent1"/>
                </a:solidFill>
                <a:latin typeface="Courier New" pitchFamily="49" charset="0"/>
                <a:cs typeface="Courier New" pitchFamily="49" charset="0"/>
              </a:rPr>
              <a:t>obs</a:t>
            </a:r>
            <a:r>
              <a:rPr lang="en-US" sz="1400" b="1" dirty="0">
                <a:solidFill>
                  <a:schemeClr val="accent1"/>
                </a:solidFill>
                <a:latin typeface="Courier New" pitchFamily="49" charset="0"/>
                <a:cs typeface="Courier New" pitchFamily="49" charset="0"/>
              </a:rPr>
              <a:t>=10);</a:t>
            </a:r>
          </a:p>
          <a:p>
            <a:pPr lvl="3"/>
            <a:r>
              <a:rPr lang="en-US" sz="1400" b="1" dirty="0" err="1">
                <a:solidFill>
                  <a:schemeClr val="accent1"/>
                </a:solidFill>
                <a:latin typeface="Courier New" pitchFamily="49" charset="0"/>
                <a:cs typeface="Courier New" pitchFamily="49" charset="0"/>
              </a:rPr>
              <a:t>var</a:t>
            </a:r>
            <a:r>
              <a:rPr lang="en-US" sz="1400" b="1" dirty="0">
                <a:solidFill>
                  <a:schemeClr val="accent1"/>
                </a:solidFill>
                <a:latin typeface="Courier New" pitchFamily="49" charset="0"/>
                <a:cs typeface="Courier New" pitchFamily="49" charset="0"/>
              </a:rPr>
              <a:t> P_</a:t>
            </a:r>
            <a:r>
              <a:rPr lang="en-US" sz="1400" b="1" dirty="0">
                <a:solidFill>
                  <a:srgbClr val="FF0000"/>
                </a:solidFill>
                <a:latin typeface="Courier New" pitchFamily="49" charset="0"/>
                <a:cs typeface="Courier New" pitchFamily="49" charset="0"/>
              </a:rPr>
              <a:t>ZERO</a:t>
            </a:r>
            <a:r>
              <a:rPr lang="en-US" sz="1400" b="1" dirty="0">
                <a:solidFill>
                  <a:schemeClr val="accent1"/>
                </a:solidFill>
                <a:latin typeface="Courier New" pitchFamily="49" charset="0"/>
                <a:cs typeface="Courier New" pitchFamily="49" charset="0"/>
              </a:rPr>
              <a:t>_ZIP P_SCORE_</a:t>
            </a:r>
            <a:r>
              <a:rPr lang="en-US" sz="1400" b="1" dirty="0">
                <a:solidFill>
                  <a:srgbClr val="FF0000"/>
                </a:solidFill>
                <a:latin typeface="Courier New" pitchFamily="49" charset="0"/>
                <a:cs typeface="Courier New" pitchFamily="49" charset="0"/>
              </a:rPr>
              <a:t>ZERO</a:t>
            </a:r>
            <a:r>
              <a:rPr lang="en-US" sz="1400" b="1" dirty="0">
                <a:solidFill>
                  <a:schemeClr val="accent1"/>
                </a:solidFill>
                <a:latin typeface="Courier New" pitchFamily="49" charset="0"/>
                <a:cs typeface="Courier New" pitchFamily="49" charset="0"/>
              </a:rPr>
              <a:t>;</a:t>
            </a:r>
          </a:p>
          <a:p>
            <a:pPr lvl="3"/>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p:txBody>
      </p:sp>
    </p:spTree>
    <p:extLst>
      <p:ext uri="{BB962C8B-B14F-4D97-AF65-F5344CB8AC3E}">
        <p14:creationId xmlns:p14="http://schemas.microsoft.com/office/powerpoint/2010/main" val="35577907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400657"/>
          </a:xfrm>
          <a:prstGeom prst="rect">
            <a:avLst/>
          </a:prstGeom>
          <a:noFill/>
        </p:spPr>
        <p:txBody>
          <a:bodyPr wrap="square" rtlCol="0">
            <a:spAutoFit/>
          </a:bodyPr>
          <a:lstStyle/>
          <a:p>
            <a:r>
              <a:rPr lang="en-US" b="1" dirty="0" smtClean="0">
                <a:solidFill>
                  <a:srgbClr val="C00000"/>
                </a:solidFill>
              </a:rPr>
              <a:t>CHECK THAT PROBABILITY OF NO SHOWER IS THE SAME:</a:t>
            </a:r>
          </a:p>
          <a:p>
            <a:endParaRPr lang="en-US" b="1" dirty="0" smtClean="0">
              <a:solidFill>
                <a:srgbClr val="C00000"/>
              </a:solidFill>
            </a:endParaRPr>
          </a:p>
          <a:p>
            <a:pPr lvl="1"/>
            <a:r>
              <a:rPr lang="en-US" dirty="0" smtClean="0"/>
              <a:t>A PROC PRINT of the first 10 values will demonstrate that the probability value of “NO SHOWER” is the same value from PROC GENMOD and from the SCORE CODE.</a:t>
            </a:r>
          </a:p>
          <a:p>
            <a:pPr lvl="1"/>
            <a:endParaRPr lang="en-US" dirty="0"/>
          </a:p>
          <a:p>
            <a:pPr lvl="3"/>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print data=&amp;TEMPFILE.(</a:t>
            </a:r>
            <a:r>
              <a:rPr lang="en-US" sz="1400" b="1" dirty="0" err="1">
                <a:solidFill>
                  <a:schemeClr val="accent1"/>
                </a:solidFill>
                <a:latin typeface="Courier New" pitchFamily="49" charset="0"/>
                <a:cs typeface="Courier New" pitchFamily="49" charset="0"/>
              </a:rPr>
              <a:t>obs</a:t>
            </a:r>
            <a:r>
              <a:rPr lang="en-US" sz="1400" b="1" dirty="0">
                <a:solidFill>
                  <a:schemeClr val="accent1"/>
                </a:solidFill>
                <a:latin typeface="Courier New" pitchFamily="49" charset="0"/>
                <a:cs typeface="Courier New" pitchFamily="49" charset="0"/>
              </a:rPr>
              <a:t>=10);</a:t>
            </a:r>
          </a:p>
          <a:p>
            <a:pPr lvl="3"/>
            <a:r>
              <a:rPr lang="en-US" sz="1400" b="1" dirty="0" err="1">
                <a:solidFill>
                  <a:schemeClr val="accent1"/>
                </a:solidFill>
                <a:latin typeface="Courier New" pitchFamily="49" charset="0"/>
                <a:cs typeface="Courier New" pitchFamily="49" charset="0"/>
              </a:rPr>
              <a:t>var</a:t>
            </a:r>
            <a:r>
              <a:rPr lang="en-US" sz="1400" b="1" dirty="0">
                <a:solidFill>
                  <a:schemeClr val="accent1"/>
                </a:solidFill>
                <a:latin typeface="Courier New" pitchFamily="49" charset="0"/>
                <a:cs typeface="Courier New" pitchFamily="49" charset="0"/>
              </a:rPr>
              <a:t> P_ZERO_ZIP P_SCORE_ZERO;</a:t>
            </a:r>
          </a:p>
          <a:p>
            <a:pPr lvl="3"/>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p:txBody>
      </p:sp>
    </p:spTree>
    <p:extLst>
      <p:ext uri="{BB962C8B-B14F-4D97-AF65-F5344CB8AC3E}">
        <p14:creationId xmlns:p14="http://schemas.microsoft.com/office/powerpoint/2010/main" val="8766827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400657"/>
          </a:xfrm>
          <a:prstGeom prst="rect">
            <a:avLst/>
          </a:prstGeom>
          <a:noFill/>
        </p:spPr>
        <p:txBody>
          <a:bodyPr wrap="square" rtlCol="0">
            <a:spAutoFit/>
          </a:bodyPr>
          <a:lstStyle/>
          <a:p>
            <a:r>
              <a:rPr lang="en-US" b="1" dirty="0" smtClean="0">
                <a:solidFill>
                  <a:srgbClr val="C00000"/>
                </a:solidFill>
              </a:rPr>
              <a:t>CHECK THAT PROBABILITY OF NO SHOWER IS THE SAME:</a:t>
            </a:r>
          </a:p>
          <a:p>
            <a:endParaRPr lang="en-US" b="1" dirty="0" smtClean="0">
              <a:solidFill>
                <a:srgbClr val="C00000"/>
              </a:solidFill>
            </a:endParaRPr>
          </a:p>
          <a:p>
            <a:pPr lvl="1"/>
            <a:r>
              <a:rPr lang="en-US" dirty="0" smtClean="0"/>
              <a:t>A PROC PRINT of the first 10 values will demonstrate that the probability value of “NO SHOWER” is the same value from PROC GENMOD and from the SCORE CODE. </a:t>
            </a:r>
            <a:r>
              <a:rPr lang="en-US" b="1" dirty="0" smtClean="0">
                <a:solidFill>
                  <a:srgbClr val="FF0000"/>
                </a:solidFill>
              </a:rPr>
              <a:t>Checking the output, the numbers are virtually identical.</a:t>
            </a:r>
          </a:p>
          <a:p>
            <a:pPr lvl="1"/>
            <a:endParaRPr lang="en-US" dirty="0"/>
          </a:p>
          <a:p>
            <a:pPr lvl="3"/>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print data=&amp;TEMPFILE.(</a:t>
            </a:r>
            <a:r>
              <a:rPr lang="en-US" sz="1400" b="1" dirty="0" err="1">
                <a:solidFill>
                  <a:schemeClr val="accent1"/>
                </a:solidFill>
                <a:latin typeface="Courier New" pitchFamily="49" charset="0"/>
                <a:cs typeface="Courier New" pitchFamily="49" charset="0"/>
              </a:rPr>
              <a:t>obs</a:t>
            </a:r>
            <a:r>
              <a:rPr lang="en-US" sz="1400" b="1" dirty="0">
                <a:solidFill>
                  <a:schemeClr val="accent1"/>
                </a:solidFill>
                <a:latin typeface="Courier New" pitchFamily="49" charset="0"/>
                <a:cs typeface="Courier New" pitchFamily="49" charset="0"/>
              </a:rPr>
              <a:t>=10);</a:t>
            </a:r>
          </a:p>
          <a:p>
            <a:pPr lvl="3"/>
            <a:r>
              <a:rPr lang="en-US" sz="1400" b="1" dirty="0" err="1">
                <a:solidFill>
                  <a:schemeClr val="accent1"/>
                </a:solidFill>
                <a:latin typeface="Courier New" pitchFamily="49" charset="0"/>
                <a:cs typeface="Courier New" pitchFamily="49" charset="0"/>
              </a:rPr>
              <a:t>var</a:t>
            </a:r>
            <a:r>
              <a:rPr lang="en-US" sz="1400" b="1" dirty="0">
                <a:solidFill>
                  <a:schemeClr val="accent1"/>
                </a:solidFill>
                <a:latin typeface="Courier New" pitchFamily="49" charset="0"/>
                <a:cs typeface="Courier New" pitchFamily="49" charset="0"/>
              </a:rPr>
              <a:t> P_ZERO_ZIP P_SCORE_ZERO;</a:t>
            </a:r>
          </a:p>
          <a:p>
            <a:pPr lvl="3"/>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276600"/>
            <a:ext cx="240982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4305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677656"/>
          </a:xfrm>
          <a:prstGeom prst="rect">
            <a:avLst/>
          </a:prstGeom>
          <a:noFill/>
        </p:spPr>
        <p:txBody>
          <a:bodyPr wrap="square" rtlCol="0">
            <a:spAutoFit/>
          </a:bodyPr>
          <a:lstStyle/>
          <a:p>
            <a:r>
              <a:rPr lang="en-US" b="1" dirty="0" smtClean="0">
                <a:solidFill>
                  <a:srgbClr val="C00000"/>
                </a:solidFill>
              </a:rPr>
              <a:t>CHECK THAT </a:t>
            </a:r>
            <a:r>
              <a:rPr lang="en-US" b="1" dirty="0" smtClean="0">
                <a:solidFill>
                  <a:srgbClr val="00B050"/>
                </a:solidFill>
              </a:rPr>
              <a:t>EXPECTED TIME IN THE SHOWER </a:t>
            </a:r>
            <a:r>
              <a:rPr lang="en-US" b="1" dirty="0" smtClean="0">
                <a:solidFill>
                  <a:srgbClr val="C00000"/>
                </a:solidFill>
              </a:rPr>
              <a:t>IS THE SAME:</a:t>
            </a:r>
          </a:p>
          <a:p>
            <a:endParaRPr lang="en-US" b="1" dirty="0" smtClean="0">
              <a:solidFill>
                <a:srgbClr val="C00000"/>
              </a:solidFill>
            </a:endParaRPr>
          </a:p>
          <a:p>
            <a:pPr lvl="1"/>
            <a:r>
              <a:rPr lang="en-US" dirty="0" smtClean="0"/>
              <a:t>A PROC PRINT of the first 10 values will demonstrate that the probability value of the expected time in the shower is the same value from PROC GENMOD and from the SCORE CODE.</a:t>
            </a:r>
          </a:p>
          <a:p>
            <a:pPr lvl="1"/>
            <a:endParaRPr lang="en-US" dirty="0" smtClean="0"/>
          </a:p>
          <a:p>
            <a:pPr lvl="1"/>
            <a:endParaRPr lang="en-US" dirty="0"/>
          </a:p>
          <a:p>
            <a:pPr lvl="2"/>
            <a:r>
              <a:rPr lang="en-US" sz="1400" b="1" dirty="0" err="1">
                <a:solidFill>
                  <a:srgbClr val="0070C0"/>
                </a:solidFill>
                <a:latin typeface="Courier New" pitchFamily="49" charset="0"/>
                <a:cs typeface="Courier New" pitchFamily="49" charset="0"/>
              </a:rPr>
              <a:t>proc</a:t>
            </a:r>
            <a:r>
              <a:rPr lang="en-US" sz="1400" b="1" dirty="0">
                <a:solidFill>
                  <a:srgbClr val="0070C0"/>
                </a:solidFill>
                <a:latin typeface="Courier New" pitchFamily="49" charset="0"/>
                <a:cs typeface="Courier New" pitchFamily="49" charset="0"/>
              </a:rPr>
              <a:t> print data=&amp;TEMPFILE.(</a:t>
            </a:r>
            <a:r>
              <a:rPr lang="en-US" sz="1400" b="1" dirty="0" err="1">
                <a:solidFill>
                  <a:srgbClr val="0070C0"/>
                </a:solidFill>
                <a:latin typeface="Courier New" pitchFamily="49" charset="0"/>
                <a:cs typeface="Courier New" pitchFamily="49" charset="0"/>
              </a:rPr>
              <a:t>obs</a:t>
            </a:r>
            <a:r>
              <a:rPr lang="en-US" sz="1400" b="1" dirty="0">
                <a:solidFill>
                  <a:srgbClr val="0070C0"/>
                </a:solidFill>
                <a:latin typeface="Courier New" pitchFamily="49" charset="0"/>
                <a:cs typeface="Courier New" pitchFamily="49" charset="0"/>
              </a:rPr>
              <a:t>=10);</a:t>
            </a:r>
          </a:p>
          <a:p>
            <a:pPr lvl="2"/>
            <a:r>
              <a:rPr lang="en-US" sz="1400" b="1" dirty="0" err="1">
                <a:solidFill>
                  <a:srgbClr val="0070C0"/>
                </a:solidFill>
                <a:latin typeface="Courier New" pitchFamily="49" charset="0"/>
                <a:cs typeface="Courier New" pitchFamily="49" charset="0"/>
              </a:rPr>
              <a:t>var</a:t>
            </a:r>
            <a:r>
              <a:rPr lang="en-US" sz="1400" b="1" dirty="0">
                <a:solidFill>
                  <a:srgbClr val="0070C0"/>
                </a:solidFill>
                <a:latin typeface="Courier New" pitchFamily="49" charset="0"/>
                <a:cs typeface="Courier New" pitchFamily="49" charset="0"/>
              </a:rPr>
              <a:t> P_TARGET_ZIP P_SCORE_ZIP;</a:t>
            </a:r>
          </a:p>
          <a:p>
            <a:pPr lvl="2"/>
            <a:r>
              <a:rPr lang="en-US" sz="1400" b="1" dirty="0">
                <a:solidFill>
                  <a:srgbClr val="0070C0"/>
                </a:solidFill>
                <a:latin typeface="Courier New" pitchFamily="49" charset="0"/>
                <a:cs typeface="Courier New" pitchFamily="49" charset="0"/>
              </a:rPr>
              <a:t>run;</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8248112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677656"/>
          </a:xfrm>
          <a:prstGeom prst="rect">
            <a:avLst/>
          </a:prstGeom>
          <a:noFill/>
        </p:spPr>
        <p:txBody>
          <a:bodyPr wrap="square" rtlCol="0">
            <a:spAutoFit/>
          </a:bodyPr>
          <a:lstStyle/>
          <a:p>
            <a:r>
              <a:rPr lang="en-US" b="1" dirty="0" smtClean="0">
                <a:solidFill>
                  <a:srgbClr val="C00000"/>
                </a:solidFill>
              </a:rPr>
              <a:t>CHECK THAT EXPECTED TIME IN THE SHOWER IS THE SAME:</a:t>
            </a:r>
          </a:p>
          <a:p>
            <a:endParaRPr lang="en-US" b="1" dirty="0" smtClean="0">
              <a:solidFill>
                <a:srgbClr val="C00000"/>
              </a:solidFill>
            </a:endParaRPr>
          </a:p>
          <a:p>
            <a:pPr lvl="1"/>
            <a:r>
              <a:rPr lang="en-US" dirty="0" smtClean="0"/>
              <a:t>A PROC PRINT of the first 10 values will demonstrate that the probability value of the expected time in the shower is the same value from PROC GENMOD and from the SCORE CODE.</a:t>
            </a:r>
          </a:p>
          <a:p>
            <a:pPr lvl="1"/>
            <a:endParaRPr lang="en-US" dirty="0" smtClean="0"/>
          </a:p>
          <a:p>
            <a:pPr lvl="1"/>
            <a:endParaRPr lang="en-US" dirty="0"/>
          </a:p>
          <a:p>
            <a:pPr lvl="2"/>
            <a:r>
              <a:rPr lang="en-US" sz="1400" b="1" dirty="0" err="1">
                <a:solidFill>
                  <a:srgbClr val="0070C0"/>
                </a:solidFill>
                <a:latin typeface="Courier New" pitchFamily="49" charset="0"/>
                <a:cs typeface="Courier New" pitchFamily="49" charset="0"/>
              </a:rPr>
              <a:t>proc</a:t>
            </a:r>
            <a:r>
              <a:rPr lang="en-US" sz="1400" b="1" dirty="0">
                <a:solidFill>
                  <a:srgbClr val="0070C0"/>
                </a:solidFill>
                <a:latin typeface="Courier New" pitchFamily="49" charset="0"/>
                <a:cs typeface="Courier New" pitchFamily="49" charset="0"/>
              </a:rPr>
              <a:t> print data=&amp;TEMPFILE.(</a:t>
            </a:r>
            <a:r>
              <a:rPr lang="en-US" sz="1400" b="1" dirty="0" err="1">
                <a:solidFill>
                  <a:srgbClr val="0070C0"/>
                </a:solidFill>
                <a:latin typeface="Courier New" pitchFamily="49" charset="0"/>
                <a:cs typeface="Courier New" pitchFamily="49" charset="0"/>
              </a:rPr>
              <a:t>obs</a:t>
            </a:r>
            <a:r>
              <a:rPr lang="en-US" sz="1400" b="1" dirty="0">
                <a:solidFill>
                  <a:srgbClr val="0070C0"/>
                </a:solidFill>
                <a:latin typeface="Courier New" pitchFamily="49" charset="0"/>
                <a:cs typeface="Courier New" pitchFamily="49" charset="0"/>
              </a:rPr>
              <a:t>=10);</a:t>
            </a:r>
          </a:p>
          <a:p>
            <a:pPr lvl="2"/>
            <a:r>
              <a:rPr lang="en-US" sz="1400" b="1" dirty="0" err="1">
                <a:solidFill>
                  <a:srgbClr val="0070C0"/>
                </a:solidFill>
                <a:latin typeface="Courier New" pitchFamily="49" charset="0"/>
                <a:cs typeface="Courier New" pitchFamily="49" charset="0"/>
              </a:rPr>
              <a:t>var</a:t>
            </a:r>
            <a:r>
              <a:rPr lang="en-US" sz="1400" b="1" dirty="0">
                <a:solidFill>
                  <a:srgbClr val="0070C0"/>
                </a:solidFill>
                <a:latin typeface="Courier New" pitchFamily="49" charset="0"/>
                <a:cs typeface="Courier New" pitchFamily="49" charset="0"/>
              </a:rPr>
              <a:t> P_</a:t>
            </a:r>
            <a:r>
              <a:rPr lang="en-US" sz="1400" b="1" dirty="0">
                <a:solidFill>
                  <a:srgbClr val="FF0000"/>
                </a:solidFill>
                <a:latin typeface="Courier New" pitchFamily="49" charset="0"/>
                <a:cs typeface="Courier New" pitchFamily="49" charset="0"/>
              </a:rPr>
              <a:t>TARGET_ZIP</a:t>
            </a:r>
            <a:r>
              <a:rPr lang="en-US" sz="1400" b="1" dirty="0">
                <a:solidFill>
                  <a:srgbClr val="0070C0"/>
                </a:solidFill>
                <a:latin typeface="Courier New" pitchFamily="49" charset="0"/>
                <a:cs typeface="Courier New" pitchFamily="49" charset="0"/>
              </a:rPr>
              <a:t> P_</a:t>
            </a:r>
            <a:r>
              <a:rPr lang="en-US" sz="1400" b="1" dirty="0">
                <a:solidFill>
                  <a:srgbClr val="FF0000"/>
                </a:solidFill>
                <a:latin typeface="Courier New" pitchFamily="49" charset="0"/>
                <a:cs typeface="Courier New" pitchFamily="49" charset="0"/>
              </a:rPr>
              <a:t>SCORE_ZIP</a:t>
            </a:r>
            <a:r>
              <a:rPr lang="en-US" sz="1400" b="1" dirty="0">
                <a:solidFill>
                  <a:srgbClr val="0070C0"/>
                </a:solidFill>
                <a:latin typeface="Courier New" pitchFamily="49" charset="0"/>
                <a:cs typeface="Courier New" pitchFamily="49" charset="0"/>
              </a:rPr>
              <a:t>;</a:t>
            </a:r>
          </a:p>
          <a:p>
            <a:pPr lvl="2"/>
            <a:r>
              <a:rPr lang="en-US" sz="1400" b="1" dirty="0">
                <a:solidFill>
                  <a:srgbClr val="0070C0"/>
                </a:solidFill>
                <a:latin typeface="Courier New" pitchFamily="49" charset="0"/>
                <a:cs typeface="Courier New" pitchFamily="49" charset="0"/>
              </a:rPr>
              <a:t>run;</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15662971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677656"/>
          </a:xfrm>
          <a:prstGeom prst="rect">
            <a:avLst/>
          </a:prstGeom>
          <a:noFill/>
        </p:spPr>
        <p:txBody>
          <a:bodyPr wrap="square" rtlCol="0">
            <a:spAutoFit/>
          </a:bodyPr>
          <a:lstStyle/>
          <a:p>
            <a:r>
              <a:rPr lang="en-US" b="1" dirty="0" smtClean="0">
                <a:solidFill>
                  <a:srgbClr val="C00000"/>
                </a:solidFill>
              </a:rPr>
              <a:t>CHECK THAT EXPECTED TIME IN THE SHOWER IS THE SAME:</a:t>
            </a:r>
          </a:p>
          <a:p>
            <a:endParaRPr lang="en-US" b="1" dirty="0" smtClean="0">
              <a:solidFill>
                <a:srgbClr val="C00000"/>
              </a:solidFill>
            </a:endParaRPr>
          </a:p>
          <a:p>
            <a:pPr lvl="1"/>
            <a:r>
              <a:rPr lang="en-US" dirty="0" smtClean="0"/>
              <a:t>A PROC PRINT of the first 10 values will demonstrate that the probability value of the expected time in the shower is the same value from PROC GENMOD and from the SCORE CODE.</a:t>
            </a:r>
          </a:p>
          <a:p>
            <a:pPr lvl="1"/>
            <a:endParaRPr lang="en-US" dirty="0" smtClean="0"/>
          </a:p>
          <a:p>
            <a:pPr lvl="1"/>
            <a:endParaRPr lang="en-US" dirty="0"/>
          </a:p>
          <a:p>
            <a:pPr lvl="2"/>
            <a:r>
              <a:rPr lang="en-US" sz="1400" b="1" dirty="0" err="1">
                <a:solidFill>
                  <a:srgbClr val="0070C0"/>
                </a:solidFill>
                <a:latin typeface="Courier New" pitchFamily="49" charset="0"/>
                <a:cs typeface="Courier New" pitchFamily="49" charset="0"/>
              </a:rPr>
              <a:t>proc</a:t>
            </a:r>
            <a:r>
              <a:rPr lang="en-US" sz="1400" b="1" dirty="0">
                <a:solidFill>
                  <a:srgbClr val="0070C0"/>
                </a:solidFill>
                <a:latin typeface="Courier New" pitchFamily="49" charset="0"/>
                <a:cs typeface="Courier New" pitchFamily="49" charset="0"/>
              </a:rPr>
              <a:t> print data=&amp;TEMPFILE.(</a:t>
            </a:r>
            <a:r>
              <a:rPr lang="en-US" sz="1400" b="1" dirty="0" err="1">
                <a:solidFill>
                  <a:srgbClr val="0070C0"/>
                </a:solidFill>
                <a:latin typeface="Courier New" pitchFamily="49" charset="0"/>
                <a:cs typeface="Courier New" pitchFamily="49" charset="0"/>
              </a:rPr>
              <a:t>obs</a:t>
            </a:r>
            <a:r>
              <a:rPr lang="en-US" sz="1400" b="1" dirty="0">
                <a:solidFill>
                  <a:srgbClr val="0070C0"/>
                </a:solidFill>
                <a:latin typeface="Courier New" pitchFamily="49" charset="0"/>
                <a:cs typeface="Courier New" pitchFamily="49" charset="0"/>
              </a:rPr>
              <a:t>=10);</a:t>
            </a:r>
          </a:p>
          <a:p>
            <a:pPr lvl="2"/>
            <a:r>
              <a:rPr lang="en-US" sz="1400" b="1" dirty="0" err="1">
                <a:solidFill>
                  <a:srgbClr val="0070C0"/>
                </a:solidFill>
                <a:latin typeface="Courier New" pitchFamily="49" charset="0"/>
                <a:cs typeface="Courier New" pitchFamily="49" charset="0"/>
              </a:rPr>
              <a:t>var</a:t>
            </a:r>
            <a:r>
              <a:rPr lang="en-US" sz="1400" b="1" dirty="0">
                <a:solidFill>
                  <a:srgbClr val="0070C0"/>
                </a:solidFill>
                <a:latin typeface="Courier New" pitchFamily="49" charset="0"/>
                <a:cs typeface="Courier New" pitchFamily="49" charset="0"/>
              </a:rPr>
              <a:t> P_TARGET_ZIP P_SCORE_ZIP;</a:t>
            </a:r>
          </a:p>
          <a:p>
            <a:pPr lvl="2"/>
            <a:r>
              <a:rPr lang="en-US" sz="1400" b="1" dirty="0">
                <a:solidFill>
                  <a:srgbClr val="0070C0"/>
                </a:solidFill>
                <a:latin typeface="Courier New" pitchFamily="49" charset="0"/>
                <a:cs typeface="Courier New" pitchFamily="49" charset="0"/>
              </a:rPr>
              <a:t>run;</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32481593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677656"/>
          </a:xfrm>
          <a:prstGeom prst="rect">
            <a:avLst/>
          </a:prstGeom>
          <a:noFill/>
        </p:spPr>
        <p:txBody>
          <a:bodyPr wrap="square" rtlCol="0">
            <a:spAutoFit/>
          </a:bodyPr>
          <a:lstStyle/>
          <a:p>
            <a:r>
              <a:rPr lang="en-US" b="1" dirty="0" smtClean="0">
                <a:solidFill>
                  <a:srgbClr val="C00000"/>
                </a:solidFill>
              </a:rPr>
              <a:t>CHECK THAT EXPECTED TIME IN THE SHOWER IS THE SAME:</a:t>
            </a:r>
          </a:p>
          <a:p>
            <a:endParaRPr lang="en-US" b="1" dirty="0" smtClean="0">
              <a:solidFill>
                <a:srgbClr val="C00000"/>
              </a:solidFill>
            </a:endParaRPr>
          </a:p>
          <a:p>
            <a:pPr lvl="1"/>
            <a:r>
              <a:rPr lang="en-US" dirty="0" smtClean="0"/>
              <a:t>A PROC PRINT of the first 10 values will demonstrate that the probability value of the expected time in the shower is the same value from PROC GENMOD and from the SCORE CODE. </a:t>
            </a:r>
            <a:r>
              <a:rPr lang="en-US" b="1" dirty="0" smtClean="0">
                <a:solidFill>
                  <a:srgbClr val="FF0000"/>
                </a:solidFill>
              </a:rPr>
              <a:t>The values are close, but there are rounding errors.</a:t>
            </a:r>
          </a:p>
          <a:p>
            <a:pPr lvl="1"/>
            <a:endParaRPr lang="en-US" dirty="0"/>
          </a:p>
          <a:p>
            <a:pPr lvl="1"/>
            <a:endParaRPr lang="en-US" dirty="0"/>
          </a:p>
          <a:p>
            <a:pPr lvl="2"/>
            <a:r>
              <a:rPr lang="en-US" sz="1400" b="1" dirty="0" err="1">
                <a:solidFill>
                  <a:srgbClr val="0070C0"/>
                </a:solidFill>
                <a:latin typeface="Courier New" pitchFamily="49" charset="0"/>
                <a:cs typeface="Courier New" pitchFamily="49" charset="0"/>
              </a:rPr>
              <a:t>proc</a:t>
            </a:r>
            <a:r>
              <a:rPr lang="en-US" sz="1400" b="1" dirty="0">
                <a:solidFill>
                  <a:srgbClr val="0070C0"/>
                </a:solidFill>
                <a:latin typeface="Courier New" pitchFamily="49" charset="0"/>
                <a:cs typeface="Courier New" pitchFamily="49" charset="0"/>
              </a:rPr>
              <a:t> print data=&amp;TEMPFILE.(</a:t>
            </a:r>
            <a:r>
              <a:rPr lang="en-US" sz="1400" b="1" dirty="0" err="1">
                <a:solidFill>
                  <a:srgbClr val="0070C0"/>
                </a:solidFill>
                <a:latin typeface="Courier New" pitchFamily="49" charset="0"/>
                <a:cs typeface="Courier New" pitchFamily="49" charset="0"/>
              </a:rPr>
              <a:t>obs</a:t>
            </a:r>
            <a:r>
              <a:rPr lang="en-US" sz="1400" b="1" dirty="0">
                <a:solidFill>
                  <a:srgbClr val="0070C0"/>
                </a:solidFill>
                <a:latin typeface="Courier New" pitchFamily="49" charset="0"/>
                <a:cs typeface="Courier New" pitchFamily="49" charset="0"/>
              </a:rPr>
              <a:t>=10);</a:t>
            </a:r>
          </a:p>
          <a:p>
            <a:pPr lvl="2"/>
            <a:r>
              <a:rPr lang="en-US" sz="1400" b="1" dirty="0" err="1">
                <a:solidFill>
                  <a:srgbClr val="0070C0"/>
                </a:solidFill>
                <a:latin typeface="Courier New" pitchFamily="49" charset="0"/>
                <a:cs typeface="Courier New" pitchFamily="49" charset="0"/>
              </a:rPr>
              <a:t>var</a:t>
            </a:r>
            <a:r>
              <a:rPr lang="en-US" sz="1400" b="1" dirty="0">
                <a:solidFill>
                  <a:srgbClr val="0070C0"/>
                </a:solidFill>
                <a:latin typeface="Courier New" pitchFamily="49" charset="0"/>
                <a:cs typeface="Courier New" pitchFamily="49" charset="0"/>
              </a:rPr>
              <a:t> P_TARGET_ZIP P_SCORE_ZIP;</a:t>
            </a:r>
          </a:p>
          <a:p>
            <a:pPr lvl="2"/>
            <a:r>
              <a:rPr lang="en-US" sz="1400" b="1" dirty="0">
                <a:solidFill>
                  <a:srgbClr val="0070C0"/>
                </a:solidFill>
                <a:latin typeface="Courier New" pitchFamily="49" charset="0"/>
                <a:cs typeface="Courier New" pitchFamily="49" charset="0"/>
              </a:rPr>
              <a:t>run;</a:t>
            </a:r>
            <a:endParaRPr lang="en-US" sz="1400" b="1" dirty="0" smtClean="0">
              <a:solidFill>
                <a:srgbClr val="0070C0"/>
              </a:solidFill>
              <a:latin typeface="Courier New" pitchFamily="49" charset="0"/>
              <a:cs typeface="Courier New" pitchFamily="49"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429000"/>
            <a:ext cx="24574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647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4832092"/>
          </a:xfrm>
          <a:prstGeom prst="rect">
            <a:avLst/>
          </a:prstGeom>
          <a:noFill/>
        </p:spPr>
        <p:txBody>
          <a:bodyPr wrap="square" rtlCol="0">
            <a:spAutoFit/>
          </a:bodyPr>
          <a:lstStyle/>
          <a:p>
            <a:r>
              <a:rPr lang="en-US" b="1" dirty="0" smtClean="0">
                <a:solidFill>
                  <a:srgbClr val="C00000"/>
                </a:solidFill>
              </a:rPr>
              <a:t>CHECK THAT EXPECTED TIME IN THE SHOWER IS THE SAME:</a:t>
            </a:r>
          </a:p>
          <a:p>
            <a:endParaRPr lang="en-US" b="1" dirty="0" smtClean="0">
              <a:solidFill>
                <a:srgbClr val="C00000"/>
              </a:solidFill>
            </a:endParaRPr>
          </a:p>
          <a:p>
            <a:pPr lvl="1"/>
            <a:r>
              <a:rPr lang="en-US" dirty="0" smtClean="0"/>
              <a:t>A PROC PRINT of the first 10 values will demonstrate that the probability value of the expected time in the shower is the same value from PROC GENMOD and from the SCORE CODE. The values are close, but there are rounding errors. </a:t>
            </a:r>
            <a:r>
              <a:rPr lang="en-US" b="1" dirty="0" smtClean="0">
                <a:solidFill>
                  <a:srgbClr val="FF0000"/>
                </a:solidFill>
              </a:rPr>
              <a:t>Rounding to the nearest 0.1, the values are shown to be close.</a:t>
            </a:r>
          </a:p>
          <a:p>
            <a:pPr lvl="1"/>
            <a:endParaRPr lang="en-US" dirty="0" smtClean="0"/>
          </a:p>
          <a:p>
            <a:pPr lvl="2"/>
            <a:r>
              <a:rPr lang="en-US" sz="1400" b="1" dirty="0" err="1" smtClean="0">
                <a:solidFill>
                  <a:srgbClr val="0070C0"/>
                </a:solidFill>
                <a:latin typeface="Courier New" pitchFamily="49" charset="0"/>
                <a:cs typeface="Courier New" pitchFamily="49" charset="0"/>
              </a:rPr>
              <a:t>proc</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print data=&amp;TEMPFILE.(</a:t>
            </a:r>
            <a:r>
              <a:rPr lang="en-US" sz="1400" b="1" dirty="0" err="1">
                <a:solidFill>
                  <a:srgbClr val="0070C0"/>
                </a:solidFill>
                <a:latin typeface="Courier New" pitchFamily="49" charset="0"/>
                <a:cs typeface="Courier New" pitchFamily="49" charset="0"/>
              </a:rPr>
              <a:t>obs</a:t>
            </a:r>
            <a:r>
              <a:rPr lang="en-US" sz="1400" b="1" dirty="0">
                <a:solidFill>
                  <a:srgbClr val="0070C0"/>
                </a:solidFill>
                <a:latin typeface="Courier New" pitchFamily="49" charset="0"/>
                <a:cs typeface="Courier New" pitchFamily="49" charset="0"/>
              </a:rPr>
              <a:t>=10);</a:t>
            </a:r>
          </a:p>
          <a:p>
            <a:pPr lvl="2"/>
            <a:r>
              <a:rPr lang="en-US" sz="1400" b="1" dirty="0" err="1">
                <a:solidFill>
                  <a:srgbClr val="0070C0"/>
                </a:solidFill>
                <a:latin typeface="Courier New" pitchFamily="49" charset="0"/>
                <a:cs typeface="Courier New" pitchFamily="49" charset="0"/>
              </a:rPr>
              <a:t>var</a:t>
            </a:r>
            <a:r>
              <a:rPr lang="en-US" sz="1400" b="1" dirty="0">
                <a:solidFill>
                  <a:srgbClr val="0070C0"/>
                </a:solidFill>
                <a:latin typeface="Courier New" pitchFamily="49" charset="0"/>
                <a:cs typeface="Courier New" pitchFamily="49" charset="0"/>
              </a:rPr>
              <a:t> P_TARGET_ZIP P_SCORE_ZIP;</a:t>
            </a:r>
          </a:p>
          <a:p>
            <a:pPr lvl="2"/>
            <a:r>
              <a:rPr lang="en-US" sz="1400" b="1" dirty="0">
                <a:solidFill>
                  <a:srgbClr val="0070C0"/>
                </a:solidFill>
                <a:latin typeface="Courier New" pitchFamily="49" charset="0"/>
                <a:cs typeface="Courier New" pitchFamily="49" charset="0"/>
              </a:rPr>
              <a:t>run</a:t>
            </a:r>
            <a:r>
              <a:rPr lang="en-US" sz="1400" b="1" dirty="0" smtClean="0">
                <a:solidFill>
                  <a:srgbClr val="0070C0"/>
                </a:solidFill>
                <a:latin typeface="Courier New" pitchFamily="49" charset="0"/>
                <a:cs typeface="Courier New" pitchFamily="49" charset="0"/>
              </a:rPr>
              <a:t>;</a:t>
            </a:r>
          </a:p>
          <a:p>
            <a:pPr lvl="2"/>
            <a:endParaRPr lang="en-US" sz="1400" b="1" dirty="0">
              <a:solidFill>
                <a:srgbClr val="0070C0"/>
              </a:solidFill>
              <a:latin typeface="Courier New" pitchFamily="49" charset="0"/>
              <a:cs typeface="Courier New" pitchFamily="49" charset="0"/>
            </a:endParaRPr>
          </a:p>
          <a:p>
            <a:pPr lvl="2"/>
            <a:r>
              <a:rPr lang="en-US" sz="1400" b="1" dirty="0">
                <a:solidFill>
                  <a:srgbClr val="0070C0"/>
                </a:solidFill>
                <a:latin typeface="Courier New" pitchFamily="49" charset="0"/>
                <a:cs typeface="Courier New" pitchFamily="49" charset="0"/>
              </a:rPr>
              <a:t>data &amp;TEMPFILE.;</a:t>
            </a:r>
          </a:p>
          <a:p>
            <a:pPr lvl="2"/>
            <a:r>
              <a:rPr lang="en-US" sz="1400" b="1" dirty="0">
                <a:solidFill>
                  <a:srgbClr val="0070C0"/>
                </a:solidFill>
                <a:latin typeface="Courier New" pitchFamily="49" charset="0"/>
                <a:cs typeface="Courier New" pitchFamily="49" charset="0"/>
              </a:rPr>
              <a:t>set &amp;TEMPFILE.;</a:t>
            </a:r>
          </a:p>
          <a:p>
            <a:pPr lvl="2"/>
            <a:r>
              <a:rPr lang="en-US" sz="1400" b="1" dirty="0">
                <a:solidFill>
                  <a:srgbClr val="0070C0"/>
                </a:solidFill>
                <a:latin typeface="Courier New" pitchFamily="49" charset="0"/>
                <a:cs typeface="Courier New" pitchFamily="49" charset="0"/>
              </a:rPr>
              <a:t>P_TARGET_ZIP = round(P_TARGET_ZIP,0.1);</a:t>
            </a:r>
          </a:p>
          <a:p>
            <a:pPr lvl="2"/>
            <a:r>
              <a:rPr lang="en-US" sz="1400" b="1" dirty="0">
                <a:solidFill>
                  <a:srgbClr val="0070C0"/>
                </a:solidFill>
                <a:latin typeface="Courier New" pitchFamily="49" charset="0"/>
                <a:cs typeface="Courier New" pitchFamily="49" charset="0"/>
              </a:rPr>
              <a:t>P_SCORE_ZIP = round(P_SCORE_ZIP,0.1);</a:t>
            </a:r>
          </a:p>
          <a:p>
            <a:pPr lvl="2"/>
            <a:r>
              <a:rPr lang="en-US" sz="1400" b="1" dirty="0">
                <a:solidFill>
                  <a:srgbClr val="0070C0"/>
                </a:solidFill>
                <a:latin typeface="Courier New" pitchFamily="49" charset="0"/>
                <a:cs typeface="Courier New" pitchFamily="49" charset="0"/>
              </a:rPr>
              <a:t>run;</a:t>
            </a:r>
          </a:p>
          <a:p>
            <a:pPr lvl="2"/>
            <a:endParaRPr lang="en-US" sz="1400" b="1" dirty="0">
              <a:solidFill>
                <a:srgbClr val="0070C0"/>
              </a:solidFill>
              <a:latin typeface="Courier New" pitchFamily="49" charset="0"/>
              <a:cs typeface="Courier New" pitchFamily="49" charset="0"/>
            </a:endParaRPr>
          </a:p>
          <a:p>
            <a:pPr lvl="2"/>
            <a:r>
              <a:rPr lang="en-US" sz="1400" b="1" dirty="0" err="1">
                <a:solidFill>
                  <a:srgbClr val="0070C0"/>
                </a:solidFill>
                <a:latin typeface="Courier New" pitchFamily="49" charset="0"/>
                <a:cs typeface="Courier New" pitchFamily="49" charset="0"/>
              </a:rPr>
              <a:t>proc</a:t>
            </a:r>
            <a:r>
              <a:rPr lang="en-US" sz="1400" b="1" dirty="0">
                <a:solidFill>
                  <a:srgbClr val="0070C0"/>
                </a:solidFill>
                <a:latin typeface="Courier New" pitchFamily="49" charset="0"/>
                <a:cs typeface="Courier New" pitchFamily="49" charset="0"/>
              </a:rPr>
              <a:t> print data=&amp;TEMPFILE.(</a:t>
            </a:r>
            <a:r>
              <a:rPr lang="en-US" sz="1400" b="1" dirty="0" err="1">
                <a:solidFill>
                  <a:srgbClr val="0070C0"/>
                </a:solidFill>
                <a:latin typeface="Courier New" pitchFamily="49" charset="0"/>
                <a:cs typeface="Courier New" pitchFamily="49" charset="0"/>
              </a:rPr>
              <a:t>obs</a:t>
            </a:r>
            <a:r>
              <a:rPr lang="en-US" sz="1400" b="1" dirty="0">
                <a:solidFill>
                  <a:srgbClr val="0070C0"/>
                </a:solidFill>
                <a:latin typeface="Courier New" pitchFamily="49" charset="0"/>
                <a:cs typeface="Courier New" pitchFamily="49" charset="0"/>
              </a:rPr>
              <a:t>=10);</a:t>
            </a:r>
          </a:p>
          <a:p>
            <a:pPr lvl="2"/>
            <a:r>
              <a:rPr lang="en-US" sz="1400" b="1" dirty="0" err="1">
                <a:solidFill>
                  <a:srgbClr val="0070C0"/>
                </a:solidFill>
                <a:latin typeface="Courier New" pitchFamily="49" charset="0"/>
                <a:cs typeface="Courier New" pitchFamily="49" charset="0"/>
              </a:rPr>
              <a:t>var</a:t>
            </a:r>
            <a:r>
              <a:rPr lang="en-US" sz="1400" b="1" dirty="0">
                <a:solidFill>
                  <a:srgbClr val="0070C0"/>
                </a:solidFill>
                <a:latin typeface="Courier New" pitchFamily="49" charset="0"/>
                <a:cs typeface="Courier New" pitchFamily="49" charset="0"/>
              </a:rPr>
              <a:t> P_TARGET_ZIP P_SCORE_ZIP;</a:t>
            </a:r>
          </a:p>
          <a:p>
            <a:pPr lvl="2"/>
            <a:r>
              <a:rPr lang="en-US" sz="1400" b="1" dirty="0">
                <a:solidFill>
                  <a:srgbClr val="0070C0"/>
                </a:solidFill>
                <a:latin typeface="Courier New" pitchFamily="49" charset="0"/>
                <a:cs typeface="Courier New" pitchFamily="49" charset="0"/>
              </a:rPr>
              <a:t>run;</a:t>
            </a:r>
            <a:endParaRPr lang="en-US" sz="1400" b="1" dirty="0" smtClean="0">
              <a:solidFill>
                <a:srgbClr val="0070C0"/>
              </a:solidFill>
              <a:latin typeface="Courier New" pitchFamily="49" charset="0"/>
              <a:cs typeface="Courier New" pitchFamily="49"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71246"/>
            <a:ext cx="24479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851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C00000"/>
                </a:solidFill>
              </a:rPr>
              <a:t>Create Synthetic Data</a:t>
            </a:r>
            <a:endParaRPr lang="en-US" b="1" dirty="0">
              <a:solidFill>
                <a:srgbClr val="C00000"/>
              </a:solidFill>
            </a:endParaRPr>
          </a:p>
        </p:txBody>
      </p:sp>
      <p:sp>
        <p:nvSpPr>
          <p:cNvPr id="3" name="Subtitle 2"/>
          <p:cNvSpPr>
            <a:spLocks noGrp="1"/>
          </p:cNvSpPr>
          <p:nvPr>
            <p:ph type="subTitle" idx="1"/>
          </p:nvPr>
        </p:nvSpPr>
        <p:spPr/>
        <p:txBody>
          <a:bodyPr>
            <a:normAutofit/>
          </a:bodyPr>
          <a:lstStyle/>
          <a:p>
            <a:endParaRPr lang="en-US" sz="4000" dirty="0"/>
          </a:p>
        </p:txBody>
      </p:sp>
    </p:spTree>
    <p:extLst>
      <p:ext uri="{BB962C8B-B14F-4D97-AF65-F5344CB8AC3E}">
        <p14:creationId xmlns:p14="http://schemas.microsoft.com/office/powerpoint/2010/main" val="29273296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a:solidFill>
                  <a:srgbClr val="C00000"/>
                </a:solidFill>
              </a:rPr>
              <a:t>Method 3</a:t>
            </a:r>
            <a:r>
              <a:rPr lang="en-US" b="1" dirty="0" smtClean="0">
                <a:solidFill>
                  <a:srgbClr val="C00000"/>
                </a:solidFill>
              </a:rPr>
              <a:t>: Zero Inflated Negative Binomial “ZINB” Regression</a:t>
            </a:r>
            <a:endParaRPr lang="en-US" dirty="0"/>
          </a:p>
        </p:txBody>
      </p:sp>
    </p:spTree>
    <p:extLst>
      <p:ext uri="{BB962C8B-B14F-4D97-AF65-F5344CB8AC3E}">
        <p14:creationId xmlns:p14="http://schemas.microsoft.com/office/powerpoint/2010/main" val="23610184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3: ZINB Regression</a:t>
            </a:r>
            <a:endParaRPr lang="en-US" sz="2800" b="1" dirty="0">
              <a:solidFill>
                <a:srgbClr val="C00000"/>
              </a:solidFill>
            </a:endParaRPr>
          </a:p>
        </p:txBody>
      </p:sp>
      <p:sp>
        <p:nvSpPr>
          <p:cNvPr id="3" name="TextBox 2"/>
          <p:cNvSpPr txBox="1"/>
          <p:nvPr/>
        </p:nvSpPr>
        <p:spPr>
          <a:xfrm>
            <a:off x="457200" y="1676400"/>
            <a:ext cx="8229600" cy="2862322"/>
          </a:xfrm>
          <a:prstGeom prst="rect">
            <a:avLst/>
          </a:prstGeom>
          <a:noFill/>
        </p:spPr>
        <p:txBody>
          <a:bodyPr wrap="square" rtlCol="0">
            <a:spAutoFit/>
          </a:bodyPr>
          <a:lstStyle/>
          <a:p>
            <a:r>
              <a:rPr lang="en-US" b="1" dirty="0" smtClean="0">
                <a:solidFill>
                  <a:srgbClr val="C00000"/>
                </a:solidFill>
              </a:rPr>
              <a:t>Method:</a:t>
            </a:r>
          </a:p>
          <a:p>
            <a:pPr marL="285750" indent="-285750">
              <a:buFont typeface="Arial" pitchFamily="34" charset="0"/>
              <a:buChar char="•"/>
            </a:pPr>
            <a:r>
              <a:rPr lang="en-US" b="1" dirty="0" smtClean="0"/>
              <a:t>Exactly the same as Method 2: ZIP Regression, except that it is a different distribution. Use “ZINB” instead of “ZIP”</a:t>
            </a:r>
          </a:p>
          <a:p>
            <a:endParaRPr lang="en-US" b="1" dirty="0"/>
          </a:p>
          <a:p>
            <a:r>
              <a:rPr lang="en-US" b="1" dirty="0" smtClean="0">
                <a:solidFill>
                  <a:srgbClr val="C00000"/>
                </a:solidFill>
              </a:rPr>
              <a:t>Advantages:</a:t>
            </a:r>
          </a:p>
          <a:p>
            <a:pPr marL="285750" indent="-285750">
              <a:buFont typeface="Arial" pitchFamily="34" charset="0"/>
              <a:buChar char="•"/>
            </a:pPr>
            <a:r>
              <a:rPr lang="en-US" b="1" dirty="0" smtClean="0"/>
              <a:t>Everything is the same as ZIP … including the advantages.</a:t>
            </a:r>
          </a:p>
          <a:p>
            <a:pPr marL="285750" indent="-285750">
              <a:buFont typeface="Arial" pitchFamily="34" charset="0"/>
              <a:buChar char="•"/>
            </a:pPr>
            <a:r>
              <a:rPr lang="en-US" b="1" dirty="0" smtClean="0"/>
              <a:t>Since there are virtually no differences, why not try ZINB and see what happens.</a:t>
            </a:r>
            <a:endParaRPr lang="en-US" b="1" dirty="0"/>
          </a:p>
          <a:p>
            <a:endParaRPr lang="en-US" b="1" dirty="0" smtClean="0"/>
          </a:p>
          <a:p>
            <a:r>
              <a:rPr lang="en-US" b="1" dirty="0" smtClean="0">
                <a:solidFill>
                  <a:srgbClr val="C00000"/>
                </a:solidFill>
              </a:rPr>
              <a:t>Disadvantages:</a:t>
            </a:r>
          </a:p>
          <a:p>
            <a:pPr marL="285750" indent="-285750">
              <a:buFont typeface="Arial" pitchFamily="34" charset="0"/>
              <a:buChar char="•"/>
            </a:pPr>
            <a:r>
              <a:rPr lang="en-US" b="1" dirty="0" smtClean="0"/>
              <a:t>Same as ZIP</a:t>
            </a:r>
          </a:p>
        </p:txBody>
      </p:sp>
    </p:spTree>
    <p:extLst>
      <p:ext uri="{BB962C8B-B14F-4D97-AF65-F5344CB8AC3E}">
        <p14:creationId xmlns:p14="http://schemas.microsoft.com/office/powerpoint/2010/main" val="35339280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a:t>
            </a:r>
            <a:r>
              <a:rPr lang="en-US" sz="2800" b="1" dirty="0" smtClean="0">
                <a:solidFill>
                  <a:srgbClr val="C00000"/>
                </a:solidFill>
              </a:rPr>
              <a:t>3: ZINB </a:t>
            </a:r>
            <a:r>
              <a:rPr lang="en-US" sz="2800" b="1" dirty="0">
                <a:solidFill>
                  <a:srgbClr val="C00000"/>
                </a:solidFill>
              </a:rPr>
              <a:t>Regression</a:t>
            </a:r>
          </a:p>
        </p:txBody>
      </p:sp>
      <p:sp>
        <p:nvSpPr>
          <p:cNvPr id="3" name="TextBox 2"/>
          <p:cNvSpPr txBox="1"/>
          <p:nvPr/>
        </p:nvSpPr>
        <p:spPr>
          <a:xfrm>
            <a:off x="457200" y="1676400"/>
            <a:ext cx="8229600" cy="2769989"/>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a:solidFill>
                  <a:schemeClr val="accent1"/>
                </a:solidFill>
                <a:latin typeface="Courier New" pitchFamily="49" charset="0"/>
                <a:cs typeface="Courier New" pitchFamily="49" charset="0"/>
              </a:rPr>
              <a:t>dist</a:t>
            </a:r>
            <a:r>
              <a:rPr lang="en-US" sz="1400" b="1" dirty="0">
                <a:solidFill>
                  <a:schemeClr val="accent1"/>
                </a:solidFill>
                <a:latin typeface="Courier New" pitchFamily="49" charset="0"/>
                <a:cs typeface="Courier New" pitchFamily="49" charset="0"/>
              </a:rPr>
              <a:t>=ZIP link=log;</a:t>
            </a:r>
          </a:p>
          <a:p>
            <a:pPr lvl="2"/>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zeromodel</a:t>
            </a:r>
            <a:r>
              <a:rPr lang="en-US" sz="1400" b="1" dirty="0">
                <a:solidFill>
                  <a:schemeClr val="accent1"/>
                </a:solidFill>
                <a:latin typeface="Courier New" pitchFamily="49" charset="0"/>
                <a:cs typeface="Courier New" pitchFamily="49" charset="0"/>
              </a:rPr>
              <a:t> SEX AGE_RANGE / link=</a:t>
            </a:r>
            <a:r>
              <a:rPr lang="en-US" sz="1400" b="1" dirty="0" err="1">
                <a:solidFill>
                  <a:schemeClr val="accent1"/>
                </a:solidFill>
                <a:latin typeface="Courier New" pitchFamily="49" charset="0"/>
                <a:cs typeface="Courier New" pitchFamily="49" charset="0"/>
              </a:rPr>
              <a:t>logit</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smtClean="0">
                <a:solidFill>
                  <a:schemeClr val="accent1"/>
                </a:solidFill>
                <a:latin typeface="Courier New" pitchFamily="49" charset="0"/>
                <a:cs typeface="Courier New" pitchFamily="49" charset="0"/>
              </a:rPr>
              <a:t>pred</a:t>
            </a:r>
            <a:r>
              <a:rPr lang="en-US" sz="1400" b="1" dirty="0" smtClean="0">
                <a:solidFill>
                  <a:schemeClr val="accent1"/>
                </a:solidFill>
                <a:latin typeface="Courier New" pitchFamily="49" charset="0"/>
                <a:cs typeface="Courier New" pitchFamily="49" charset="0"/>
              </a:rPr>
              <a:t>=P_TARGET_ZINB </a:t>
            </a:r>
            <a:r>
              <a:rPr lang="en-US" sz="1400" b="1" dirty="0" err="1" smtClean="0">
                <a:solidFill>
                  <a:schemeClr val="accent1"/>
                </a:solidFill>
                <a:latin typeface="Courier New" pitchFamily="49" charset="0"/>
                <a:cs typeface="Courier New" pitchFamily="49" charset="0"/>
              </a:rPr>
              <a:t>pzero</a:t>
            </a:r>
            <a:r>
              <a:rPr lang="en-US" sz="1400" b="1" dirty="0" smtClean="0">
                <a:solidFill>
                  <a:schemeClr val="accent1"/>
                </a:solidFill>
                <a:latin typeface="Courier New" pitchFamily="49" charset="0"/>
                <a:cs typeface="Courier New" pitchFamily="49" charset="0"/>
              </a:rPr>
              <a:t>=P_ZERO_ZINB;</a:t>
            </a:r>
            <a:endParaRPr lang="en-US" sz="1400" b="1" dirty="0">
              <a:solidFill>
                <a:schemeClr val="accent1"/>
              </a:solidFill>
              <a:latin typeface="Courier New" pitchFamily="49" charset="0"/>
              <a:cs typeface="Courier New" pitchFamily="49" charset="0"/>
            </a:endParaRP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The Code for a ZINB model is similar to a ZIP model except that the ZIP option is changed to ZINB.</a:t>
            </a:r>
            <a:endParaRPr lang="en-US" b="1" dirty="0"/>
          </a:p>
        </p:txBody>
      </p:sp>
    </p:spTree>
    <p:extLst>
      <p:ext uri="{BB962C8B-B14F-4D97-AF65-F5344CB8AC3E}">
        <p14:creationId xmlns:p14="http://schemas.microsoft.com/office/powerpoint/2010/main" val="40535444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a:t>
            </a:r>
            <a:r>
              <a:rPr lang="en-US" sz="2800" b="1" dirty="0" smtClean="0">
                <a:solidFill>
                  <a:srgbClr val="C00000"/>
                </a:solidFill>
              </a:rPr>
              <a:t>3: ZINB </a:t>
            </a:r>
            <a:r>
              <a:rPr lang="en-US" sz="2800" b="1" dirty="0">
                <a:solidFill>
                  <a:srgbClr val="C00000"/>
                </a:solidFill>
              </a:rPr>
              <a:t>Regression</a:t>
            </a:r>
          </a:p>
        </p:txBody>
      </p:sp>
      <p:sp>
        <p:nvSpPr>
          <p:cNvPr id="3" name="TextBox 2"/>
          <p:cNvSpPr txBox="1"/>
          <p:nvPr/>
        </p:nvSpPr>
        <p:spPr>
          <a:xfrm>
            <a:off x="457200" y="1676400"/>
            <a:ext cx="8229600" cy="2769989"/>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smtClean="0">
                <a:solidFill>
                  <a:srgbClr val="FF0000"/>
                </a:solidFill>
                <a:latin typeface="Courier New" pitchFamily="49" charset="0"/>
                <a:cs typeface="Courier New" pitchFamily="49" charset="0"/>
              </a:rPr>
              <a:t>dist</a:t>
            </a:r>
            <a:r>
              <a:rPr lang="en-US" sz="1400" b="1" dirty="0" smtClean="0">
                <a:solidFill>
                  <a:srgbClr val="FF0000"/>
                </a:solidFill>
                <a:latin typeface="Courier New" pitchFamily="49" charset="0"/>
                <a:cs typeface="Courier New" pitchFamily="49" charset="0"/>
              </a:rPr>
              <a:t>=ZINB</a:t>
            </a:r>
            <a:r>
              <a:rPr lang="en-US" sz="1400" b="1" dirty="0" smtClean="0">
                <a:solidFill>
                  <a:schemeClr val="accent1"/>
                </a:solidFill>
                <a:latin typeface="Courier New" pitchFamily="49" charset="0"/>
                <a:cs typeface="Courier New" pitchFamily="49" charset="0"/>
              </a:rPr>
              <a:t> </a:t>
            </a:r>
            <a:r>
              <a:rPr lang="en-US" sz="1400" b="1" dirty="0">
                <a:solidFill>
                  <a:schemeClr val="accent1"/>
                </a:solidFill>
                <a:latin typeface="Courier New" pitchFamily="49" charset="0"/>
                <a:cs typeface="Courier New" pitchFamily="49" charset="0"/>
              </a:rPr>
              <a:t>link=log;</a:t>
            </a:r>
          </a:p>
          <a:p>
            <a:pPr lvl="2"/>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zeromodel</a:t>
            </a:r>
            <a:r>
              <a:rPr lang="en-US" sz="1400" b="1" dirty="0">
                <a:solidFill>
                  <a:schemeClr val="accent1"/>
                </a:solidFill>
                <a:latin typeface="Courier New" pitchFamily="49" charset="0"/>
                <a:cs typeface="Courier New" pitchFamily="49" charset="0"/>
              </a:rPr>
              <a:t> SEX AGE_RANGE / link=</a:t>
            </a:r>
            <a:r>
              <a:rPr lang="en-US" sz="1400" b="1" dirty="0" err="1">
                <a:solidFill>
                  <a:schemeClr val="accent1"/>
                </a:solidFill>
                <a:latin typeface="Courier New" pitchFamily="49" charset="0"/>
                <a:cs typeface="Courier New" pitchFamily="49" charset="0"/>
              </a:rPr>
              <a:t>logit</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smtClean="0">
                <a:solidFill>
                  <a:schemeClr val="accent1"/>
                </a:solidFill>
                <a:latin typeface="Courier New" pitchFamily="49" charset="0"/>
                <a:cs typeface="Courier New" pitchFamily="49" charset="0"/>
              </a:rPr>
              <a:t>pred</a:t>
            </a:r>
            <a:r>
              <a:rPr lang="en-US" sz="1400" b="1" dirty="0" smtClean="0">
                <a:solidFill>
                  <a:schemeClr val="accent1"/>
                </a:solidFill>
                <a:latin typeface="Courier New" pitchFamily="49" charset="0"/>
                <a:cs typeface="Courier New" pitchFamily="49" charset="0"/>
              </a:rPr>
              <a:t>=P_TARGET_ZINB </a:t>
            </a:r>
            <a:r>
              <a:rPr lang="en-US" sz="1400" b="1" dirty="0" err="1" smtClean="0">
                <a:solidFill>
                  <a:schemeClr val="accent1"/>
                </a:solidFill>
                <a:latin typeface="Courier New" pitchFamily="49" charset="0"/>
                <a:cs typeface="Courier New" pitchFamily="49" charset="0"/>
              </a:rPr>
              <a:t>pzero</a:t>
            </a:r>
            <a:r>
              <a:rPr lang="en-US" sz="1400" b="1" dirty="0" smtClean="0">
                <a:solidFill>
                  <a:schemeClr val="accent1"/>
                </a:solidFill>
                <a:latin typeface="Courier New" pitchFamily="49" charset="0"/>
                <a:cs typeface="Courier New" pitchFamily="49" charset="0"/>
              </a:rPr>
              <a:t>=P_ZERO_ZINB;</a:t>
            </a:r>
            <a:endParaRPr lang="en-US" sz="1400" b="1" dirty="0">
              <a:solidFill>
                <a:schemeClr val="accent1"/>
              </a:solidFill>
              <a:latin typeface="Courier New" pitchFamily="49" charset="0"/>
              <a:cs typeface="Courier New" pitchFamily="49" charset="0"/>
            </a:endParaRP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The Code for a ZINB model is similar to a ZIP model except that the ZIP option is changed to ZINB.</a:t>
            </a:r>
            <a:endParaRPr lang="en-US" b="1" dirty="0"/>
          </a:p>
        </p:txBody>
      </p:sp>
    </p:spTree>
    <p:extLst>
      <p:ext uri="{BB962C8B-B14F-4D97-AF65-F5344CB8AC3E}">
        <p14:creationId xmlns:p14="http://schemas.microsoft.com/office/powerpoint/2010/main" val="20330121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a:t>
            </a:r>
            <a:r>
              <a:rPr lang="en-US" sz="2800" b="1" dirty="0" smtClean="0">
                <a:solidFill>
                  <a:srgbClr val="C00000"/>
                </a:solidFill>
              </a:rPr>
              <a:t>3: ZINB </a:t>
            </a:r>
            <a:r>
              <a:rPr lang="en-US" sz="2800" b="1" dirty="0">
                <a:solidFill>
                  <a:srgbClr val="C00000"/>
                </a:solidFill>
              </a:rPr>
              <a:t>Regression</a:t>
            </a:r>
          </a:p>
        </p:txBody>
      </p:sp>
      <p:sp>
        <p:nvSpPr>
          <p:cNvPr id="3" name="TextBox 2"/>
          <p:cNvSpPr txBox="1"/>
          <p:nvPr/>
        </p:nvSpPr>
        <p:spPr>
          <a:xfrm>
            <a:off x="457200" y="1676400"/>
            <a:ext cx="8229600" cy="2769989"/>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smtClean="0">
                <a:solidFill>
                  <a:schemeClr val="accent1"/>
                </a:solidFill>
                <a:latin typeface="Courier New" pitchFamily="49" charset="0"/>
                <a:cs typeface="Courier New" pitchFamily="49" charset="0"/>
              </a:rPr>
              <a:t>dist</a:t>
            </a:r>
            <a:r>
              <a:rPr lang="en-US" sz="1400" b="1" dirty="0" smtClean="0">
                <a:solidFill>
                  <a:schemeClr val="accent1"/>
                </a:solidFill>
                <a:latin typeface="Courier New" pitchFamily="49" charset="0"/>
                <a:cs typeface="Courier New" pitchFamily="49" charset="0"/>
              </a:rPr>
              <a:t>=ZINB </a:t>
            </a:r>
            <a:r>
              <a:rPr lang="en-US" sz="1400" b="1" dirty="0">
                <a:solidFill>
                  <a:schemeClr val="accent1"/>
                </a:solidFill>
                <a:latin typeface="Courier New" pitchFamily="49" charset="0"/>
                <a:cs typeface="Courier New" pitchFamily="49" charset="0"/>
              </a:rPr>
              <a:t>link=log;</a:t>
            </a:r>
          </a:p>
          <a:p>
            <a:pPr lvl="2"/>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zeromodel</a:t>
            </a:r>
            <a:r>
              <a:rPr lang="en-US" sz="1400" b="1" dirty="0">
                <a:solidFill>
                  <a:schemeClr val="accent1"/>
                </a:solidFill>
                <a:latin typeface="Courier New" pitchFamily="49" charset="0"/>
                <a:cs typeface="Courier New" pitchFamily="49" charset="0"/>
              </a:rPr>
              <a:t> SEX AGE_RANGE / link=</a:t>
            </a:r>
            <a:r>
              <a:rPr lang="en-US" sz="1400" b="1" dirty="0" err="1">
                <a:solidFill>
                  <a:schemeClr val="accent1"/>
                </a:solidFill>
                <a:latin typeface="Courier New" pitchFamily="49" charset="0"/>
                <a:cs typeface="Courier New" pitchFamily="49" charset="0"/>
              </a:rPr>
              <a:t>logit</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smtClean="0">
                <a:solidFill>
                  <a:schemeClr val="accent1"/>
                </a:solidFill>
                <a:latin typeface="Courier New" pitchFamily="49" charset="0"/>
                <a:cs typeface="Courier New" pitchFamily="49" charset="0"/>
              </a:rPr>
              <a:t>pred</a:t>
            </a:r>
            <a:r>
              <a:rPr lang="en-US" sz="1400" b="1" dirty="0" smtClean="0">
                <a:solidFill>
                  <a:schemeClr val="accent1"/>
                </a:solidFill>
                <a:latin typeface="Courier New" pitchFamily="49" charset="0"/>
                <a:cs typeface="Courier New" pitchFamily="49" charset="0"/>
              </a:rPr>
              <a:t>=P_TARGET_ZINB </a:t>
            </a:r>
            <a:r>
              <a:rPr lang="en-US" sz="1400" b="1" dirty="0" err="1" smtClean="0">
                <a:solidFill>
                  <a:schemeClr val="accent1"/>
                </a:solidFill>
                <a:latin typeface="Courier New" pitchFamily="49" charset="0"/>
                <a:cs typeface="Courier New" pitchFamily="49" charset="0"/>
              </a:rPr>
              <a:t>pzero</a:t>
            </a:r>
            <a:r>
              <a:rPr lang="en-US" sz="1400" b="1" dirty="0" smtClean="0">
                <a:solidFill>
                  <a:schemeClr val="accent1"/>
                </a:solidFill>
                <a:latin typeface="Courier New" pitchFamily="49" charset="0"/>
                <a:cs typeface="Courier New" pitchFamily="49" charset="0"/>
              </a:rPr>
              <a:t>=P_ZERO_ZINB;</a:t>
            </a:r>
            <a:endParaRPr lang="en-US" sz="1400" b="1" dirty="0">
              <a:solidFill>
                <a:schemeClr val="accent1"/>
              </a:solidFill>
              <a:latin typeface="Courier New" pitchFamily="49" charset="0"/>
              <a:cs typeface="Courier New" pitchFamily="49" charset="0"/>
            </a:endParaRP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The Code for a ZINB model is similar to a ZIP model except that the ZIP option is changed to ZINB.</a:t>
            </a:r>
            <a:endParaRPr lang="en-US" b="1" dirty="0"/>
          </a:p>
        </p:txBody>
      </p:sp>
    </p:spTree>
    <p:extLst>
      <p:ext uri="{BB962C8B-B14F-4D97-AF65-F5344CB8AC3E}">
        <p14:creationId xmlns:p14="http://schemas.microsoft.com/office/powerpoint/2010/main" val="23893604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a:t>
            </a:r>
            <a:r>
              <a:rPr lang="en-US" sz="2800" b="1" dirty="0" smtClean="0">
                <a:solidFill>
                  <a:srgbClr val="C00000"/>
                </a:solidFill>
              </a:rPr>
              <a:t>3: ZINB </a:t>
            </a:r>
            <a:r>
              <a:rPr lang="en-US" sz="2800" b="1" dirty="0">
                <a:solidFill>
                  <a:srgbClr val="C00000"/>
                </a:solidFill>
              </a:rPr>
              <a:t>Regression</a:t>
            </a:r>
          </a:p>
        </p:txBody>
      </p:sp>
      <p:sp>
        <p:nvSpPr>
          <p:cNvPr id="3" name="TextBox 2"/>
          <p:cNvSpPr txBox="1"/>
          <p:nvPr/>
        </p:nvSpPr>
        <p:spPr>
          <a:xfrm>
            <a:off x="457200" y="1676400"/>
            <a:ext cx="8229600" cy="4154984"/>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smtClean="0">
                <a:solidFill>
                  <a:schemeClr val="accent1"/>
                </a:solidFill>
                <a:latin typeface="Courier New" pitchFamily="49" charset="0"/>
                <a:cs typeface="Courier New" pitchFamily="49" charset="0"/>
              </a:rPr>
              <a:t>dist</a:t>
            </a:r>
            <a:r>
              <a:rPr lang="en-US" sz="1400" b="1" dirty="0" smtClean="0">
                <a:solidFill>
                  <a:schemeClr val="accent1"/>
                </a:solidFill>
                <a:latin typeface="Courier New" pitchFamily="49" charset="0"/>
                <a:cs typeface="Courier New" pitchFamily="49" charset="0"/>
              </a:rPr>
              <a:t>=ZINB </a:t>
            </a:r>
            <a:r>
              <a:rPr lang="en-US" sz="1400" b="1" dirty="0">
                <a:solidFill>
                  <a:schemeClr val="accent1"/>
                </a:solidFill>
                <a:latin typeface="Courier New" pitchFamily="49" charset="0"/>
                <a:cs typeface="Courier New" pitchFamily="49" charset="0"/>
              </a:rPr>
              <a:t>link=log;</a:t>
            </a:r>
          </a:p>
          <a:p>
            <a:pPr lvl="2"/>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zeromodel</a:t>
            </a:r>
            <a:r>
              <a:rPr lang="en-US" sz="1400" b="1" dirty="0">
                <a:solidFill>
                  <a:schemeClr val="accent1"/>
                </a:solidFill>
                <a:latin typeface="Courier New" pitchFamily="49" charset="0"/>
                <a:cs typeface="Courier New" pitchFamily="49" charset="0"/>
              </a:rPr>
              <a:t> </a:t>
            </a:r>
            <a:r>
              <a:rPr lang="en-US" sz="1400" b="1" dirty="0" smtClean="0">
                <a:solidFill>
                  <a:schemeClr val="accent1"/>
                </a:solidFill>
                <a:latin typeface="Courier New" pitchFamily="49" charset="0"/>
                <a:cs typeface="Courier New" pitchFamily="49" charset="0"/>
              </a:rPr>
              <a:t>SEX </a:t>
            </a:r>
            <a:r>
              <a:rPr lang="en-US" sz="1400" b="1" dirty="0">
                <a:solidFill>
                  <a:schemeClr val="accent1"/>
                </a:solidFill>
                <a:latin typeface="Courier New" pitchFamily="49" charset="0"/>
                <a:cs typeface="Courier New" pitchFamily="49" charset="0"/>
              </a:rPr>
              <a:t>AGE_RANGE / link=</a:t>
            </a:r>
            <a:r>
              <a:rPr lang="en-US" sz="1400" b="1" dirty="0" err="1">
                <a:solidFill>
                  <a:schemeClr val="accent1"/>
                </a:solidFill>
                <a:latin typeface="Courier New" pitchFamily="49" charset="0"/>
                <a:cs typeface="Courier New" pitchFamily="49" charset="0"/>
              </a:rPr>
              <a:t>logit</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smtClean="0">
                <a:solidFill>
                  <a:schemeClr val="accent1"/>
                </a:solidFill>
                <a:latin typeface="Courier New" pitchFamily="49" charset="0"/>
                <a:cs typeface="Courier New" pitchFamily="49" charset="0"/>
              </a:rPr>
              <a:t>pred</a:t>
            </a:r>
            <a:r>
              <a:rPr lang="en-US" sz="1400" b="1" dirty="0" smtClean="0">
                <a:solidFill>
                  <a:schemeClr val="accent1"/>
                </a:solidFill>
                <a:latin typeface="Courier New" pitchFamily="49" charset="0"/>
                <a:cs typeface="Courier New" pitchFamily="49" charset="0"/>
              </a:rPr>
              <a:t>=P_TARGET_ZINB </a:t>
            </a:r>
            <a:r>
              <a:rPr lang="en-US" sz="1400" b="1" dirty="0" err="1" smtClean="0">
                <a:solidFill>
                  <a:schemeClr val="accent1"/>
                </a:solidFill>
                <a:latin typeface="Courier New" pitchFamily="49" charset="0"/>
                <a:cs typeface="Courier New" pitchFamily="49" charset="0"/>
              </a:rPr>
              <a:t>pzero</a:t>
            </a:r>
            <a:r>
              <a:rPr lang="en-US" sz="1400" b="1" dirty="0" smtClean="0">
                <a:solidFill>
                  <a:schemeClr val="accent1"/>
                </a:solidFill>
                <a:latin typeface="Courier New" pitchFamily="49" charset="0"/>
                <a:cs typeface="Courier New" pitchFamily="49" charset="0"/>
              </a:rPr>
              <a:t>=P_ZERO_ZINB;</a:t>
            </a:r>
            <a:endParaRPr lang="en-US" sz="1400" b="1" dirty="0">
              <a:solidFill>
                <a:schemeClr val="accent1"/>
              </a:solidFill>
              <a:latin typeface="Courier New" pitchFamily="49" charset="0"/>
              <a:cs typeface="Courier New" pitchFamily="49" charset="0"/>
            </a:endParaRP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The Code for a ZINB model is similar to a ZIP model except that the ZIP option is changed to ZINB.</a:t>
            </a:r>
          </a:p>
          <a:p>
            <a:endParaRPr lang="en-US" b="1" dirty="0"/>
          </a:p>
          <a:p>
            <a:r>
              <a:rPr lang="en-US" b="1" dirty="0" smtClean="0">
                <a:solidFill>
                  <a:srgbClr val="FF0000"/>
                </a:solidFill>
              </a:rPr>
              <a:t>Sometimes, the NEGATIVE BINOMIAL distribution models will converge to the same solution as the POISSON models. In those cases, it might be useful to use different parameters in MODEL and/or ZEROMODEL because getting different answers will improve the chances of finding a good model.</a:t>
            </a:r>
            <a:endParaRPr lang="en-US" b="1" dirty="0">
              <a:solidFill>
                <a:srgbClr val="FF0000"/>
              </a:solidFill>
            </a:endParaRPr>
          </a:p>
        </p:txBody>
      </p:sp>
    </p:spTree>
    <p:extLst>
      <p:ext uri="{BB962C8B-B14F-4D97-AF65-F5344CB8AC3E}">
        <p14:creationId xmlns:p14="http://schemas.microsoft.com/office/powerpoint/2010/main" val="7124977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a:t>
            </a:r>
            <a:r>
              <a:rPr lang="en-US" sz="2800" b="1" dirty="0" smtClean="0">
                <a:solidFill>
                  <a:srgbClr val="C00000"/>
                </a:solidFill>
              </a:rPr>
              <a:t>3: ZINB </a:t>
            </a:r>
            <a:r>
              <a:rPr lang="en-US" sz="2800" b="1" dirty="0">
                <a:solidFill>
                  <a:srgbClr val="C00000"/>
                </a:solidFill>
              </a:rPr>
              <a:t>Regression</a:t>
            </a:r>
          </a:p>
        </p:txBody>
      </p:sp>
      <p:sp>
        <p:nvSpPr>
          <p:cNvPr id="3" name="TextBox 2"/>
          <p:cNvSpPr txBox="1"/>
          <p:nvPr/>
        </p:nvSpPr>
        <p:spPr>
          <a:xfrm>
            <a:off x="457200" y="1676400"/>
            <a:ext cx="8229600" cy="4154984"/>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smtClean="0">
                <a:solidFill>
                  <a:schemeClr val="accent1"/>
                </a:solidFill>
                <a:latin typeface="Courier New" pitchFamily="49" charset="0"/>
                <a:cs typeface="Courier New" pitchFamily="49" charset="0"/>
              </a:rPr>
              <a:t>dist</a:t>
            </a:r>
            <a:r>
              <a:rPr lang="en-US" sz="1400" b="1" dirty="0" smtClean="0">
                <a:solidFill>
                  <a:schemeClr val="accent1"/>
                </a:solidFill>
                <a:latin typeface="Courier New" pitchFamily="49" charset="0"/>
                <a:cs typeface="Courier New" pitchFamily="49" charset="0"/>
              </a:rPr>
              <a:t>=ZINB </a:t>
            </a:r>
            <a:r>
              <a:rPr lang="en-US" sz="1400" b="1" dirty="0">
                <a:solidFill>
                  <a:schemeClr val="accent1"/>
                </a:solidFill>
                <a:latin typeface="Courier New" pitchFamily="49" charset="0"/>
                <a:cs typeface="Courier New" pitchFamily="49" charset="0"/>
              </a:rPr>
              <a:t>link=log;</a:t>
            </a:r>
          </a:p>
          <a:p>
            <a:pPr lvl="2"/>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zeromodel</a:t>
            </a:r>
            <a:r>
              <a:rPr lang="en-US" sz="1400" b="1" dirty="0">
                <a:solidFill>
                  <a:schemeClr val="accent1"/>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INCOME</a:t>
            </a:r>
            <a:r>
              <a:rPr lang="en-US" sz="1400" b="1" dirty="0" smtClean="0">
                <a:solidFill>
                  <a:schemeClr val="accent1"/>
                </a:solidFill>
                <a:latin typeface="Courier New" pitchFamily="49" charset="0"/>
                <a:cs typeface="Courier New" pitchFamily="49" charset="0"/>
              </a:rPr>
              <a:t> SEX </a:t>
            </a:r>
            <a:r>
              <a:rPr lang="en-US" sz="1400" b="1" dirty="0">
                <a:solidFill>
                  <a:schemeClr val="accent1"/>
                </a:solidFill>
                <a:latin typeface="Courier New" pitchFamily="49" charset="0"/>
                <a:cs typeface="Courier New" pitchFamily="49" charset="0"/>
              </a:rPr>
              <a:t>AGE_RANGE / link=</a:t>
            </a:r>
            <a:r>
              <a:rPr lang="en-US" sz="1400" b="1" dirty="0" err="1">
                <a:solidFill>
                  <a:schemeClr val="accent1"/>
                </a:solidFill>
                <a:latin typeface="Courier New" pitchFamily="49" charset="0"/>
                <a:cs typeface="Courier New" pitchFamily="49" charset="0"/>
              </a:rPr>
              <a:t>logit</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smtClean="0">
                <a:solidFill>
                  <a:schemeClr val="accent1"/>
                </a:solidFill>
                <a:latin typeface="Courier New" pitchFamily="49" charset="0"/>
                <a:cs typeface="Courier New" pitchFamily="49" charset="0"/>
              </a:rPr>
              <a:t>pred</a:t>
            </a:r>
            <a:r>
              <a:rPr lang="en-US" sz="1400" b="1" dirty="0" smtClean="0">
                <a:solidFill>
                  <a:schemeClr val="accent1"/>
                </a:solidFill>
                <a:latin typeface="Courier New" pitchFamily="49" charset="0"/>
                <a:cs typeface="Courier New" pitchFamily="49" charset="0"/>
              </a:rPr>
              <a:t>=P_TARGET_ZINB </a:t>
            </a:r>
            <a:r>
              <a:rPr lang="en-US" sz="1400" b="1" dirty="0" err="1" smtClean="0">
                <a:solidFill>
                  <a:schemeClr val="accent1"/>
                </a:solidFill>
                <a:latin typeface="Courier New" pitchFamily="49" charset="0"/>
                <a:cs typeface="Courier New" pitchFamily="49" charset="0"/>
              </a:rPr>
              <a:t>pzero</a:t>
            </a:r>
            <a:r>
              <a:rPr lang="en-US" sz="1400" b="1" dirty="0" smtClean="0">
                <a:solidFill>
                  <a:schemeClr val="accent1"/>
                </a:solidFill>
                <a:latin typeface="Courier New" pitchFamily="49" charset="0"/>
                <a:cs typeface="Courier New" pitchFamily="49" charset="0"/>
              </a:rPr>
              <a:t>=P_ZERO_ZINB;</a:t>
            </a:r>
            <a:endParaRPr lang="en-US" sz="1400" b="1" dirty="0">
              <a:solidFill>
                <a:schemeClr val="accent1"/>
              </a:solidFill>
              <a:latin typeface="Courier New" pitchFamily="49" charset="0"/>
              <a:cs typeface="Courier New" pitchFamily="49" charset="0"/>
            </a:endParaRP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The Code for a ZINB model is similar to a ZIP model except that the ZIP option is changed to ZINB.</a:t>
            </a:r>
          </a:p>
          <a:p>
            <a:endParaRPr lang="en-US" b="1" dirty="0"/>
          </a:p>
          <a:p>
            <a:r>
              <a:rPr lang="en-US" b="1" dirty="0" smtClean="0">
                <a:solidFill>
                  <a:srgbClr val="FF0000"/>
                </a:solidFill>
              </a:rPr>
              <a:t>Sometimes, the NEGATIVE BINOMIAL distribution models will converge to the same solution as the POISSON models. In those cases, it might be useful to use different parameters in </a:t>
            </a:r>
            <a:r>
              <a:rPr lang="en-US" b="1" dirty="0">
                <a:solidFill>
                  <a:srgbClr val="FF0000"/>
                </a:solidFill>
              </a:rPr>
              <a:t>MODEL and/or ZEROMODEL </a:t>
            </a:r>
            <a:r>
              <a:rPr lang="en-US" b="1" dirty="0" smtClean="0">
                <a:solidFill>
                  <a:srgbClr val="FF0000"/>
                </a:solidFill>
              </a:rPr>
              <a:t>because getting different answers will improve the chances of finding a good model.</a:t>
            </a:r>
            <a:endParaRPr lang="en-US" b="1" dirty="0">
              <a:solidFill>
                <a:srgbClr val="FF0000"/>
              </a:solidFill>
            </a:endParaRPr>
          </a:p>
        </p:txBody>
      </p:sp>
    </p:spTree>
    <p:extLst>
      <p:ext uri="{BB962C8B-B14F-4D97-AF65-F5344CB8AC3E}">
        <p14:creationId xmlns:p14="http://schemas.microsoft.com/office/powerpoint/2010/main" val="11789784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a:t>
            </a:r>
            <a:r>
              <a:rPr lang="en-US" sz="2800" b="1" dirty="0" smtClean="0">
                <a:solidFill>
                  <a:srgbClr val="C00000"/>
                </a:solidFill>
              </a:rPr>
              <a:t>3: ZINB Regression</a:t>
            </a:r>
            <a:endParaRPr lang="en-US" sz="2800" b="1" dirty="0">
              <a:solidFill>
                <a:srgbClr val="C00000"/>
              </a:solidFill>
            </a:endParaRPr>
          </a:p>
        </p:txBody>
      </p:sp>
      <p:sp>
        <p:nvSpPr>
          <p:cNvPr id="3" name="TextBox 2"/>
          <p:cNvSpPr txBox="1"/>
          <p:nvPr/>
        </p:nvSpPr>
        <p:spPr>
          <a:xfrm>
            <a:off x="457200" y="1676400"/>
            <a:ext cx="8229600" cy="4154984"/>
          </a:xfrm>
          <a:prstGeom prst="rect">
            <a:avLst/>
          </a:prstGeom>
          <a:noFill/>
        </p:spPr>
        <p:txBody>
          <a:bodyPr wrap="square" rtlCol="0">
            <a:spAutoFit/>
          </a:bodyPr>
          <a:lstStyle/>
          <a:p>
            <a:r>
              <a:rPr lang="en-US" b="1" dirty="0" smtClean="0">
                <a:solidFill>
                  <a:srgbClr val="C00000"/>
                </a:solidFill>
              </a:rPr>
              <a:t>SAS Code:</a:t>
            </a:r>
          </a:p>
          <a:p>
            <a:endParaRPr lang="en-US" dirty="0"/>
          </a:p>
          <a:p>
            <a:pPr lvl="2"/>
            <a:r>
              <a:rPr lang="en-US" sz="1400" b="1" dirty="0" err="1">
                <a:solidFill>
                  <a:schemeClr val="accent1"/>
                </a:solidFill>
                <a:latin typeface="Courier New" pitchFamily="49" charset="0"/>
                <a:cs typeface="Courier New" pitchFamily="49" charset="0"/>
              </a:rPr>
              <a:t>proc</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genmod</a:t>
            </a:r>
            <a:r>
              <a:rPr lang="en-US" sz="1400" b="1" dirty="0">
                <a:solidFill>
                  <a:schemeClr val="accent1"/>
                </a:solidFill>
                <a:latin typeface="Courier New" pitchFamily="49" charset="0"/>
                <a:cs typeface="Courier New" pitchFamily="49" charset="0"/>
              </a:rPr>
              <a:t> data=&amp;TEMPFILE.;</a:t>
            </a:r>
          </a:p>
          <a:p>
            <a:pPr lvl="2"/>
            <a:r>
              <a:rPr lang="en-US" sz="1400" b="1" dirty="0">
                <a:solidFill>
                  <a:schemeClr val="accent1"/>
                </a:solidFill>
                <a:latin typeface="Courier New" pitchFamily="49" charset="0"/>
                <a:cs typeface="Courier New" pitchFamily="49" charset="0"/>
              </a:rPr>
              <a:t>class SEX AGE_RANGE;</a:t>
            </a:r>
          </a:p>
          <a:p>
            <a:pPr lvl="2"/>
            <a:r>
              <a:rPr lang="en-US" sz="1400" b="1" dirty="0">
                <a:solidFill>
                  <a:schemeClr val="accent1"/>
                </a:solidFill>
                <a:latin typeface="Courier New" pitchFamily="49" charset="0"/>
                <a:cs typeface="Courier New" pitchFamily="49" charset="0"/>
              </a:rPr>
              <a:t>   model </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SEX AGE_RANGE / </a:t>
            </a:r>
            <a:r>
              <a:rPr lang="en-US" sz="1400" b="1" dirty="0" err="1" smtClean="0">
                <a:solidFill>
                  <a:schemeClr val="accent1"/>
                </a:solidFill>
                <a:latin typeface="Courier New" pitchFamily="49" charset="0"/>
                <a:cs typeface="Courier New" pitchFamily="49" charset="0"/>
              </a:rPr>
              <a:t>dist</a:t>
            </a:r>
            <a:r>
              <a:rPr lang="en-US" sz="1400" b="1" dirty="0" smtClean="0">
                <a:solidFill>
                  <a:schemeClr val="accent1"/>
                </a:solidFill>
                <a:latin typeface="Courier New" pitchFamily="49" charset="0"/>
                <a:cs typeface="Courier New" pitchFamily="49" charset="0"/>
              </a:rPr>
              <a:t>=ZINB </a:t>
            </a:r>
            <a:r>
              <a:rPr lang="en-US" sz="1400" b="1" dirty="0">
                <a:solidFill>
                  <a:schemeClr val="accent1"/>
                </a:solidFill>
                <a:latin typeface="Courier New" pitchFamily="49" charset="0"/>
                <a:cs typeface="Courier New" pitchFamily="49" charset="0"/>
              </a:rPr>
              <a:t>link=log;</a:t>
            </a:r>
          </a:p>
          <a:p>
            <a:pPr lvl="2"/>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zeromodel</a:t>
            </a:r>
            <a:r>
              <a:rPr lang="en-US" sz="1400" b="1" dirty="0">
                <a:solidFill>
                  <a:schemeClr val="accent1"/>
                </a:solidFill>
                <a:latin typeface="Courier New" pitchFamily="49" charset="0"/>
                <a:cs typeface="Courier New" pitchFamily="49" charset="0"/>
              </a:rPr>
              <a:t> </a:t>
            </a:r>
            <a:r>
              <a:rPr lang="en-US" sz="1400" b="1" dirty="0" smtClean="0">
                <a:solidFill>
                  <a:schemeClr val="accent1"/>
                </a:solidFill>
                <a:latin typeface="Courier New" pitchFamily="49" charset="0"/>
                <a:cs typeface="Courier New" pitchFamily="49" charset="0"/>
              </a:rPr>
              <a:t>INCOME SEX </a:t>
            </a:r>
            <a:r>
              <a:rPr lang="en-US" sz="1400" b="1" dirty="0">
                <a:solidFill>
                  <a:schemeClr val="accent1"/>
                </a:solidFill>
                <a:latin typeface="Courier New" pitchFamily="49" charset="0"/>
                <a:cs typeface="Courier New" pitchFamily="49" charset="0"/>
              </a:rPr>
              <a:t>AGE_RANGE / link=</a:t>
            </a:r>
            <a:r>
              <a:rPr lang="en-US" sz="1400" b="1" dirty="0" err="1">
                <a:solidFill>
                  <a:schemeClr val="accent1"/>
                </a:solidFill>
                <a:latin typeface="Courier New" pitchFamily="49" charset="0"/>
                <a:cs typeface="Courier New" pitchFamily="49" charset="0"/>
              </a:rPr>
              <a:t>logit</a:t>
            </a:r>
            <a:r>
              <a:rPr lang="en-US" sz="1400" b="1" dirty="0">
                <a:solidFill>
                  <a:schemeClr val="accent1"/>
                </a:solidFill>
                <a:latin typeface="Courier New" pitchFamily="49" charset="0"/>
                <a:cs typeface="Courier New" pitchFamily="49" charset="0"/>
              </a:rPr>
              <a:t>;</a:t>
            </a:r>
          </a:p>
          <a:p>
            <a:pPr lvl="2"/>
            <a:r>
              <a:rPr lang="en-US" sz="1400" b="1" dirty="0">
                <a:solidFill>
                  <a:schemeClr val="accent1"/>
                </a:solidFill>
                <a:latin typeface="Courier New" pitchFamily="49" charset="0"/>
                <a:cs typeface="Courier New" pitchFamily="49" charset="0"/>
              </a:rPr>
              <a:t>   output out=&amp;TEMPFILE. </a:t>
            </a:r>
            <a:r>
              <a:rPr lang="en-US" sz="1400" b="1" dirty="0" err="1" smtClean="0">
                <a:solidFill>
                  <a:schemeClr val="accent1"/>
                </a:solidFill>
                <a:latin typeface="Courier New" pitchFamily="49" charset="0"/>
                <a:cs typeface="Courier New" pitchFamily="49" charset="0"/>
              </a:rPr>
              <a:t>pred</a:t>
            </a:r>
            <a:r>
              <a:rPr lang="en-US" sz="1400" b="1" dirty="0" smtClean="0">
                <a:solidFill>
                  <a:schemeClr val="accent1"/>
                </a:solidFill>
                <a:latin typeface="Courier New" pitchFamily="49" charset="0"/>
                <a:cs typeface="Courier New" pitchFamily="49" charset="0"/>
              </a:rPr>
              <a:t>=P_TARGET_ZINB </a:t>
            </a:r>
            <a:r>
              <a:rPr lang="en-US" sz="1400" b="1" dirty="0" err="1" smtClean="0">
                <a:solidFill>
                  <a:schemeClr val="accent1"/>
                </a:solidFill>
                <a:latin typeface="Courier New" pitchFamily="49" charset="0"/>
                <a:cs typeface="Courier New" pitchFamily="49" charset="0"/>
              </a:rPr>
              <a:t>pzero</a:t>
            </a:r>
            <a:r>
              <a:rPr lang="en-US" sz="1400" b="1" dirty="0" smtClean="0">
                <a:solidFill>
                  <a:schemeClr val="accent1"/>
                </a:solidFill>
                <a:latin typeface="Courier New" pitchFamily="49" charset="0"/>
                <a:cs typeface="Courier New" pitchFamily="49" charset="0"/>
              </a:rPr>
              <a:t>=P_ZERO_ZINB;</a:t>
            </a:r>
            <a:endParaRPr lang="en-US" sz="1400" b="1" dirty="0">
              <a:solidFill>
                <a:schemeClr val="accent1"/>
              </a:solidFill>
              <a:latin typeface="Courier New" pitchFamily="49" charset="0"/>
              <a:cs typeface="Courier New" pitchFamily="49" charset="0"/>
            </a:endParaRPr>
          </a:p>
          <a:p>
            <a:pPr lvl="2"/>
            <a:r>
              <a:rPr lang="en-US" sz="1400" b="1" dirty="0">
                <a:solidFill>
                  <a:schemeClr val="accent1"/>
                </a:solidFill>
                <a:latin typeface="Courier New" pitchFamily="49" charset="0"/>
                <a:cs typeface="Courier New" pitchFamily="49" charset="0"/>
              </a:rPr>
              <a:t>run</a:t>
            </a:r>
            <a:r>
              <a:rPr lang="en-US" sz="1400" b="1" dirty="0" smtClean="0">
                <a:solidFill>
                  <a:schemeClr val="accent1"/>
                </a:solidFill>
                <a:latin typeface="Courier New" pitchFamily="49" charset="0"/>
                <a:cs typeface="Courier New" pitchFamily="49" charset="0"/>
              </a:rPr>
              <a:t>;</a:t>
            </a:r>
          </a:p>
          <a:p>
            <a:endParaRPr lang="en-US" dirty="0"/>
          </a:p>
          <a:p>
            <a:r>
              <a:rPr lang="en-US" b="1" dirty="0" smtClean="0"/>
              <a:t>The Code for a ZINB model is similar to a ZIP model except that the ZIP option is changed to ZINB.</a:t>
            </a:r>
          </a:p>
          <a:p>
            <a:endParaRPr lang="en-US" b="1" dirty="0"/>
          </a:p>
          <a:p>
            <a:r>
              <a:rPr lang="en-US" b="1" dirty="0" smtClean="0"/>
              <a:t>Sometimes, the NEGATIVE BINOMIAL distribution models will converge to the same solution as the POISSON models. In those cases, it might be useful to use different parameters in </a:t>
            </a:r>
            <a:r>
              <a:rPr lang="en-US" b="1" dirty="0"/>
              <a:t>MODEL and/or ZEROMODEL </a:t>
            </a:r>
            <a:r>
              <a:rPr lang="en-US" b="1" dirty="0" smtClean="0"/>
              <a:t>because getting different answers will improve the chances of finding a good model.</a:t>
            </a:r>
            <a:endParaRPr lang="en-US" b="1" dirty="0"/>
          </a:p>
        </p:txBody>
      </p:sp>
    </p:spTree>
    <p:extLst>
      <p:ext uri="{BB962C8B-B14F-4D97-AF65-F5344CB8AC3E}">
        <p14:creationId xmlns:p14="http://schemas.microsoft.com/office/powerpoint/2010/main" val="36280516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a:solidFill>
                  <a:srgbClr val="C00000"/>
                </a:solidFill>
              </a:rPr>
              <a:t>Method </a:t>
            </a:r>
            <a:r>
              <a:rPr lang="en-US" b="1" dirty="0" smtClean="0">
                <a:solidFill>
                  <a:srgbClr val="C00000"/>
                </a:solidFill>
              </a:rPr>
              <a:t>4: Logistic Hurdle Model</a:t>
            </a:r>
            <a:endParaRPr lang="en-US" dirty="0"/>
          </a:p>
        </p:txBody>
      </p:sp>
    </p:spTree>
    <p:extLst>
      <p:ext uri="{BB962C8B-B14F-4D97-AF65-F5344CB8AC3E}">
        <p14:creationId xmlns:p14="http://schemas.microsoft.com/office/powerpoint/2010/main" val="35324484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a:t>
            </a:r>
            <a:r>
              <a:rPr lang="en-US" sz="2800" b="1" dirty="0">
                <a:solidFill>
                  <a:srgbClr val="C00000"/>
                </a:solidFill>
              </a:rPr>
              <a:t>4</a:t>
            </a:r>
            <a:r>
              <a:rPr lang="en-US" sz="2800" b="1" dirty="0" smtClean="0">
                <a:solidFill>
                  <a:srgbClr val="C00000"/>
                </a:solidFill>
              </a:rPr>
              <a:t>: Logistic Hurdle Model</a:t>
            </a:r>
            <a:endParaRPr lang="en-US" sz="2800" b="1" dirty="0">
              <a:solidFill>
                <a:srgbClr val="C00000"/>
              </a:solidFill>
            </a:endParaRPr>
          </a:p>
        </p:txBody>
      </p:sp>
      <p:sp>
        <p:nvSpPr>
          <p:cNvPr id="3" name="TextBox 2"/>
          <p:cNvSpPr txBox="1"/>
          <p:nvPr/>
        </p:nvSpPr>
        <p:spPr>
          <a:xfrm>
            <a:off x="457200" y="1676400"/>
            <a:ext cx="8229600" cy="3939540"/>
          </a:xfrm>
          <a:prstGeom prst="rect">
            <a:avLst/>
          </a:prstGeom>
          <a:noFill/>
        </p:spPr>
        <p:txBody>
          <a:bodyPr wrap="square" rtlCol="0">
            <a:spAutoFit/>
          </a:bodyPr>
          <a:lstStyle/>
          <a:p>
            <a:r>
              <a:rPr lang="en-US" b="1" dirty="0" smtClean="0">
                <a:solidFill>
                  <a:srgbClr val="C00000"/>
                </a:solidFill>
              </a:rPr>
              <a:t>Method:</a:t>
            </a:r>
          </a:p>
          <a:p>
            <a:pPr marL="285750" indent="-285750">
              <a:buFont typeface="Arial" pitchFamily="34" charset="0"/>
              <a:buChar char="•"/>
            </a:pPr>
            <a:r>
              <a:rPr lang="en-US" b="1" dirty="0" smtClean="0"/>
              <a:t>Build a Logistic Regression Model to predict if the count is “0” or “not 0”</a:t>
            </a:r>
          </a:p>
          <a:p>
            <a:pPr marL="285750" indent="-285750">
              <a:buFont typeface="Arial" pitchFamily="34" charset="0"/>
              <a:buChar char="•"/>
            </a:pPr>
            <a:r>
              <a:rPr lang="en-US" b="1" dirty="0" smtClean="0"/>
              <a:t>Build a model to predict the count value (assuming it is not 0)</a:t>
            </a:r>
          </a:p>
          <a:p>
            <a:pPr marL="285750" indent="-285750">
              <a:buFont typeface="Arial" pitchFamily="34" charset="0"/>
              <a:buChar char="•"/>
            </a:pPr>
            <a:r>
              <a:rPr lang="en-US" b="1" dirty="0" smtClean="0"/>
              <a:t>Multiply the probability of “not 0” by the count to get the expected count</a:t>
            </a:r>
          </a:p>
          <a:p>
            <a:endParaRPr lang="en-US" b="1" dirty="0"/>
          </a:p>
          <a:p>
            <a:r>
              <a:rPr lang="en-US" b="1" dirty="0" smtClean="0">
                <a:solidFill>
                  <a:srgbClr val="C00000"/>
                </a:solidFill>
              </a:rPr>
              <a:t>Advantages:</a:t>
            </a:r>
          </a:p>
          <a:p>
            <a:pPr marL="285750" indent="-285750">
              <a:buFont typeface="Arial" pitchFamily="34" charset="0"/>
              <a:buChar char="•"/>
            </a:pPr>
            <a:r>
              <a:rPr lang="en-US" b="1" dirty="0" smtClean="0"/>
              <a:t>Flexible and Versatile:</a:t>
            </a:r>
          </a:p>
          <a:p>
            <a:pPr marL="742950" lvl="1" indent="-285750">
              <a:buFont typeface="Arial" pitchFamily="34" charset="0"/>
              <a:buChar char="•"/>
            </a:pPr>
            <a:r>
              <a:rPr lang="en-US" sz="1400" b="1" dirty="0" smtClean="0"/>
              <a:t>Advantage of having access to specialized logistic regression software allowing for options such as FORWARD/BACKWARD/STEPWISE regression</a:t>
            </a:r>
          </a:p>
          <a:p>
            <a:pPr marL="742950" lvl="1" indent="-285750">
              <a:buFont typeface="Arial" pitchFamily="34" charset="0"/>
              <a:buChar char="•"/>
            </a:pPr>
            <a:r>
              <a:rPr lang="en-US" sz="1400" b="1" dirty="0" smtClean="0"/>
              <a:t>The “0” and “Not 0” model can be any type of model (“Tree”, “Neural Net”, etc.)</a:t>
            </a:r>
          </a:p>
          <a:p>
            <a:pPr marL="742950" lvl="1" indent="-285750">
              <a:buFont typeface="Arial" pitchFamily="34" charset="0"/>
              <a:buChar char="•"/>
            </a:pPr>
            <a:r>
              <a:rPr lang="en-US" sz="1400" b="1" dirty="0" smtClean="0"/>
              <a:t>Count model can be any type of model (“Regression”, “Tree”, “Neural Network”, etc.).</a:t>
            </a:r>
          </a:p>
          <a:p>
            <a:pPr marL="742950" lvl="1" indent="-285750">
              <a:buFont typeface="Arial" pitchFamily="34" charset="0"/>
              <a:buChar char="•"/>
            </a:pPr>
            <a:r>
              <a:rPr lang="en-US" sz="1400" b="1" dirty="0" smtClean="0"/>
              <a:t>Can even use different types of software (“R”, “</a:t>
            </a:r>
            <a:r>
              <a:rPr lang="en-US" sz="1400" b="1" dirty="0" err="1" smtClean="0"/>
              <a:t>Python”,”SAS</a:t>
            </a:r>
            <a:r>
              <a:rPr lang="en-US" sz="1400" b="1" dirty="0" smtClean="0"/>
              <a:t>”, etc.)</a:t>
            </a:r>
            <a:endParaRPr lang="en-US" sz="1400" b="1" dirty="0"/>
          </a:p>
          <a:p>
            <a:endParaRPr lang="en-US" b="1" dirty="0" smtClean="0"/>
          </a:p>
          <a:p>
            <a:r>
              <a:rPr lang="en-US" b="1" dirty="0" smtClean="0">
                <a:solidFill>
                  <a:srgbClr val="C00000"/>
                </a:solidFill>
              </a:rPr>
              <a:t>Disadvantages:</a:t>
            </a:r>
          </a:p>
          <a:p>
            <a:pPr marL="285750" indent="-285750">
              <a:buFont typeface="Arial" pitchFamily="34" charset="0"/>
              <a:buChar char="•"/>
            </a:pPr>
            <a:r>
              <a:rPr lang="en-US" b="1" dirty="0" smtClean="0"/>
              <a:t>This can make things a lot more complicated</a:t>
            </a:r>
          </a:p>
        </p:txBody>
      </p:sp>
    </p:spTree>
    <p:extLst>
      <p:ext uri="{BB962C8B-B14F-4D97-AF65-F5344CB8AC3E}">
        <p14:creationId xmlns:p14="http://schemas.microsoft.com/office/powerpoint/2010/main" val="2701161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SAS Code For Generating Synthetic Shower Data</a:t>
            </a:r>
            <a:br>
              <a:rPr lang="en-US" sz="2800" b="1" dirty="0" smtClean="0">
                <a:solidFill>
                  <a:srgbClr val="C00000"/>
                </a:solidFill>
              </a:rPr>
            </a:br>
            <a:r>
              <a:rPr lang="en-US" sz="2800" b="1" dirty="0" smtClean="0">
                <a:solidFill>
                  <a:srgbClr val="C00000"/>
                </a:solidFill>
              </a:rPr>
              <a:t>1 of 3</a:t>
            </a:r>
            <a:endParaRPr lang="en-US" sz="2800" b="1" dirty="0">
              <a:solidFill>
                <a:srgbClr val="C00000"/>
              </a:solidFill>
            </a:endParaRPr>
          </a:p>
        </p:txBody>
      </p:sp>
      <p:sp>
        <p:nvSpPr>
          <p:cNvPr id="3" name="TextBox 2"/>
          <p:cNvSpPr txBox="1"/>
          <p:nvPr/>
        </p:nvSpPr>
        <p:spPr>
          <a:xfrm>
            <a:off x="457200" y="1676400"/>
            <a:ext cx="8229600" cy="3046988"/>
          </a:xfrm>
          <a:prstGeom prst="rect">
            <a:avLst/>
          </a:prstGeom>
          <a:noFill/>
        </p:spPr>
        <p:txBody>
          <a:bodyPr wrap="square" rtlCol="0">
            <a:spAutoFit/>
          </a:bodyPr>
          <a:lstStyle/>
          <a:p>
            <a:pPr lvl="1"/>
            <a:r>
              <a:rPr lang="en-US" sz="1200" b="1" dirty="0" smtClean="0">
                <a:solidFill>
                  <a:schemeClr val="tx2"/>
                </a:solidFill>
                <a:latin typeface="Courier New" pitchFamily="49" charset="0"/>
                <a:cs typeface="Courier New" pitchFamily="49" charset="0"/>
              </a:rPr>
              <a:t>%</a:t>
            </a:r>
            <a:r>
              <a:rPr lang="en-US" sz="1200" b="1" dirty="0">
                <a:solidFill>
                  <a:schemeClr val="tx2"/>
                </a:solidFill>
                <a:latin typeface="Courier New" pitchFamily="49" charset="0"/>
                <a:cs typeface="Courier New" pitchFamily="49" charset="0"/>
              </a:rPr>
              <a:t>let OUTFILE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SHOWER;</a:t>
            </a:r>
          </a:p>
          <a:p>
            <a:pPr lvl="1"/>
            <a:r>
              <a:rPr lang="en-US" sz="1200" b="1" dirty="0">
                <a:solidFill>
                  <a:schemeClr val="tx2"/>
                </a:solidFill>
                <a:latin typeface="Courier New" pitchFamily="49" charset="0"/>
                <a:cs typeface="Courier New" pitchFamily="49" charset="0"/>
              </a:rPr>
              <a:t>%let TEMPFILE 	= TEMPFILE;</a:t>
            </a:r>
          </a:p>
          <a:p>
            <a:pPr lvl="1"/>
            <a:endParaRPr lang="en-US" sz="1200" b="1" dirty="0">
              <a:solidFill>
                <a:schemeClr val="tx2"/>
              </a:solidFill>
              <a:latin typeface="Courier New" pitchFamily="49" charset="0"/>
              <a:cs typeface="Courier New" pitchFamily="49" charset="0"/>
            </a:endParaRP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%let NO_SHOWER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0.25;</a:t>
            </a:r>
          </a:p>
          <a:p>
            <a:pPr lvl="1"/>
            <a:r>
              <a:rPr lang="en-US" sz="1200" b="1" dirty="0">
                <a:solidFill>
                  <a:schemeClr val="tx2"/>
                </a:solidFill>
                <a:latin typeface="Courier New" pitchFamily="49" charset="0"/>
                <a:cs typeface="Courier New" pitchFamily="49" charset="0"/>
              </a:rPr>
              <a:t>%let AVERAGE </a:t>
            </a:r>
            <a:r>
              <a:rPr lang="en-US" sz="1200" b="1" dirty="0" smtClean="0">
                <a:solidFill>
                  <a:schemeClr val="tx2"/>
                </a:solidFill>
                <a:latin typeface="Courier New" pitchFamily="49" charset="0"/>
                <a:cs typeface="Courier New" pitchFamily="49" charset="0"/>
              </a:rPr>
              <a:t>	= </a:t>
            </a:r>
            <a:r>
              <a:rPr lang="en-US" sz="1200" b="1" dirty="0">
                <a:solidFill>
                  <a:schemeClr val="tx2"/>
                </a:solidFill>
                <a:latin typeface="Courier New" pitchFamily="49" charset="0"/>
                <a:cs typeface="Courier New" pitchFamily="49" charset="0"/>
              </a:rPr>
              <a:t>11;</a:t>
            </a:r>
          </a:p>
          <a:p>
            <a:pPr lvl="1"/>
            <a:r>
              <a:rPr lang="en-US" sz="1200" b="1" dirty="0">
                <a:solidFill>
                  <a:schemeClr val="tx2"/>
                </a:solidFill>
                <a:latin typeface="Courier New" pitchFamily="49" charset="0"/>
                <a:cs typeface="Courier New" pitchFamily="49" charset="0"/>
              </a:rPr>
              <a:t>%let HOWMANY </a:t>
            </a:r>
            <a:r>
              <a:rPr lang="en-US" sz="1200" b="1" dirty="0" smtClean="0">
                <a:solidFill>
                  <a:schemeClr val="tx2"/>
                </a:solidFill>
                <a:latin typeface="Courier New" pitchFamily="49" charset="0"/>
                <a:cs typeface="Courier New" pitchFamily="49" charset="0"/>
              </a:rPr>
              <a:t>	= </a:t>
            </a:r>
            <a:r>
              <a:rPr lang="en-US" sz="1200" b="1" dirty="0">
                <a:solidFill>
                  <a:schemeClr val="tx2"/>
                </a:solidFill>
                <a:latin typeface="Courier New" pitchFamily="49" charset="0"/>
                <a:cs typeface="Courier New" pitchFamily="49" charset="0"/>
              </a:rPr>
              <a:t>1000;</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%let MALE	</a:t>
            </a:r>
            <a:r>
              <a:rPr lang="en-US" sz="1200" b="1" dirty="0" smtClean="0">
                <a:solidFill>
                  <a:schemeClr val="tx2"/>
                </a:solidFill>
                <a:latin typeface="Courier New" pitchFamily="49" charset="0"/>
                <a:cs typeface="Courier New" pitchFamily="49" charset="0"/>
              </a:rPr>
              <a:t>= M</a:t>
            </a:r>
            <a:r>
              <a:rPr lang="en-US" sz="1200" b="1" dirty="0">
                <a:solidFill>
                  <a:schemeClr val="tx2"/>
                </a:solidFill>
                <a:latin typeface="Courier New" pitchFamily="49" charset="0"/>
                <a:cs typeface="Courier New" pitchFamily="49" charset="0"/>
              </a:rPr>
              <a:t>;</a:t>
            </a:r>
          </a:p>
          <a:p>
            <a:pPr lvl="1"/>
            <a:r>
              <a:rPr lang="en-US" sz="1200" b="1" dirty="0">
                <a:solidFill>
                  <a:schemeClr val="tx2"/>
                </a:solidFill>
                <a:latin typeface="Courier New" pitchFamily="49" charset="0"/>
                <a:cs typeface="Courier New" pitchFamily="49" charset="0"/>
              </a:rPr>
              <a:t>%let FEMALE	</a:t>
            </a:r>
            <a:r>
              <a:rPr lang="en-US" sz="1200" b="1" dirty="0" smtClean="0">
                <a:solidFill>
                  <a:schemeClr val="tx2"/>
                </a:solidFill>
                <a:latin typeface="Courier New" pitchFamily="49" charset="0"/>
                <a:cs typeface="Courier New" pitchFamily="49" charset="0"/>
              </a:rPr>
              <a:t>= F</a:t>
            </a:r>
            <a:r>
              <a:rPr lang="en-US" sz="1200" b="1" dirty="0">
                <a:solidFill>
                  <a:schemeClr val="tx2"/>
                </a:solidFill>
                <a:latin typeface="Courier New" pitchFamily="49" charset="0"/>
                <a:cs typeface="Courier New" pitchFamily="49" charset="0"/>
              </a:rPr>
              <a:t>;</a:t>
            </a:r>
          </a:p>
          <a:p>
            <a:pPr lvl="1"/>
            <a:endParaRPr lang="en-US" sz="1200" b="1" dirty="0">
              <a:solidFill>
                <a:schemeClr val="tx2"/>
              </a:solidFill>
              <a:latin typeface="Courier New" pitchFamily="49" charset="0"/>
              <a:cs typeface="Courier New" pitchFamily="49" charset="0"/>
            </a:endParaRP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%let MIDDLEAGE	</a:t>
            </a:r>
            <a:r>
              <a:rPr lang="en-US" sz="1200" b="1" dirty="0" smtClean="0">
                <a:solidFill>
                  <a:schemeClr val="tx2"/>
                </a:solidFill>
                <a:latin typeface="Courier New" pitchFamily="49" charset="0"/>
                <a:cs typeface="Courier New" pitchFamily="49" charset="0"/>
              </a:rPr>
              <a:t>= MIDDLEAGE</a:t>
            </a:r>
            <a:r>
              <a:rPr lang="en-US" sz="1200" b="1" dirty="0">
                <a:solidFill>
                  <a:schemeClr val="tx2"/>
                </a:solidFill>
                <a:latin typeface="Courier New" pitchFamily="49" charset="0"/>
                <a:cs typeface="Courier New" pitchFamily="49" charset="0"/>
              </a:rPr>
              <a:t>;</a:t>
            </a:r>
          </a:p>
          <a:p>
            <a:pPr lvl="1"/>
            <a:r>
              <a:rPr lang="en-US" sz="1200" b="1" dirty="0">
                <a:solidFill>
                  <a:schemeClr val="tx2"/>
                </a:solidFill>
                <a:latin typeface="Courier New" pitchFamily="49" charset="0"/>
                <a:cs typeface="Courier New" pitchFamily="49" charset="0"/>
              </a:rPr>
              <a:t>%let YOUNG	</a:t>
            </a:r>
            <a:r>
              <a:rPr lang="en-US" sz="1200" b="1" dirty="0" smtClean="0">
                <a:solidFill>
                  <a:schemeClr val="tx2"/>
                </a:solidFill>
                <a:latin typeface="Courier New" pitchFamily="49" charset="0"/>
                <a:cs typeface="Courier New" pitchFamily="49" charset="0"/>
              </a:rPr>
              <a:t>= YOUNG</a:t>
            </a:r>
            <a:r>
              <a:rPr lang="en-US" sz="1200" b="1" dirty="0">
                <a:solidFill>
                  <a:schemeClr val="tx2"/>
                </a:solidFill>
                <a:latin typeface="Courier New" pitchFamily="49" charset="0"/>
                <a:cs typeface="Courier New" pitchFamily="49" charset="0"/>
              </a:rPr>
              <a:t>;</a:t>
            </a:r>
          </a:p>
          <a:p>
            <a:pPr lvl="1"/>
            <a:r>
              <a:rPr lang="en-US" sz="1200" b="1" dirty="0">
                <a:solidFill>
                  <a:schemeClr val="tx2"/>
                </a:solidFill>
                <a:latin typeface="Courier New" pitchFamily="49" charset="0"/>
                <a:cs typeface="Courier New" pitchFamily="49" charset="0"/>
              </a:rPr>
              <a:t>%let ELDERLY	</a:t>
            </a:r>
            <a:r>
              <a:rPr lang="en-US" sz="1200" b="1" dirty="0" smtClean="0">
                <a:solidFill>
                  <a:schemeClr val="tx2"/>
                </a:solidFill>
                <a:latin typeface="Courier New" pitchFamily="49" charset="0"/>
                <a:cs typeface="Courier New" pitchFamily="49" charset="0"/>
              </a:rPr>
              <a:t>= ELDERLY</a:t>
            </a:r>
            <a:r>
              <a:rPr lang="en-US" sz="1200" b="1" dirty="0">
                <a:solidFill>
                  <a:schemeClr val="tx2"/>
                </a:solidFill>
                <a:latin typeface="Courier New" pitchFamily="49" charset="0"/>
                <a:cs typeface="Courier New" pitchFamily="49" charset="0"/>
              </a:rPr>
              <a:t>;</a:t>
            </a:r>
          </a:p>
          <a:p>
            <a:pPr lvl="1"/>
            <a:endParaRPr lang="en-US" sz="12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0388103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5016758"/>
          </a:xfrm>
          <a:prstGeom prst="rect">
            <a:avLst/>
          </a:prstGeom>
          <a:noFill/>
        </p:spPr>
        <p:txBody>
          <a:bodyPr wrap="square" rtlCol="0">
            <a:spAutoFit/>
          </a:bodyPr>
          <a:lstStyle/>
          <a:p>
            <a:r>
              <a:rPr lang="en-US" b="1" dirty="0" smtClean="0">
                <a:solidFill>
                  <a:srgbClr val="C00000"/>
                </a:solidFill>
              </a:rPr>
              <a:t>SAS Code:</a:t>
            </a:r>
          </a:p>
          <a:p>
            <a:endParaRPr lang="en-US" dirty="0"/>
          </a:p>
          <a:p>
            <a:pPr lvl="1"/>
            <a:r>
              <a:rPr lang="en-US" sz="1200" b="1" dirty="0">
                <a:solidFill>
                  <a:schemeClr val="tx2"/>
                </a:solidFill>
                <a:latin typeface="Courier New" pitchFamily="49" charset="0"/>
                <a:cs typeface="Courier New" pitchFamily="49" charset="0"/>
              </a:rPr>
              <a:t>data &amp;TEMPFILE.;</a:t>
            </a:r>
          </a:p>
          <a:p>
            <a:pPr lvl="1"/>
            <a:r>
              <a:rPr lang="en-US" sz="1200" b="1" dirty="0">
                <a:solidFill>
                  <a:schemeClr val="tx2"/>
                </a:solidFill>
                <a:latin typeface="Courier New" pitchFamily="49" charset="0"/>
                <a:cs typeface="Courier New" pitchFamily="49" charset="0"/>
              </a:rPr>
              <a:t>set &amp;TEMPFILE.;</a:t>
            </a:r>
          </a:p>
          <a:p>
            <a:pPr lvl="1"/>
            <a:r>
              <a:rPr lang="en-US" sz="1200" b="1" dirty="0">
                <a:solidFill>
                  <a:schemeClr val="tx2"/>
                </a:solidFill>
                <a:latin typeface="Courier New" pitchFamily="49" charset="0"/>
                <a:cs typeface="Courier New" pitchFamily="49" charset="0"/>
              </a:rPr>
              <a:t>TARGET_FLAG	=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&gt;0);</a:t>
            </a:r>
          </a:p>
          <a:p>
            <a:pPr lvl="1"/>
            <a:r>
              <a:rPr lang="en-US" sz="1200" b="1" dirty="0">
                <a:solidFill>
                  <a:schemeClr val="tx2"/>
                </a:solidFill>
                <a:latin typeface="Courier New" pitchFamily="49" charset="0"/>
                <a:cs typeface="Courier New" pitchFamily="49" charset="0"/>
              </a:rPr>
              <a:t>TARGET_AMT	=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 - 1;</a:t>
            </a:r>
          </a:p>
          <a:p>
            <a:pPr lvl="1"/>
            <a:r>
              <a:rPr lang="en-US" sz="1200" b="1" dirty="0">
                <a:solidFill>
                  <a:schemeClr val="tx2"/>
                </a:solidFill>
                <a:latin typeface="Courier New" pitchFamily="49" charset="0"/>
                <a:cs typeface="Courier New" pitchFamily="49" charset="0"/>
              </a:rPr>
              <a:t>if TARGET_FLAG = 0 then TARGET_AMT = .;</a:t>
            </a:r>
          </a:p>
          <a:p>
            <a:pPr lvl="1"/>
            <a:r>
              <a:rPr lang="en-US" sz="1200" b="1" dirty="0">
                <a:solidFill>
                  <a:schemeClr val="tx2"/>
                </a:solidFill>
                <a:latin typeface="Courier New" pitchFamily="49" charset="0"/>
                <a:cs typeface="Courier New" pitchFamily="49" charset="0"/>
              </a:rPr>
              <a:t>run;</a:t>
            </a:r>
          </a:p>
          <a:p>
            <a:pPr lvl="1"/>
            <a:endParaRPr lang="en-US" sz="1200" b="1" dirty="0">
              <a:solidFill>
                <a:schemeClr val="tx2"/>
              </a:solidFill>
              <a:latin typeface="Courier New" pitchFamily="49" charset="0"/>
              <a:cs typeface="Courier New" pitchFamily="49" charset="0"/>
            </a:endParaRPr>
          </a:p>
          <a:p>
            <a:pPr lvl="1"/>
            <a:r>
              <a:rPr lang="en-US" sz="1200" b="1" dirty="0" err="1">
                <a:solidFill>
                  <a:schemeClr val="tx2"/>
                </a:solidFill>
                <a:latin typeface="Courier New" pitchFamily="49" charset="0"/>
                <a:cs typeface="Courier New" pitchFamily="49" charset="0"/>
              </a:rPr>
              <a:t>proc</a:t>
            </a:r>
            <a:r>
              <a:rPr lang="en-US" sz="1200" b="1" dirty="0">
                <a:solidFill>
                  <a:schemeClr val="tx2"/>
                </a:solidFill>
                <a:latin typeface="Courier New" pitchFamily="49" charset="0"/>
                <a:cs typeface="Courier New" pitchFamily="49" charset="0"/>
              </a:rPr>
              <a:t> logistic data=&amp;TEMPFILE.;</a:t>
            </a:r>
          </a:p>
          <a:p>
            <a:pPr lvl="1"/>
            <a:r>
              <a:rPr lang="en-US" sz="1200" b="1" dirty="0">
                <a:solidFill>
                  <a:schemeClr val="tx2"/>
                </a:solidFill>
                <a:latin typeface="Courier New" pitchFamily="49" charset="0"/>
                <a:cs typeface="Courier New" pitchFamily="49" charset="0"/>
              </a:rPr>
              <a:t>class SEX </a:t>
            </a:r>
            <a:r>
              <a:rPr lang="en-US" sz="1200" b="1" dirty="0" smtClean="0">
                <a:solidFill>
                  <a:schemeClr val="tx2"/>
                </a:solidFill>
                <a:latin typeface="Courier New" pitchFamily="49" charset="0"/>
                <a:cs typeface="Courier New" pitchFamily="49" charset="0"/>
              </a:rPr>
              <a:t>AGE_RANGE </a:t>
            </a:r>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param</a:t>
            </a:r>
            <a:r>
              <a:rPr lang="en-US" sz="1200" b="1" dirty="0">
                <a:solidFill>
                  <a:schemeClr val="tx2"/>
                </a:solidFill>
                <a:latin typeface="Courier New" pitchFamily="49" charset="0"/>
                <a:cs typeface="Courier New" pitchFamily="49" charset="0"/>
              </a:rPr>
              <a:t> = ref </a:t>
            </a:r>
            <a:r>
              <a:rPr lang="en-US" sz="1200" b="1" dirty="0" smtClean="0">
                <a:solidFill>
                  <a:schemeClr val="tx2"/>
                </a:solidFill>
                <a:latin typeface="Courier New" pitchFamily="49" charset="0"/>
                <a:cs typeface="Courier New" pitchFamily="49" charset="0"/>
              </a:rPr>
              <a:t>;</a:t>
            </a:r>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model TARGET_FLAG(ref="0") = INCOME SEX AGE_RANGE /selection=stepwise;</a:t>
            </a:r>
          </a:p>
          <a:p>
            <a:pPr lvl="1"/>
            <a:r>
              <a:rPr lang="en-US" sz="1200" b="1" dirty="0">
                <a:solidFill>
                  <a:schemeClr val="tx2"/>
                </a:solidFill>
                <a:latin typeface="Courier New" pitchFamily="49" charset="0"/>
                <a:cs typeface="Courier New" pitchFamily="49" charset="0"/>
              </a:rPr>
              <a:t>output out=&amp;TEMPFILE. </a:t>
            </a:r>
            <a:r>
              <a:rPr lang="en-US" sz="1200" b="1" dirty="0" err="1">
                <a:solidFill>
                  <a:schemeClr val="tx2"/>
                </a:solidFill>
                <a:latin typeface="Courier New" pitchFamily="49" charset="0"/>
                <a:cs typeface="Courier New" pitchFamily="49" charset="0"/>
              </a:rPr>
              <a:t>pred</a:t>
            </a:r>
            <a:r>
              <a:rPr lang="en-US" sz="1200" b="1" dirty="0">
                <a:solidFill>
                  <a:schemeClr val="tx2"/>
                </a:solidFill>
                <a:latin typeface="Courier New" pitchFamily="49" charset="0"/>
                <a:cs typeface="Courier New" pitchFamily="49" charset="0"/>
              </a:rPr>
              <a:t>=P_TARGET_FLAG;</a:t>
            </a:r>
          </a:p>
          <a:p>
            <a:pPr lvl="1"/>
            <a:r>
              <a:rPr lang="en-US" sz="1200" b="1" dirty="0">
                <a:solidFill>
                  <a:schemeClr val="tx2"/>
                </a:solidFill>
                <a:latin typeface="Courier New" pitchFamily="49" charset="0"/>
                <a:cs typeface="Courier New" pitchFamily="49" charset="0"/>
              </a:rPr>
              <a:t>run;</a:t>
            </a:r>
          </a:p>
          <a:p>
            <a:pPr lvl="1"/>
            <a:endParaRPr lang="en-US" sz="1200" b="1" dirty="0">
              <a:solidFill>
                <a:schemeClr val="tx2"/>
              </a:solidFill>
              <a:latin typeface="Courier New" pitchFamily="49" charset="0"/>
              <a:cs typeface="Courier New" pitchFamily="49" charset="0"/>
            </a:endParaRPr>
          </a:p>
          <a:p>
            <a:pPr lvl="1"/>
            <a:r>
              <a:rPr lang="en-US" sz="1200" b="1" dirty="0" err="1">
                <a:solidFill>
                  <a:schemeClr val="tx2"/>
                </a:solidFill>
                <a:latin typeface="Courier New" pitchFamily="49" charset="0"/>
                <a:cs typeface="Courier New" pitchFamily="49" charset="0"/>
              </a:rPr>
              <a:t>proc</a:t>
            </a:r>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genmod</a:t>
            </a:r>
            <a:r>
              <a:rPr lang="en-US" sz="1200" b="1" dirty="0">
                <a:solidFill>
                  <a:schemeClr val="tx2"/>
                </a:solidFill>
                <a:latin typeface="Courier New" pitchFamily="49" charset="0"/>
                <a:cs typeface="Courier New" pitchFamily="49" charset="0"/>
              </a:rPr>
              <a:t> data=&amp;TEMPFILE.;</a:t>
            </a:r>
          </a:p>
          <a:p>
            <a:pPr lvl="1"/>
            <a:r>
              <a:rPr lang="en-US" sz="1200" b="1" dirty="0">
                <a:solidFill>
                  <a:schemeClr val="tx2"/>
                </a:solidFill>
                <a:latin typeface="Courier New" pitchFamily="49" charset="0"/>
                <a:cs typeface="Courier New" pitchFamily="49" charset="0"/>
              </a:rPr>
              <a:t>class SEX AGE_RANGE;</a:t>
            </a:r>
          </a:p>
          <a:p>
            <a:pPr lvl="1"/>
            <a:r>
              <a:rPr lang="en-US" sz="1200" b="1" dirty="0">
                <a:solidFill>
                  <a:schemeClr val="tx2"/>
                </a:solidFill>
                <a:latin typeface="Courier New" pitchFamily="49" charset="0"/>
                <a:cs typeface="Courier New" pitchFamily="49" charset="0"/>
              </a:rPr>
              <a:t>   model TARGET_AMT = INCOME SEX AGE_RANGE / </a:t>
            </a:r>
            <a:r>
              <a:rPr lang="en-US" sz="1200" b="1" dirty="0" err="1" smtClean="0">
                <a:solidFill>
                  <a:schemeClr val="tx2"/>
                </a:solidFill>
                <a:latin typeface="Courier New" pitchFamily="49" charset="0"/>
                <a:cs typeface="Courier New" pitchFamily="49" charset="0"/>
              </a:rPr>
              <a:t>dist</a:t>
            </a:r>
            <a:r>
              <a:rPr lang="en-US" sz="1200" b="1" smtClean="0">
                <a:solidFill>
                  <a:schemeClr val="tx2"/>
                </a:solidFill>
                <a:latin typeface="Courier New" pitchFamily="49" charset="0"/>
                <a:cs typeface="Courier New" pitchFamily="49" charset="0"/>
              </a:rPr>
              <a:t>=poi </a:t>
            </a:r>
            <a:r>
              <a:rPr lang="en-US" sz="1200" b="1" dirty="0">
                <a:solidFill>
                  <a:schemeClr val="tx2"/>
                </a:solidFill>
                <a:latin typeface="Courier New" pitchFamily="49" charset="0"/>
                <a:cs typeface="Courier New" pitchFamily="49" charset="0"/>
              </a:rPr>
              <a:t>link=log;</a:t>
            </a:r>
          </a:p>
          <a:p>
            <a:pPr lvl="1"/>
            <a:r>
              <a:rPr lang="en-US" sz="1200" b="1" dirty="0">
                <a:solidFill>
                  <a:schemeClr val="tx2"/>
                </a:solidFill>
                <a:latin typeface="Courier New" pitchFamily="49" charset="0"/>
                <a:cs typeface="Courier New" pitchFamily="49" charset="0"/>
              </a:rPr>
              <a:t>   output out=&amp;TEMPFILE. </a:t>
            </a:r>
            <a:r>
              <a:rPr lang="en-US" sz="1200" b="1" dirty="0" err="1">
                <a:solidFill>
                  <a:schemeClr val="tx2"/>
                </a:solidFill>
                <a:latin typeface="Courier New" pitchFamily="49" charset="0"/>
                <a:cs typeface="Courier New" pitchFamily="49" charset="0"/>
              </a:rPr>
              <a:t>pred</a:t>
            </a:r>
            <a:r>
              <a:rPr lang="en-US" sz="1200" b="1" dirty="0">
                <a:solidFill>
                  <a:schemeClr val="tx2"/>
                </a:solidFill>
                <a:latin typeface="Courier New" pitchFamily="49" charset="0"/>
                <a:cs typeface="Courier New" pitchFamily="49" charset="0"/>
              </a:rPr>
              <a:t>=P_TARGET_AMT;</a:t>
            </a:r>
          </a:p>
          <a:p>
            <a:pPr lvl="1"/>
            <a:r>
              <a:rPr lang="en-US" sz="1200" b="1" dirty="0">
                <a:solidFill>
                  <a:schemeClr val="tx2"/>
                </a:solidFill>
                <a:latin typeface="Courier New" pitchFamily="49" charset="0"/>
                <a:cs typeface="Courier New" pitchFamily="49" charset="0"/>
              </a:rPr>
              <a:t>run</a:t>
            </a:r>
            <a:r>
              <a:rPr lang="en-US" sz="1200" b="1" dirty="0" smtClean="0">
                <a:solidFill>
                  <a:schemeClr val="tx2"/>
                </a:solidFill>
                <a:latin typeface="Courier New" pitchFamily="49" charset="0"/>
                <a:cs typeface="Courier New" pitchFamily="49" charset="0"/>
              </a:rPr>
              <a:t>;</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data &amp;TEMPFILE.;</a:t>
            </a:r>
          </a:p>
          <a:p>
            <a:pPr lvl="1"/>
            <a:r>
              <a:rPr lang="en-US" sz="1200" b="1" dirty="0">
                <a:solidFill>
                  <a:schemeClr val="tx2"/>
                </a:solidFill>
                <a:latin typeface="Courier New" pitchFamily="49" charset="0"/>
                <a:cs typeface="Courier New" pitchFamily="49" charset="0"/>
              </a:rPr>
              <a:t>set &amp;TEMPFILE.;</a:t>
            </a:r>
          </a:p>
          <a:p>
            <a:pPr lvl="1"/>
            <a:r>
              <a:rPr lang="en-US" sz="1200" b="1" dirty="0">
                <a:solidFill>
                  <a:schemeClr val="tx2"/>
                </a:solidFill>
                <a:latin typeface="Courier New" pitchFamily="49" charset="0"/>
                <a:cs typeface="Courier New" pitchFamily="49" charset="0"/>
              </a:rPr>
              <a:t>P_TARGET_HURDLE = P_TARGET_FLAG * (P_TARGET_AMT+1);</a:t>
            </a:r>
          </a:p>
          <a:p>
            <a:pPr lvl="1"/>
            <a:r>
              <a:rPr lang="en-US" sz="1200" b="1" dirty="0">
                <a:solidFill>
                  <a:schemeClr val="tx2"/>
                </a:solidFill>
                <a:latin typeface="Courier New" pitchFamily="49" charset="0"/>
                <a:cs typeface="Courier New" pitchFamily="49" charset="0"/>
              </a:rPr>
              <a:t>run;</a:t>
            </a:r>
          </a:p>
        </p:txBody>
      </p:sp>
    </p:spTree>
    <p:extLst>
      <p:ext uri="{BB962C8B-B14F-4D97-AF65-F5344CB8AC3E}">
        <p14:creationId xmlns:p14="http://schemas.microsoft.com/office/powerpoint/2010/main" val="2831160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3046988"/>
          </a:xfrm>
          <a:prstGeom prst="rect">
            <a:avLst/>
          </a:prstGeom>
          <a:noFill/>
        </p:spPr>
        <p:txBody>
          <a:bodyPr wrap="square" rtlCol="0">
            <a:spAutoFit/>
          </a:bodyPr>
          <a:lstStyle/>
          <a:p>
            <a:r>
              <a:rPr lang="en-US" b="1" dirty="0" smtClean="0">
                <a:solidFill>
                  <a:srgbClr val="C00000"/>
                </a:solidFill>
              </a:rPr>
              <a:t>SAS Code:</a:t>
            </a:r>
          </a:p>
          <a:p>
            <a:endParaRPr lang="en-US" dirty="0" smtClean="0"/>
          </a:p>
          <a:p>
            <a:pPr marL="285750" indent="-285750">
              <a:buFont typeface="Arial" pitchFamily="34" charset="0"/>
              <a:buChar char="•"/>
            </a:pPr>
            <a:r>
              <a:rPr lang="en-US" dirty="0" smtClean="0"/>
              <a:t>For a Logistic Hurdle Model, the target (in this case </a:t>
            </a:r>
            <a:r>
              <a:rPr lang="en-US" dirty="0" err="1" smtClean="0">
                <a:solidFill>
                  <a:srgbClr val="FF0000"/>
                </a:solidFill>
              </a:rPr>
              <a:t>ShowerLength</a:t>
            </a:r>
            <a:r>
              <a:rPr lang="en-US" dirty="0" smtClean="0"/>
              <a:t>) needs to be converted into two variables, a BINARY target variable (</a:t>
            </a:r>
            <a:r>
              <a:rPr lang="en-US" dirty="0" smtClean="0">
                <a:solidFill>
                  <a:srgbClr val="FF0000"/>
                </a:solidFill>
              </a:rPr>
              <a:t>TARGET_FLAG</a:t>
            </a:r>
            <a:r>
              <a:rPr lang="en-US" dirty="0" smtClean="0"/>
              <a:t>) and a Count variable </a:t>
            </a:r>
            <a:r>
              <a:rPr lang="en-US" dirty="0" smtClean="0">
                <a:solidFill>
                  <a:srgbClr val="FF0000"/>
                </a:solidFill>
              </a:rPr>
              <a:t>TARGET_AMT</a:t>
            </a:r>
            <a:r>
              <a:rPr lang="en-US" dirty="0" smtClean="0"/>
              <a:t>.</a:t>
            </a:r>
          </a:p>
          <a:p>
            <a:endParaRPr lang="en-US" dirty="0"/>
          </a:p>
          <a:p>
            <a:pPr lvl="1"/>
            <a:r>
              <a:rPr lang="en-US" sz="1200" b="1" dirty="0">
                <a:solidFill>
                  <a:schemeClr val="tx2"/>
                </a:solidFill>
                <a:latin typeface="Courier New" pitchFamily="49" charset="0"/>
                <a:cs typeface="Courier New" pitchFamily="49" charset="0"/>
              </a:rPr>
              <a:t>data &amp;TEMPFILE.;</a:t>
            </a:r>
          </a:p>
          <a:p>
            <a:pPr lvl="1"/>
            <a:r>
              <a:rPr lang="en-US" sz="1200" b="1" dirty="0">
                <a:solidFill>
                  <a:schemeClr val="tx2"/>
                </a:solidFill>
                <a:latin typeface="Courier New" pitchFamily="49" charset="0"/>
                <a:cs typeface="Courier New" pitchFamily="49" charset="0"/>
              </a:rPr>
              <a:t>set &amp;TEMPFILE.;</a:t>
            </a:r>
          </a:p>
          <a:p>
            <a:pPr lvl="1"/>
            <a:r>
              <a:rPr lang="en-US" sz="1200" b="1" dirty="0">
                <a:solidFill>
                  <a:schemeClr val="tx2"/>
                </a:solidFill>
                <a:latin typeface="Courier New" pitchFamily="49" charset="0"/>
                <a:cs typeface="Courier New" pitchFamily="49" charset="0"/>
              </a:rPr>
              <a:t>TARGET_FLAG	=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&gt;0);</a:t>
            </a:r>
          </a:p>
          <a:p>
            <a:pPr lvl="1"/>
            <a:r>
              <a:rPr lang="en-US" sz="1200" b="1" dirty="0">
                <a:solidFill>
                  <a:schemeClr val="tx2"/>
                </a:solidFill>
                <a:latin typeface="Courier New" pitchFamily="49" charset="0"/>
                <a:cs typeface="Courier New" pitchFamily="49" charset="0"/>
              </a:rPr>
              <a:t>TARGET_AMT	=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 - 1;</a:t>
            </a:r>
          </a:p>
          <a:p>
            <a:pPr lvl="1"/>
            <a:r>
              <a:rPr lang="en-US" sz="1200" b="1" dirty="0">
                <a:solidFill>
                  <a:schemeClr val="tx2"/>
                </a:solidFill>
                <a:latin typeface="Courier New" pitchFamily="49" charset="0"/>
                <a:cs typeface="Courier New" pitchFamily="49" charset="0"/>
              </a:rPr>
              <a:t>if TARGET_FLAG = 0 then TARGET_AMT = .;</a:t>
            </a:r>
          </a:p>
          <a:p>
            <a:pPr lvl="1"/>
            <a:r>
              <a:rPr lang="en-US" sz="1200" b="1" dirty="0">
                <a:solidFill>
                  <a:schemeClr val="tx2"/>
                </a:solidFill>
                <a:latin typeface="Courier New" pitchFamily="49" charset="0"/>
                <a:cs typeface="Courier New" pitchFamily="49" charset="0"/>
              </a:rPr>
              <a:t>run;</a:t>
            </a:r>
          </a:p>
          <a:p>
            <a:pPr lvl="1"/>
            <a:endParaRPr lang="en-US" sz="12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603433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2769989"/>
          </a:xfrm>
          <a:prstGeom prst="rect">
            <a:avLst/>
          </a:prstGeom>
          <a:noFill/>
        </p:spPr>
        <p:txBody>
          <a:bodyPr wrap="square" rtlCol="0">
            <a:spAutoFit/>
          </a:bodyPr>
          <a:lstStyle/>
          <a:p>
            <a:r>
              <a:rPr lang="en-US" b="1" dirty="0" smtClean="0">
                <a:solidFill>
                  <a:srgbClr val="C00000"/>
                </a:solidFill>
              </a:rPr>
              <a:t>SAS Code:</a:t>
            </a:r>
          </a:p>
          <a:p>
            <a:endParaRPr lang="en-US" dirty="0" smtClean="0"/>
          </a:p>
          <a:p>
            <a:pPr marL="285750" indent="-285750">
              <a:buFont typeface="Arial" pitchFamily="34" charset="0"/>
              <a:buChar char="•"/>
            </a:pPr>
            <a:r>
              <a:rPr lang="en-US" dirty="0" smtClean="0">
                <a:solidFill>
                  <a:srgbClr val="FF0000"/>
                </a:solidFill>
              </a:rPr>
              <a:t>TARGET_FLAG </a:t>
            </a:r>
            <a:r>
              <a:rPr lang="en-US" dirty="0" smtClean="0"/>
              <a:t>will be “1” if the count value is greater than 0. Otherwise it will have a value of “0”.</a:t>
            </a:r>
          </a:p>
          <a:p>
            <a:endParaRPr lang="en-US" dirty="0"/>
          </a:p>
          <a:p>
            <a:pPr lvl="1"/>
            <a:r>
              <a:rPr lang="en-US" sz="1200" b="1" dirty="0">
                <a:solidFill>
                  <a:schemeClr val="tx2"/>
                </a:solidFill>
                <a:latin typeface="Courier New" pitchFamily="49" charset="0"/>
                <a:cs typeface="Courier New" pitchFamily="49" charset="0"/>
              </a:rPr>
              <a:t>data &amp;TEMPFILE.;</a:t>
            </a:r>
          </a:p>
          <a:p>
            <a:pPr lvl="1"/>
            <a:r>
              <a:rPr lang="en-US" sz="1200" b="1" dirty="0">
                <a:solidFill>
                  <a:schemeClr val="tx2"/>
                </a:solidFill>
                <a:latin typeface="Courier New" pitchFamily="49" charset="0"/>
                <a:cs typeface="Courier New" pitchFamily="49" charset="0"/>
              </a:rPr>
              <a:t>set &amp;TEMPFILE.;</a:t>
            </a:r>
          </a:p>
          <a:p>
            <a:pPr lvl="1"/>
            <a:r>
              <a:rPr lang="en-US" sz="1200" b="1" dirty="0">
                <a:solidFill>
                  <a:schemeClr val="tx2"/>
                </a:solidFill>
                <a:latin typeface="Courier New" pitchFamily="49" charset="0"/>
                <a:cs typeface="Courier New" pitchFamily="49" charset="0"/>
              </a:rPr>
              <a:t>TARGET_FLAG	=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&gt;0);</a:t>
            </a:r>
          </a:p>
          <a:p>
            <a:pPr lvl="1"/>
            <a:r>
              <a:rPr lang="en-US" sz="1200" b="1" dirty="0">
                <a:solidFill>
                  <a:schemeClr val="tx2"/>
                </a:solidFill>
                <a:latin typeface="Courier New" pitchFamily="49" charset="0"/>
                <a:cs typeface="Courier New" pitchFamily="49" charset="0"/>
              </a:rPr>
              <a:t>TARGET_AMT	=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 - 1;</a:t>
            </a:r>
          </a:p>
          <a:p>
            <a:pPr lvl="1"/>
            <a:r>
              <a:rPr lang="en-US" sz="1200" b="1" dirty="0">
                <a:solidFill>
                  <a:schemeClr val="tx2"/>
                </a:solidFill>
                <a:latin typeface="Courier New" pitchFamily="49" charset="0"/>
                <a:cs typeface="Courier New" pitchFamily="49" charset="0"/>
              </a:rPr>
              <a:t>if TARGET_FLAG = 0 then TARGET_AMT = .;</a:t>
            </a:r>
          </a:p>
          <a:p>
            <a:pPr lvl="1"/>
            <a:r>
              <a:rPr lang="en-US" sz="1200" b="1" dirty="0">
                <a:solidFill>
                  <a:schemeClr val="tx2"/>
                </a:solidFill>
                <a:latin typeface="Courier New" pitchFamily="49" charset="0"/>
                <a:cs typeface="Courier New" pitchFamily="49" charset="0"/>
              </a:rPr>
              <a:t>run;</a:t>
            </a:r>
          </a:p>
          <a:p>
            <a:pPr lvl="1"/>
            <a:endParaRPr lang="en-US" sz="12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1527913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4431983"/>
          </a:xfrm>
          <a:prstGeom prst="rect">
            <a:avLst/>
          </a:prstGeom>
          <a:noFill/>
        </p:spPr>
        <p:txBody>
          <a:bodyPr wrap="square" rtlCol="0">
            <a:spAutoFit/>
          </a:bodyPr>
          <a:lstStyle/>
          <a:p>
            <a:r>
              <a:rPr lang="en-US" b="1" dirty="0" smtClean="0">
                <a:solidFill>
                  <a:srgbClr val="C00000"/>
                </a:solidFill>
              </a:rPr>
              <a:t>SAS Code:</a:t>
            </a:r>
          </a:p>
          <a:p>
            <a:endParaRPr lang="en-US" dirty="0" smtClean="0"/>
          </a:p>
          <a:p>
            <a:pPr marL="285750" indent="-285750">
              <a:buFont typeface="Arial" pitchFamily="34" charset="0"/>
              <a:buChar char="•"/>
            </a:pPr>
            <a:r>
              <a:rPr lang="en-US" dirty="0" smtClean="0">
                <a:solidFill>
                  <a:srgbClr val="FF0000"/>
                </a:solidFill>
              </a:rPr>
              <a:t>TARGET_AMT </a:t>
            </a:r>
            <a:r>
              <a:rPr lang="en-US" dirty="0" smtClean="0"/>
              <a:t>will have a Count value if TARGET_FLAG = 1, otherwise it will be set to missing. This will cause the “zero” values to be ignored by PROC GENMOD.</a:t>
            </a:r>
          </a:p>
          <a:p>
            <a:pPr marL="285750" indent="-285750">
              <a:buFont typeface="Arial" pitchFamily="34" charset="0"/>
              <a:buChar char="•"/>
            </a:pPr>
            <a:r>
              <a:rPr lang="en-US" dirty="0" smtClean="0"/>
              <a:t>Because a true Poisson Regression may have a “zero” value for a target, the </a:t>
            </a:r>
            <a:r>
              <a:rPr lang="en-US" dirty="0" smtClean="0">
                <a:solidFill>
                  <a:srgbClr val="FF0000"/>
                </a:solidFill>
              </a:rPr>
              <a:t>TARGET_AMT </a:t>
            </a:r>
            <a:r>
              <a:rPr lang="en-US" dirty="0" smtClean="0"/>
              <a:t>value has “1” subtracted from it. This allows for a true Poisson distribution. The one must be added back to the predicted value.</a:t>
            </a:r>
          </a:p>
          <a:p>
            <a:pPr marL="742950" lvl="1" indent="-285750">
              <a:buFont typeface="Arial" pitchFamily="34" charset="0"/>
              <a:buChar char="•"/>
            </a:pPr>
            <a:r>
              <a:rPr lang="en-US" i="1" dirty="0" smtClean="0">
                <a:solidFill>
                  <a:srgbClr val="00B050"/>
                </a:solidFill>
              </a:rPr>
              <a:t>Note: If the 1 is NOT subtracted from </a:t>
            </a:r>
            <a:r>
              <a:rPr lang="en-US" b="1" i="1" dirty="0" smtClean="0">
                <a:solidFill>
                  <a:srgbClr val="00B050"/>
                </a:solidFill>
              </a:rPr>
              <a:t>TARGET_AMT</a:t>
            </a:r>
            <a:r>
              <a:rPr lang="en-US" i="1" dirty="0" smtClean="0">
                <a:solidFill>
                  <a:srgbClr val="00B050"/>
                </a:solidFill>
              </a:rPr>
              <a:t>, the result will be the same as PROC GENMOD with the ZIP or ZINB distribution.</a:t>
            </a:r>
          </a:p>
          <a:p>
            <a:pPr marL="285750" indent="-285750">
              <a:buFont typeface="Arial" pitchFamily="34" charset="0"/>
              <a:buChar char="•"/>
            </a:pPr>
            <a:endParaRPr lang="en-US" dirty="0" smtClean="0"/>
          </a:p>
          <a:p>
            <a:endParaRPr lang="en-US" dirty="0"/>
          </a:p>
          <a:p>
            <a:pPr lvl="1"/>
            <a:r>
              <a:rPr lang="en-US" sz="1200" b="1" dirty="0">
                <a:solidFill>
                  <a:schemeClr val="tx2"/>
                </a:solidFill>
                <a:latin typeface="Courier New" pitchFamily="49" charset="0"/>
                <a:cs typeface="Courier New" pitchFamily="49" charset="0"/>
              </a:rPr>
              <a:t>data &amp;TEMPFILE.;</a:t>
            </a:r>
          </a:p>
          <a:p>
            <a:pPr lvl="1"/>
            <a:r>
              <a:rPr lang="en-US" sz="1200" b="1" dirty="0">
                <a:solidFill>
                  <a:schemeClr val="tx2"/>
                </a:solidFill>
                <a:latin typeface="Courier New" pitchFamily="49" charset="0"/>
                <a:cs typeface="Courier New" pitchFamily="49" charset="0"/>
              </a:rPr>
              <a:t>set &amp;TEMPFILE.;</a:t>
            </a:r>
          </a:p>
          <a:p>
            <a:pPr lvl="1"/>
            <a:r>
              <a:rPr lang="en-US" sz="1200" b="1" dirty="0">
                <a:solidFill>
                  <a:schemeClr val="tx2"/>
                </a:solidFill>
                <a:latin typeface="Courier New" pitchFamily="49" charset="0"/>
                <a:cs typeface="Courier New" pitchFamily="49" charset="0"/>
              </a:rPr>
              <a:t>TARGET_FLAG	=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&gt;0);</a:t>
            </a:r>
          </a:p>
          <a:p>
            <a:pPr lvl="1"/>
            <a:r>
              <a:rPr lang="en-US" sz="1200" b="1" dirty="0">
                <a:solidFill>
                  <a:schemeClr val="tx2"/>
                </a:solidFill>
                <a:latin typeface="Courier New" pitchFamily="49" charset="0"/>
                <a:cs typeface="Courier New" pitchFamily="49" charset="0"/>
              </a:rPr>
              <a:t>TARGET_AMT	=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 - 1;</a:t>
            </a:r>
          </a:p>
          <a:p>
            <a:pPr lvl="1"/>
            <a:r>
              <a:rPr lang="en-US" sz="1200" b="1" dirty="0">
                <a:solidFill>
                  <a:schemeClr val="tx2"/>
                </a:solidFill>
                <a:latin typeface="Courier New" pitchFamily="49" charset="0"/>
                <a:cs typeface="Courier New" pitchFamily="49" charset="0"/>
              </a:rPr>
              <a:t>if TARGET_FLAG = 0 then TARGET_AMT = .;</a:t>
            </a:r>
          </a:p>
          <a:p>
            <a:pPr lvl="1"/>
            <a:r>
              <a:rPr lang="en-US" sz="1200" b="1" dirty="0">
                <a:solidFill>
                  <a:schemeClr val="tx2"/>
                </a:solidFill>
                <a:latin typeface="Courier New" pitchFamily="49" charset="0"/>
                <a:cs typeface="Courier New" pitchFamily="49" charset="0"/>
              </a:rPr>
              <a:t>run;</a:t>
            </a:r>
          </a:p>
          <a:p>
            <a:pPr lvl="1"/>
            <a:endParaRPr lang="en-US" sz="12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6488286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2862322"/>
          </a:xfrm>
          <a:prstGeom prst="rect">
            <a:avLst/>
          </a:prstGeom>
          <a:noFill/>
        </p:spPr>
        <p:txBody>
          <a:bodyPr wrap="square" rtlCol="0">
            <a:spAutoFit/>
          </a:bodyPr>
          <a:lstStyle/>
          <a:p>
            <a:r>
              <a:rPr lang="en-US" b="1" dirty="0" smtClean="0">
                <a:solidFill>
                  <a:srgbClr val="C00000"/>
                </a:solidFill>
              </a:rPr>
              <a:t>SAS Code:</a:t>
            </a:r>
          </a:p>
          <a:p>
            <a:endParaRPr lang="en-US" dirty="0"/>
          </a:p>
          <a:p>
            <a:pPr marL="285750" indent="-285750">
              <a:buFont typeface="Arial" pitchFamily="34" charset="0"/>
              <a:buChar char="•"/>
            </a:pPr>
            <a:r>
              <a:rPr lang="en-US" dirty="0" smtClean="0"/>
              <a:t>This is the code to predict the probability that the count value is greater than 0.</a:t>
            </a:r>
          </a:p>
          <a:p>
            <a:pPr marL="285750" indent="-285750">
              <a:buFont typeface="Arial" pitchFamily="34" charset="0"/>
              <a:buChar char="•"/>
            </a:pPr>
            <a:r>
              <a:rPr lang="en-US" dirty="0" smtClean="0"/>
              <a:t>This code has the advantage of all the options of PROC LOGIT</a:t>
            </a:r>
          </a:p>
          <a:p>
            <a:pPr marL="285750" indent="-285750">
              <a:buFont typeface="Arial" pitchFamily="34" charset="0"/>
              <a:buChar char="•"/>
            </a:pPr>
            <a:r>
              <a:rPr lang="en-US" dirty="0" smtClean="0"/>
              <a:t>Also, other model techniques can be employed such as TREES or Neural Networks.</a:t>
            </a:r>
            <a:endParaRPr lang="en-US" dirty="0"/>
          </a:p>
          <a:p>
            <a:endParaRPr lang="en-US" dirty="0"/>
          </a:p>
          <a:p>
            <a:pPr lvl="1"/>
            <a:r>
              <a:rPr lang="en-US" sz="1200" b="1" dirty="0" err="1">
                <a:solidFill>
                  <a:schemeClr val="tx2"/>
                </a:solidFill>
                <a:latin typeface="Courier New" pitchFamily="49" charset="0"/>
                <a:cs typeface="Courier New" pitchFamily="49" charset="0"/>
              </a:rPr>
              <a:t>proc</a:t>
            </a:r>
            <a:r>
              <a:rPr lang="en-US" sz="1200" b="1" dirty="0">
                <a:solidFill>
                  <a:schemeClr val="tx2"/>
                </a:solidFill>
                <a:latin typeface="Courier New" pitchFamily="49" charset="0"/>
                <a:cs typeface="Courier New" pitchFamily="49" charset="0"/>
              </a:rPr>
              <a:t> logistic data=&amp;TEMPFILE.;</a:t>
            </a:r>
          </a:p>
          <a:p>
            <a:pPr lvl="1"/>
            <a:r>
              <a:rPr lang="en-US" sz="1200" b="1" dirty="0">
                <a:solidFill>
                  <a:schemeClr val="tx2"/>
                </a:solidFill>
                <a:latin typeface="Courier New" pitchFamily="49" charset="0"/>
                <a:cs typeface="Courier New" pitchFamily="49" charset="0"/>
              </a:rPr>
              <a:t>class SEX AGE_RANGE / </a:t>
            </a:r>
            <a:r>
              <a:rPr lang="en-US" sz="1200" b="1" dirty="0" err="1">
                <a:solidFill>
                  <a:schemeClr val="tx2"/>
                </a:solidFill>
                <a:latin typeface="Courier New" pitchFamily="49" charset="0"/>
                <a:cs typeface="Courier New" pitchFamily="49" charset="0"/>
              </a:rPr>
              <a:t>param</a:t>
            </a:r>
            <a:r>
              <a:rPr lang="en-US" sz="1200" b="1" dirty="0">
                <a:solidFill>
                  <a:schemeClr val="tx2"/>
                </a:solidFill>
                <a:latin typeface="Courier New" pitchFamily="49" charset="0"/>
                <a:cs typeface="Courier New" pitchFamily="49" charset="0"/>
              </a:rPr>
              <a:t> = ref ;</a:t>
            </a:r>
          </a:p>
          <a:p>
            <a:pPr lvl="1"/>
            <a:r>
              <a:rPr lang="en-US" sz="1200" b="1" dirty="0">
                <a:solidFill>
                  <a:schemeClr val="tx2"/>
                </a:solidFill>
                <a:latin typeface="Courier New" pitchFamily="49" charset="0"/>
                <a:cs typeface="Courier New" pitchFamily="49" charset="0"/>
              </a:rPr>
              <a:t>model TARGET_FLAG(ref="0") = INCOME SEX AGE_RANGE /selection=stepwise;</a:t>
            </a:r>
          </a:p>
          <a:p>
            <a:pPr lvl="1"/>
            <a:r>
              <a:rPr lang="en-US" sz="1200" b="1" dirty="0">
                <a:solidFill>
                  <a:schemeClr val="tx2"/>
                </a:solidFill>
                <a:latin typeface="Courier New" pitchFamily="49" charset="0"/>
                <a:cs typeface="Courier New" pitchFamily="49" charset="0"/>
              </a:rPr>
              <a:t>output out=&amp;TEMPFILE. </a:t>
            </a:r>
            <a:r>
              <a:rPr lang="en-US" sz="1200" b="1" dirty="0" err="1">
                <a:solidFill>
                  <a:schemeClr val="tx2"/>
                </a:solidFill>
                <a:latin typeface="Courier New" pitchFamily="49" charset="0"/>
                <a:cs typeface="Courier New" pitchFamily="49" charset="0"/>
              </a:rPr>
              <a:t>pred</a:t>
            </a:r>
            <a:r>
              <a:rPr lang="en-US" sz="1200" b="1" dirty="0">
                <a:solidFill>
                  <a:schemeClr val="tx2"/>
                </a:solidFill>
                <a:latin typeface="Courier New" pitchFamily="49" charset="0"/>
                <a:cs typeface="Courier New" pitchFamily="49" charset="0"/>
              </a:rPr>
              <a:t>=P_TARGET_FLAG;</a:t>
            </a:r>
          </a:p>
          <a:p>
            <a:pPr lvl="1"/>
            <a:r>
              <a:rPr lang="en-US" sz="1200" b="1" dirty="0">
                <a:solidFill>
                  <a:schemeClr val="tx2"/>
                </a:solidFill>
                <a:latin typeface="Courier New" pitchFamily="49" charset="0"/>
                <a:cs typeface="Courier New" pitchFamily="49" charset="0"/>
              </a:rPr>
              <a:t>run;</a:t>
            </a:r>
          </a:p>
          <a:p>
            <a:pPr lvl="1"/>
            <a:endParaRPr lang="en-US" sz="12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8679627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3877985"/>
          </a:xfrm>
          <a:prstGeom prst="rect">
            <a:avLst/>
          </a:prstGeom>
          <a:noFill/>
        </p:spPr>
        <p:txBody>
          <a:bodyPr wrap="square" rtlCol="0">
            <a:spAutoFit/>
          </a:bodyPr>
          <a:lstStyle/>
          <a:p>
            <a:r>
              <a:rPr lang="en-US" b="1" dirty="0" smtClean="0">
                <a:solidFill>
                  <a:srgbClr val="C00000"/>
                </a:solidFill>
              </a:rPr>
              <a:t>SAS Code:</a:t>
            </a:r>
          </a:p>
          <a:p>
            <a:endParaRPr lang="en-US" dirty="0" smtClean="0"/>
          </a:p>
          <a:p>
            <a:pPr marL="285750" indent="-285750">
              <a:buFont typeface="Arial" pitchFamily="34" charset="0"/>
              <a:buChar char="•"/>
            </a:pPr>
            <a:r>
              <a:rPr lang="en-US" dirty="0" smtClean="0"/>
              <a:t>This is the code to predict the amount of minutes in the shower, assuming that a shower was taken.</a:t>
            </a:r>
          </a:p>
          <a:p>
            <a:pPr marL="285750" indent="-285750">
              <a:buFont typeface="Arial" pitchFamily="34" charset="0"/>
              <a:buChar char="•"/>
            </a:pPr>
            <a:r>
              <a:rPr lang="en-US" dirty="0" smtClean="0"/>
              <a:t>Recall that TARGET_AMT = ShowerLength-1. This is not a necessary conversion, but may be considered a best practice in order to have a true Poisson or Negative Binomial distribution.</a:t>
            </a:r>
          </a:p>
          <a:p>
            <a:pPr marL="285750" indent="-285750">
              <a:buFont typeface="Arial" pitchFamily="34" charset="0"/>
              <a:buChar char="•"/>
            </a:pPr>
            <a:r>
              <a:rPr lang="en-US" dirty="0" smtClean="0"/>
              <a:t>This model is not limited to GENMOD, it can be any type of model from REGRESSION to TREE to NEURAL NETWORK or anything else.</a:t>
            </a:r>
            <a:endParaRPr lang="en-US" dirty="0"/>
          </a:p>
          <a:p>
            <a:pPr lvl="1"/>
            <a:endParaRPr lang="en-US" sz="1200" b="1" dirty="0" smtClean="0">
              <a:solidFill>
                <a:schemeClr val="tx2"/>
              </a:solidFill>
              <a:latin typeface="Courier New" pitchFamily="49" charset="0"/>
              <a:cs typeface="Courier New" pitchFamily="49" charset="0"/>
            </a:endParaRPr>
          </a:p>
          <a:p>
            <a:pPr lvl="1"/>
            <a:endParaRPr lang="en-US" sz="1200" b="1" dirty="0">
              <a:solidFill>
                <a:schemeClr val="tx2"/>
              </a:solidFill>
              <a:latin typeface="Courier New" pitchFamily="49" charset="0"/>
              <a:cs typeface="Courier New" pitchFamily="49" charset="0"/>
            </a:endParaRPr>
          </a:p>
          <a:p>
            <a:pPr lvl="1"/>
            <a:r>
              <a:rPr lang="en-US" sz="1200" b="1" dirty="0" err="1">
                <a:solidFill>
                  <a:schemeClr val="tx2"/>
                </a:solidFill>
                <a:latin typeface="Courier New" pitchFamily="49" charset="0"/>
                <a:cs typeface="Courier New" pitchFamily="49" charset="0"/>
              </a:rPr>
              <a:t>proc</a:t>
            </a:r>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genmod</a:t>
            </a:r>
            <a:r>
              <a:rPr lang="en-US" sz="1200" b="1" dirty="0">
                <a:solidFill>
                  <a:schemeClr val="tx2"/>
                </a:solidFill>
                <a:latin typeface="Courier New" pitchFamily="49" charset="0"/>
                <a:cs typeface="Courier New" pitchFamily="49" charset="0"/>
              </a:rPr>
              <a:t> data=&amp;TEMPFILE.;</a:t>
            </a:r>
          </a:p>
          <a:p>
            <a:pPr lvl="1"/>
            <a:r>
              <a:rPr lang="en-US" sz="1200" b="1" dirty="0">
                <a:solidFill>
                  <a:schemeClr val="tx2"/>
                </a:solidFill>
                <a:latin typeface="Courier New" pitchFamily="49" charset="0"/>
                <a:cs typeface="Courier New" pitchFamily="49" charset="0"/>
              </a:rPr>
              <a:t>class SEX AGE_RANGE;</a:t>
            </a:r>
          </a:p>
          <a:p>
            <a:pPr lvl="1"/>
            <a:r>
              <a:rPr lang="en-US" sz="1200" b="1" dirty="0">
                <a:solidFill>
                  <a:schemeClr val="tx2"/>
                </a:solidFill>
                <a:latin typeface="Courier New" pitchFamily="49" charset="0"/>
                <a:cs typeface="Courier New" pitchFamily="49" charset="0"/>
              </a:rPr>
              <a:t>   model TARGET_AMT = INCOME SEX AGE_RANGE / </a:t>
            </a:r>
            <a:r>
              <a:rPr lang="en-US" sz="1200" b="1" dirty="0" err="1" smtClean="0">
                <a:solidFill>
                  <a:schemeClr val="tx2"/>
                </a:solidFill>
                <a:latin typeface="Courier New" pitchFamily="49" charset="0"/>
                <a:cs typeface="Courier New" pitchFamily="49" charset="0"/>
              </a:rPr>
              <a:t>dist</a:t>
            </a:r>
            <a:r>
              <a:rPr lang="en-US" sz="1200" b="1" dirty="0" smtClean="0">
                <a:solidFill>
                  <a:schemeClr val="tx2"/>
                </a:solidFill>
                <a:latin typeface="Courier New" pitchFamily="49" charset="0"/>
                <a:cs typeface="Courier New" pitchFamily="49" charset="0"/>
              </a:rPr>
              <a:t>=poi </a:t>
            </a:r>
            <a:r>
              <a:rPr lang="en-US" sz="1200" b="1" dirty="0">
                <a:solidFill>
                  <a:schemeClr val="tx2"/>
                </a:solidFill>
                <a:latin typeface="Courier New" pitchFamily="49" charset="0"/>
                <a:cs typeface="Courier New" pitchFamily="49" charset="0"/>
              </a:rPr>
              <a:t>link=log;</a:t>
            </a:r>
          </a:p>
          <a:p>
            <a:pPr lvl="1"/>
            <a:r>
              <a:rPr lang="en-US" sz="1200" b="1" dirty="0">
                <a:solidFill>
                  <a:schemeClr val="tx2"/>
                </a:solidFill>
                <a:latin typeface="Courier New" pitchFamily="49" charset="0"/>
                <a:cs typeface="Courier New" pitchFamily="49" charset="0"/>
              </a:rPr>
              <a:t>   output out=&amp;TEMPFILE. </a:t>
            </a:r>
            <a:r>
              <a:rPr lang="en-US" sz="1200" b="1" dirty="0" err="1">
                <a:solidFill>
                  <a:schemeClr val="tx2"/>
                </a:solidFill>
                <a:latin typeface="Courier New" pitchFamily="49" charset="0"/>
                <a:cs typeface="Courier New" pitchFamily="49" charset="0"/>
              </a:rPr>
              <a:t>pred</a:t>
            </a:r>
            <a:r>
              <a:rPr lang="en-US" sz="1200" b="1" dirty="0">
                <a:solidFill>
                  <a:schemeClr val="tx2"/>
                </a:solidFill>
                <a:latin typeface="Courier New" pitchFamily="49" charset="0"/>
                <a:cs typeface="Courier New" pitchFamily="49" charset="0"/>
              </a:rPr>
              <a:t>=P_TARGET_AMT;</a:t>
            </a:r>
          </a:p>
          <a:p>
            <a:pPr lvl="1"/>
            <a:r>
              <a:rPr lang="en-US" sz="1200" b="1" dirty="0">
                <a:solidFill>
                  <a:schemeClr val="tx2"/>
                </a:solidFill>
                <a:latin typeface="Courier New" pitchFamily="49" charset="0"/>
                <a:cs typeface="Courier New" pitchFamily="49" charset="0"/>
              </a:rPr>
              <a:t>run</a:t>
            </a:r>
            <a:r>
              <a:rPr lang="en-US" sz="1200" b="1" dirty="0" smtClean="0">
                <a:solidFill>
                  <a:schemeClr val="tx2"/>
                </a:solidFill>
                <a:latin typeface="Courier New" pitchFamily="49" charset="0"/>
                <a:cs typeface="Courier New" pitchFamily="49" charset="0"/>
              </a:rPr>
              <a:t>;</a:t>
            </a:r>
            <a:endParaRPr lang="en-US" sz="12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5817097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2769989"/>
          </a:xfrm>
          <a:prstGeom prst="rect">
            <a:avLst/>
          </a:prstGeom>
          <a:noFill/>
        </p:spPr>
        <p:txBody>
          <a:bodyPr wrap="square" rtlCol="0">
            <a:spAutoFit/>
          </a:bodyPr>
          <a:lstStyle/>
          <a:p>
            <a:r>
              <a:rPr lang="en-US" b="1" dirty="0" smtClean="0">
                <a:solidFill>
                  <a:srgbClr val="C00000"/>
                </a:solidFill>
              </a:rPr>
              <a:t>SAS Code:</a:t>
            </a:r>
          </a:p>
          <a:p>
            <a:endParaRPr lang="en-US" dirty="0" smtClean="0"/>
          </a:p>
          <a:p>
            <a:pPr marL="285750" indent="-285750">
              <a:buFont typeface="Arial" pitchFamily="34" charset="0"/>
              <a:buChar char="•"/>
            </a:pPr>
            <a:r>
              <a:rPr lang="en-US" dirty="0" smtClean="0"/>
              <a:t>The two values, P_TARGET_FLAG and P_TARGET_AMT must be multiplied in order to determine the expected time in the shower.</a:t>
            </a:r>
          </a:p>
          <a:p>
            <a:pPr marL="285750" indent="-285750">
              <a:buFont typeface="Arial" pitchFamily="34" charset="0"/>
              <a:buChar char="•"/>
            </a:pPr>
            <a:r>
              <a:rPr lang="en-US" dirty="0" smtClean="0"/>
              <a:t>Notice that 1 is added to P_TARGET_AMT in order to correct for the 1 that was subtracted earlier. </a:t>
            </a:r>
          </a:p>
          <a:p>
            <a:pPr marL="285750" indent="-285750">
              <a:buFont typeface="Arial" pitchFamily="34" charset="0"/>
              <a:buChar char="•"/>
            </a:pPr>
            <a:endParaRPr lang="en-US" dirty="0" smtClean="0"/>
          </a:p>
          <a:p>
            <a:pPr lvl="1"/>
            <a:r>
              <a:rPr lang="en-US" sz="1200" b="1" dirty="0" smtClean="0">
                <a:solidFill>
                  <a:schemeClr val="tx2"/>
                </a:solidFill>
                <a:latin typeface="Courier New" pitchFamily="49" charset="0"/>
                <a:cs typeface="Courier New" pitchFamily="49" charset="0"/>
              </a:rPr>
              <a:t>data </a:t>
            </a:r>
            <a:r>
              <a:rPr lang="en-US" sz="1200" b="1" dirty="0">
                <a:solidFill>
                  <a:schemeClr val="tx2"/>
                </a:solidFill>
                <a:latin typeface="Courier New" pitchFamily="49" charset="0"/>
                <a:cs typeface="Courier New" pitchFamily="49" charset="0"/>
              </a:rPr>
              <a:t>&amp;TEMPFILE.;</a:t>
            </a:r>
          </a:p>
          <a:p>
            <a:pPr lvl="1"/>
            <a:r>
              <a:rPr lang="en-US" sz="1200" b="1" dirty="0">
                <a:solidFill>
                  <a:schemeClr val="tx2"/>
                </a:solidFill>
                <a:latin typeface="Courier New" pitchFamily="49" charset="0"/>
                <a:cs typeface="Courier New" pitchFamily="49" charset="0"/>
              </a:rPr>
              <a:t>set &amp;TEMPFILE.;</a:t>
            </a:r>
          </a:p>
          <a:p>
            <a:pPr lvl="1"/>
            <a:r>
              <a:rPr lang="en-US" sz="1200" b="1" dirty="0">
                <a:solidFill>
                  <a:schemeClr val="tx2"/>
                </a:solidFill>
                <a:latin typeface="Courier New" pitchFamily="49" charset="0"/>
                <a:cs typeface="Courier New" pitchFamily="49" charset="0"/>
              </a:rPr>
              <a:t>P_TARGET_HURDLE = P_TARGET_FLAG * (P_TARGET_AMT+1);</a:t>
            </a:r>
          </a:p>
          <a:p>
            <a:pPr lvl="1"/>
            <a:r>
              <a:rPr lang="en-US" sz="1200" b="1" dirty="0">
                <a:solidFill>
                  <a:schemeClr val="tx2"/>
                </a:solidFill>
                <a:latin typeface="Courier New" pitchFamily="49" charset="0"/>
                <a:cs typeface="Courier New" pitchFamily="49" charset="0"/>
              </a:rPr>
              <a:t>run;</a:t>
            </a:r>
          </a:p>
        </p:txBody>
      </p:sp>
    </p:spTree>
    <p:extLst>
      <p:ext uri="{BB962C8B-B14F-4D97-AF65-F5344CB8AC3E}">
        <p14:creationId xmlns:p14="http://schemas.microsoft.com/office/powerpoint/2010/main" val="37625026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923330"/>
          </a:xfrm>
          <a:prstGeom prst="rect">
            <a:avLst/>
          </a:prstGeom>
          <a:noFill/>
        </p:spPr>
        <p:txBody>
          <a:bodyPr wrap="square" rtlCol="0">
            <a:spAutoFit/>
          </a:bodyPr>
          <a:lstStyle/>
          <a:p>
            <a:r>
              <a:rPr lang="en-US" b="1" dirty="0" smtClean="0">
                <a:solidFill>
                  <a:srgbClr val="C00000"/>
                </a:solidFill>
              </a:rPr>
              <a:t>OUTPUT:</a:t>
            </a:r>
          </a:p>
          <a:p>
            <a:endParaRPr lang="en-US" b="1" dirty="0" smtClean="0">
              <a:solidFill>
                <a:srgbClr val="C00000"/>
              </a:solidFill>
            </a:endParaRPr>
          </a:p>
          <a:p>
            <a:pPr lvl="1"/>
            <a:r>
              <a:rPr lang="en-US" dirty="0" smtClean="0"/>
              <a:t>Coefficients to predict if a person takes a shower (</a:t>
            </a:r>
            <a:r>
              <a:rPr lang="en-US" dirty="0" err="1" smtClean="0"/>
              <a:t>ShowerLength</a:t>
            </a:r>
            <a:r>
              <a:rPr lang="en-US" dirty="0" smtClean="0"/>
              <a:t>&gt;0).</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3446206"/>
            <a:ext cx="497205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5887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1200329"/>
          </a:xfrm>
          <a:prstGeom prst="rect">
            <a:avLst/>
          </a:prstGeom>
          <a:noFill/>
        </p:spPr>
        <p:txBody>
          <a:bodyPr wrap="square" rtlCol="0">
            <a:spAutoFit/>
          </a:bodyPr>
          <a:lstStyle/>
          <a:p>
            <a:r>
              <a:rPr lang="en-US" b="1" dirty="0" smtClean="0">
                <a:solidFill>
                  <a:srgbClr val="C00000"/>
                </a:solidFill>
              </a:rPr>
              <a:t>OUTPUT:</a:t>
            </a:r>
          </a:p>
          <a:p>
            <a:endParaRPr lang="en-US" b="1" dirty="0" smtClean="0">
              <a:solidFill>
                <a:srgbClr val="C00000"/>
              </a:solidFill>
            </a:endParaRPr>
          </a:p>
          <a:p>
            <a:pPr lvl="1"/>
            <a:r>
              <a:rPr lang="en-US" dirty="0" smtClean="0"/>
              <a:t>Coefficients to predict the length of a shower (minus 1), assuming that a shower was taken.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2" y="3124200"/>
            <a:ext cx="7418387"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1518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2954655"/>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In order to create stand alone score code, both models need to be implemented into a data step. The first model, predicts the amount of time in the shower assuming that the person takes a shower (no zero values).</a:t>
            </a:r>
          </a:p>
          <a:p>
            <a:pPr lvl="1"/>
            <a:endParaRPr lang="en-US" dirty="0"/>
          </a:p>
          <a:p>
            <a:pPr lvl="1"/>
            <a:r>
              <a:rPr lang="en-US" dirty="0" smtClean="0"/>
              <a:t>STEP 1: START WITH AN EMPTY DATA STEP</a:t>
            </a:r>
          </a:p>
          <a:p>
            <a:pPr lvl="1"/>
            <a:endParaRPr lang="en-US" dirty="0" smtClean="0"/>
          </a:p>
          <a:p>
            <a:pPr lvl="3"/>
            <a:r>
              <a:rPr lang="en-US" sz="1400" b="1" dirty="0">
                <a:solidFill>
                  <a:srgbClr val="0070C0"/>
                </a:solidFill>
                <a:latin typeface="Courier New" pitchFamily="49" charset="0"/>
                <a:cs typeface="Courier New" pitchFamily="49" charset="0"/>
              </a:rPr>
              <a:t>data &amp;TEMPFILE.;</a:t>
            </a:r>
          </a:p>
          <a:p>
            <a:pPr lvl="3"/>
            <a:r>
              <a:rPr lang="en-US" sz="1400" b="1" dirty="0">
                <a:solidFill>
                  <a:srgbClr val="0070C0"/>
                </a:solidFill>
                <a:latin typeface="Courier New" pitchFamily="49" charset="0"/>
                <a:cs typeface="Courier New" pitchFamily="49" charset="0"/>
              </a:rPr>
              <a:t>set &amp;TEMPFILE.;</a:t>
            </a:r>
          </a:p>
          <a:p>
            <a:pPr lvl="3"/>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1294657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SAS Code For Generating Synthetic Shower Data</a:t>
            </a:r>
            <a:br>
              <a:rPr lang="en-US" sz="2800" b="1" dirty="0" smtClean="0">
                <a:solidFill>
                  <a:srgbClr val="C00000"/>
                </a:solidFill>
              </a:rPr>
            </a:br>
            <a:r>
              <a:rPr lang="en-US" sz="2800" b="1" dirty="0" smtClean="0">
                <a:solidFill>
                  <a:srgbClr val="C00000"/>
                </a:solidFill>
              </a:rPr>
              <a:t>2 of 3</a:t>
            </a:r>
            <a:endParaRPr lang="en-US" sz="2800" b="1" dirty="0">
              <a:solidFill>
                <a:srgbClr val="C00000"/>
              </a:solidFill>
            </a:endParaRPr>
          </a:p>
        </p:txBody>
      </p:sp>
      <p:sp>
        <p:nvSpPr>
          <p:cNvPr id="3" name="TextBox 2"/>
          <p:cNvSpPr txBox="1"/>
          <p:nvPr/>
        </p:nvSpPr>
        <p:spPr>
          <a:xfrm>
            <a:off x="457200" y="1676400"/>
            <a:ext cx="8229600" cy="4524315"/>
          </a:xfrm>
          <a:prstGeom prst="rect">
            <a:avLst/>
          </a:prstGeom>
          <a:noFill/>
        </p:spPr>
        <p:txBody>
          <a:bodyPr wrap="square" rtlCol="0">
            <a:spAutoFit/>
          </a:bodyPr>
          <a:lstStyle/>
          <a:p>
            <a:pPr lvl="1"/>
            <a:r>
              <a:rPr lang="en-US" sz="1200" b="1" dirty="0" smtClean="0">
                <a:solidFill>
                  <a:schemeClr val="tx2"/>
                </a:solidFill>
                <a:latin typeface="Courier New" pitchFamily="49" charset="0"/>
                <a:cs typeface="Courier New" pitchFamily="49" charset="0"/>
              </a:rPr>
              <a:t>data </a:t>
            </a:r>
            <a:r>
              <a:rPr lang="en-US" sz="1200" b="1" dirty="0">
                <a:solidFill>
                  <a:schemeClr val="tx2"/>
                </a:solidFill>
                <a:latin typeface="Courier New" pitchFamily="49" charset="0"/>
                <a:cs typeface="Courier New" pitchFamily="49" charset="0"/>
              </a:rPr>
              <a:t>&amp;OUTFILE.;</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length INDEX 		</a:t>
            </a:r>
            <a:r>
              <a:rPr lang="en-US" sz="1200" b="1" dirty="0" smtClean="0">
                <a:solidFill>
                  <a:schemeClr val="tx2"/>
                </a:solidFill>
                <a:latin typeface="Courier New" pitchFamily="49" charset="0"/>
                <a:cs typeface="Courier New" pitchFamily="49" charset="0"/>
              </a:rPr>
              <a:t>8</a:t>
            </a:r>
            <a:r>
              <a:rPr lang="en-US" sz="1200" b="1" dirty="0">
                <a:solidFill>
                  <a:schemeClr val="tx2"/>
                </a:solidFill>
                <a:latin typeface="Courier New" pitchFamily="49" charset="0"/>
                <a:cs typeface="Courier New" pitchFamily="49" charset="0"/>
              </a:rPr>
              <a:t>.;</a:t>
            </a:r>
          </a:p>
          <a:p>
            <a:pPr lvl="1"/>
            <a:r>
              <a:rPr lang="en-US" sz="1200" b="1" dirty="0">
                <a:solidFill>
                  <a:schemeClr val="tx2"/>
                </a:solidFill>
                <a:latin typeface="Courier New" pitchFamily="49" charset="0"/>
                <a:cs typeface="Courier New" pitchFamily="49" charset="0"/>
              </a:rPr>
              <a:t>length SHOWERLENGTH 	8.;</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SEED = 1;</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do INDEX = 1 to &amp;HOWMANY.;</a:t>
            </a:r>
          </a:p>
          <a:p>
            <a:pPr lvl="1"/>
            <a:r>
              <a:rPr lang="en-US" sz="1200" b="1" dirty="0">
                <a:solidFill>
                  <a:schemeClr val="tx2"/>
                </a:solidFill>
                <a:latin typeface="Courier New" pitchFamily="49" charset="0"/>
                <a:cs typeface="Courier New" pitchFamily="49" charset="0"/>
              </a:rPr>
              <a:t>	AVERAGE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&amp;AVERAGE.;</a:t>
            </a:r>
          </a:p>
          <a:p>
            <a:pPr lvl="1"/>
            <a:r>
              <a:rPr lang="en-US" sz="1200" b="1" dirty="0">
                <a:solidFill>
                  <a:schemeClr val="tx2"/>
                </a:solidFill>
                <a:latin typeface="Courier New" pitchFamily="49" charset="0"/>
                <a:cs typeface="Courier New" pitchFamily="49" charset="0"/>
              </a:rPr>
              <a:t>	NOSHOWER	= &amp;NO_SHOWER.;</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	SEX = "&amp;FEMALE."; </a:t>
            </a:r>
          </a:p>
          <a:p>
            <a:pPr lvl="1"/>
            <a:r>
              <a:rPr lang="en-US" sz="1200" b="1" dirty="0">
                <a:solidFill>
                  <a:schemeClr val="tx2"/>
                </a:solidFill>
                <a:latin typeface="Courier New" pitchFamily="49" charset="0"/>
                <a:cs typeface="Courier New" pitchFamily="49" charset="0"/>
              </a:rPr>
              <a:t>	if </a:t>
            </a:r>
            <a:r>
              <a:rPr lang="en-US" sz="1200" b="1" dirty="0" err="1">
                <a:solidFill>
                  <a:schemeClr val="tx2"/>
                </a:solidFill>
                <a:latin typeface="Courier New" pitchFamily="49" charset="0"/>
                <a:cs typeface="Courier New" pitchFamily="49" charset="0"/>
              </a:rPr>
              <a:t>ranuni</a:t>
            </a:r>
            <a:r>
              <a:rPr lang="en-US" sz="1200" b="1" dirty="0">
                <a:solidFill>
                  <a:schemeClr val="tx2"/>
                </a:solidFill>
                <a:latin typeface="Courier New" pitchFamily="49" charset="0"/>
                <a:cs typeface="Courier New" pitchFamily="49" charset="0"/>
              </a:rPr>
              <a:t>(1) &lt; 0.5 then SEX = "&amp;MALE.";</a:t>
            </a:r>
          </a:p>
          <a:p>
            <a:pPr lvl="1"/>
            <a:r>
              <a:rPr lang="en-US" sz="1200" b="1" dirty="0">
                <a:solidFill>
                  <a:schemeClr val="tx2"/>
                </a:solidFill>
                <a:latin typeface="Courier New" pitchFamily="49" charset="0"/>
                <a:cs typeface="Courier New" pitchFamily="49" charset="0"/>
              </a:rPr>
              <a:t>	if SEX in ("&amp;FEMALE.") then do;</a:t>
            </a:r>
          </a:p>
          <a:p>
            <a:pPr lvl="1"/>
            <a:r>
              <a:rPr lang="en-US" sz="1200" b="1" dirty="0">
                <a:solidFill>
                  <a:schemeClr val="tx2"/>
                </a:solidFill>
                <a:latin typeface="Courier New" pitchFamily="49" charset="0"/>
                <a:cs typeface="Courier New" pitchFamily="49" charset="0"/>
              </a:rPr>
              <a:t>		AVERAGE 	= AVERAGE + 2;</a:t>
            </a:r>
          </a:p>
          <a:p>
            <a:pPr lvl="1"/>
            <a:r>
              <a:rPr lang="en-US" sz="1200" b="1" dirty="0">
                <a:solidFill>
                  <a:schemeClr val="tx2"/>
                </a:solidFill>
                <a:latin typeface="Courier New" pitchFamily="49" charset="0"/>
                <a:cs typeface="Courier New" pitchFamily="49" charset="0"/>
              </a:rPr>
              <a:t>		NOSHOWER 	= NOSHOWER - 0.1;</a:t>
            </a:r>
          </a:p>
          <a:p>
            <a:pPr lvl="1"/>
            <a:r>
              <a:rPr lang="en-US" sz="1200" b="1" dirty="0">
                <a:solidFill>
                  <a:schemeClr val="tx2"/>
                </a:solidFill>
                <a:latin typeface="Courier New" pitchFamily="49" charset="0"/>
                <a:cs typeface="Courier New" pitchFamily="49" charset="0"/>
              </a:rPr>
              <a:t>	end;</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	AGE_RANGE = "&amp;MIDDLEAGE.";</a:t>
            </a:r>
          </a:p>
          <a:p>
            <a:pPr lvl="1"/>
            <a:r>
              <a:rPr lang="en-US" sz="1200" b="1" dirty="0">
                <a:solidFill>
                  <a:schemeClr val="tx2"/>
                </a:solidFill>
                <a:latin typeface="Courier New" pitchFamily="49" charset="0"/>
                <a:cs typeface="Courier New" pitchFamily="49" charset="0"/>
              </a:rPr>
              <a:t>	if </a:t>
            </a:r>
            <a:r>
              <a:rPr lang="en-US" sz="1200" b="1" dirty="0" err="1">
                <a:solidFill>
                  <a:schemeClr val="tx2"/>
                </a:solidFill>
                <a:latin typeface="Courier New" pitchFamily="49" charset="0"/>
                <a:cs typeface="Courier New" pitchFamily="49" charset="0"/>
              </a:rPr>
              <a:t>ranuni</a:t>
            </a:r>
            <a:r>
              <a:rPr lang="en-US" sz="1200" b="1" dirty="0">
                <a:solidFill>
                  <a:schemeClr val="tx2"/>
                </a:solidFill>
                <a:latin typeface="Courier New" pitchFamily="49" charset="0"/>
                <a:cs typeface="Courier New" pitchFamily="49" charset="0"/>
              </a:rPr>
              <a:t>(1) &lt; 0.4 then AGE_RANGE = "&amp;YOUNG.";</a:t>
            </a:r>
          </a:p>
          <a:p>
            <a:pPr lvl="1"/>
            <a:r>
              <a:rPr lang="en-US" sz="1200" b="1" dirty="0">
                <a:solidFill>
                  <a:schemeClr val="tx2"/>
                </a:solidFill>
                <a:latin typeface="Courier New" pitchFamily="49" charset="0"/>
                <a:cs typeface="Courier New" pitchFamily="49" charset="0"/>
              </a:rPr>
              <a:t>	if </a:t>
            </a:r>
            <a:r>
              <a:rPr lang="en-US" sz="1200" b="1" dirty="0" err="1">
                <a:solidFill>
                  <a:schemeClr val="tx2"/>
                </a:solidFill>
                <a:latin typeface="Courier New" pitchFamily="49" charset="0"/>
                <a:cs typeface="Courier New" pitchFamily="49" charset="0"/>
              </a:rPr>
              <a:t>ranuni</a:t>
            </a:r>
            <a:r>
              <a:rPr lang="en-US" sz="1200" b="1" dirty="0">
                <a:solidFill>
                  <a:schemeClr val="tx2"/>
                </a:solidFill>
                <a:latin typeface="Courier New" pitchFamily="49" charset="0"/>
                <a:cs typeface="Courier New" pitchFamily="49" charset="0"/>
              </a:rPr>
              <a:t>(1) &lt; 0.2 then AGE_RANGE = "&amp;ELDERLY.";</a:t>
            </a:r>
          </a:p>
          <a:p>
            <a:pPr lvl="1"/>
            <a:r>
              <a:rPr lang="en-US" sz="1200" b="1" dirty="0">
                <a:solidFill>
                  <a:schemeClr val="tx2"/>
                </a:solidFill>
                <a:latin typeface="Courier New" pitchFamily="49" charset="0"/>
                <a:cs typeface="Courier New" pitchFamily="49" charset="0"/>
              </a:rPr>
              <a:t>	if AGE_RANGE in ("&amp;YOUNG.") then do;</a:t>
            </a:r>
          </a:p>
          <a:p>
            <a:pPr lvl="1"/>
            <a:r>
              <a:rPr lang="en-US" sz="1200" b="1" dirty="0">
                <a:solidFill>
                  <a:schemeClr val="tx2"/>
                </a:solidFill>
                <a:latin typeface="Courier New" pitchFamily="49" charset="0"/>
                <a:cs typeface="Courier New" pitchFamily="49" charset="0"/>
              </a:rPr>
              <a:t>		AVERAGE 	= AVERAGE - 2;</a:t>
            </a:r>
          </a:p>
          <a:p>
            <a:pPr lvl="1"/>
            <a:r>
              <a:rPr lang="en-US" sz="1200" b="1" dirty="0">
                <a:solidFill>
                  <a:schemeClr val="tx2"/>
                </a:solidFill>
                <a:latin typeface="Courier New" pitchFamily="49" charset="0"/>
                <a:cs typeface="Courier New" pitchFamily="49" charset="0"/>
              </a:rPr>
              <a:t>	end</a:t>
            </a:r>
            <a:r>
              <a:rPr lang="en-US" sz="1200" b="1" dirty="0" smtClean="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8308937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2985433"/>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a:t>STEP 2: Use the parameters from LOGISTIC REGRESSION to calculate the LOGIT of the probability that a person takes a shower. Call this value “TEMP”.</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FF0000"/>
                </a:solidFill>
                <a:latin typeface="Courier New" pitchFamily="49" charset="0"/>
                <a:cs typeface="Courier New" pitchFamily="49" charset="0"/>
              </a:rPr>
              <a:t>TEMP </a:t>
            </a:r>
            <a:r>
              <a:rPr lang="en-US" sz="1400" b="1" dirty="0">
                <a:solidFill>
                  <a:srgbClr val="FF000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1.5682  </a:t>
            </a:r>
          </a:p>
          <a:p>
            <a:pPr lvl="2"/>
            <a:r>
              <a:rPr lang="en-US" sz="1400" b="1" dirty="0" smtClean="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(SEX in ("F")) *</a:t>
            </a:r>
            <a:r>
              <a:rPr lang="en-US" sz="1400" b="1" dirty="0" smtClean="0">
                <a:solidFill>
                  <a:srgbClr val="FF0000"/>
                </a:solidFill>
                <a:latin typeface="Courier New" pitchFamily="49" charset="0"/>
                <a:cs typeface="Courier New" pitchFamily="49" charset="0"/>
              </a:rPr>
              <a:t>0.8200 </a:t>
            </a:r>
          </a:p>
          <a:p>
            <a:pPr lvl="2"/>
            <a:r>
              <a:rPr lang="en-US" sz="1400" b="1" dirty="0" smtClean="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(AGE_RANGE in ("ELDERLY")) * </a:t>
            </a:r>
            <a:r>
              <a:rPr lang="en-US" sz="1400" b="1" dirty="0" smtClean="0">
                <a:solidFill>
                  <a:srgbClr val="FF0000"/>
                </a:solidFill>
                <a:latin typeface="Courier New" pitchFamily="49" charset="0"/>
                <a:cs typeface="Courier New" pitchFamily="49" charset="0"/>
              </a:rPr>
              <a:t>0.9468 </a:t>
            </a:r>
          </a:p>
          <a:p>
            <a:pPr lvl="2"/>
            <a:r>
              <a:rPr lang="en-US" sz="1400" b="1" dirty="0" smtClean="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(AGE_RANGE in ("MIDDLEAGE")) </a:t>
            </a:r>
            <a:r>
              <a:rPr lang="en-US" sz="1400" b="1" dirty="0" smtClean="0">
                <a:solidFill>
                  <a:srgbClr val="FF0000"/>
                </a:solidFill>
                <a:latin typeface="Courier New" pitchFamily="49" charset="0"/>
                <a:cs typeface="Courier New" pitchFamily="49" charset="0"/>
              </a:rPr>
              <a:t>* -0.1765;</a:t>
            </a: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16916895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2985433"/>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2: Use the parameters from LOGISTIC REGRESSION to calculate the LOGIT of the probability that a person takes a shower. Call this value “TEMP”.</a:t>
            </a:r>
          </a:p>
          <a:p>
            <a:pPr lvl="1"/>
            <a:endParaRPr lang="en-US" dirty="0" smtClean="0"/>
          </a:p>
          <a:p>
            <a:pPr lvl="1"/>
            <a:r>
              <a:rPr lang="en-US" sz="1400" b="1" dirty="0">
                <a:solidFill>
                  <a:srgbClr val="0070C0"/>
                </a:solidFill>
                <a:latin typeface="Courier New" pitchFamily="49" charset="0"/>
                <a:cs typeface="Courier New" pitchFamily="49" charset="0"/>
              </a:rPr>
              <a:t>data &amp;TEMPFILE.;</a:t>
            </a:r>
          </a:p>
          <a:p>
            <a:pPr lvl="1"/>
            <a:r>
              <a:rPr lang="en-US" sz="1400" b="1" dirty="0">
                <a:solidFill>
                  <a:srgbClr val="0070C0"/>
                </a:solidFill>
                <a:latin typeface="Courier New" pitchFamily="49" charset="0"/>
                <a:cs typeface="Courier New" pitchFamily="49" charset="0"/>
              </a:rPr>
              <a:t>set &amp;TEMPFILE</a:t>
            </a:r>
            <a:r>
              <a:rPr lang="en-US" sz="1400" b="1" dirty="0" smtClean="0">
                <a:solidFill>
                  <a:srgbClr val="0070C0"/>
                </a:solidFill>
                <a:latin typeface="Courier New" pitchFamily="49" charset="0"/>
                <a:cs typeface="Courier New" pitchFamily="49" charset="0"/>
              </a:rPr>
              <a:t>.;</a:t>
            </a:r>
          </a:p>
          <a:p>
            <a:pPr lvl="1"/>
            <a:r>
              <a:rPr lang="en-US" sz="1400" b="1" dirty="0" smtClean="0">
                <a:solidFill>
                  <a:srgbClr val="0070C0"/>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a:t>
            </a:r>
            <a:r>
              <a:rPr lang="en-US" sz="1400" b="1" dirty="0">
                <a:solidFill>
                  <a:srgbClr val="FF0000"/>
                </a:solidFill>
                <a:latin typeface="Courier New" pitchFamily="49" charset="0"/>
                <a:cs typeface="Courier New" pitchFamily="49" charset="0"/>
              </a:rPr>
              <a:t> 1.5682  </a:t>
            </a:r>
            <a:endParaRPr lang="en-US" sz="1400" b="1" dirty="0" smtClean="0">
              <a:solidFill>
                <a:srgbClr val="FF000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(SEX in ("F")) </a:t>
            </a:r>
            <a:r>
              <a:rPr lang="en-US" sz="1400" b="1" dirty="0" smtClean="0">
                <a:solidFill>
                  <a:srgbClr val="0070C0"/>
                </a:solidFill>
                <a:latin typeface="Courier New" pitchFamily="49" charset="0"/>
                <a:cs typeface="Courier New" pitchFamily="49" charset="0"/>
              </a:rPr>
              <a:t>*</a:t>
            </a:r>
            <a:r>
              <a:rPr lang="en-US" sz="1400" b="1" dirty="0" smtClean="0">
                <a:solidFill>
                  <a:srgbClr val="FF0000"/>
                </a:solidFill>
                <a:latin typeface="Courier New" pitchFamily="49" charset="0"/>
                <a:cs typeface="Courier New" pitchFamily="49" charset="0"/>
              </a:rPr>
              <a:t>0.8200 </a:t>
            </a: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("ELDERLY")) * </a:t>
            </a:r>
            <a:r>
              <a:rPr lang="en-US" sz="1400" b="1" dirty="0">
                <a:solidFill>
                  <a:srgbClr val="FF0000"/>
                </a:solidFill>
                <a:latin typeface="Courier New" pitchFamily="49" charset="0"/>
                <a:cs typeface="Courier New" pitchFamily="49" charset="0"/>
              </a:rPr>
              <a:t>0.9468 </a:t>
            </a:r>
            <a:endParaRPr lang="en-US" sz="1400" b="1" dirty="0" smtClean="0">
              <a:solidFill>
                <a:srgbClr val="FF0000"/>
              </a:solidFill>
              <a:latin typeface="Courier New" pitchFamily="49" charset="0"/>
              <a:cs typeface="Courier New" pitchFamily="49" charset="0"/>
            </a:endParaRPr>
          </a:p>
          <a:p>
            <a:pPr lvl="2"/>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(AGE_RANGE in ("MIDDLEAGE")) </a:t>
            </a:r>
            <a:r>
              <a:rPr lang="en-US" sz="1400" b="1" dirty="0" smtClean="0">
                <a:solidFill>
                  <a:srgbClr val="0070C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-0.1765;</a:t>
            </a:r>
            <a:endParaRPr lang="en-US" sz="1400" b="1" dirty="0" smtClean="0">
              <a:solidFill>
                <a:srgbClr val="FF0000"/>
              </a:solidFill>
              <a:latin typeface="Courier New" pitchFamily="49" charset="0"/>
              <a:cs typeface="Courier New" pitchFamily="49" charset="0"/>
            </a:endParaRPr>
          </a:p>
          <a:p>
            <a:pPr lvl="1"/>
            <a:r>
              <a:rPr lang="en-US" sz="1400" b="1" dirty="0" smtClean="0">
                <a:solidFill>
                  <a:srgbClr val="0070C0"/>
                </a:solidFill>
                <a:latin typeface="Courier New" pitchFamily="49" charset="0"/>
                <a:cs typeface="Courier New" pitchFamily="49" charset="0"/>
              </a:rPr>
              <a:t>run</a:t>
            </a:r>
            <a:r>
              <a:rPr lang="en-US" sz="1400" b="1" dirty="0">
                <a:solidFill>
                  <a:srgbClr val="0070C0"/>
                </a:solidFill>
                <a:latin typeface="Courier New" pitchFamily="49" charset="0"/>
                <a:cs typeface="Courier New" pitchFamily="49" charset="0"/>
              </a:rPr>
              <a:t>;</a:t>
            </a:r>
            <a:endParaRPr lang="en-US" sz="1400" b="1" dirty="0" smtClean="0">
              <a:solidFill>
                <a:srgbClr val="0070C0"/>
              </a:solidFill>
              <a:latin typeface="Courier New" pitchFamily="49" charset="0"/>
              <a:cs typeface="Courier New" pitchFamily="49" charset="0"/>
            </a:endParaRPr>
          </a:p>
        </p:txBody>
      </p:sp>
      <p:sp>
        <p:nvSpPr>
          <p:cNvPr id="5" name="TextBox 4"/>
          <p:cNvSpPr txBox="1"/>
          <p:nvPr/>
        </p:nvSpPr>
        <p:spPr>
          <a:xfrm>
            <a:off x="1447800" y="5082047"/>
            <a:ext cx="3618271" cy="707886"/>
          </a:xfrm>
          <a:prstGeom prst="rect">
            <a:avLst/>
          </a:prstGeom>
          <a:noFill/>
        </p:spPr>
        <p:txBody>
          <a:bodyPr wrap="square" rtlCol="0">
            <a:spAutoFit/>
          </a:bodyPr>
          <a:lstStyle/>
          <a:p>
            <a:r>
              <a:rPr lang="en-US" sz="2000" b="1" dirty="0" smtClean="0"/>
              <a:t>The coefficients were found by PROC LOGISTIC.</a:t>
            </a:r>
            <a:endParaRPr lang="en-US" sz="2000" b="1" dirty="0"/>
          </a:p>
        </p:txBody>
      </p:sp>
      <p:sp>
        <p:nvSpPr>
          <p:cNvPr id="6" name="Right Arrow 5"/>
          <p:cNvSpPr/>
          <p:nvPr/>
        </p:nvSpPr>
        <p:spPr>
          <a:xfrm>
            <a:off x="4953000" y="5311858"/>
            <a:ext cx="914400" cy="2482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143834"/>
            <a:ext cx="27336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9194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2985433"/>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a:t>STEP 2: Use the parameters from LOGISTIC REGRESSION to calculate the LOGIT of the probability that a person takes a shower. Call this value “TEMP”.</a:t>
            </a:r>
          </a:p>
          <a:p>
            <a:pPr lvl="1"/>
            <a:endParaRPr lang="en-US" dirty="0" smtClean="0"/>
          </a:p>
          <a:p>
            <a:pPr lvl="1"/>
            <a:r>
              <a:rPr lang="en-US" sz="1400" b="1" dirty="0">
                <a:solidFill>
                  <a:schemeClr val="tx2"/>
                </a:solidFill>
                <a:latin typeface="Courier New" pitchFamily="49" charset="0"/>
                <a:cs typeface="Courier New" pitchFamily="49" charset="0"/>
              </a:rPr>
              <a:t>data &amp;TEMPFILE.;</a:t>
            </a:r>
          </a:p>
          <a:p>
            <a:pPr lvl="1"/>
            <a:r>
              <a:rPr lang="en-US" sz="1400" b="1" dirty="0">
                <a:solidFill>
                  <a:schemeClr val="tx2"/>
                </a:solidFill>
                <a:latin typeface="Courier New" pitchFamily="49" charset="0"/>
                <a:cs typeface="Courier New" pitchFamily="49" charset="0"/>
              </a:rPr>
              <a:t>set &amp;TEMPFILE</a:t>
            </a:r>
            <a:r>
              <a:rPr lang="en-US" sz="1400" b="1" dirty="0" smtClean="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TEMP = 1.5682  </a:t>
            </a:r>
          </a:p>
          <a:p>
            <a:pPr lvl="2"/>
            <a:r>
              <a:rPr lang="en-US" sz="1400" b="1" dirty="0">
                <a:solidFill>
                  <a:schemeClr val="tx2"/>
                </a:solidFill>
                <a:latin typeface="Courier New" pitchFamily="49" charset="0"/>
                <a:cs typeface="Courier New" pitchFamily="49" charset="0"/>
              </a:rPr>
              <a:t>+ (SEX in ("F")) *0.8200 </a:t>
            </a:r>
          </a:p>
          <a:p>
            <a:pPr lvl="2"/>
            <a:r>
              <a:rPr lang="en-US" sz="1400" b="1" dirty="0">
                <a:solidFill>
                  <a:schemeClr val="tx2"/>
                </a:solidFill>
                <a:latin typeface="Courier New" pitchFamily="49" charset="0"/>
                <a:cs typeface="Courier New" pitchFamily="49" charset="0"/>
              </a:rPr>
              <a:t>+ (AGE_RANGE in ("ELDERLY")) * 0.9468 </a:t>
            </a:r>
          </a:p>
          <a:p>
            <a:pPr lvl="2"/>
            <a:r>
              <a:rPr lang="en-US" sz="1400" b="1" dirty="0">
                <a:solidFill>
                  <a:schemeClr val="tx2"/>
                </a:solidFill>
                <a:latin typeface="Courier New" pitchFamily="49" charset="0"/>
                <a:cs typeface="Courier New" pitchFamily="49" charset="0"/>
              </a:rPr>
              <a:t>+ (AGE_RANGE in ("MIDDLEAGE")) * -0.1765;</a:t>
            </a:r>
          </a:p>
          <a:p>
            <a:pPr lvl="1"/>
            <a:r>
              <a:rPr lang="en-US" sz="1400" b="1" dirty="0" smtClean="0">
                <a:solidFill>
                  <a:schemeClr val="tx2"/>
                </a:solidFill>
                <a:latin typeface="Courier New" pitchFamily="49" charset="0"/>
                <a:cs typeface="Courier New" pitchFamily="49" charset="0"/>
              </a:rPr>
              <a:t>run</a:t>
            </a:r>
            <a:r>
              <a:rPr lang="en-US" sz="1400" b="1" dirty="0">
                <a:solidFill>
                  <a:schemeClr val="tx2"/>
                </a:solidFill>
                <a:latin typeface="Courier New" pitchFamily="49" charset="0"/>
                <a:cs typeface="Courier New" pitchFamily="49" charset="0"/>
              </a:rPr>
              <a:t>;</a:t>
            </a:r>
            <a:endParaRPr lang="en-US" sz="14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4956673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3416320"/>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a:t>STEP </a:t>
            </a:r>
            <a:r>
              <a:rPr lang="en-US" dirty="0" smtClean="0"/>
              <a:t>3: Convert the LOGIT value to a PROBABILITY that a person will take a shower. Call this value P_SCORE_FLAG.</a:t>
            </a:r>
            <a:endParaRPr lang="en-US" dirty="0"/>
          </a:p>
          <a:p>
            <a:pPr lvl="1"/>
            <a:endParaRPr lang="en-US" dirty="0" smtClean="0"/>
          </a:p>
          <a:p>
            <a:pPr lvl="1"/>
            <a:r>
              <a:rPr lang="en-US" sz="1400" b="1" dirty="0">
                <a:solidFill>
                  <a:schemeClr val="tx2"/>
                </a:solidFill>
                <a:latin typeface="Courier New" pitchFamily="49" charset="0"/>
                <a:cs typeface="Courier New" pitchFamily="49" charset="0"/>
              </a:rPr>
              <a:t>data &amp;TEMPFILE.;</a:t>
            </a:r>
          </a:p>
          <a:p>
            <a:pPr lvl="1"/>
            <a:r>
              <a:rPr lang="en-US" sz="1400" b="1" dirty="0">
                <a:solidFill>
                  <a:schemeClr val="tx2"/>
                </a:solidFill>
                <a:latin typeface="Courier New" pitchFamily="49" charset="0"/>
                <a:cs typeface="Courier New" pitchFamily="49" charset="0"/>
              </a:rPr>
              <a:t>set &amp;TEMPFILE</a:t>
            </a:r>
            <a:r>
              <a:rPr lang="en-US" sz="1400" b="1" dirty="0" smtClean="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TEMP = 1.5682  </a:t>
            </a:r>
          </a:p>
          <a:p>
            <a:pPr lvl="2"/>
            <a:r>
              <a:rPr lang="en-US" sz="1400" b="1" dirty="0">
                <a:solidFill>
                  <a:schemeClr val="tx2"/>
                </a:solidFill>
                <a:latin typeface="Courier New" pitchFamily="49" charset="0"/>
                <a:cs typeface="Courier New" pitchFamily="49" charset="0"/>
              </a:rPr>
              <a:t>+ (SEX in ("F")) *0.8200 </a:t>
            </a:r>
          </a:p>
          <a:p>
            <a:pPr lvl="2"/>
            <a:r>
              <a:rPr lang="en-US" sz="1400" b="1" dirty="0">
                <a:solidFill>
                  <a:schemeClr val="tx2"/>
                </a:solidFill>
                <a:latin typeface="Courier New" pitchFamily="49" charset="0"/>
                <a:cs typeface="Courier New" pitchFamily="49" charset="0"/>
              </a:rPr>
              <a:t>+ (AGE_RANGE in ("ELDERLY")) * 0.9468 </a:t>
            </a:r>
          </a:p>
          <a:p>
            <a:pPr lvl="2"/>
            <a:r>
              <a:rPr lang="en-US" sz="1400" b="1" dirty="0">
                <a:solidFill>
                  <a:schemeClr val="tx2"/>
                </a:solidFill>
                <a:latin typeface="Courier New" pitchFamily="49" charset="0"/>
                <a:cs typeface="Courier New" pitchFamily="49" charset="0"/>
              </a:rPr>
              <a:t>+ (AGE_RANGE in ("MIDDLEAGE")) * -0.1765;</a:t>
            </a:r>
          </a:p>
          <a:p>
            <a:pPr lvl="1"/>
            <a:r>
              <a:rPr lang="en-US" sz="1400" b="1" dirty="0" smtClean="0">
                <a:solidFill>
                  <a:srgbClr val="FF0000"/>
                </a:solidFill>
                <a:latin typeface="Courier New" pitchFamily="49" charset="0"/>
                <a:cs typeface="Courier New" pitchFamily="49" charset="0"/>
              </a:rPr>
              <a:t>P_SCORE_FLAG = </a:t>
            </a:r>
            <a:r>
              <a:rPr lang="en-US" sz="1400" b="1" dirty="0" err="1" smtClean="0">
                <a:solidFill>
                  <a:srgbClr val="FF0000"/>
                </a:solidFill>
                <a:latin typeface="Courier New" pitchFamily="49" charset="0"/>
                <a:cs typeface="Courier New" pitchFamily="49" charset="0"/>
              </a:rPr>
              <a:t>exp</a:t>
            </a:r>
            <a:r>
              <a:rPr lang="en-US" sz="1400" b="1" dirty="0" smtClean="0">
                <a:solidFill>
                  <a:srgbClr val="FF0000"/>
                </a:solidFill>
                <a:latin typeface="Courier New" pitchFamily="49" charset="0"/>
                <a:cs typeface="Courier New" pitchFamily="49" charset="0"/>
              </a:rPr>
              <a:t>(TEMP) / (1+exp(TEMP));</a:t>
            </a:r>
          </a:p>
          <a:p>
            <a:pPr lvl="1"/>
            <a:endParaRPr lang="en-US" sz="1400" b="1" dirty="0" smtClean="0">
              <a:solidFill>
                <a:srgbClr val="0070C0"/>
              </a:solidFill>
              <a:latin typeface="Courier New" pitchFamily="49" charset="0"/>
              <a:cs typeface="Courier New" pitchFamily="49" charset="0"/>
            </a:endParaRPr>
          </a:p>
          <a:p>
            <a:pPr lvl="1"/>
            <a:r>
              <a:rPr lang="en-US" sz="1400" b="1" dirty="0" smtClean="0">
                <a:solidFill>
                  <a:schemeClr val="tx2"/>
                </a:solidFill>
                <a:latin typeface="Courier New" pitchFamily="49" charset="0"/>
                <a:cs typeface="Courier New" pitchFamily="49" charset="0"/>
              </a:rPr>
              <a:t>run</a:t>
            </a:r>
            <a:r>
              <a:rPr lang="en-US" sz="1400" b="1" dirty="0">
                <a:solidFill>
                  <a:schemeClr val="tx2"/>
                </a:solidFill>
                <a:latin typeface="Courier New" pitchFamily="49" charset="0"/>
                <a:cs typeface="Courier New" pitchFamily="49" charset="0"/>
              </a:rPr>
              <a:t>;</a:t>
            </a:r>
            <a:endParaRPr lang="en-US" sz="14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0849330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4493538"/>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a:t>STEP 4</a:t>
            </a:r>
            <a:r>
              <a:rPr lang="en-US" dirty="0" smtClean="0"/>
              <a:t>: </a:t>
            </a:r>
            <a:r>
              <a:rPr lang="en-US" dirty="0"/>
              <a:t>Use the parameters from </a:t>
            </a:r>
            <a:r>
              <a:rPr lang="en-US" dirty="0" smtClean="0"/>
              <a:t>GENMOD to </a:t>
            </a:r>
            <a:r>
              <a:rPr lang="en-US" dirty="0"/>
              <a:t>calculate the </a:t>
            </a:r>
            <a:r>
              <a:rPr lang="en-US" dirty="0" smtClean="0"/>
              <a:t>amount of time that a person takes a shower. </a:t>
            </a:r>
            <a:r>
              <a:rPr lang="en-US" dirty="0"/>
              <a:t>Call this value “TEMP”.</a:t>
            </a:r>
          </a:p>
          <a:p>
            <a:pPr lvl="1"/>
            <a:endParaRPr lang="en-US" dirty="0" smtClean="0"/>
          </a:p>
          <a:p>
            <a:pPr lvl="1"/>
            <a:r>
              <a:rPr lang="en-US" sz="1400" b="1" dirty="0">
                <a:solidFill>
                  <a:schemeClr val="tx2"/>
                </a:solidFill>
                <a:latin typeface="Courier New" pitchFamily="49" charset="0"/>
                <a:cs typeface="Courier New" pitchFamily="49" charset="0"/>
              </a:rPr>
              <a:t>data &amp;TEMPFILE.;</a:t>
            </a:r>
          </a:p>
          <a:p>
            <a:pPr lvl="1"/>
            <a:r>
              <a:rPr lang="en-US" sz="1400" b="1" dirty="0">
                <a:solidFill>
                  <a:schemeClr val="tx2"/>
                </a:solidFill>
                <a:latin typeface="Courier New" pitchFamily="49" charset="0"/>
                <a:cs typeface="Courier New" pitchFamily="49" charset="0"/>
              </a:rPr>
              <a:t>set &amp;TEMPFILE</a:t>
            </a:r>
            <a:r>
              <a:rPr lang="en-US" sz="1400" b="1" dirty="0" smtClean="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TEMP = 1.5682  </a:t>
            </a:r>
          </a:p>
          <a:p>
            <a:pPr lvl="2"/>
            <a:r>
              <a:rPr lang="en-US" sz="1400" b="1" dirty="0">
                <a:solidFill>
                  <a:schemeClr val="tx2"/>
                </a:solidFill>
                <a:latin typeface="Courier New" pitchFamily="49" charset="0"/>
                <a:cs typeface="Courier New" pitchFamily="49" charset="0"/>
              </a:rPr>
              <a:t>+ (SEX in ("F")) *0.8200 </a:t>
            </a:r>
          </a:p>
          <a:p>
            <a:pPr lvl="2"/>
            <a:r>
              <a:rPr lang="en-US" sz="1400" b="1" dirty="0">
                <a:solidFill>
                  <a:schemeClr val="tx2"/>
                </a:solidFill>
                <a:latin typeface="Courier New" pitchFamily="49" charset="0"/>
                <a:cs typeface="Courier New" pitchFamily="49" charset="0"/>
              </a:rPr>
              <a:t>+ (AGE_RANGE in ("ELDERLY")) * 0.9468 </a:t>
            </a:r>
          </a:p>
          <a:p>
            <a:pPr lvl="2"/>
            <a:r>
              <a:rPr lang="en-US" sz="1400" b="1" dirty="0">
                <a:solidFill>
                  <a:schemeClr val="tx2"/>
                </a:solidFill>
                <a:latin typeface="Courier New" pitchFamily="49" charset="0"/>
                <a:cs typeface="Courier New" pitchFamily="49" charset="0"/>
              </a:rPr>
              <a:t>+ (AGE_RANGE in ("MIDDLEAGE")) * -0.1765;</a:t>
            </a:r>
          </a:p>
          <a:p>
            <a:pPr lvl="1"/>
            <a:r>
              <a:rPr lang="en-US" sz="1400" b="1" dirty="0" smtClean="0">
                <a:solidFill>
                  <a:schemeClr val="tx2"/>
                </a:solidFill>
                <a:latin typeface="Courier New" pitchFamily="49" charset="0"/>
                <a:cs typeface="Courier New" pitchFamily="49" charset="0"/>
              </a:rPr>
              <a:t>P_SCORE_FLAG = </a:t>
            </a:r>
            <a:r>
              <a:rPr lang="en-US" sz="1400" b="1" dirty="0" err="1" smtClean="0">
                <a:solidFill>
                  <a:schemeClr val="tx2"/>
                </a:solidFill>
                <a:latin typeface="Courier New" pitchFamily="49" charset="0"/>
                <a:cs typeface="Courier New" pitchFamily="49" charset="0"/>
              </a:rPr>
              <a:t>exp</a:t>
            </a:r>
            <a:r>
              <a:rPr lang="en-US" sz="1400" b="1" dirty="0" smtClean="0">
                <a:solidFill>
                  <a:schemeClr val="tx2"/>
                </a:solidFill>
                <a:latin typeface="Courier New" pitchFamily="49" charset="0"/>
                <a:cs typeface="Courier New" pitchFamily="49" charset="0"/>
              </a:rPr>
              <a:t>(TEMP) / (1+exp(TEMP));</a:t>
            </a:r>
          </a:p>
          <a:p>
            <a:pPr lvl="1"/>
            <a:endParaRPr lang="en-US" sz="1400" b="1" dirty="0" smtClean="0">
              <a:solidFill>
                <a:srgbClr val="0070C0"/>
              </a:solidFill>
              <a:latin typeface="Courier New" pitchFamily="49" charset="0"/>
              <a:cs typeface="Courier New" pitchFamily="49" charset="0"/>
            </a:endParaRPr>
          </a:p>
          <a:p>
            <a:pPr lvl="1"/>
            <a:r>
              <a:rPr lang="en-US" sz="1400" b="1" dirty="0">
                <a:solidFill>
                  <a:srgbClr val="FF0000"/>
                </a:solidFill>
                <a:latin typeface="Courier New" pitchFamily="49" charset="0"/>
                <a:cs typeface="Courier New" pitchFamily="49" charset="0"/>
              </a:rPr>
              <a:t>TEMP = </a:t>
            </a:r>
            <a:r>
              <a:rPr lang="en-US" sz="1400" b="1" dirty="0" smtClean="0">
                <a:solidFill>
                  <a:srgbClr val="FF0000"/>
                </a:solidFill>
                <a:latin typeface="Courier New" pitchFamily="49" charset="0"/>
                <a:cs typeface="Courier New" pitchFamily="49" charset="0"/>
              </a:rPr>
              <a:t>2.2082</a:t>
            </a:r>
          </a:p>
          <a:p>
            <a:pPr lvl="2"/>
            <a:r>
              <a:rPr lang="en-US" sz="1400" b="1" dirty="0" smtClean="0">
                <a:solidFill>
                  <a:srgbClr val="FF0000"/>
                </a:solidFill>
                <a:latin typeface="Courier New" pitchFamily="49" charset="0"/>
                <a:cs typeface="Courier New" pitchFamily="49" charset="0"/>
              </a:rPr>
              <a:t>+ INCOME * </a:t>
            </a:r>
            <a:r>
              <a:rPr lang="en-US" sz="1400" b="1" dirty="0">
                <a:solidFill>
                  <a:srgbClr val="FF0000"/>
                </a:solidFill>
                <a:latin typeface="Courier New" pitchFamily="49" charset="0"/>
                <a:cs typeface="Courier New" pitchFamily="49" charset="0"/>
              </a:rPr>
              <a:t>0.0067 </a:t>
            </a:r>
            <a:endParaRPr lang="en-US" sz="1400" b="1" dirty="0" smtClean="0">
              <a:solidFill>
                <a:srgbClr val="FF0000"/>
              </a:solidFill>
              <a:latin typeface="Courier New" pitchFamily="49" charset="0"/>
              <a:cs typeface="Courier New" pitchFamily="49" charset="0"/>
            </a:endParaRPr>
          </a:p>
          <a:p>
            <a:pPr lvl="2"/>
            <a:r>
              <a:rPr lang="en-US" sz="1400" b="1" dirty="0" smtClean="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(SEX in ("F")) *</a:t>
            </a:r>
            <a:r>
              <a:rPr lang="en-US" sz="1400" b="1" dirty="0" smtClean="0">
                <a:solidFill>
                  <a:srgbClr val="FF0000"/>
                </a:solidFill>
                <a:latin typeface="Courier New" pitchFamily="49" charset="0"/>
                <a:cs typeface="Courier New" pitchFamily="49" charset="0"/>
              </a:rPr>
              <a:t>0.1347 </a:t>
            </a:r>
            <a:endParaRPr lang="en-US" sz="1400" b="1" dirty="0">
              <a:solidFill>
                <a:srgbClr val="FF0000"/>
              </a:solidFill>
              <a:latin typeface="Courier New" pitchFamily="49" charset="0"/>
              <a:cs typeface="Courier New" pitchFamily="49" charset="0"/>
            </a:endParaRPr>
          </a:p>
          <a:p>
            <a:pPr lvl="2"/>
            <a:r>
              <a:rPr lang="en-US" sz="1400" b="1" dirty="0">
                <a:solidFill>
                  <a:srgbClr val="FF0000"/>
                </a:solidFill>
                <a:latin typeface="Courier New" pitchFamily="49" charset="0"/>
                <a:cs typeface="Courier New" pitchFamily="49" charset="0"/>
              </a:rPr>
              <a:t>+ (AGE_RANGE in ("ELDERLY")) * </a:t>
            </a:r>
            <a:r>
              <a:rPr lang="en-US" sz="1400" b="1" dirty="0" smtClean="0">
                <a:solidFill>
                  <a:srgbClr val="FF0000"/>
                </a:solidFill>
                <a:latin typeface="Courier New" pitchFamily="49" charset="0"/>
                <a:cs typeface="Courier New" pitchFamily="49" charset="0"/>
              </a:rPr>
              <a:t>0.3012 </a:t>
            </a:r>
            <a:endParaRPr lang="en-US" sz="1400" b="1" dirty="0">
              <a:solidFill>
                <a:srgbClr val="FF0000"/>
              </a:solidFill>
              <a:latin typeface="Courier New" pitchFamily="49" charset="0"/>
              <a:cs typeface="Courier New" pitchFamily="49" charset="0"/>
            </a:endParaRPr>
          </a:p>
          <a:p>
            <a:pPr lvl="2"/>
            <a:r>
              <a:rPr lang="en-US" sz="1400" b="1" dirty="0">
                <a:solidFill>
                  <a:srgbClr val="FF0000"/>
                </a:solidFill>
                <a:latin typeface="Courier New" pitchFamily="49" charset="0"/>
                <a:cs typeface="Courier New" pitchFamily="49" charset="0"/>
              </a:rPr>
              <a:t>+ (AGE_RANGE in ("MIDDLEAGE")) * </a:t>
            </a:r>
            <a:r>
              <a:rPr lang="en-US" sz="1400" b="1" dirty="0" smtClean="0">
                <a:solidFill>
                  <a:srgbClr val="FF0000"/>
                </a:solidFill>
                <a:latin typeface="Courier New" pitchFamily="49" charset="0"/>
                <a:cs typeface="Courier New" pitchFamily="49" charset="0"/>
              </a:rPr>
              <a:t>0.1484;</a:t>
            </a:r>
            <a:endParaRPr lang="en-US" sz="1400" b="1" dirty="0">
              <a:solidFill>
                <a:srgbClr val="FF0000"/>
              </a:solidFill>
              <a:latin typeface="Courier New" pitchFamily="49" charset="0"/>
              <a:cs typeface="Courier New" pitchFamily="49" charset="0"/>
            </a:endParaRPr>
          </a:p>
          <a:p>
            <a:pPr lvl="1"/>
            <a:r>
              <a:rPr lang="en-US" sz="1400" b="1" dirty="0" smtClean="0">
                <a:solidFill>
                  <a:schemeClr val="tx2"/>
                </a:solidFill>
                <a:latin typeface="Courier New" pitchFamily="49" charset="0"/>
                <a:cs typeface="Courier New" pitchFamily="49" charset="0"/>
              </a:rPr>
              <a:t>run</a:t>
            </a:r>
            <a:r>
              <a:rPr lang="en-US" sz="1400" b="1" dirty="0">
                <a:solidFill>
                  <a:schemeClr val="tx2"/>
                </a:solidFill>
                <a:latin typeface="Courier New" pitchFamily="49" charset="0"/>
                <a:cs typeface="Courier New" pitchFamily="49" charset="0"/>
              </a:rPr>
              <a:t>;</a:t>
            </a:r>
            <a:endParaRPr lang="en-US" sz="14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3908622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4493538"/>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a:t>STEP 4</a:t>
            </a:r>
            <a:r>
              <a:rPr lang="en-US" dirty="0" smtClean="0"/>
              <a:t>: </a:t>
            </a:r>
            <a:r>
              <a:rPr lang="en-US" dirty="0"/>
              <a:t>Use the parameters from </a:t>
            </a:r>
            <a:r>
              <a:rPr lang="en-US" dirty="0" smtClean="0"/>
              <a:t>GENMOD to </a:t>
            </a:r>
            <a:r>
              <a:rPr lang="en-US" dirty="0"/>
              <a:t>calculate the </a:t>
            </a:r>
            <a:r>
              <a:rPr lang="en-US" dirty="0" smtClean="0"/>
              <a:t>amount of time that a person takes a shower. </a:t>
            </a:r>
            <a:r>
              <a:rPr lang="en-US" dirty="0"/>
              <a:t>Call this value “TEMP”.</a:t>
            </a:r>
          </a:p>
          <a:p>
            <a:pPr lvl="1"/>
            <a:endParaRPr lang="en-US" dirty="0" smtClean="0"/>
          </a:p>
          <a:p>
            <a:pPr lvl="1"/>
            <a:r>
              <a:rPr lang="en-US" sz="1400" b="1" dirty="0">
                <a:solidFill>
                  <a:schemeClr val="tx2"/>
                </a:solidFill>
                <a:latin typeface="Courier New" pitchFamily="49" charset="0"/>
                <a:cs typeface="Courier New" pitchFamily="49" charset="0"/>
              </a:rPr>
              <a:t>data &amp;TEMPFILE.;</a:t>
            </a:r>
          </a:p>
          <a:p>
            <a:pPr lvl="1"/>
            <a:r>
              <a:rPr lang="en-US" sz="1400" b="1" dirty="0">
                <a:solidFill>
                  <a:schemeClr val="tx2"/>
                </a:solidFill>
                <a:latin typeface="Courier New" pitchFamily="49" charset="0"/>
                <a:cs typeface="Courier New" pitchFamily="49" charset="0"/>
              </a:rPr>
              <a:t>set &amp;TEMPFILE</a:t>
            </a:r>
            <a:r>
              <a:rPr lang="en-US" sz="1400" b="1" dirty="0" smtClean="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TEMP = 1.5682  </a:t>
            </a:r>
          </a:p>
          <a:p>
            <a:pPr lvl="2"/>
            <a:r>
              <a:rPr lang="en-US" sz="1400" b="1" dirty="0">
                <a:solidFill>
                  <a:schemeClr val="tx2"/>
                </a:solidFill>
                <a:latin typeface="Courier New" pitchFamily="49" charset="0"/>
                <a:cs typeface="Courier New" pitchFamily="49" charset="0"/>
              </a:rPr>
              <a:t>+ (SEX in ("F")) *0.8200 </a:t>
            </a:r>
          </a:p>
          <a:p>
            <a:pPr lvl="2"/>
            <a:r>
              <a:rPr lang="en-US" sz="1400" b="1" dirty="0">
                <a:solidFill>
                  <a:schemeClr val="tx2"/>
                </a:solidFill>
                <a:latin typeface="Courier New" pitchFamily="49" charset="0"/>
                <a:cs typeface="Courier New" pitchFamily="49" charset="0"/>
              </a:rPr>
              <a:t>+ (AGE_RANGE in ("ELDERLY")) * 0.9468 </a:t>
            </a:r>
          </a:p>
          <a:p>
            <a:pPr lvl="2"/>
            <a:r>
              <a:rPr lang="en-US" sz="1400" b="1" dirty="0">
                <a:solidFill>
                  <a:schemeClr val="tx2"/>
                </a:solidFill>
                <a:latin typeface="Courier New" pitchFamily="49" charset="0"/>
                <a:cs typeface="Courier New" pitchFamily="49" charset="0"/>
              </a:rPr>
              <a:t>+ (AGE_RANGE in ("MIDDLEAGE")) * -0.1765;</a:t>
            </a:r>
          </a:p>
          <a:p>
            <a:pPr lvl="1"/>
            <a:r>
              <a:rPr lang="en-US" sz="1400" b="1" dirty="0" smtClean="0">
                <a:solidFill>
                  <a:schemeClr val="tx2"/>
                </a:solidFill>
                <a:latin typeface="Courier New" pitchFamily="49" charset="0"/>
                <a:cs typeface="Courier New" pitchFamily="49" charset="0"/>
              </a:rPr>
              <a:t>P_SCORE_FLAG = </a:t>
            </a:r>
            <a:r>
              <a:rPr lang="en-US" sz="1400" b="1" dirty="0" err="1" smtClean="0">
                <a:solidFill>
                  <a:schemeClr val="tx2"/>
                </a:solidFill>
                <a:latin typeface="Courier New" pitchFamily="49" charset="0"/>
                <a:cs typeface="Courier New" pitchFamily="49" charset="0"/>
              </a:rPr>
              <a:t>exp</a:t>
            </a:r>
            <a:r>
              <a:rPr lang="en-US" sz="1400" b="1" dirty="0" smtClean="0">
                <a:solidFill>
                  <a:schemeClr val="tx2"/>
                </a:solidFill>
                <a:latin typeface="Courier New" pitchFamily="49" charset="0"/>
                <a:cs typeface="Courier New" pitchFamily="49" charset="0"/>
              </a:rPr>
              <a:t>(TEMP) / (1+exp(TEMP));</a:t>
            </a:r>
          </a:p>
          <a:p>
            <a:pPr lvl="1"/>
            <a:endParaRPr lang="en-US" sz="1400" b="1" dirty="0" smtClean="0">
              <a:solidFill>
                <a:srgbClr val="0070C0"/>
              </a:solidFill>
              <a:latin typeface="Courier New" pitchFamily="49" charset="0"/>
              <a:cs typeface="Courier New" pitchFamily="49" charset="0"/>
            </a:endParaRPr>
          </a:p>
          <a:p>
            <a:pPr lvl="1"/>
            <a:r>
              <a:rPr lang="en-US" sz="1400" b="1" dirty="0">
                <a:solidFill>
                  <a:schemeClr val="tx2"/>
                </a:solidFill>
                <a:latin typeface="Courier New" pitchFamily="49" charset="0"/>
                <a:cs typeface="Courier New" pitchFamily="49" charset="0"/>
              </a:rPr>
              <a:t>TEMP =</a:t>
            </a:r>
            <a:r>
              <a:rPr lang="en-US" sz="1400" b="1" dirty="0">
                <a:solidFill>
                  <a:srgbClr val="0070C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2.2082</a:t>
            </a:r>
          </a:p>
          <a:p>
            <a:pPr lvl="2"/>
            <a:r>
              <a:rPr lang="en-US" sz="1400" b="1" dirty="0" smtClean="0">
                <a:solidFill>
                  <a:schemeClr val="tx2"/>
                </a:solidFill>
                <a:latin typeface="Courier New" pitchFamily="49" charset="0"/>
                <a:cs typeface="Courier New" pitchFamily="49" charset="0"/>
              </a:rPr>
              <a:t>+ INCOME * </a:t>
            </a:r>
            <a:r>
              <a:rPr lang="en-US" sz="1400" b="1" dirty="0">
                <a:solidFill>
                  <a:srgbClr val="FF0000"/>
                </a:solidFill>
                <a:latin typeface="Courier New" pitchFamily="49" charset="0"/>
                <a:cs typeface="Courier New" pitchFamily="49" charset="0"/>
              </a:rPr>
              <a:t>0.0067</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pPr lvl="2"/>
            <a:r>
              <a:rPr lang="en-US" sz="1400" b="1" dirty="0" smtClean="0">
                <a:solidFill>
                  <a:schemeClr val="tx2"/>
                </a:solidFill>
                <a:latin typeface="Courier New" pitchFamily="49" charset="0"/>
                <a:cs typeface="Courier New" pitchFamily="49" charset="0"/>
              </a:rPr>
              <a:t>+ </a:t>
            </a:r>
            <a:r>
              <a:rPr lang="en-US" sz="1400" b="1" dirty="0">
                <a:solidFill>
                  <a:schemeClr val="tx2"/>
                </a:solidFill>
                <a:latin typeface="Courier New" pitchFamily="49" charset="0"/>
                <a:cs typeface="Courier New" pitchFamily="49" charset="0"/>
              </a:rPr>
              <a:t>(SEX in ("F")) *</a:t>
            </a:r>
            <a:r>
              <a:rPr lang="en-US" sz="1400" b="1" dirty="0" smtClean="0">
                <a:solidFill>
                  <a:srgbClr val="FF0000"/>
                </a:solidFill>
                <a:latin typeface="Courier New" pitchFamily="49" charset="0"/>
                <a:cs typeface="Courier New" pitchFamily="49" charset="0"/>
              </a:rPr>
              <a:t>0.1347</a:t>
            </a:r>
            <a:r>
              <a:rPr lang="en-US" sz="1400" b="1" dirty="0" smtClean="0">
                <a:solidFill>
                  <a:srgbClr val="0070C0"/>
                </a:solidFill>
                <a:latin typeface="Courier New" pitchFamily="49" charset="0"/>
                <a:cs typeface="Courier New" pitchFamily="49" charset="0"/>
              </a:rPr>
              <a:t> </a:t>
            </a:r>
            <a:endParaRPr lang="en-US" sz="1400" b="1" dirty="0">
              <a:solidFill>
                <a:srgbClr val="0070C0"/>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(AGE_RANGE in ("ELDERLY")) * </a:t>
            </a:r>
            <a:r>
              <a:rPr lang="en-US" sz="1400" b="1" dirty="0" smtClean="0">
                <a:solidFill>
                  <a:srgbClr val="FF0000"/>
                </a:solidFill>
                <a:latin typeface="Courier New" pitchFamily="49" charset="0"/>
                <a:cs typeface="Courier New" pitchFamily="49" charset="0"/>
              </a:rPr>
              <a:t>0.3012</a:t>
            </a:r>
            <a:r>
              <a:rPr lang="en-US" sz="1400" b="1" dirty="0" smtClean="0">
                <a:solidFill>
                  <a:srgbClr val="0070C0"/>
                </a:solidFill>
                <a:latin typeface="Courier New" pitchFamily="49" charset="0"/>
                <a:cs typeface="Courier New" pitchFamily="49" charset="0"/>
              </a:rPr>
              <a:t> </a:t>
            </a:r>
            <a:endParaRPr lang="en-US" sz="1400" b="1" dirty="0">
              <a:solidFill>
                <a:srgbClr val="0070C0"/>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(AGE_RANGE in ("MIDDLEAGE")) * </a:t>
            </a:r>
            <a:r>
              <a:rPr lang="en-US" sz="1400" b="1" dirty="0" smtClean="0">
                <a:solidFill>
                  <a:srgbClr val="FF0000"/>
                </a:solidFill>
                <a:latin typeface="Courier New" pitchFamily="49" charset="0"/>
                <a:cs typeface="Courier New" pitchFamily="49" charset="0"/>
              </a:rPr>
              <a:t>0.1484</a:t>
            </a:r>
            <a:r>
              <a:rPr lang="en-US" sz="1400" b="1" dirty="0" smtClean="0">
                <a:solidFill>
                  <a:schemeClr val="tx2"/>
                </a:solidFill>
                <a:latin typeface="Courier New" pitchFamily="49" charset="0"/>
                <a:cs typeface="Courier New" pitchFamily="49" charset="0"/>
              </a:rPr>
              <a:t>;</a:t>
            </a:r>
            <a:endParaRPr lang="en-US" sz="1400" b="1" dirty="0">
              <a:solidFill>
                <a:schemeClr val="tx2"/>
              </a:solidFill>
              <a:latin typeface="Courier New" pitchFamily="49" charset="0"/>
              <a:cs typeface="Courier New" pitchFamily="49" charset="0"/>
            </a:endParaRPr>
          </a:p>
          <a:p>
            <a:pPr lvl="1"/>
            <a:r>
              <a:rPr lang="en-US" sz="1400" b="1" dirty="0" smtClean="0">
                <a:solidFill>
                  <a:schemeClr val="tx2"/>
                </a:solidFill>
                <a:latin typeface="Courier New" pitchFamily="49" charset="0"/>
                <a:cs typeface="Courier New" pitchFamily="49" charset="0"/>
              </a:rPr>
              <a:t>run</a:t>
            </a:r>
            <a:r>
              <a:rPr lang="en-US" sz="1400" b="1" dirty="0">
                <a:solidFill>
                  <a:schemeClr val="tx2"/>
                </a:solidFill>
                <a:latin typeface="Courier New" pitchFamily="49" charset="0"/>
                <a:cs typeface="Courier New" pitchFamily="49" charset="0"/>
              </a:rPr>
              <a:t>;</a:t>
            </a:r>
            <a:endParaRPr lang="en-US" sz="1400" b="1" dirty="0" smtClean="0">
              <a:solidFill>
                <a:schemeClr val="tx2"/>
              </a:solidFill>
              <a:latin typeface="Courier New" pitchFamily="49" charset="0"/>
              <a:cs typeface="Courier New" pitchFamily="49" charset="0"/>
            </a:endParaRPr>
          </a:p>
        </p:txBody>
      </p:sp>
      <p:sp>
        <p:nvSpPr>
          <p:cNvPr id="4" name="Right Arrow 3"/>
          <p:cNvSpPr/>
          <p:nvPr/>
        </p:nvSpPr>
        <p:spPr>
          <a:xfrm>
            <a:off x="5181600" y="4953000"/>
            <a:ext cx="914400" cy="2482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276600"/>
            <a:ext cx="27527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16486" y="6011197"/>
            <a:ext cx="3618271" cy="707886"/>
          </a:xfrm>
          <a:prstGeom prst="rect">
            <a:avLst/>
          </a:prstGeom>
          <a:noFill/>
        </p:spPr>
        <p:txBody>
          <a:bodyPr wrap="square" rtlCol="0">
            <a:spAutoFit/>
          </a:bodyPr>
          <a:lstStyle/>
          <a:p>
            <a:r>
              <a:rPr lang="en-US" sz="2000" b="1" dirty="0" smtClean="0"/>
              <a:t>The coefficients were found by PROC GENMOD.</a:t>
            </a:r>
            <a:endParaRPr lang="en-US" sz="2000" b="1" dirty="0"/>
          </a:p>
        </p:txBody>
      </p:sp>
    </p:spTree>
    <p:extLst>
      <p:ext uri="{BB962C8B-B14F-4D97-AF65-F5344CB8AC3E}">
        <p14:creationId xmlns:p14="http://schemas.microsoft.com/office/powerpoint/2010/main" val="23863320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4493538"/>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a:t>STEP 4</a:t>
            </a:r>
            <a:r>
              <a:rPr lang="en-US" dirty="0" smtClean="0"/>
              <a:t>: </a:t>
            </a:r>
            <a:r>
              <a:rPr lang="en-US" dirty="0"/>
              <a:t>Use the parameters from </a:t>
            </a:r>
            <a:r>
              <a:rPr lang="en-US" dirty="0" smtClean="0"/>
              <a:t>GENMOD to </a:t>
            </a:r>
            <a:r>
              <a:rPr lang="en-US" dirty="0"/>
              <a:t>calculate the </a:t>
            </a:r>
            <a:r>
              <a:rPr lang="en-US" dirty="0" smtClean="0"/>
              <a:t>amount of time that a person takes a shower. </a:t>
            </a:r>
            <a:r>
              <a:rPr lang="en-US" dirty="0"/>
              <a:t>Call this value “TEMP”.</a:t>
            </a:r>
          </a:p>
          <a:p>
            <a:pPr lvl="1"/>
            <a:endParaRPr lang="en-US" dirty="0" smtClean="0"/>
          </a:p>
          <a:p>
            <a:pPr lvl="1"/>
            <a:r>
              <a:rPr lang="en-US" sz="1400" b="1" dirty="0">
                <a:solidFill>
                  <a:schemeClr val="tx2"/>
                </a:solidFill>
                <a:latin typeface="Courier New" pitchFamily="49" charset="0"/>
                <a:cs typeface="Courier New" pitchFamily="49" charset="0"/>
              </a:rPr>
              <a:t>data &amp;TEMPFILE.;</a:t>
            </a:r>
          </a:p>
          <a:p>
            <a:pPr lvl="1"/>
            <a:r>
              <a:rPr lang="en-US" sz="1400" b="1" dirty="0">
                <a:solidFill>
                  <a:schemeClr val="tx2"/>
                </a:solidFill>
                <a:latin typeface="Courier New" pitchFamily="49" charset="0"/>
                <a:cs typeface="Courier New" pitchFamily="49" charset="0"/>
              </a:rPr>
              <a:t>set &amp;TEMPFILE</a:t>
            </a:r>
            <a:r>
              <a:rPr lang="en-US" sz="1400" b="1" dirty="0" smtClean="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TEMP = 1.5682  </a:t>
            </a:r>
          </a:p>
          <a:p>
            <a:pPr lvl="2"/>
            <a:r>
              <a:rPr lang="en-US" sz="1400" b="1" dirty="0">
                <a:solidFill>
                  <a:schemeClr val="tx2"/>
                </a:solidFill>
                <a:latin typeface="Courier New" pitchFamily="49" charset="0"/>
                <a:cs typeface="Courier New" pitchFamily="49" charset="0"/>
              </a:rPr>
              <a:t>+ (SEX in ("F")) *0.8200 </a:t>
            </a:r>
          </a:p>
          <a:p>
            <a:pPr lvl="2"/>
            <a:r>
              <a:rPr lang="en-US" sz="1400" b="1" dirty="0">
                <a:solidFill>
                  <a:schemeClr val="tx2"/>
                </a:solidFill>
                <a:latin typeface="Courier New" pitchFamily="49" charset="0"/>
                <a:cs typeface="Courier New" pitchFamily="49" charset="0"/>
              </a:rPr>
              <a:t>+ (AGE_RANGE in ("ELDERLY")) * 0.9468 </a:t>
            </a:r>
          </a:p>
          <a:p>
            <a:pPr lvl="2"/>
            <a:r>
              <a:rPr lang="en-US" sz="1400" b="1" dirty="0">
                <a:solidFill>
                  <a:schemeClr val="tx2"/>
                </a:solidFill>
                <a:latin typeface="Courier New" pitchFamily="49" charset="0"/>
                <a:cs typeface="Courier New" pitchFamily="49" charset="0"/>
              </a:rPr>
              <a:t>+ (AGE_RANGE in ("MIDDLEAGE")) * -0.1765; </a:t>
            </a:r>
            <a:endParaRPr lang="en-US" sz="1400" b="1" dirty="0" smtClean="0">
              <a:solidFill>
                <a:schemeClr val="tx2"/>
              </a:solidFill>
              <a:latin typeface="Courier New" pitchFamily="49" charset="0"/>
              <a:cs typeface="Courier New" pitchFamily="49" charset="0"/>
            </a:endParaRPr>
          </a:p>
          <a:p>
            <a:pPr lvl="1"/>
            <a:r>
              <a:rPr lang="en-US" sz="1400" b="1" dirty="0" smtClean="0">
                <a:solidFill>
                  <a:schemeClr val="tx2"/>
                </a:solidFill>
                <a:latin typeface="Courier New" pitchFamily="49" charset="0"/>
                <a:cs typeface="Courier New" pitchFamily="49" charset="0"/>
              </a:rPr>
              <a:t>P_SCORE_FLAG = </a:t>
            </a:r>
            <a:r>
              <a:rPr lang="en-US" sz="1400" b="1" dirty="0" err="1" smtClean="0">
                <a:solidFill>
                  <a:schemeClr val="tx2"/>
                </a:solidFill>
                <a:latin typeface="Courier New" pitchFamily="49" charset="0"/>
                <a:cs typeface="Courier New" pitchFamily="49" charset="0"/>
              </a:rPr>
              <a:t>exp</a:t>
            </a:r>
            <a:r>
              <a:rPr lang="en-US" sz="1400" b="1" dirty="0" smtClean="0">
                <a:solidFill>
                  <a:schemeClr val="tx2"/>
                </a:solidFill>
                <a:latin typeface="Courier New" pitchFamily="49" charset="0"/>
                <a:cs typeface="Courier New" pitchFamily="49" charset="0"/>
              </a:rPr>
              <a:t>(TEMP) / (1+exp(TEMP));</a:t>
            </a:r>
          </a:p>
          <a:p>
            <a:pPr lvl="1"/>
            <a:endParaRPr lang="en-US" sz="1400" b="1" dirty="0" smtClean="0">
              <a:solidFill>
                <a:schemeClr val="tx2"/>
              </a:solidFill>
              <a:latin typeface="Courier New" pitchFamily="49" charset="0"/>
              <a:cs typeface="Courier New" pitchFamily="49" charset="0"/>
            </a:endParaRPr>
          </a:p>
          <a:p>
            <a:pPr lvl="1"/>
            <a:r>
              <a:rPr lang="en-US" sz="1400" b="1" dirty="0">
                <a:solidFill>
                  <a:schemeClr val="tx2"/>
                </a:solidFill>
                <a:latin typeface="Courier New" pitchFamily="49" charset="0"/>
                <a:cs typeface="Courier New" pitchFamily="49" charset="0"/>
              </a:rPr>
              <a:t>TEMP = </a:t>
            </a:r>
            <a:r>
              <a:rPr lang="en-US" sz="1400" b="1" dirty="0" smtClean="0">
                <a:solidFill>
                  <a:schemeClr val="tx2"/>
                </a:solidFill>
                <a:latin typeface="Courier New" pitchFamily="49" charset="0"/>
                <a:cs typeface="Courier New" pitchFamily="49" charset="0"/>
              </a:rPr>
              <a:t>2.2082</a:t>
            </a:r>
          </a:p>
          <a:p>
            <a:pPr lvl="2"/>
            <a:r>
              <a:rPr lang="en-US" sz="1400" b="1" dirty="0" smtClean="0">
                <a:solidFill>
                  <a:schemeClr val="tx2"/>
                </a:solidFill>
                <a:latin typeface="Courier New" pitchFamily="49" charset="0"/>
                <a:cs typeface="Courier New" pitchFamily="49" charset="0"/>
              </a:rPr>
              <a:t>+ INCOME * </a:t>
            </a:r>
            <a:r>
              <a:rPr lang="en-US" sz="1400" b="1" dirty="0">
                <a:solidFill>
                  <a:schemeClr val="tx2"/>
                </a:solidFill>
                <a:latin typeface="Courier New" pitchFamily="49" charset="0"/>
                <a:cs typeface="Courier New" pitchFamily="49" charset="0"/>
              </a:rPr>
              <a:t>0.0067 </a:t>
            </a:r>
            <a:endParaRPr lang="en-US" sz="1400" b="1" dirty="0" smtClean="0">
              <a:solidFill>
                <a:schemeClr val="tx2"/>
              </a:solidFill>
              <a:latin typeface="Courier New" pitchFamily="49" charset="0"/>
              <a:cs typeface="Courier New" pitchFamily="49" charset="0"/>
            </a:endParaRPr>
          </a:p>
          <a:p>
            <a:pPr lvl="2"/>
            <a:r>
              <a:rPr lang="en-US" sz="1400" b="1" dirty="0" smtClean="0">
                <a:solidFill>
                  <a:schemeClr val="tx2"/>
                </a:solidFill>
                <a:latin typeface="Courier New" pitchFamily="49" charset="0"/>
                <a:cs typeface="Courier New" pitchFamily="49" charset="0"/>
              </a:rPr>
              <a:t>+ </a:t>
            </a:r>
            <a:r>
              <a:rPr lang="en-US" sz="1400" b="1" dirty="0">
                <a:solidFill>
                  <a:schemeClr val="tx2"/>
                </a:solidFill>
                <a:latin typeface="Courier New" pitchFamily="49" charset="0"/>
                <a:cs typeface="Courier New" pitchFamily="49" charset="0"/>
              </a:rPr>
              <a:t>(SEX in ("F")) *</a:t>
            </a:r>
            <a:r>
              <a:rPr lang="en-US" sz="1400" b="1" dirty="0" smtClean="0">
                <a:solidFill>
                  <a:schemeClr val="tx2"/>
                </a:solidFill>
                <a:latin typeface="Courier New" pitchFamily="49" charset="0"/>
                <a:cs typeface="Courier New" pitchFamily="49" charset="0"/>
              </a:rPr>
              <a:t>0.1347 </a:t>
            </a:r>
            <a:endParaRPr lang="en-US" sz="1400" b="1" dirty="0">
              <a:solidFill>
                <a:schemeClr val="tx2"/>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(AGE_RANGE in ("ELDERLY")) * </a:t>
            </a:r>
            <a:r>
              <a:rPr lang="en-US" sz="1400" b="1" dirty="0" smtClean="0">
                <a:solidFill>
                  <a:schemeClr val="tx2"/>
                </a:solidFill>
                <a:latin typeface="Courier New" pitchFamily="49" charset="0"/>
                <a:cs typeface="Courier New" pitchFamily="49" charset="0"/>
              </a:rPr>
              <a:t>0.3012 </a:t>
            </a:r>
            <a:endParaRPr lang="en-US" sz="1400" b="1" dirty="0">
              <a:solidFill>
                <a:schemeClr val="tx2"/>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(AGE_RANGE in ("MIDDLEAGE")) * </a:t>
            </a:r>
            <a:r>
              <a:rPr lang="en-US" sz="1400" b="1" dirty="0" smtClean="0">
                <a:solidFill>
                  <a:schemeClr val="tx2"/>
                </a:solidFill>
                <a:latin typeface="Courier New" pitchFamily="49" charset="0"/>
                <a:cs typeface="Courier New" pitchFamily="49" charset="0"/>
              </a:rPr>
              <a:t>0.1484;</a:t>
            </a:r>
            <a:endParaRPr lang="en-US" sz="1400" b="1" dirty="0">
              <a:solidFill>
                <a:schemeClr val="tx2"/>
              </a:solidFill>
              <a:latin typeface="Courier New" pitchFamily="49" charset="0"/>
              <a:cs typeface="Courier New" pitchFamily="49" charset="0"/>
            </a:endParaRPr>
          </a:p>
          <a:p>
            <a:pPr lvl="1"/>
            <a:r>
              <a:rPr lang="en-US" sz="1400" b="1" dirty="0" smtClean="0">
                <a:solidFill>
                  <a:schemeClr val="tx2"/>
                </a:solidFill>
                <a:latin typeface="Courier New" pitchFamily="49" charset="0"/>
                <a:cs typeface="Courier New" pitchFamily="49" charset="0"/>
              </a:rPr>
              <a:t>run</a:t>
            </a:r>
            <a:r>
              <a:rPr lang="en-US" sz="1400" b="1" dirty="0">
                <a:solidFill>
                  <a:schemeClr val="tx2"/>
                </a:solidFill>
                <a:latin typeface="Courier New" pitchFamily="49" charset="0"/>
                <a:cs typeface="Courier New" pitchFamily="49" charset="0"/>
              </a:rPr>
              <a:t>;</a:t>
            </a:r>
            <a:endParaRPr lang="en-US" sz="14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3908622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4924425"/>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a:t>STEP </a:t>
            </a:r>
            <a:r>
              <a:rPr lang="en-US" dirty="0" smtClean="0"/>
              <a:t>5: Convert “TEMP” into the Minutes spent in the shower (assuming that a shower was taken). Call this value P_SCORE_AMT.</a:t>
            </a:r>
            <a:endParaRPr lang="en-US" dirty="0"/>
          </a:p>
          <a:p>
            <a:pPr lvl="1"/>
            <a:endParaRPr lang="en-US" dirty="0" smtClean="0"/>
          </a:p>
          <a:p>
            <a:pPr lvl="1"/>
            <a:r>
              <a:rPr lang="en-US" sz="1400" b="1" dirty="0">
                <a:solidFill>
                  <a:schemeClr val="tx2"/>
                </a:solidFill>
                <a:latin typeface="Courier New" pitchFamily="49" charset="0"/>
                <a:cs typeface="Courier New" pitchFamily="49" charset="0"/>
              </a:rPr>
              <a:t>data &amp;TEMPFILE.;</a:t>
            </a:r>
          </a:p>
          <a:p>
            <a:pPr lvl="1"/>
            <a:r>
              <a:rPr lang="en-US" sz="1400" b="1" dirty="0">
                <a:solidFill>
                  <a:schemeClr val="tx2"/>
                </a:solidFill>
                <a:latin typeface="Courier New" pitchFamily="49" charset="0"/>
                <a:cs typeface="Courier New" pitchFamily="49" charset="0"/>
              </a:rPr>
              <a:t>set &amp;TEMPFILE</a:t>
            </a:r>
            <a:r>
              <a:rPr lang="en-US" sz="1400" b="1" dirty="0" smtClean="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TEMP = 1.5682  </a:t>
            </a:r>
          </a:p>
          <a:p>
            <a:pPr lvl="2"/>
            <a:r>
              <a:rPr lang="en-US" sz="1400" b="1" dirty="0">
                <a:solidFill>
                  <a:schemeClr val="tx2"/>
                </a:solidFill>
                <a:latin typeface="Courier New" pitchFamily="49" charset="0"/>
                <a:cs typeface="Courier New" pitchFamily="49" charset="0"/>
              </a:rPr>
              <a:t>+ (SEX in ("F")) *0.8200 </a:t>
            </a:r>
          </a:p>
          <a:p>
            <a:pPr lvl="2"/>
            <a:r>
              <a:rPr lang="en-US" sz="1400" b="1" dirty="0">
                <a:solidFill>
                  <a:schemeClr val="tx2"/>
                </a:solidFill>
                <a:latin typeface="Courier New" pitchFamily="49" charset="0"/>
                <a:cs typeface="Courier New" pitchFamily="49" charset="0"/>
              </a:rPr>
              <a:t>+ (AGE_RANGE in ("ELDERLY")) * 0.9468 </a:t>
            </a:r>
          </a:p>
          <a:p>
            <a:pPr lvl="2"/>
            <a:r>
              <a:rPr lang="en-US" sz="1400" b="1" dirty="0">
                <a:solidFill>
                  <a:schemeClr val="tx2"/>
                </a:solidFill>
                <a:latin typeface="Courier New" pitchFamily="49" charset="0"/>
                <a:cs typeface="Courier New" pitchFamily="49" charset="0"/>
              </a:rPr>
              <a:t>+ (AGE_RANGE in ("MIDDLEAGE")) * -0.1765</a:t>
            </a:r>
            <a:r>
              <a:rPr lang="en-US" sz="1400" b="1" dirty="0" smtClean="0">
                <a:solidFill>
                  <a:schemeClr val="tx2"/>
                </a:solidFill>
                <a:latin typeface="Courier New" pitchFamily="49" charset="0"/>
                <a:cs typeface="Courier New" pitchFamily="49" charset="0"/>
              </a:rPr>
              <a:t>;</a:t>
            </a:r>
          </a:p>
          <a:p>
            <a:pPr lvl="1"/>
            <a:r>
              <a:rPr lang="en-US" sz="1400" b="1" dirty="0" smtClean="0">
                <a:solidFill>
                  <a:schemeClr val="tx2"/>
                </a:solidFill>
                <a:latin typeface="Courier New" pitchFamily="49" charset="0"/>
                <a:cs typeface="Courier New" pitchFamily="49" charset="0"/>
              </a:rPr>
              <a:t>P_SCORE_FLAG = </a:t>
            </a:r>
            <a:r>
              <a:rPr lang="en-US" sz="1400" b="1" dirty="0" err="1" smtClean="0">
                <a:solidFill>
                  <a:schemeClr val="tx2"/>
                </a:solidFill>
                <a:latin typeface="Courier New" pitchFamily="49" charset="0"/>
                <a:cs typeface="Courier New" pitchFamily="49" charset="0"/>
              </a:rPr>
              <a:t>exp</a:t>
            </a:r>
            <a:r>
              <a:rPr lang="en-US" sz="1400" b="1" dirty="0" smtClean="0">
                <a:solidFill>
                  <a:schemeClr val="tx2"/>
                </a:solidFill>
                <a:latin typeface="Courier New" pitchFamily="49" charset="0"/>
                <a:cs typeface="Courier New" pitchFamily="49" charset="0"/>
              </a:rPr>
              <a:t>(TEMP) / (1+exp(TEMP));</a:t>
            </a:r>
          </a:p>
          <a:p>
            <a:pPr lvl="1"/>
            <a:endParaRPr lang="en-US" sz="1400" b="1" dirty="0" smtClean="0">
              <a:solidFill>
                <a:schemeClr val="tx2"/>
              </a:solidFill>
              <a:latin typeface="Courier New" pitchFamily="49" charset="0"/>
              <a:cs typeface="Courier New" pitchFamily="49" charset="0"/>
            </a:endParaRPr>
          </a:p>
          <a:p>
            <a:pPr lvl="1"/>
            <a:r>
              <a:rPr lang="en-US" sz="1400" b="1" dirty="0">
                <a:solidFill>
                  <a:schemeClr val="tx2"/>
                </a:solidFill>
                <a:latin typeface="Courier New" pitchFamily="49" charset="0"/>
                <a:cs typeface="Courier New" pitchFamily="49" charset="0"/>
              </a:rPr>
              <a:t>TEMP = </a:t>
            </a:r>
            <a:r>
              <a:rPr lang="en-US" sz="1400" b="1" dirty="0" smtClean="0">
                <a:solidFill>
                  <a:schemeClr val="tx2"/>
                </a:solidFill>
                <a:latin typeface="Courier New" pitchFamily="49" charset="0"/>
                <a:cs typeface="Courier New" pitchFamily="49" charset="0"/>
              </a:rPr>
              <a:t>2.2082</a:t>
            </a:r>
          </a:p>
          <a:p>
            <a:pPr lvl="2"/>
            <a:r>
              <a:rPr lang="en-US" sz="1400" b="1" dirty="0" smtClean="0">
                <a:solidFill>
                  <a:schemeClr val="tx2"/>
                </a:solidFill>
                <a:latin typeface="Courier New" pitchFamily="49" charset="0"/>
                <a:cs typeface="Courier New" pitchFamily="49" charset="0"/>
              </a:rPr>
              <a:t>+ INCOME * 0.0067</a:t>
            </a:r>
            <a:endParaRPr lang="en-US" sz="1400" b="1" dirty="0">
              <a:solidFill>
                <a:schemeClr val="tx2"/>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(SEX in ("F")) *</a:t>
            </a:r>
            <a:r>
              <a:rPr lang="en-US" sz="1400" b="1" dirty="0" smtClean="0">
                <a:solidFill>
                  <a:schemeClr val="tx2"/>
                </a:solidFill>
                <a:latin typeface="Courier New" pitchFamily="49" charset="0"/>
                <a:cs typeface="Courier New" pitchFamily="49" charset="0"/>
              </a:rPr>
              <a:t>0.1347 </a:t>
            </a:r>
            <a:endParaRPr lang="en-US" sz="1400" b="1" dirty="0">
              <a:solidFill>
                <a:schemeClr val="tx2"/>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(AGE_RANGE in ("ELDERLY")) * </a:t>
            </a:r>
            <a:r>
              <a:rPr lang="en-US" sz="1400" b="1" dirty="0" smtClean="0">
                <a:solidFill>
                  <a:schemeClr val="tx2"/>
                </a:solidFill>
                <a:latin typeface="Courier New" pitchFamily="49" charset="0"/>
                <a:cs typeface="Courier New" pitchFamily="49" charset="0"/>
              </a:rPr>
              <a:t>0.3012 </a:t>
            </a:r>
            <a:endParaRPr lang="en-US" sz="1400" b="1" dirty="0">
              <a:solidFill>
                <a:schemeClr val="tx2"/>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(AGE_RANGE in ("MIDDLEAGE")) * </a:t>
            </a:r>
            <a:r>
              <a:rPr lang="en-US" sz="1400" b="1" dirty="0" smtClean="0">
                <a:solidFill>
                  <a:schemeClr val="tx2"/>
                </a:solidFill>
                <a:latin typeface="Courier New" pitchFamily="49" charset="0"/>
                <a:cs typeface="Courier New" pitchFamily="49" charset="0"/>
              </a:rPr>
              <a:t>0.1484;</a:t>
            </a:r>
          </a:p>
          <a:p>
            <a:pPr lvl="2"/>
            <a:endParaRPr lang="en-US" sz="1400" b="1" dirty="0" smtClean="0">
              <a:solidFill>
                <a:srgbClr val="0070C0"/>
              </a:solidFill>
              <a:latin typeface="Courier New" pitchFamily="49" charset="0"/>
              <a:cs typeface="Courier New" pitchFamily="49" charset="0"/>
            </a:endParaRPr>
          </a:p>
          <a:p>
            <a:pPr lvl="1"/>
            <a:r>
              <a:rPr lang="en-US" sz="1400" b="1" dirty="0" smtClean="0">
                <a:solidFill>
                  <a:srgbClr val="FF0000"/>
                </a:solidFill>
                <a:latin typeface="Courier New" pitchFamily="49" charset="0"/>
                <a:cs typeface="Courier New" pitchFamily="49" charset="0"/>
              </a:rPr>
              <a:t>P_SCORE_AMT = </a:t>
            </a:r>
            <a:r>
              <a:rPr lang="en-US" sz="1400" b="1" dirty="0" err="1" smtClean="0">
                <a:solidFill>
                  <a:srgbClr val="FF0000"/>
                </a:solidFill>
                <a:latin typeface="Courier New" pitchFamily="49" charset="0"/>
                <a:cs typeface="Courier New" pitchFamily="49" charset="0"/>
              </a:rPr>
              <a:t>exp</a:t>
            </a:r>
            <a:r>
              <a:rPr lang="en-US" sz="1400" b="1" dirty="0" smtClean="0">
                <a:solidFill>
                  <a:srgbClr val="FF0000"/>
                </a:solidFill>
                <a:latin typeface="Courier New" pitchFamily="49" charset="0"/>
                <a:cs typeface="Courier New" pitchFamily="49" charset="0"/>
              </a:rPr>
              <a:t>(TEMP) + 1;</a:t>
            </a:r>
            <a:endParaRPr lang="en-US" sz="1400" b="1" dirty="0">
              <a:solidFill>
                <a:srgbClr val="FF0000"/>
              </a:solidFill>
              <a:latin typeface="Courier New" pitchFamily="49" charset="0"/>
              <a:cs typeface="Courier New" pitchFamily="49" charset="0"/>
            </a:endParaRPr>
          </a:p>
          <a:p>
            <a:pPr lvl="1"/>
            <a:r>
              <a:rPr lang="en-US" sz="1400" b="1" dirty="0" smtClean="0">
                <a:solidFill>
                  <a:schemeClr val="tx2"/>
                </a:solidFill>
                <a:latin typeface="Courier New" pitchFamily="49" charset="0"/>
                <a:cs typeface="Courier New" pitchFamily="49" charset="0"/>
              </a:rPr>
              <a:t>run</a:t>
            </a:r>
            <a:r>
              <a:rPr lang="en-US" sz="1400" b="1" dirty="0">
                <a:solidFill>
                  <a:schemeClr val="tx2"/>
                </a:solidFill>
                <a:latin typeface="Courier New" pitchFamily="49" charset="0"/>
                <a:cs typeface="Courier New" pitchFamily="49" charset="0"/>
              </a:rPr>
              <a:t>;</a:t>
            </a:r>
            <a:endParaRPr lang="en-US" sz="14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8640995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4924425"/>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a:t>STEP </a:t>
            </a:r>
            <a:r>
              <a:rPr lang="en-US" dirty="0" smtClean="0"/>
              <a:t>5: Recall that a value of 1 must be added to the scored value to account for the fact that 1 was subtracted earlier in the process.</a:t>
            </a:r>
            <a:endParaRPr lang="en-US" dirty="0"/>
          </a:p>
          <a:p>
            <a:pPr lvl="1"/>
            <a:endParaRPr lang="en-US" dirty="0" smtClean="0"/>
          </a:p>
          <a:p>
            <a:pPr lvl="1"/>
            <a:r>
              <a:rPr lang="en-US" sz="1400" b="1" dirty="0">
                <a:solidFill>
                  <a:schemeClr val="tx2"/>
                </a:solidFill>
                <a:latin typeface="Courier New" pitchFamily="49" charset="0"/>
                <a:cs typeface="Courier New" pitchFamily="49" charset="0"/>
              </a:rPr>
              <a:t>data &amp;TEMPFILE.;</a:t>
            </a:r>
          </a:p>
          <a:p>
            <a:pPr lvl="1"/>
            <a:r>
              <a:rPr lang="en-US" sz="1400" b="1" dirty="0">
                <a:solidFill>
                  <a:schemeClr val="tx2"/>
                </a:solidFill>
                <a:latin typeface="Courier New" pitchFamily="49" charset="0"/>
                <a:cs typeface="Courier New" pitchFamily="49" charset="0"/>
              </a:rPr>
              <a:t>set &amp;TEMPFILE</a:t>
            </a:r>
            <a:r>
              <a:rPr lang="en-US" sz="1400" b="1" dirty="0" smtClean="0">
                <a:solidFill>
                  <a:schemeClr val="tx2"/>
                </a:solidFill>
                <a:latin typeface="Courier New" pitchFamily="49" charset="0"/>
                <a:cs typeface="Courier New" pitchFamily="49" charset="0"/>
              </a:rPr>
              <a:t>.;</a:t>
            </a:r>
          </a:p>
          <a:p>
            <a:pPr lvl="1"/>
            <a:r>
              <a:rPr lang="en-US" sz="1400" b="1" dirty="0">
                <a:solidFill>
                  <a:schemeClr val="tx2"/>
                </a:solidFill>
                <a:latin typeface="Courier New" pitchFamily="49" charset="0"/>
                <a:cs typeface="Courier New" pitchFamily="49" charset="0"/>
              </a:rPr>
              <a:t>TEMP = 1.5682  </a:t>
            </a:r>
          </a:p>
          <a:p>
            <a:pPr lvl="2"/>
            <a:r>
              <a:rPr lang="en-US" sz="1400" b="1" dirty="0">
                <a:solidFill>
                  <a:schemeClr val="tx2"/>
                </a:solidFill>
                <a:latin typeface="Courier New" pitchFamily="49" charset="0"/>
                <a:cs typeface="Courier New" pitchFamily="49" charset="0"/>
              </a:rPr>
              <a:t>+ (SEX in ("F")) *0.8200 </a:t>
            </a:r>
          </a:p>
          <a:p>
            <a:pPr lvl="2"/>
            <a:r>
              <a:rPr lang="en-US" sz="1400" b="1" dirty="0">
                <a:solidFill>
                  <a:schemeClr val="tx2"/>
                </a:solidFill>
                <a:latin typeface="Courier New" pitchFamily="49" charset="0"/>
                <a:cs typeface="Courier New" pitchFamily="49" charset="0"/>
              </a:rPr>
              <a:t>+ (AGE_RANGE in ("ELDERLY")) * 0.9468 </a:t>
            </a:r>
          </a:p>
          <a:p>
            <a:pPr lvl="2"/>
            <a:r>
              <a:rPr lang="en-US" sz="1400" b="1" dirty="0">
                <a:solidFill>
                  <a:schemeClr val="tx2"/>
                </a:solidFill>
                <a:latin typeface="Courier New" pitchFamily="49" charset="0"/>
                <a:cs typeface="Courier New" pitchFamily="49" charset="0"/>
              </a:rPr>
              <a:t>+ (AGE_RANGE in ("MIDDLEAGE")) * -0.1765;</a:t>
            </a:r>
          </a:p>
          <a:p>
            <a:pPr lvl="1"/>
            <a:r>
              <a:rPr lang="en-US" sz="1400" b="1" dirty="0" smtClean="0">
                <a:solidFill>
                  <a:schemeClr val="tx2"/>
                </a:solidFill>
                <a:latin typeface="Courier New" pitchFamily="49" charset="0"/>
                <a:cs typeface="Courier New" pitchFamily="49" charset="0"/>
              </a:rPr>
              <a:t>P_SCORE_FLAG = </a:t>
            </a:r>
            <a:r>
              <a:rPr lang="en-US" sz="1400" b="1" dirty="0" err="1" smtClean="0">
                <a:solidFill>
                  <a:schemeClr val="tx2"/>
                </a:solidFill>
                <a:latin typeface="Courier New" pitchFamily="49" charset="0"/>
                <a:cs typeface="Courier New" pitchFamily="49" charset="0"/>
              </a:rPr>
              <a:t>exp</a:t>
            </a:r>
            <a:r>
              <a:rPr lang="en-US" sz="1400" b="1" dirty="0" smtClean="0">
                <a:solidFill>
                  <a:schemeClr val="tx2"/>
                </a:solidFill>
                <a:latin typeface="Courier New" pitchFamily="49" charset="0"/>
                <a:cs typeface="Courier New" pitchFamily="49" charset="0"/>
              </a:rPr>
              <a:t>(TEMP) / (1+exp(TEMP));</a:t>
            </a:r>
          </a:p>
          <a:p>
            <a:pPr lvl="1"/>
            <a:endParaRPr lang="en-US" sz="1400" b="1" dirty="0" smtClean="0">
              <a:solidFill>
                <a:schemeClr val="tx2"/>
              </a:solidFill>
              <a:latin typeface="Courier New" pitchFamily="49" charset="0"/>
              <a:cs typeface="Courier New" pitchFamily="49" charset="0"/>
            </a:endParaRPr>
          </a:p>
          <a:p>
            <a:pPr lvl="1"/>
            <a:r>
              <a:rPr lang="en-US" sz="1400" b="1" dirty="0">
                <a:solidFill>
                  <a:schemeClr val="tx2"/>
                </a:solidFill>
                <a:latin typeface="Courier New" pitchFamily="49" charset="0"/>
                <a:cs typeface="Courier New" pitchFamily="49" charset="0"/>
              </a:rPr>
              <a:t>TEMP = </a:t>
            </a:r>
            <a:r>
              <a:rPr lang="en-US" sz="1400" b="1" dirty="0" smtClean="0">
                <a:solidFill>
                  <a:schemeClr val="tx2"/>
                </a:solidFill>
                <a:latin typeface="Courier New" pitchFamily="49" charset="0"/>
                <a:cs typeface="Courier New" pitchFamily="49" charset="0"/>
              </a:rPr>
              <a:t>2.2082</a:t>
            </a:r>
          </a:p>
          <a:p>
            <a:pPr lvl="2"/>
            <a:r>
              <a:rPr lang="en-US" sz="1400" b="1" dirty="0" smtClean="0">
                <a:solidFill>
                  <a:schemeClr val="tx2"/>
                </a:solidFill>
                <a:latin typeface="Courier New" pitchFamily="49" charset="0"/>
                <a:cs typeface="Courier New" pitchFamily="49" charset="0"/>
              </a:rPr>
              <a:t>+ INCOME * 0.0067</a:t>
            </a:r>
            <a:endParaRPr lang="en-US" sz="1400" b="1" dirty="0">
              <a:solidFill>
                <a:schemeClr val="tx2"/>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(SEX in ("F")) *</a:t>
            </a:r>
            <a:r>
              <a:rPr lang="en-US" sz="1400" b="1" dirty="0" smtClean="0">
                <a:solidFill>
                  <a:schemeClr val="tx2"/>
                </a:solidFill>
                <a:latin typeface="Courier New" pitchFamily="49" charset="0"/>
                <a:cs typeface="Courier New" pitchFamily="49" charset="0"/>
              </a:rPr>
              <a:t>0.1347 </a:t>
            </a:r>
            <a:endParaRPr lang="en-US" sz="1400" b="1" dirty="0">
              <a:solidFill>
                <a:schemeClr val="tx2"/>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(AGE_RANGE in ("ELDERLY")) * </a:t>
            </a:r>
            <a:r>
              <a:rPr lang="en-US" sz="1400" b="1" dirty="0" smtClean="0">
                <a:solidFill>
                  <a:schemeClr val="tx2"/>
                </a:solidFill>
                <a:latin typeface="Courier New" pitchFamily="49" charset="0"/>
                <a:cs typeface="Courier New" pitchFamily="49" charset="0"/>
              </a:rPr>
              <a:t>0.3012 </a:t>
            </a:r>
            <a:endParaRPr lang="en-US" sz="1400" b="1" dirty="0">
              <a:solidFill>
                <a:schemeClr val="tx2"/>
              </a:solidFill>
              <a:latin typeface="Courier New" pitchFamily="49" charset="0"/>
              <a:cs typeface="Courier New" pitchFamily="49" charset="0"/>
            </a:endParaRPr>
          </a:p>
          <a:p>
            <a:pPr lvl="2"/>
            <a:r>
              <a:rPr lang="en-US" sz="1400" b="1" dirty="0">
                <a:solidFill>
                  <a:schemeClr val="tx2"/>
                </a:solidFill>
                <a:latin typeface="Courier New" pitchFamily="49" charset="0"/>
                <a:cs typeface="Courier New" pitchFamily="49" charset="0"/>
              </a:rPr>
              <a:t>+ (AGE_RANGE in ("MIDDLEAGE")) * </a:t>
            </a:r>
            <a:r>
              <a:rPr lang="en-US" sz="1400" b="1" dirty="0" smtClean="0">
                <a:solidFill>
                  <a:schemeClr val="tx2"/>
                </a:solidFill>
                <a:latin typeface="Courier New" pitchFamily="49" charset="0"/>
                <a:cs typeface="Courier New" pitchFamily="49" charset="0"/>
              </a:rPr>
              <a:t>0.1484;</a:t>
            </a:r>
          </a:p>
          <a:p>
            <a:pPr lvl="2"/>
            <a:endParaRPr lang="en-US" sz="1400" b="1" dirty="0" smtClean="0">
              <a:solidFill>
                <a:schemeClr val="tx2"/>
              </a:solidFill>
              <a:latin typeface="Courier New" pitchFamily="49" charset="0"/>
              <a:cs typeface="Courier New" pitchFamily="49" charset="0"/>
            </a:endParaRPr>
          </a:p>
          <a:p>
            <a:pPr lvl="1"/>
            <a:r>
              <a:rPr lang="en-US" sz="1400" b="1" dirty="0" smtClean="0">
                <a:solidFill>
                  <a:schemeClr val="tx2"/>
                </a:solidFill>
                <a:latin typeface="Courier New" pitchFamily="49" charset="0"/>
                <a:cs typeface="Courier New" pitchFamily="49" charset="0"/>
              </a:rPr>
              <a:t>P_SCORE_AMT = </a:t>
            </a:r>
            <a:r>
              <a:rPr lang="en-US" sz="1400" b="1" dirty="0" err="1" smtClean="0">
                <a:solidFill>
                  <a:schemeClr val="tx2"/>
                </a:solidFill>
                <a:latin typeface="Courier New" pitchFamily="49" charset="0"/>
                <a:cs typeface="Courier New" pitchFamily="49" charset="0"/>
              </a:rPr>
              <a:t>exp</a:t>
            </a:r>
            <a:r>
              <a:rPr lang="en-US" sz="1400" b="1" dirty="0" smtClean="0">
                <a:solidFill>
                  <a:schemeClr val="tx2"/>
                </a:solidFill>
                <a:latin typeface="Courier New" pitchFamily="49" charset="0"/>
                <a:cs typeface="Courier New" pitchFamily="49" charset="0"/>
              </a:rPr>
              <a:t>(TEMP) </a:t>
            </a:r>
            <a:r>
              <a:rPr lang="en-US" sz="1400" b="1" dirty="0" smtClean="0">
                <a:solidFill>
                  <a:srgbClr val="FF0000"/>
                </a:solidFill>
                <a:latin typeface="Courier New" pitchFamily="49" charset="0"/>
                <a:cs typeface="Courier New" pitchFamily="49" charset="0"/>
              </a:rPr>
              <a:t>+ 1;</a:t>
            </a:r>
            <a:endParaRPr lang="en-US" sz="1400" b="1" dirty="0">
              <a:solidFill>
                <a:srgbClr val="FF0000"/>
              </a:solidFill>
              <a:latin typeface="Courier New" pitchFamily="49" charset="0"/>
              <a:cs typeface="Courier New" pitchFamily="49" charset="0"/>
            </a:endParaRPr>
          </a:p>
          <a:p>
            <a:pPr lvl="1"/>
            <a:r>
              <a:rPr lang="en-US" sz="1400" b="1" dirty="0" smtClean="0">
                <a:solidFill>
                  <a:schemeClr val="tx2"/>
                </a:solidFill>
                <a:latin typeface="Courier New" pitchFamily="49" charset="0"/>
                <a:cs typeface="Courier New" pitchFamily="49" charset="0"/>
              </a:rPr>
              <a:t>run</a:t>
            </a:r>
            <a:r>
              <a:rPr lang="en-US" sz="1400" b="1" dirty="0">
                <a:solidFill>
                  <a:schemeClr val="tx2"/>
                </a:solidFill>
                <a:latin typeface="Courier New" pitchFamily="49" charset="0"/>
                <a:cs typeface="Courier New" pitchFamily="49" charset="0"/>
              </a:rPr>
              <a:t>;</a:t>
            </a:r>
            <a:endParaRPr lang="en-US" sz="14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41652205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4739759"/>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a:t>STEP 6</a:t>
            </a:r>
            <a:r>
              <a:rPr lang="en-US" dirty="0" smtClean="0"/>
              <a:t>: Multiply P_SCORE_FLAG and P_SCORE_AMT and to determine the expected time in the shower. Call this value P_SCORE_HURDLE.</a:t>
            </a:r>
            <a:endParaRPr lang="en-US" dirty="0"/>
          </a:p>
          <a:p>
            <a:pPr lvl="1"/>
            <a:endParaRPr lang="en-US" dirty="0" smtClean="0"/>
          </a:p>
          <a:p>
            <a:pPr lvl="1"/>
            <a:r>
              <a:rPr lang="en-US" sz="1200" b="1" dirty="0">
                <a:solidFill>
                  <a:schemeClr val="tx2"/>
                </a:solidFill>
                <a:latin typeface="Courier New" pitchFamily="49" charset="0"/>
                <a:cs typeface="Courier New" pitchFamily="49" charset="0"/>
              </a:rPr>
              <a:t>data &amp;TEMPFILE.;</a:t>
            </a:r>
          </a:p>
          <a:p>
            <a:pPr lvl="1"/>
            <a:r>
              <a:rPr lang="en-US" sz="1200" b="1" dirty="0">
                <a:solidFill>
                  <a:schemeClr val="tx2"/>
                </a:solidFill>
                <a:latin typeface="Courier New" pitchFamily="49" charset="0"/>
                <a:cs typeface="Courier New" pitchFamily="49" charset="0"/>
              </a:rPr>
              <a:t>set &amp;TEMPFILE</a:t>
            </a:r>
            <a:r>
              <a:rPr lang="en-US" sz="1200" b="1" dirty="0" smtClean="0">
                <a:solidFill>
                  <a:schemeClr val="tx2"/>
                </a:solidFill>
                <a:latin typeface="Courier New" pitchFamily="49" charset="0"/>
                <a:cs typeface="Courier New" pitchFamily="49" charset="0"/>
              </a:rPr>
              <a:t>.;</a:t>
            </a:r>
          </a:p>
          <a:p>
            <a:pPr lvl="1"/>
            <a:r>
              <a:rPr lang="en-US" sz="1200" b="1" dirty="0">
                <a:solidFill>
                  <a:schemeClr val="tx2"/>
                </a:solidFill>
                <a:latin typeface="Courier New" pitchFamily="49" charset="0"/>
                <a:cs typeface="Courier New" pitchFamily="49" charset="0"/>
              </a:rPr>
              <a:t>TEMP = 1.5682  </a:t>
            </a:r>
          </a:p>
          <a:p>
            <a:pPr lvl="2"/>
            <a:r>
              <a:rPr lang="en-US" sz="1200" b="1" dirty="0">
                <a:solidFill>
                  <a:schemeClr val="tx2"/>
                </a:solidFill>
                <a:latin typeface="Courier New" pitchFamily="49" charset="0"/>
                <a:cs typeface="Courier New" pitchFamily="49" charset="0"/>
              </a:rPr>
              <a:t>+ (SEX in ("F")) *0.8200 </a:t>
            </a:r>
          </a:p>
          <a:p>
            <a:pPr lvl="2"/>
            <a:r>
              <a:rPr lang="en-US" sz="1200" b="1" dirty="0">
                <a:solidFill>
                  <a:schemeClr val="tx2"/>
                </a:solidFill>
                <a:latin typeface="Courier New" pitchFamily="49" charset="0"/>
                <a:cs typeface="Courier New" pitchFamily="49" charset="0"/>
              </a:rPr>
              <a:t>+ (AGE_RANGE in ("ELDERLY")) * 0.9468 </a:t>
            </a:r>
          </a:p>
          <a:p>
            <a:pPr lvl="2"/>
            <a:r>
              <a:rPr lang="en-US" sz="1200" b="1" dirty="0">
                <a:solidFill>
                  <a:schemeClr val="tx2"/>
                </a:solidFill>
                <a:latin typeface="Courier New" pitchFamily="49" charset="0"/>
                <a:cs typeface="Courier New" pitchFamily="49" charset="0"/>
              </a:rPr>
              <a:t>+ (AGE_RANGE in ("MIDDLEAGE")) * -0.1765; </a:t>
            </a:r>
            <a:endParaRPr lang="en-US" sz="1200" b="1" dirty="0" smtClean="0">
              <a:solidFill>
                <a:schemeClr val="tx2"/>
              </a:solidFill>
              <a:latin typeface="Courier New" pitchFamily="49" charset="0"/>
              <a:cs typeface="Courier New" pitchFamily="49" charset="0"/>
            </a:endParaRPr>
          </a:p>
          <a:p>
            <a:pPr lvl="1"/>
            <a:r>
              <a:rPr lang="en-US" sz="1200" b="1" dirty="0" smtClean="0">
                <a:solidFill>
                  <a:schemeClr val="tx2"/>
                </a:solidFill>
                <a:latin typeface="Courier New" pitchFamily="49" charset="0"/>
                <a:cs typeface="Courier New" pitchFamily="49" charset="0"/>
              </a:rPr>
              <a:t>P_SCORE_FLAG = </a:t>
            </a:r>
            <a:r>
              <a:rPr lang="en-US" sz="1200" b="1" dirty="0" err="1" smtClean="0">
                <a:solidFill>
                  <a:schemeClr val="tx2"/>
                </a:solidFill>
                <a:latin typeface="Courier New" pitchFamily="49" charset="0"/>
                <a:cs typeface="Courier New" pitchFamily="49" charset="0"/>
              </a:rPr>
              <a:t>exp</a:t>
            </a:r>
            <a:r>
              <a:rPr lang="en-US" sz="1200" b="1" dirty="0" smtClean="0">
                <a:solidFill>
                  <a:schemeClr val="tx2"/>
                </a:solidFill>
                <a:latin typeface="Courier New" pitchFamily="49" charset="0"/>
                <a:cs typeface="Courier New" pitchFamily="49" charset="0"/>
              </a:rPr>
              <a:t>(TEMP) / (1+exp(TEMP));</a:t>
            </a:r>
          </a:p>
          <a:p>
            <a:pPr lvl="1"/>
            <a:endParaRPr lang="en-US" sz="1200" b="1" dirty="0" smtClean="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TEMP = </a:t>
            </a:r>
            <a:r>
              <a:rPr lang="en-US" sz="1200" b="1" dirty="0" smtClean="0">
                <a:solidFill>
                  <a:schemeClr val="tx2"/>
                </a:solidFill>
                <a:latin typeface="Courier New" pitchFamily="49" charset="0"/>
                <a:cs typeface="Courier New" pitchFamily="49" charset="0"/>
              </a:rPr>
              <a:t>2.2082</a:t>
            </a:r>
          </a:p>
          <a:p>
            <a:pPr lvl="2"/>
            <a:r>
              <a:rPr lang="en-US" sz="1200" b="1" dirty="0" smtClean="0">
                <a:solidFill>
                  <a:schemeClr val="tx2"/>
                </a:solidFill>
                <a:latin typeface="Courier New" pitchFamily="49" charset="0"/>
                <a:cs typeface="Courier New" pitchFamily="49" charset="0"/>
              </a:rPr>
              <a:t>+ INCOME * 0.0067</a:t>
            </a:r>
            <a:endParaRPr lang="en-US" sz="1200" b="1" dirty="0">
              <a:solidFill>
                <a:schemeClr val="tx2"/>
              </a:solidFill>
              <a:latin typeface="Courier New" pitchFamily="49" charset="0"/>
              <a:cs typeface="Courier New" pitchFamily="49" charset="0"/>
            </a:endParaRPr>
          </a:p>
          <a:p>
            <a:pPr lvl="2"/>
            <a:r>
              <a:rPr lang="en-US" sz="1200" b="1" dirty="0">
                <a:solidFill>
                  <a:schemeClr val="tx2"/>
                </a:solidFill>
                <a:latin typeface="Courier New" pitchFamily="49" charset="0"/>
                <a:cs typeface="Courier New" pitchFamily="49" charset="0"/>
              </a:rPr>
              <a:t>+ (SEX in ("F")) *</a:t>
            </a:r>
            <a:r>
              <a:rPr lang="en-US" sz="1200" b="1" dirty="0" smtClean="0">
                <a:solidFill>
                  <a:schemeClr val="tx2"/>
                </a:solidFill>
                <a:latin typeface="Courier New" pitchFamily="49" charset="0"/>
                <a:cs typeface="Courier New" pitchFamily="49" charset="0"/>
              </a:rPr>
              <a:t>0.1347 </a:t>
            </a:r>
            <a:endParaRPr lang="en-US" sz="1200" b="1" dirty="0">
              <a:solidFill>
                <a:schemeClr val="tx2"/>
              </a:solidFill>
              <a:latin typeface="Courier New" pitchFamily="49" charset="0"/>
              <a:cs typeface="Courier New" pitchFamily="49" charset="0"/>
            </a:endParaRPr>
          </a:p>
          <a:p>
            <a:pPr lvl="2"/>
            <a:r>
              <a:rPr lang="en-US" sz="1200" b="1" dirty="0">
                <a:solidFill>
                  <a:schemeClr val="tx2"/>
                </a:solidFill>
                <a:latin typeface="Courier New" pitchFamily="49" charset="0"/>
                <a:cs typeface="Courier New" pitchFamily="49" charset="0"/>
              </a:rPr>
              <a:t>+ (AGE_RANGE in ("ELDERLY")) * </a:t>
            </a:r>
            <a:r>
              <a:rPr lang="en-US" sz="1200" b="1" dirty="0" smtClean="0">
                <a:solidFill>
                  <a:schemeClr val="tx2"/>
                </a:solidFill>
                <a:latin typeface="Courier New" pitchFamily="49" charset="0"/>
                <a:cs typeface="Courier New" pitchFamily="49" charset="0"/>
              </a:rPr>
              <a:t>0.3012 </a:t>
            </a:r>
            <a:endParaRPr lang="en-US" sz="1200" b="1" dirty="0">
              <a:solidFill>
                <a:schemeClr val="tx2"/>
              </a:solidFill>
              <a:latin typeface="Courier New" pitchFamily="49" charset="0"/>
              <a:cs typeface="Courier New" pitchFamily="49" charset="0"/>
            </a:endParaRPr>
          </a:p>
          <a:p>
            <a:pPr lvl="2"/>
            <a:r>
              <a:rPr lang="en-US" sz="1200" b="1" dirty="0">
                <a:solidFill>
                  <a:schemeClr val="tx2"/>
                </a:solidFill>
                <a:latin typeface="Courier New" pitchFamily="49" charset="0"/>
                <a:cs typeface="Courier New" pitchFamily="49" charset="0"/>
              </a:rPr>
              <a:t>+ (AGE_RANGE in ("MIDDLEAGE")) * </a:t>
            </a:r>
            <a:r>
              <a:rPr lang="en-US" sz="1200" b="1" dirty="0" smtClean="0">
                <a:solidFill>
                  <a:schemeClr val="tx2"/>
                </a:solidFill>
                <a:latin typeface="Courier New" pitchFamily="49" charset="0"/>
                <a:cs typeface="Courier New" pitchFamily="49" charset="0"/>
              </a:rPr>
              <a:t>0.1484;</a:t>
            </a:r>
          </a:p>
          <a:p>
            <a:pPr lvl="2"/>
            <a:endParaRPr lang="en-US" sz="1200" b="1" dirty="0" smtClean="0">
              <a:solidFill>
                <a:schemeClr val="tx2"/>
              </a:solidFill>
              <a:latin typeface="Courier New" pitchFamily="49" charset="0"/>
              <a:cs typeface="Courier New" pitchFamily="49" charset="0"/>
            </a:endParaRPr>
          </a:p>
          <a:p>
            <a:pPr lvl="1"/>
            <a:r>
              <a:rPr lang="en-US" sz="1200" b="1" dirty="0" smtClean="0">
                <a:solidFill>
                  <a:schemeClr val="tx2"/>
                </a:solidFill>
                <a:latin typeface="Courier New" pitchFamily="49" charset="0"/>
                <a:cs typeface="Courier New" pitchFamily="49" charset="0"/>
              </a:rPr>
              <a:t>P_SCORE_AMT = </a:t>
            </a:r>
            <a:r>
              <a:rPr lang="en-US" sz="1200" b="1" dirty="0" err="1" smtClean="0">
                <a:solidFill>
                  <a:schemeClr val="tx2"/>
                </a:solidFill>
                <a:latin typeface="Courier New" pitchFamily="49" charset="0"/>
                <a:cs typeface="Courier New" pitchFamily="49" charset="0"/>
              </a:rPr>
              <a:t>exp</a:t>
            </a:r>
            <a:r>
              <a:rPr lang="en-US" sz="1200" b="1" dirty="0" smtClean="0">
                <a:solidFill>
                  <a:schemeClr val="tx2"/>
                </a:solidFill>
                <a:latin typeface="Courier New" pitchFamily="49" charset="0"/>
                <a:cs typeface="Courier New" pitchFamily="49" charset="0"/>
              </a:rPr>
              <a:t>(TEMP) + 1;</a:t>
            </a:r>
          </a:p>
          <a:p>
            <a:pPr lvl="1"/>
            <a:r>
              <a:rPr lang="en-US" sz="1200" b="1" dirty="0" smtClean="0">
                <a:solidFill>
                  <a:schemeClr val="tx2"/>
                </a:solidFill>
                <a:latin typeface="Courier New" pitchFamily="49" charset="0"/>
                <a:cs typeface="Courier New" pitchFamily="49" charset="0"/>
              </a:rPr>
              <a:t>P_SCORE_HURDLE = P_SCORE_FLAG * P_SCORE_AMT;</a:t>
            </a:r>
            <a:endParaRPr lang="en-US" sz="1200" b="1" dirty="0">
              <a:solidFill>
                <a:schemeClr val="tx2"/>
              </a:solidFill>
              <a:latin typeface="Courier New" pitchFamily="49" charset="0"/>
              <a:cs typeface="Courier New" pitchFamily="49" charset="0"/>
            </a:endParaRPr>
          </a:p>
          <a:p>
            <a:pPr lvl="1"/>
            <a:r>
              <a:rPr lang="en-US" sz="1200" b="1" dirty="0" smtClean="0">
                <a:solidFill>
                  <a:schemeClr val="tx2"/>
                </a:solidFill>
                <a:latin typeface="Courier New" pitchFamily="49" charset="0"/>
                <a:cs typeface="Courier New" pitchFamily="49" charset="0"/>
              </a:rPr>
              <a:t>run</a:t>
            </a:r>
            <a:r>
              <a:rPr lang="en-US" sz="1200" b="1" dirty="0">
                <a:solidFill>
                  <a:schemeClr val="tx2"/>
                </a:solidFill>
                <a:latin typeface="Courier New" pitchFamily="49" charset="0"/>
                <a:cs typeface="Courier New" pitchFamily="49" charset="0"/>
              </a:rPr>
              <a:t>;</a:t>
            </a:r>
            <a:endParaRPr lang="en-US" sz="12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100203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SAS Code For Generating Synthetic Shower Data</a:t>
            </a:r>
            <a:br>
              <a:rPr lang="en-US" sz="2800" b="1" dirty="0" smtClean="0">
                <a:solidFill>
                  <a:srgbClr val="C00000"/>
                </a:solidFill>
              </a:rPr>
            </a:br>
            <a:r>
              <a:rPr lang="en-US" sz="2800" b="1" dirty="0" smtClean="0">
                <a:solidFill>
                  <a:srgbClr val="C00000"/>
                </a:solidFill>
              </a:rPr>
              <a:t>3 of 3</a:t>
            </a:r>
            <a:endParaRPr lang="en-US" sz="2800" b="1" dirty="0">
              <a:solidFill>
                <a:srgbClr val="C00000"/>
              </a:solidFill>
            </a:endParaRPr>
          </a:p>
        </p:txBody>
      </p:sp>
      <p:sp>
        <p:nvSpPr>
          <p:cNvPr id="3" name="TextBox 2"/>
          <p:cNvSpPr txBox="1"/>
          <p:nvPr/>
        </p:nvSpPr>
        <p:spPr>
          <a:xfrm>
            <a:off x="457200" y="1676400"/>
            <a:ext cx="8229600" cy="4985980"/>
          </a:xfrm>
          <a:prstGeom prst="rect">
            <a:avLst/>
          </a:prstGeom>
          <a:noFill/>
        </p:spPr>
        <p:txBody>
          <a:bodyPr wrap="square" rtlCol="0">
            <a:spAutoFit/>
          </a:bodyPr>
          <a:lstStyle/>
          <a:p>
            <a:pPr lvl="1"/>
            <a:r>
              <a:rPr lang="en-US" sz="1200" dirty="0"/>
              <a:t>	</a:t>
            </a:r>
            <a:r>
              <a:rPr lang="en-US" sz="1200" b="1" dirty="0">
                <a:solidFill>
                  <a:schemeClr val="tx2"/>
                </a:solidFill>
                <a:latin typeface="Courier New" pitchFamily="49" charset="0"/>
                <a:cs typeface="Courier New" pitchFamily="49" charset="0"/>
              </a:rPr>
              <a:t>if AGE_RANGE in ("&amp;ELDERLY.") then do;</a:t>
            </a:r>
          </a:p>
          <a:p>
            <a:pPr lvl="1"/>
            <a:r>
              <a:rPr lang="en-US" sz="1200" b="1" dirty="0">
                <a:solidFill>
                  <a:schemeClr val="tx2"/>
                </a:solidFill>
                <a:latin typeface="Courier New" pitchFamily="49" charset="0"/>
                <a:cs typeface="Courier New" pitchFamily="49" charset="0"/>
              </a:rPr>
              <a:t>		AVERAGE 	= AVERAGE + 2;</a:t>
            </a:r>
          </a:p>
          <a:p>
            <a:pPr lvl="1"/>
            <a:r>
              <a:rPr lang="en-US" sz="1200" b="1" dirty="0">
                <a:solidFill>
                  <a:schemeClr val="tx2"/>
                </a:solidFill>
                <a:latin typeface="Courier New" pitchFamily="49" charset="0"/>
                <a:cs typeface="Courier New" pitchFamily="49" charset="0"/>
              </a:rPr>
              <a:t>		NOSHOWER 	= NOSHOWER - 0.1;</a:t>
            </a:r>
          </a:p>
          <a:p>
            <a:pPr lvl="1"/>
            <a:r>
              <a:rPr lang="en-US" sz="1200" b="1" dirty="0">
                <a:solidFill>
                  <a:schemeClr val="tx2"/>
                </a:solidFill>
                <a:latin typeface="Courier New" pitchFamily="49" charset="0"/>
                <a:cs typeface="Courier New" pitchFamily="49" charset="0"/>
              </a:rPr>
              <a:t>	end;</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	INCOME = 10000 + 50000*</a:t>
            </a:r>
            <a:r>
              <a:rPr lang="en-US" sz="1200" b="1" dirty="0" err="1">
                <a:solidFill>
                  <a:schemeClr val="tx2"/>
                </a:solidFill>
                <a:latin typeface="Courier New" pitchFamily="49" charset="0"/>
                <a:cs typeface="Courier New" pitchFamily="49" charset="0"/>
              </a:rPr>
              <a:t>ranuni</a:t>
            </a:r>
            <a:r>
              <a:rPr lang="en-US" sz="1200" b="1" dirty="0">
                <a:solidFill>
                  <a:schemeClr val="tx2"/>
                </a:solidFill>
                <a:latin typeface="Courier New" pitchFamily="49" charset="0"/>
                <a:cs typeface="Courier New" pitchFamily="49" charset="0"/>
              </a:rPr>
              <a:t>(1);</a:t>
            </a:r>
          </a:p>
          <a:p>
            <a:pPr lvl="1"/>
            <a:r>
              <a:rPr lang="en-US" sz="1200" b="1" dirty="0">
                <a:solidFill>
                  <a:schemeClr val="tx2"/>
                </a:solidFill>
                <a:latin typeface="Courier New" pitchFamily="49" charset="0"/>
                <a:cs typeface="Courier New" pitchFamily="49" charset="0"/>
              </a:rPr>
              <a:t>	if SEX in ("&amp;MALE.") then INCOME = 1.2*INCOME;</a:t>
            </a:r>
          </a:p>
          <a:p>
            <a:pPr lvl="1"/>
            <a:r>
              <a:rPr lang="en-US" sz="1200" b="1" dirty="0">
                <a:solidFill>
                  <a:schemeClr val="tx2"/>
                </a:solidFill>
                <a:latin typeface="Courier New" pitchFamily="49" charset="0"/>
                <a:cs typeface="Courier New" pitchFamily="49" charset="0"/>
              </a:rPr>
              <a:t>	if AGE_RANGE in ("&amp;YOUNG.") 	then INCOME = 0.7*INCOME;</a:t>
            </a:r>
          </a:p>
          <a:p>
            <a:pPr lvl="1"/>
            <a:r>
              <a:rPr lang="en-US" sz="1200" b="1" dirty="0">
                <a:solidFill>
                  <a:schemeClr val="tx2"/>
                </a:solidFill>
                <a:latin typeface="Courier New" pitchFamily="49" charset="0"/>
                <a:cs typeface="Courier New" pitchFamily="49" charset="0"/>
              </a:rPr>
              <a:t>	if AGE_RANGE in ("&amp;ELDERLY.") 	then INCOME = 0.9*INCOME;</a:t>
            </a:r>
          </a:p>
          <a:p>
            <a:pPr lvl="1"/>
            <a:r>
              <a:rPr lang="en-US" sz="1200" b="1" dirty="0">
                <a:solidFill>
                  <a:schemeClr val="tx2"/>
                </a:solidFill>
                <a:latin typeface="Courier New" pitchFamily="49" charset="0"/>
                <a:cs typeface="Courier New" pitchFamily="49" charset="0"/>
              </a:rPr>
              <a:t>	INCOME = round(INCOME, 1000);</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	AVERAGE = AVERAGE + 0.10 * INCOME/1000.0;</a:t>
            </a:r>
          </a:p>
          <a:p>
            <a:pPr lvl="1"/>
            <a:r>
              <a:rPr lang="en-US" sz="1200" b="1" dirty="0">
                <a:solidFill>
                  <a:schemeClr val="tx2"/>
                </a:solidFill>
                <a:latin typeface="Courier New" pitchFamily="49" charset="0"/>
                <a:cs typeface="Courier New" pitchFamily="49" charset="0"/>
              </a:rPr>
              <a:t>	BUCKET = round( INCOME / 10000,1 );</a:t>
            </a:r>
          </a:p>
          <a:p>
            <a:pPr lvl="1"/>
            <a:r>
              <a:rPr lang="en-US" sz="1200" b="1" dirty="0">
                <a:solidFill>
                  <a:schemeClr val="tx2"/>
                </a:solidFill>
                <a:latin typeface="Courier New" pitchFamily="49" charset="0"/>
                <a:cs typeface="Courier New" pitchFamily="49" charset="0"/>
              </a:rPr>
              <a:t>	NOSHOWER = NOSHOWER - BUCKET/100.0</a:t>
            </a:r>
            <a:r>
              <a:rPr lang="en-US" sz="1200" b="1" dirty="0" smtClean="0">
                <a:solidFill>
                  <a:schemeClr val="tx2"/>
                </a:solidFill>
                <a:latin typeface="Courier New" pitchFamily="49" charset="0"/>
                <a:cs typeface="Courier New" pitchFamily="49" charset="0"/>
              </a:rPr>
              <a:t>;</a:t>
            </a:r>
          </a:p>
          <a:p>
            <a:pPr lvl="1"/>
            <a:r>
              <a:rPr lang="en-US" sz="1200" b="1" dirty="0" smtClean="0">
                <a:solidFill>
                  <a:schemeClr val="tx2"/>
                </a:solidFill>
                <a:latin typeface="Courier New" pitchFamily="49" charset="0"/>
                <a:cs typeface="Courier New" pitchFamily="49" charset="0"/>
              </a:rPr>
              <a:t>	INCOME </a:t>
            </a:r>
            <a:r>
              <a:rPr lang="en-US" sz="1200" b="1" dirty="0">
                <a:solidFill>
                  <a:schemeClr val="tx2"/>
                </a:solidFill>
                <a:latin typeface="Courier New" pitchFamily="49" charset="0"/>
                <a:cs typeface="Courier New" pitchFamily="49" charset="0"/>
              </a:rPr>
              <a:t>= INCOME/1000;</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	call </a:t>
            </a:r>
            <a:r>
              <a:rPr lang="en-US" sz="1200" b="1" dirty="0" err="1">
                <a:solidFill>
                  <a:schemeClr val="tx2"/>
                </a:solidFill>
                <a:latin typeface="Courier New" pitchFamily="49" charset="0"/>
                <a:cs typeface="Courier New" pitchFamily="49" charset="0"/>
              </a:rPr>
              <a:t>ranpoi</a:t>
            </a:r>
            <a:r>
              <a:rPr lang="en-US" sz="1200" b="1" dirty="0">
                <a:solidFill>
                  <a:schemeClr val="tx2"/>
                </a:solidFill>
                <a:latin typeface="Courier New" pitchFamily="49" charset="0"/>
                <a:cs typeface="Courier New" pitchFamily="49" charset="0"/>
              </a:rPr>
              <a:t>(SEED, AVERAGE,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 </a:t>
            </a:r>
          </a:p>
          <a:p>
            <a:pPr lvl="1"/>
            <a:r>
              <a:rPr lang="en-US" sz="1200" b="1" dirty="0">
                <a:solidFill>
                  <a:schemeClr val="tx2"/>
                </a:solidFill>
                <a:latin typeface="Courier New" pitchFamily="49" charset="0"/>
                <a:cs typeface="Courier New" pitchFamily="49" charset="0"/>
              </a:rPr>
              <a:t>	if </a:t>
            </a:r>
            <a:r>
              <a:rPr lang="en-US" sz="1200" b="1" dirty="0" err="1">
                <a:solidFill>
                  <a:schemeClr val="tx2"/>
                </a:solidFill>
                <a:latin typeface="Courier New" pitchFamily="49" charset="0"/>
                <a:cs typeface="Courier New" pitchFamily="49" charset="0"/>
              </a:rPr>
              <a:t>ranuni</a:t>
            </a:r>
            <a:r>
              <a:rPr lang="en-US" sz="1200" b="1" dirty="0">
                <a:solidFill>
                  <a:schemeClr val="tx2"/>
                </a:solidFill>
                <a:latin typeface="Courier New" pitchFamily="49" charset="0"/>
                <a:cs typeface="Courier New" pitchFamily="49" charset="0"/>
              </a:rPr>
              <a:t>(1) &lt; NOSHOWER then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 = 0;</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	output;</a:t>
            </a:r>
          </a:p>
          <a:p>
            <a:pPr lvl="1"/>
            <a:r>
              <a:rPr lang="en-US" sz="1200" b="1" dirty="0">
                <a:solidFill>
                  <a:schemeClr val="tx2"/>
                </a:solidFill>
                <a:latin typeface="Courier New" pitchFamily="49" charset="0"/>
                <a:cs typeface="Courier New" pitchFamily="49" charset="0"/>
              </a:rPr>
              <a:t>end;</a:t>
            </a:r>
          </a:p>
          <a:p>
            <a:pPr lvl="1"/>
            <a:r>
              <a:rPr lang="en-US" sz="1200" b="1" dirty="0">
                <a:solidFill>
                  <a:schemeClr val="tx2"/>
                </a:solidFill>
                <a:latin typeface="Courier New" pitchFamily="49" charset="0"/>
                <a:cs typeface="Courier New" pitchFamily="49" charset="0"/>
              </a:rPr>
              <a:t>drop SEED;</a:t>
            </a:r>
          </a:p>
          <a:p>
            <a:pPr lvl="1"/>
            <a:r>
              <a:rPr lang="en-US" sz="1200" b="1" dirty="0">
                <a:solidFill>
                  <a:schemeClr val="tx2"/>
                </a:solidFill>
                <a:latin typeface="Courier New" pitchFamily="49" charset="0"/>
                <a:cs typeface="Courier New" pitchFamily="49" charset="0"/>
              </a:rPr>
              <a:t>drop AVERAGE;</a:t>
            </a:r>
          </a:p>
          <a:p>
            <a:pPr lvl="1"/>
            <a:r>
              <a:rPr lang="en-US" sz="1200" b="1" dirty="0">
                <a:solidFill>
                  <a:schemeClr val="tx2"/>
                </a:solidFill>
                <a:latin typeface="Courier New" pitchFamily="49" charset="0"/>
                <a:cs typeface="Courier New" pitchFamily="49" charset="0"/>
              </a:rPr>
              <a:t>drop NOSHOWER;</a:t>
            </a:r>
          </a:p>
          <a:p>
            <a:pPr lvl="1"/>
            <a:r>
              <a:rPr lang="en-US" sz="1200" b="1" dirty="0">
                <a:solidFill>
                  <a:schemeClr val="tx2"/>
                </a:solidFill>
                <a:latin typeface="Courier New" pitchFamily="49" charset="0"/>
                <a:cs typeface="Courier New" pitchFamily="49" charset="0"/>
              </a:rPr>
              <a:t>drop BUCKET;</a:t>
            </a:r>
          </a:p>
          <a:p>
            <a:pPr lvl="1"/>
            <a:r>
              <a:rPr lang="en-US" sz="1200" b="1" dirty="0">
                <a:solidFill>
                  <a:schemeClr val="tx2"/>
                </a:solidFill>
                <a:latin typeface="Courier New" pitchFamily="49" charset="0"/>
                <a:cs typeface="Courier New" pitchFamily="49" charset="0"/>
              </a:rPr>
              <a:t>run</a:t>
            </a:r>
            <a:r>
              <a:rPr lang="en-US" sz="1200" b="1" dirty="0" smtClean="0">
                <a:solidFill>
                  <a:schemeClr val="tx2"/>
                </a:solidFill>
                <a:latin typeface="Courier New" pitchFamily="49" charset="0"/>
                <a:cs typeface="Courier New" pitchFamily="49" charset="0"/>
              </a:rPr>
              <a:t>;</a:t>
            </a:r>
            <a:endParaRPr lang="en-US" sz="11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2735894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2677656"/>
          </a:xfrm>
          <a:prstGeom prst="rect">
            <a:avLst/>
          </a:prstGeom>
          <a:noFill/>
        </p:spPr>
        <p:txBody>
          <a:bodyPr wrap="square" rtlCol="0">
            <a:spAutoFit/>
          </a:bodyPr>
          <a:lstStyle/>
          <a:p>
            <a:r>
              <a:rPr lang="en-US" b="1" dirty="0" smtClean="0">
                <a:solidFill>
                  <a:srgbClr val="C00000"/>
                </a:solidFill>
              </a:rPr>
              <a:t>CHECK THAT EXPECTED TIME IN THE SHOWER IS THE SAME:</a:t>
            </a:r>
          </a:p>
          <a:p>
            <a:endParaRPr lang="en-US" b="1" dirty="0" smtClean="0">
              <a:solidFill>
                <a:srgbClr val="C00000"/>
              </a:solidFill>
            </a:endParaRPr>
          </a:p>
          <a:p>
            <a:pPr lvl="1"/>
            <a:r>
              <a:rPr lang="en-US" dirty="0" smtClean="0"/>
              <a:t>A PROC PRINT of the first 10 values will demonstrate that the probability value of the expected time in the shower is the same value from PROC GENMOD and from the SCORE CODE.</a:t>
            </a:r>
          </a:p>
          <a:p>
            <a:pPr lvl="1"/>
            <a:endParaRPr lang="en-US" dirty="0" smtClean="0"/>
          </a:p>
          <a:p>
            <a:pPr lvl="1"/>
            <a:endParaRPr lang="en-US" dirty="0"/>
          </a:p>
          <a:p>
            <a:pPr lvl="2"/>
            <a:r>
              <a:rPr lang="en-US" sz="1400" b="1" dirty="0" err="1">
                <a:solidFill>
                  <a:srgbClr val="0070C0"/>
                </a:solidFill>
                <a:latin typeface="Courier New" pitchFamily="49" charset="0"/>
                <a:cs typeface="Courier New" pitchFamily="49" charset="0"/>
              </a:rPr>
              <a:t>proc</a:t>
            </a:r>
            <a:r>
              <a:rPr lang="en-US" sz="1400" b="1" dirty="0">
                <a:solidFill>
                  <a:srgbClr val="0070C0"/>
                </a:solidFill>
                <a:latin typeface="Courier New" pitchFamily="49" charset="0"/>
                <a:cs typeface="Courier New" pitchFamily="49" charset="0"/>
              </a:rPr>
              <a:t> print data=&amp;TEMPFILE.(</a:t>
            </a:r>
            <a:r>
              <a:rPr lang="en-US" sz="1400" b="1" dirty="0" err="1">
                <a:solidFill>
                  <a:srgbClr val="0070C0"/>
                </a:solidFill>
                <a:latin typeface="Courier New" pitchFamily="49" charset="0"/>
                <a:cs typeface="Courier New" pitchFamily="49" charset="0"/>
              </a:rPr>
              <a:t>obs</a:t>
            </a:r>
            <a:r>
              <a:rPr lang="en-US" sz="1400" b="1" dirty="0">
                <a:solidFill>
                  <a:srgbClr val="0070C0"/>
                </a:solidFill>
                <a:latin typeface="Courier New" pitchFamily="49" charset="0"/>
                <a:cs typeface="Courier New" pitchFamily="49" charset="0"/>
              </a:rPr>
              <a:t>=10);</a:t>
            </a:r>
          </a:p>
          <a:p>
            <a:pPr lvl="2"/>
            <a:r>
              <a:rPr lang="en-US" sz="1400" b="1" dirty="0" err="1">
                <a:solidFill>
                  <a:srgbClr val="0070C0"/>
                </a:solidFill>
                <a:latin typeface="Courier New" pitchFamily="49" charset="0"/>
                <a:cs typeface="Courier New" pitchFamily="49" charset="0"/>
              </a:rPr>
              <a:t>var</a:t>
            </a:r>
            <a:r>
              <a:rPr lang="en-US" sz="1400" b="1" dirty="0">
                <a:solidFill>
                  <a:srgbClr val="0070C0"/>
                </a:solidFill>
                <a:latin typeface="Courier New" pitchFamily="49" charset="0"/>
                <a:cs typeface="Courier New" pitchFamily="49" charset="0"/>
              </a:rPr>
              <a:t> </a:t>
            </a:r>
            <a:r>
              <a:rPr lang="en-US" sz="1400" b="1" dirty="0" smtClean="0">
                <a:solidFill>
                  <a:srgbClr val="0070C0"/>
                </a:solidFill>
                <a:latin typeface="Courier New" pitchFamily="49" charset="0"/>
                <a:cs typeface="Courier New" pitchFamily="49" charset="0"/>
              </a:rPr>
              <a:t>P_TARGET_HURDLE P_SCORE_HURDLE;</a:t>
            </a:r>
            <a:endParaRPr lang="en-US" sz="1400" b="1" dirty="0">
              <a:solidFill>
                <a:srgbClr val="0070C0"/>
              </a:solidFill>
              <a:latin typeface="Courier New" pitchFamily="49" charset="0"/>
              <a:cs typeface="Courier New" pitchFamily="49" charset="0"/>
            </a:endParaRPr>
          </a:p>
          <a:p>
            <a:pPr lvl="2"/>
            <a:r>
              <a:rPr lang="en-US" sz="1400" b="1" dirty="0">
                <a:solidFill>
                  <a:srgbClr val="0070C0"/>
                </a:solidFill>
                <a:latin typeface="Courier New" pitchFamily="49" charset="0"/>
                <a:cs typeface="Courier New" pitchFamily="49" charset="0"/>
              </a:rPr>
              <a:t>run;</a:t>
            </a:r>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35945894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4: Logistic Hurdle Model</a:t>
            </a:r>
          </a:p>
        </p:txBody>
      </p:sp>
      <p:sp>
        <p:nvSpPr>
          <p:cNvPr id="3" name="TextBox 2"/>
          <p:cNvSpPr txBox="1"/>
          <p:nvPr/>
        </p:nvSpPr>
        <p:spPr>
          <a:xfrm>
            <a:off x="457200" y="1676400"/>
            <a:ext cx="8229600" cy="2677656"/>
          </a:xfrm>
          <a:prstGeom prst="rect">
            <a:avLst/>
          </a:prstGeom>
          <a:noFill/>
        </p:spPr>
        <p:txBody>
          <a:bodyPr wrap="square" rtlCol="0">
            <a:spAutoFit/>
          </a:bodyPr>
          <a:lstStyle/>
          <a:p>
            <a:r>
              <a:rPr lang="en-US" b="1" dirty="0" smtClean="0">
                <a:solidFill>
                  <a:srgbClr val="C00000"/>
                </a:solidFill>
              </a:rPr>
              <a:t>CHECK THAT EXPECTED TIME IN THE SHOWER IS THE SAME:</a:t>
            </a:r>
          </a:p>
          <a:p>
            <a:endParaRPr lang="en-US" b="1" dirty="0" smtClean="0">
              <a:solidFill>
                <a:srgbClr val="C00000"/>
              </a:solidFill>
            </a:endParaRPr>
          </a:p>
          <a:p>
            <a:pPr lvl="1"/>
            <a:r>
              <a:rPr lang="en-US" dirty="0" smtClean="0"/>
              <a:t>A PROC PRINT of the first 10 values will demonstrate that the probability value of the expected time in the shower is the same value from PROC GENMOD and from the SCORE CODE. </a:t>
            </a:r>
            <a:r>
              <a:rPr lang="en-US" b="1" dirty="0" smtClean="0">
                <a:solidFill>
                  <a:srgbClr val="FF0000"/>
                </a:solidFill>
              </a:rPr>
              <a:t>The values are close, but there are rounding errors.</a:t>
            </a:r>
          </a:p>
          <a:p>
            <a:pPr lvl="1"/>
            <a:endParaRPr lang="en-US" dirty="0"/>
          </a:p>
          <a:p>
            <a:pPr lvl="1"/>
            <a:endParaRPr lang="en-US" dirty="0"/>
          </a:p>
          <a:p>
            <a:pPr lvl="2"/>
            <a:r>
              <a:rPr lang="en-US" sz="1400" b="1" dirty="0" err="1">
                <a:solidFill>
                  <a:srgbClr val="0070C0"/>
                </a:solidFill>
                <a:latin typeface="Courier New" pitchFamily="49" charset="0"/>
                <a:cs typeface="Courier New" pitchFamily="49" charset="0"/>
              </a:rPr>
              <a:t>proc</a:t>
            </a:r>
            <a:r>
              <a:rPr lang="en-US" sz="1400" b="1" dirty="0">
                <a:solidFill>
                  <a:srgbClr val="0070C0"/>
                </a:solidFill>
                <a:latin typeface="Courier New" pitchFamily="49" charset="0"/>
                <a:cs typeface="Courier New" pitchFamily="49" charset="0"/>
              </a:rPr>
              <a:t> print data=&amp;TEMPFILE.(</a:t>
            </a:r>
            <a:r>
              <a:rPr lang="en-US" sz="1400" b="1" dirty="0" err="1">
                <a:solidFill>
                  <a:srgbClr val="0070C0"/>
                </a:solidFill>
                <a:latin typeface="Courier New" pitchFamily="49" charset="0"/>
                <a:cs typeface="Courier New" pitchFamily="49" charset="0"/>
              </a:rPr>
              <a:t>obs</a:t>
            </a:r>
            <a:r>
              <a:rPr lang="en-US" sz="1400" b="1" dirty="0">
                <a:solidFill>
                  <a:srgbClr val="0070C0"/>
                </a:solidFill>
                <a:latin typeface="Courier New" pitchFamily="49" charset="0"/>
                <a:cs typeface="Courier New" pitchFamily="49" charset="0"/>
              </a:rPr>
              <a:t>=10);</a:t>
            </a:r>
          </a:p>
          <a:p>
            <a:pPr lvl="2"/>
            <a:r>
              <a:rPr lang="en-US" sz="1400" b="1" dirty="0" err="1">
                <a:solidFill>
                  <a:srgbClr val="0070C0"/>
                </a:solidFill>
                <a:latin typeface="Courier New" pitchFamily="49" charset="0"/>
                <a:cs typeface="Courier New" pitchFamily="49" charset="0"/>
              </a:rPr>
              <a:t>var</a:t>
            </a:r>
            <a:r>
              <a:rPr lang="en-US" sz="1400" b="1" dirty="0">
                <a:solidFill>
                  <a:srgbClr val="0070C0"/>
                </a:solidFill>
                <a:latin typeface="Courier New" pitchFamily="49" charset="0"/>
                <a:cs typeface="Courier New" pitchFamily="49" charset="0"/>
              </a:rPr>
              <a:t> </a:t>
            </a:r>
            <a:r>
              <a:rPr lang="en-US" sz="1400" b="1" dirty="0" smtClean="0">
                <a:solidFill>
                  <a:srgbClr val="0070C0"/>
                </a:solidFill>
                <a:latin typeface="Courier New" pitchFamily="49" charset="0"/>
                <a:cs typeface="Courier New" pitchFamily="49" charset="0"/>
              </a:rPr>
              <a:t>P_TARGET_HURDLE P_SCORE_HURDLE;</a:t>
            </a:r>
            <a:endParaRPr lang="en-US" sz="1400" b="1" dirty="0">
              <a:solidFill>
                <a:srgbClr val="0070C0"/>
              </a:solidFill>
              <a:latin typeface="Courier New" pitchFamily="49" charset="0"/>
              <a:cs typeface="Courier New" pitchFamily="49" charset="0"/>
            </a:endParaRPr>
          </a:p>
          <a:p>
            <a:pPr lvl="2"/>
            <a:r>
              <a:rPr lang="en-US" sz="1400" b="1" dirty="0">
                <a:solidFill>
                  <a:srgbClr val="0070C0"/>
                </a:solidFill>
                <a:latin typeface="Courier New" pitchFamily="49" charset="0"/>
                <a:cs typeface="Courier New" pitchFamily="49" charset="0"/>
              </a:rPr>
              <a:t>run;</a:t>
            </a:r>
            <a:endParaRPr lang="en-US" sz="1400" b="1" dirty="0" smtClean="0">
              <a:solidFill>
                <a:srgbClr val="0070C0"/>
              </a:solidFill>
              <a:latin typeface="Courier New" pitchFamily="49" charset="0"/>
              <a:cs typeface="Courier New" pitchFamily="49"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352800"/>
            <a:ext cx="31051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38856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 Validation</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32681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Model Validation Macro</a:t>
            </a:r>
            <a:endParaRPr lang="en-US" sz="2800" b="1" dirty="0">
              <a:solidFill>
                <a:srgbClr val="C00000"/>
              </a:solidFill>
            </a:endParaRPr>
          </a:p>
        </p:txBody>
      </p:sp>
      <p:sp>
        <p:nvSpPr>
          <p:cNvPr id="3" name="TextBox 2"/>
          <p:cNvSpPr txBox="1"/>
          <p:nvPr/>
        </p:nvSpPr>
        <p:spPr>
          <a:xfrm>
            <a:off x="457200" y="1676400"/>
            <a:ext cx="8229600" cy="3970318"/>
          </a:xfrm>
          <a:prstGeom prst="rect">
            <a:avLst/>
          </a:prstGeom>
          <a:noFill/>
        </p:spPr>
        <p:txBody>
          <a:bodyPr wrap="square" rtlCol="0">
            <a:spAutoFit/>
          </a:bodyPr>
          <a:lstStyle/>
          <a:p>
            <a:r>
              <a:rPr lang="en-US" b="1" dirty="0" smtClean="0">
                <a:solidFill>
                  <a:srgbClr val="C00000"/>
                </a:solidFill>
              </a:rPr>
              <a:t>MACRO:</a:t>
            </a:r>
          </a:p>
          <a:p>
            <a:pPr marL="285750" indent="-285750">
              <a:buFont typeface="Arial" pitchFamily="34" charset="0"/>
              <a:buChar char="•"/>
            </a:pPr>
            <a:r>
              <a:rPr lang="en-US" b="1" dirty="0" smtClean="0"/>
              <a:t>The following macro will compare the accuracy of the various models against taking a simple average or “mean” value.</a:t>
            </a:r>
          </a:p>
          <a:p>
            <a:pPr marL="285750" indent="-285750">
              <a:buFont typeface="Arial" pitchFamily="34" charset="0"/>
              <a:buChar char="•"/>
            </a:pPr>
            <a:endParaRPr lang="en-US" b="1" dirty="0" smtClean="0"/>
          </a:p>
          <a:p>
            <a:pPr marL="285750" indent="-285750">
              <a:buFont typeface="Arial" pitchFamily="34" charset="0"/>
              <a:buChar char="•"/>
            </a:pPr>
            <a:r>
              <a:rPr lang="en-US" b="1" dirty="0" smtClean="0"/>
              <a:t>%FIND_ERROR( DATAFILE, P, MEANVAL );</a:t>
            </a:r>
          </a:p>
          <a:p>
            <a:pPr marL="742950" lvl="1" indent="-285750">
              <a:buFont typeface="Arial" pitchFamily="34" charset="0"/>
              <a:buChar char="•"/>
            </a:pPr>
            <a:r>
              <a:rPr lang="en-US" b="1" dirty="0" smtClean="0">
                <a:solidFill>
                  <a:srgbClr val="FF0000"/>
                </a:solidFill>
              </a:rPr>
              <a:t>DATAFILE</a:t>
            </a:r>
            <a:r>
              <a:rPr lang="en-US" b="1" dirty="0" smtClean="0"/>
              <a:t> = File with the scored values</a:t>
            </a:r>
          </a:p>
          <a:p>
            <a:pPr marL="742950" lvl="1" indent="-285750">
              <a:buFont typeface="Arial" pitchFamily="34" charset="0"/>
              <a:buChar char="•"/>
            </a:pPr>
            <a:r>
              <a:rPr lang="en-US" b="1" dirty="0" smtClean="0">
                <a:solidFill>
                  <a:srgbClr val="FF0000"/>
                </a:solidFill>
              </a:rPr>
              <a:t>P</a:t>
            </a:r>
            <a:r>
              <a:rPr lang="en-US" b="1" dirty="0" smtClean="0"/>
              <a:t> = Exponent of the Error. </a:t>
            </a:r>
          </a:p>
          <a:p>
            <a:pPr marL="1200150" lvl="2" indent="-285750">
              <a:buFont typeface="Arial" pitchFamily="34" charset="0"/>
              <a:buChar char="•"/>
            </a:pPr>
            <a:r>
              <a:rPr lang="en-US" b="1" dirty="0"/>
              <a:t>A value of 1 will give the AVERAGE ERROR</a:t>
            </a:r>
          </a:p>
          <a:p>
            <a:pPr marL="1200150" lvl="2" indent="-285750">
              <a:buFont typeface="Arial" pitchFamily="34" charset="0"/>
              <a:buChar char="•"/>
            </a:pPr>
            <a:r>
              <a:rPr lang="en-US" b="1" dirty="0" smtClean="0"/>
              <a:t>A value of 2 will give the ROOT MEAN SQUARE ERROR</a:t>
            </a:r>
          </a:p>
          <a:p>
            <a:pPr marL="1200150" lvl="2" indent="-285750">
              <a:buFont typeface="Arial" pitchFamily="34" charset="0"/>
              <a:buChar char="•"/>
            </a:pPr>
            <a:r>
              <a:rPr lang="en-US" b="1" dirty="0" smtClean="0"/>
              <a:t>A value of some other constant, say 1.5, will use that exponent.</a:t>
            </a:r>
          </a:p>
          <a:p>
            <a:pPr marL="742950" lvl="1" indent="-285750">
              <a:buFont typeface="Arial" pitchFamily="34" charset="0"/>
              <a:buChar char="•"/>
            </a:pPr>
            <a:r>
              <a:rPr lang="en-US" b="1" dirty="0" smtClean="0">
                <a:solidFill>
                  <a:srgbClr val="FF0000"/>
                </a:solidFill>
              </a:rPr>
              <a:t>MEANVAL</a:t>
            </a:r>
            <a:r>
              <a:rPr lang="en-US" b="1" dirty="0" smtClean="0"/>
              <a:t> = This is the Mean or Average Value of the target</a:t>
            </a:r>
          </a:p>
          <a:p>
            <a:endParaRPr lang="en-US" b="1" dirty="0" smtClean="0"/>
          </a:p>
          <a:p>
            <a:endParaRPr lang="en-US" b="1" dirty="0"/>
          </a:p>
          <a:p>
            <a:endParaRPr lang="en-US" b="1" dirty="0"/>
          </a:p>
        </p:txBody>
      </p:sp>
    </p:spTree>
    <p:extLst>
      <p:ext uri="{BB962C8B-B14F-4D97-AF65-F5344CB8AC3E}">
        <p14:creationId xmlns:p14="http://schemas.microsoft.com/office/powerpoint/2010/main" val="21055695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Model Validation Macro Code</a:t>
            </a:r>
            <a:br>
              <a:rPr lang="en-US" sz="2800" b="1" dirty="0" smtClean="0">
                <a:solidFill>
                  <a:srgbClr val="C00000"/>
                </a:solidFill>
              </a:rPr>
            </a:br>
            <a:r>
              <a:rPr lang="en-US" sz="2800" b="1" dirty="0" smtClean="0">
                <a:solidFill>
                  <a:srgbClr val="C00000"/>
                </a:solidFill>
              </a:rPr>
              <a:t>1 of 2</a:t>
            </a:r>
            <a:endParaRPr lang="en-US" sz="2800" b="1" dirty="0">
              <a:solidFill>
                <a:srgbClr val="C00000"/>
              </a:solidFill>
            </a:endParaRPr>
          </a:p>
        </p:txBody>
      </p:sp>
      <p:sp>
        <p:nvSpPr>
          <p:cNvPr id="3" name="TextBox 2"/>
          <p:cNvSpPr txBox="1"/>
          <p:nvPr/>
        </p:nvSpPr>
        <p:spPr>
          <a:xfrm>
            <a:off x="457200" y="1676400"/>
            <a:ext cx="8229600" cy="5078313"/>
          </a:xfrm>
          <a:prstGeom prst="rect">
            <a:avLst/>
          </a:prstGeom>
          <a:noFill/>
        </p:spPr>
        <p:txBody>
          <a:bodyPr wrap="square" rtlCol="0">
            <a:spAutoFit/>
          </a:bodyPr>
          <a:lstStyle/>
          <a:p>
            <a:r>
              <a:rPr lang="en-US" sz="1200" b="1" dirty="0">
                <a:solidFill>
                  <a:srgbClr val="002060"/>
                </a:solidFill>
                <a:latin typeface="Courier New" pitchFamily="49" charset="0"/>
                <a:cs typeface="Courier New" pitchFamily="49" charset="0"/>
              </a:rPr>
              <a:t>%macro FIND_ERROR( DATAFILE, P, MEANVAL );</a:t>
            </a:r>
          </a:p>
          <a:p>
            <a:endParaRPr lang="en-US" sz="1200" b="1" dirty="0">
              <a:solidFill>
                <a:srgbClr val="002060"/>
              </a:solidFill>
              <a:latin typeface="Courier New" pitchFamily="49" charset="0"/>
              <a:cs typeface="Courier New" pitchFamily="49" charset="0"/>
            </a:endParaRPr>
          </a:p>
          <a:p>
            <a:r>
              <a:rPr lang="en-US" sz="1200" b="1" dirty="0">
                <a:solidFill>
                  <a:srgbClr val="002060"/>
                </a:solidFill>
                <a:latin typeface="Courier New" pitchFamily="49" charset="0"/>
                <a:cs typeface="Courier New" pitchFamily="49" charset="0"/>
              </a:rPr>
              <a:t>%let ERRFILE 	= ERRFILE;</a:t>
            </a:r>
          </a:p>
          <a:p>
            <a:r>
              <a:rPr lang="en-US" sz="1200" b="1" dirty="0">
                <a:solidFill>
                  <a:srgbClr val="002060"/>
                </a:solidFill>
                <a:latin typeface="Courier New" pitchFamily="49" charset="0"/>
                <a:cs typeface="Courier New" pitchFamily="49" charset="0"/>
              </a:rPr>
              <a:t>%let MEANFILE	= MEANFILE;</a:t>
            </a:r>
          </a:p>
          <a:p>
            <a:endParaRPr lang="en-US" sz="1200" b="1" dirty="0">
              <a:solidFill>
                <a:srgbClr val="002060"/>
              </a:solidFill>
              <a:latin typeface="Courier New" pitchFamily="49" charset="0"/>
              <a:cs typeface="Courier New" pitchFamily="49" charset="0"/>
            </a:endParaRPr>
          </a:p>
          <a:p>
            <a:r>
              <a:rPr lang="en-US" sz="1200" b="1" dirty="0">
                <a:solidFill>
                  <a:srgbClr val="002060"/>
                </a:solidFill>
                <a:latin typeface="Courier New" pitchFamily="49" charset="0"/>
                <a:cs typeface="Courier New" pitchFamily="49" charset="0"/>
              </a:rPr>
              <a:t>data &amp;ERRFILE.;</a:t>
            </a:r>
          </a:p>
          <a:p>
            <a:r>
              <a:rPr lang="en-US" sz="1200" b="1" dirty="0">
                <a:solidFill>
                  <a:srgbClr val="002060"/>
                </a:solidFill>
                <a:latin typeface="Courier New" pitchFamily="49" charset="0"/>
                <a:cs typeface="Courier New" pitchFamily="49" charset="0"/>
              </a:rPr>
              <a:t>set &amp;DATAFILE.;</a:t>
            </a:r>
          </a:p>
          <a:p>
            <a:r>
              <a:rPr lang="en-US" sz="1200" b="1" dirty="0" smtClean="0">
                <a:solidFill>
                  <a:srgbClr val="002060"/>
                </a:solidFill>
                <a:latin typeface="Courier New" pitchFamily="49" charset="0"/>
                <a:cs typeface="Courier New" pitchFamily="49" charset="0"/>
              </a:rPr>
              <a:t>	ERROR_MEAN	= </a:t>
            </a:r>
            <a:r>
              <a:rPr lang="en-US" sz="1200" b="1" dirty="0">
                <a:solidFill>
                  <a:srgbClr val="002060"/>
                </a:solidFill>
                <a:latin typeface="Courier New" pitchFamily="49" charset="0"/>
                <a:cs typeface="Courier New" pitchFamily="49" charset="0"/>
              </a:rPr>
              <a:t>abs( </a:t>
            </a:r>
            <a:r>
              <a:rPr lang="en-US" sz="1200" b="1" dirty="0" err="1">
                <a:solidFill>
                  <a:srgbClr val="002060"/>
                </a:solidFill>
                <a:latin typeface="Courier New" pitchFamily="49" charset="0"/>
                <a:cs typeface="Courier New" pitchFamily="49" charset="0"/>
              </a:rPr>
              <a:t>ShowerLength</a:t>
            </a:r>
            <a:r>
              <a:rPr lang="en-US" sz="1200" b="1" dirty="0">
                <a:solidFill>
                  <a:srgbClr val="002060"/>
                </a:solidFill>
                <a:latin typeface="Courier New" pitchFamily="49" charset="0"/>
                <a:cs typeface="Courier New" pitchFamily="49" charset="0"/>
              </a:rPr>
              <a:t> - &amp;MEANVAL</a:t>
            </a:r>
            <a:r>
              <a:rPr lang="en-US" sz="1200" b="1" dirty="0" smtClean="0">
                <a:solidFill>
                  <a:srgbClr val="002060"/>
                </a:solidFill>
                <a:latin typeface="Courier New" pitchFamily="49" charset="0"/>
                <a:cs typeface="Courier New" pitchFamily="49" charset="0"/>
              </a:rPr>
              <a:t>.)	**&amp;</a:t>
            </a:r>
            <a:r>
              <a:rPr lang="en-US" sz="1200" b="1" dirty="0">
                <a:solidFill>
                  <a:srgbClr val="002060"/>
                </a:solidFill>
                <a:latin typeface="Courier New" pitchFamily="49" charset="0"/>
                <a:cs typeface="Courier New" pitchFamily="49" charset="0"/>
              </a:rPr>
              <a:t>P.;</a:t>
            </a:r>
          </a:p>
          <a:p>
            <a:r>
              <a:rPr lang="en-US" sz="1200" b="1" dirty="0" smtClean="0">
                <a:solidFill>
                  <a:srgbClr val="002060"/>
                </a:solidFill>
                <a:latin typeface="Courier New" pitchFamily="49" charset="0"/>
                <a:cs typeface="Courier New" pitchFamily="49" charset="0"/>
              </a:rPr>
              <a:t>	ERROR_POI		= </a:t>
            </a:r>
            <a:r>
              <a:rPr lang="en-US" sz="1200" b="1" dirty="0">
                <a:solidFill>
                  <a:srgbClr val="002060"/>
                </a:solidFill>
                <a:latin typeface="Courier New" pitchFamily="49" charset="0"/>
                <a:cs typeface="Courier New" pitchFamily="49" charset="0"/>
              </a:rPr>
              <a:t>abs( </a:t>
            </a:r>
            <a:r>
              <a:rPr lang="en-US" sz="1200" b="1" dirty="0" err="1">
                <a:solidFill>
                  <a:srgbClr val="002060"/>
                </a:solidFill>
                <a:latin typeface="Courier New" pitchFamily="49" charset="0"/>
                <a:cs typeface="Courier New" pitchFamily="49" charset="0"/>
              </a:rPr>
              <a:t>ShowerLength</a:t>
            </a:r>
            <a:r>
              <a:rPr lang="en-US" sz="1200" b="1" dirty="0">
                <a:solidFill>
                  <a:srgbClr val="002060"/>
                </a:solidFill>
                <a:latin typeface="Courier New" pitchFamily="49" charset="0"/>
                <a:cs typeface="Courier New" pitchFamily="49" charset="0"/>
              </a:rPr>
              <a:t> - P_TARGET_POI </a:t>
            </a:r>
            <a:r>
              <a:rPr lang="en-US" sz="1200" b="1" dirty="0" smtClean="0">
                <a:solidFill>
                  <a:srgbClr val="002060"/>
                </a:solidFill>
                <a:latin typeface="Courier New" pitchFamily="49" charset="0"/>
                <a:cs typeface="Courier New" pitchFamily="49" charset="0"/>
              </a:rPr>
              <a:t>)	**&amp;</a:t>
            </a:r>
            <a:r>
              <a:rPr lang="en-US" sz="1200" b="1" dirty="0">
                <a:solidFill>
                  <a:srgbClr val="002060"/>
                </a:solidFill>
                <a:latin typeface="Courier New" pitchFamily="49" charset="0"/>
                <a:cs typeface="Courier New" pitchFamily="49" charset="0"/>
              </a:rPr>
              <a:t>P.;</a:t>
            </a:r>
          </a:p>
          <a:p>
            <a:r>
              <a:rPr lang="en-US" sz="1200" b="1" dirty="0">
                <a:solidFill>
                  <a:srgbClr val="002060"/>
                </a:solidFill>
                <a:latin typeface="Courier New" pitchFamily="49" charset="0"/>
                <a:cs typeface="Courier New" pitchFamily="49" charset="0"/>
              </a:rPr>
              <a:t>	</a:t>
            </a:r>
            <a:r>
              <a:rPr lang="en-US" sz="1200" b="1" dirty="0" smtClean="0">
                <a:solidFill>
                  <a:srgbClr val="002060"/>
                </a:solidFill>
                <a:latin typeface="Courier New" pitchFamily="49" charset="0"/>
                <a:cs typeface="Courier New" pitchFamily="49" charset="0"/>
              </a:rPr>
              <a:t>ERROR_NB		= </a:t>
            </a:r>
            <a:r>
              <a:rPr lang="en-US" sz="1200" b="1" dirty="0">
                <a:solidFill>
                  <a:srgbClr val="002060"/>
                </a:solidFill>
                <a:latin typeface="Courier New" pitchFamily="49" charset="0"/>
                <a:cs typeface="Courier New" pitchFamily="49" charset="0"/>
              </a:rPr>
              <a:t>abs( </a:t>
            </a:r>
            <a:r>
              <a:rPr lang="en-US" sz="1200" b="1" dirty="0" err="1">
                <a:solidFill>
                  <a:srgbClr val="002060"/>
                </a:solidFill>
                <a:latin typeface="Courier New" pitchFamily="49" charset="0"/>
                <a:cs typeface="Courier New" pitchFamily="49" charset="0"/>
              </a:rPr>
              <a:t>ShowerLength</a:t>
            </a:r>
            <a:r>
              <a:rPr lang="en-US" sz="1200" b="1" dirty="0">
                <a:solidFill>
                  <a:srgbClr val="002060"/>
                </a:solidFill>
                <a:latin typeface="Courier New" pitchFamily="49" charset="0"/>
                <a:cs typeface="Courier New" pitchFamily="49" charset="0"/>
              </a:rPr>
              <a:t> - P_TARGET_NB </a:t>
            </a:r>
            <a:r>
              <a:rPr lang="en-US" sz="1200" b="1" dirty="0" smtClean="0">
                <a:solidFill>
                  <a:srgbClr val="002060"/>
                </a:solidFill>
                <a:latin typeface="Courier New" pitchFamily="49" charset="0"/>
                <a:cs typeface="Courier New" pitchFamily="49" charset="0"/>
              </a:rPr>
              <a:t>)	**&amp;</a:t>
            </a:r>
            <a:r>
              <a:rPr lang="en-US" sz="1200" b="1" dirty="0">
                <a:solidFill>
                  <a:srgbClr val="002060"/>
                </a:solidFill>
                <a:latin typeface="Courier New" pitchFamily="49" charset="0"/>
                <a:cs typeface="Courier New" pitchFamily="49" charset="0"/>
              </a:rPr>
              <a:t>P.;</a:t>
            </a:r>
          </a:p>
          <a:p>
            <a:r>
              <a:rPr lang="en-US" sz="1200" b="1" dirty="0">
                <a:solidFill>
                  <a:srgbClr val="002060"/>
                </a:solidFill>
                <a:latin typeface="Courier New" pitchFamily="49" charset="0"/>
                <a:cs typeface="Courier New" pitchFamily="49" charset="0"/>
              </a:rPr>
              <a:t>	</a:t>
            </a:r>
            <a:r>
              <a:rPr lang="en-US" sz="1200" b="1" dirty="0" smtClean="0">
                <a:solidFill>
                  <a:srgbClr val="002060"/>
                </a:solidFill>
                <a:latin typeface="Courier New" pitchFamily="49" charset="0"/>
                <a:cs typeface="Courier New" pitchFamily="49" charset="0"/>
              </a:rPr>
              <a:t>ERROR_ZIP		= </a:t>
            </a:r>
            <a:r>
              <a:rPr lang="en-US" sz="1200" b="1" dirty="0">
                <a:solidFill>
                  <a:srgbClr val="002060"/>
                </a:solidFill>
                <a:latin typeface="Courier New" pitchFamily="49" charset="0"/>
                <a:cs typeface="Courier New" pitchFamily="49" charset="0"/>
              </a:rPr>
              <a:t>abs( </a:t>
            </a:r>
            <a:r>
              <a:rPr lang="en-US" sz="1200" b="1" dirty="0" err="1">
                <a:solidFill>
                  <a:srgbClr val="002060"/>
                </a:solidFill>
                <a:latin typeface="Courier New" pitchFamily="49" charset="0"/>
                <a:cs typeface="Courier New" pitchFamily="49" charset="0"/>
              </a:rPr>
              <a:t>ShowerLength</a:t>
            </a:r>
            <a:r>
              <a:rPr lang="en-US" sz="1200" b="1" dirty="0">
                <a:solidFill>
                  <a:srgbClr val="002060"/>
                </a:solidFill>
                <a:latin typeface="Courier New" pitchFamily="49" charset="0"/>
                <a:cs typeface="Courier New" pitchFamily="49" charset="0"/>
              </a:rPr>
              <a:t> - P_TARGET_ZIP </a:t>
            </a:r>
            <a:r>
              <a:rPr lang="en-US" sz="1200" b="1" dirty="0" smtClean="0">
                <a:solidFill>
                  <a:srgbClr val="002060"/>
                </a:solidFill>
                <a:latin typeface="Courier New" pitchFamily="49" charset="0"/>
                <a:cs typeface="Courier New" pitchFamily="49" charset="0"/>
              </a:rPr>
              <a:t>)	**&amp;</a:t>
            </a:r>
            <a:r>
              <a:rPr lang="en-US" sz="1200" b="1" dirty="0">
                <a:solidFill>
                  <a:srgbClr val="002060"/>
                </a:solidFill>
                <a:latin typeface="Courier New" pitchFamily="49" charset="0"/>
                <a:cs typeface="Courier New" pitchFamily="49" charset="0"/>
              </a:rPr>
              <a:t>P.;</a:t>
            </a:r>
          </a:p>
          <a:p>
            <a:r>
              <a:rPr lang="en-US" sz="1200" b="1" dirty="0">
                <a:solidFill>
                  <a:srgbClr val="002060"/>
                </a:solidFill>
                <a:latin typeface="Courier New" pitchFamily="49" charset="0"/>
                <a:cs typeface="Courier New" pitchFamily="49" charset="0"/>
              </a:rPr>
              <a:t>	</a:t>
            </a:r>
            <a:r>
              <a:rPr lang="en-US" sz="1200" b="1" dirty="0" smtClean="0">
                <a:solidFill>
                  <a:srgbClr val="002060"/>
                </a:solidFill>
                <a:latin typeface="Courier New" pitchFamily="49" charset="0"/>
                <a:cs typeface="Courier New" pitchFamily="49" charset="0"/>
              </a:rPr>
              <a:t>ERROR_ZINB	= </a:t>
            </a:r>
            <a:r>
              <a:rPr lang="en-US" sz="1200" b="1" dirty="0">
                <a:solidFill>
                  <a:srgbClr val="002060"/>
                </a:solidFill>
                <a:latin typeface="Courier New" pitchFamily="49" charset="0"/>
                <a:cs typeface="Courier New" pitchFamily="49" charset="0"/>
              </a:rPr>
              <a:t>abs( </a:t>
            </a:r>
            <a:r>
              <a:rPr lang="en-US" sz="1200" b="1" dirty="0" err="1">
                <a:solidFill>
                  <a:srgbClr val="002060"/>
                </a:solidFill>
                <a:latin typeface="Courier New" pitchFamily="49" charset="0"/>
                <a:cs typeface="Courier New" pitchFamily="49" charset="0"/>
              </a:rPr>
              <a:t>ShowerLength</a:t>
            </a:r>
            <a:r>
              <a:rPr lang="en-US" sz="1200" b="1" dirty="0">
                <a:solidFill>
                  <a:srgbClr val="002060"/>
                </a:solidFill>
                <a:latin typeface="Courier New" pitchFamily="49" charset="0"/>
                <a:cs typeface="Courier New" pitchFamily="49" charset="0"/>
              </a:rPr>
              <a:t> - P_TARGET_ZINB </a:t>
            </a:r>
            <a:r>
              <a:rPr lang="en-US" sz="1200" b="1" dirty="0" smtClean="0">
                <a:solidFill>
                  <a:srgbClr val="002060"/>
                </a:solidFill>
                <a:latin typeface="Courier New" pitchFamily="49" charset="0"/>
                <a:cs typeface="Courier New" pitchFamily="49" charset="0"/>
              </a:rPr>
              <a:t>)	**&amp;</a:t>
            </a:r>
            <a:r>
              <a:rPr lang="en-US" sz="1200" b="1" dirty="0">
                <a:solidFill>
                  <a:srgbClr val="002060"/>
                </a:solidFill>
                <a:latin typeface="Courier New" pitchFamily="49" charset="0"/>
                <a:cs typeface="Courier New" pitchFamily="49" charset="0"/>
              </a:rPr>
              <a:t>P.;</a:t>
            </a:r>
          </a:p>
          <a:p>
            <a:r>
              <a:rPr lang="en-US" sz="1200" b="1" dirty="0">
                <a:solidFill>
                  <a:srgbClr val="002060"/>
                </a:solidFill>
                <a:latin typeface="Courier New" pitchFamily="49" charset="0"/>
                <a:cs typeface="Courier New" pitchFamily="49" charset="0"/>
              </a:rPr>
              <a:t>	</a:t>
            </a:r>
            <a:r>
              <a:rPr lang="en-US" sz="1200" b="1" dirty="0" smtClean="0">
                <a:solidFill>
                  <a:srgbClr val="002060"/>
                </a:solidFill>
                <a:latin typeface="Courier New" pitchFamily="49" charset="0"/>
                <a:cs typeface="Courier New" pitchFamily="49" charset="0"/>
              </a:rPr>
              <a:t>ERROR_HURDLE	= </a:t>
            </a:r>
            <a:r>
              <a:rPr lang="en-US" sz="1200" b="1" dirty="0">
                <a:solidFill>
                  <a:srgbClr val="002060"/>
                </a:solidFill>
                <a:latin typeface="Courier New" pitchFamily="49" charset="0"/>
                <a:cs typeface="Courier New" pitchFamily="49" charset="0"/>
              </a:rPr>
              <a:t>abs( </a:t>
            </a:r>
            <a:r>
              <a:rPr lang="en-US" sz="1200" b="1" dirty="0" err="1">
                <a:solidFill>
                  <a:srgbClr val="002060"/>
                </a:solidFill>
                <a:latin typeface="Courier New" pitchFamily="49" charset="0"/>
                <a:cs typeface="Courier New" pitchFamily="49" charset="0"/>
              </a:rPr>
              <a:t>ShowerLength</a:t>
            </a:r>
            <a:r>
              <a:rPr lang="en-US" sz="1200" b="1" dirty="0">
                <a:solidFill>
                  <a:srgbClr val="002060"/>
                </a:solidFill>
                <a:latin typeface="Courier New" pitchFamily="49" charset="0"/>
                <a:cs typeface="Courier New" pitchFamily="49" charset="0"/>
              </a:rPr>
              <a:t> - P_TARGET_HURDLE </a:t>
            </a:r>
            <a:r>
              <a:rPr lang="en-US" sz="1200" b="1" dirty="0" smtClean="0">
                <a:solidFill>
                  <a:srgbClr val="002060"/>
                </a:solidFill>
                <a:latin typeface="Courier New" pitchFamily="49" charset="0"/>
                <a:cs typeface="Courier New" pitchFamily="49" charset="0"/>
              </a:rPr>
              <a:t>)	**&amp;</a:t>
            </a:r>
            <a:r>
              <a:rPr lang="en-US" sz="1200" b="1" dirty="0">
                <a:solidFill>
                  <a:srgbClr val="002060"/>
                </a:solidFill>
                <a:latin typeface="Courier New" pitchFamily="49" charset="0"/>
                <a:cs typeface="Courier New" pitchFamily="49" charset="0"/>
              </a:rPr>
              <a:t>P.;</a:t>
            </a:r>
          </a:p>
          <a:p>
            <a:r>
              <a:rPr lang="en-US" sz="1200" b="1" dirty="0">
                <a:solidFill>
                  <a:srgbClr val="002060"/>
                </a:solidFill>
                <a:latin typeface="Courier New" pitchFamily="49" charset="0"/>
                <a:cs typeface="Courier New" pitchFamily="49" charset="0"/>
              </a:rPr>
              <a:t>run;</a:t>
            </a:r>
          </a:p>
          <a:p>
            <a:endParaRPr lang="en-US" sz="1200" b="1" dirty="0">
              <a:solidFill>
                <a:srgbClr val="002060"/>
              </a:solidFill>
              <a:latin typeface="Courier New" pitchFamily="49" charset="0"/>
              <a:cs typeface="Courier New" pitchFamily="49" charset="0"/>
            </a:endParaRPr>
          </a:p>
          <a:p>
            <a:endParaRPr lang="en-US" sz="1200" b="1" dirty="0">
              <a:solidFill>
                <a:srgbClr val="002060"/>
              </a:solidFill>
              <a:latin typeface="Courier New" pitchFamily="49" charset="0"/>
              <a:cs typeface="Courier New" pitchFamily="49" charset="0"/>
            </a:endParaRPr>
          </a:p>
          <a:p>
            <a:r>
              <a:rPr lang="en-US" sz="1200" b="1" dirty="0" err="1">
                <a:solidFill>
                  <a:srgbClr val="002060"/>
                </a:solidFill>
                <a:latin typeface="Courier New" pitchFamily="49" charset="0"/>
                <a:cs typeface="Courier New" pitchFamily="49" charset="0"/>
              </a:rPr>
              <a:t>proc</a:t>
            </a:r>
            <a:r>
              <a:rPr lang="en-US" sz="1200" b="1" dirty="0">
                <a:solidFill>
                  <a:srgbClr val="002060"/>
                </a:solidFill>
                <a:latin typeface="Courier New" pitchFamily="49" charset="0"/>
                <a:cs typeface="Courier New" pitchFamily="49" charset="0"/>
              </a:rPr>
              <a:t> means data=&amp;ERRFILE. </a:t>
            </a:r>
            <a:r>
              <a:rPr lang="en-US" sz="1200" b="1" dirty="0" err="1">
                <a:solidFill>
                  <a:srgbClr val="002060"/>
                </a:solidFill>
                <a:latin typeface="Courier New" pitchFamily="49" charset="0"/>
                <a:cs typeface="Courier New" pitchFamily="49" charset="0"/>
              </a:rPr>
              <a:t>noprint</a:t>
            </a:r>
            <a:r>
              <a:rPr lang="en-US" sz="1200" b="1" dirty="0">
                <a:solidFill>
                  <a:srgbClr val="002060"/>
                </a:solidFill>
                <a:latin typeface="Courier New" pitchFamily="49" charset="0"/>
                <a:cs typeface="Courier New" pitchFamily="49" charset="0"/>
              </a:rPr>
              <a:t>;</a:t>
            </a:r>
          </a:p>
          <a:p>
            <a:r>
              <a:rPr lang="en-US" sz="1200" b="1" dirty="0">
                <a:solidFill>
                  <a:srgbClr val="002060"/>
                </a:solidFill>
                <a:latin typeface="Courier New" pitchFamily="49" charset="0"/>
                <a:cs typeface="Courier New" pitchFamily="49" charset="0"/>
              </a:rPr>
              <a:t>output out=&amp;MEANFILE.</a:t>
            </a:r>
          </a:p>
          <a:p>
            <a:r>
              <a:rPr lang="en-US" sz="1200" b="1" dirty="0">
                <a:solidFill>
                  <a:srgbClr val="002060"/>
                </a:solidFill>
                <a:latin typeface="Courier New" pitchFamily="49" charset="0"/>
                <a:cs typeface="Courier New" pitchFamily="49" charset="0"/>
              </a:rPr>
              <a:t>	mean(ERROR_MEAN</a:t>
            </a:r>
            <a:r>
              <a:rPr lang="en-US" sz="1200" b="1" dirty="0" smtClean="0">
                <a:solidFill>
                  <a:srgbClr val="002060"/>
                </a:solidFill>
                <a:latin typeface="Courier New" pitchFamily="49" charset="0"/>
                <a:cs typeface="Courier New" pitchFamily="49" charset="0"/>
              </a:rPr>
              <a:t>)	=</a:t>
            </a:r>
            <a:r>
              <a:rPr lang="en-US" sz="1200" b="1" dirty="0">
                <a:solidFill>
                  <a:srgbClr val="002060"/>
                </a:solidFill>
                <a:latin typeface="Courier New" pitchFamily="49" charset="0"/>
                <a:cs typeface="Courier New" pitchFamily="49" charset="0"/>
              </a:rPr>
              <a:t>	ERROR_MEAN</a:t>
            </a:r>
          </a:p>
          <a:p>
            <a:r>
              <a:rPr lang="en-US" sz="1200" b="1" dirty="0">
                <a:solidFill>
                  <a:srgbClr val="002060"/>
                </a:solidFill>
                <a:latin typeface="Courier New" pitchFamily="49" charset="0"/>
                <a:cs typeface="Courier New" pitchFamily="49" charset="0"/>
              </a:rPr>
              <a:t>	mean(ERROR_POI</a:t>
            </a:r>
            <a:r>
              <a:rPr lang="en-US" sz="1200" b="1" dirty="0" smtClean="0">
                <a:solidFill>
                  <a:srgbClr val="002060"/>
                </a:solidFill>
                <a:latin typeface="Courier New" pitchFamily="49" charset="0"/>
                <a:cs typeface="Courier New" pitchFamily="49" charset="0"/>
              </a:rPr>
              <a:t>)	=</a:t>
            </a:r>
            <a:r>
              <a:rPr lang="en-US" sz="1200" b="1" dirty="0">
                <a:solidFill>
                  <a:srgbClr val="002060"/>
                </a:solidFill>
                <a:latin typeface="Courier New" pitchFamily="49" charset="0"/>
                <a:cs typeface="Courier New" pitchFamily="49" charset="0"/>
              </a:rPr>
              <a:t>	ERROR_POI</a:t>
            </a:r>
          </a:p>
          <a:p>
            <a:r>
              <a:rPr lang="en-US" sz="1200" b="1" dirty="0">
                <a:solidFill>
                  <a:srgbClr val="002060"/>
                </a:solidFill>
                <a:latin typeface="Courier New" pitchFamily="49" charset="0"/>
                <a:cs typeface="Courier New" pitchFamily="49" charset="0"/>
              </a:rPr>
              <a:t>	mean(ERROR_NB</a:t>
            </a:r>
            <a:r>
              <a:rPr lang="en-US" sz="1200" b="1" dirty="0" smtClean="0">
                <a:solidFill>
                  <a:srgbClr val="002060"/>
                </a:solidFill>
                <a:latin typeface="Courier New" pitchFamily="49" charset="0"/>
                <a:cs typeface="Courier New" pitchFamily="49" charset="0"/>
              </a:rPr>
              <a:t>)	=</a:t>
            </a:r>
            <a:r>
              <a:rPr lang="en-US" sz="1200" b="1" dirty="0">
                <a:solidFill>
                  <a:srgbClr val="002060"/>
                </a:solidFill>
                <a:latin typeface="Courier New" pitchFamily="49" charset="0"/>
                <a:cs typeface="Courier New" pitchFamily="49" charset="0"/>
              </a:rPr>
              <a:t>	ERROR_NB</a:t>
            </a:r>
          </a:p>
          <a:p>
            <a:r>
              <a:rPr lang="en-US" sz="1200" b="1" dirty="0">
                <a:solidFill>
                  <a:srgbClr val="002060"/>
                </a:solidFill>
                <a:latin typeface="Courier New" pitchFamily="49" charset="0"/>
                <a:cs typeface="Courier New" pitchFamily="49" charset="0"/>
              </a:rPr>
              <a:t>	mean(ERROR_ZIP</a:t>
            </a:r>
            <a:r>
              <a:rPr lang="en-US" sz="1200" b="1" dirty="0" smtClean="0">
                <a:solidFill>
                  <a:srgbClr val="002060"/>
                </a:solidFill>
                <a:latin typeface="Courier New" pitchFamily="49" charset="0"/>
                <a:cs typeface="Courier New" pitchFamily="49" charset="0"/>
              </a:rPr>
              <a:t>)	=</a:t>
            </a:r>
            <a:r>
              <a:rPr lang="en-US" sz="1200" b="1" dirty="0">
                <a:solidFill>
                  <a:srgbClr val="002060"/>
                </a:solidFill>
                <a:latin typeface="Courier New" pitchFamily="49" charset="0"/>
                <a:cs typeface="Courier New" pitchFamily="49" charset="0"/>
              </a:rPr>
              <a:t>	ERROR_ZIP</a:t>
            </a:r>
          </a:p>
          <a:p>
            <a:r>
              <a:rPr lang="en-US" sz="1200" b="1" dirty="0">
                <a:solidFill>
                  <a:srgbClr val="002060"/>
                </a:solidFill>
                <a:latin typeface="Courier New" pitchFamily="49" charset="0"/>
                <a:cs typeface="Courier New" pitchFamily="49" charset="0"/>
              </a:rPr>
              <a:t>	mean(ERROR_ZINB</a:t>
            </a:r>
            <a:r>
              <a:rPr lang="en-US" sz="1200" b="1" dirty="0" smtClean="0">
                <a:solidFill>
                  <a:srgbClr val="002060"/>
                </a:solidFill>
                <a:latin typeface="Courier New" pitchFamily="49" charset="0"/>
                <a:cs typeface="Courier New" pitchFamily="49" charset="0"/>
              </a:rPr>
              <a:t>)	=</a:t>
            </a:r>
            <a:r>
              <a:rPr lang="en-US" sz="1200" b="1" dirty="0">
                <a:solidFill>
                  <a:srgbClr val="002060"/>
                </a:solidFill>
                <a:latin typeface="Courier New" pitchFamily="49" charset="0"/>
                <a:cs typeface="Courier New" pitchFamily="49" charset="0"/>
              </a:rPr>
              <a:t>	ERROR_ZINB</a:t>
            </a:r>
          </a:p>
          <a:p>
            <a:r>
              <a:rPr lang="en-US" sz="1200" b="1" dirty="0">
                <a:solidFill>
                  <a:srgbClr val="002060"/>
                </a:solidFill>
                <a:latin typeface="Courier New" pitchFamily="49" charset="0"/>
                <a:cs typeface="Courier New" pitchFamily="49" charset="0"/>
              </a:rPr>
              <a:t>	mean(ERROR_HURDLE</a:t>
            </a:r>
            <a:r>
              <a:rPr lang="en-US" sz="1200" b="1" dirty="0" smtClean="0">
                <a:solidFill>
                  <a:srgbClr val="002060"/>
                </a:solidFill>
                <a:latin typeface="Courier New" pitchFamily="49" charset="0"/>
                <a:cs typeface="Courier New" pitchFamily="49" charset="0"/>
              </a:rPr>
              <a:t>)	=</a:t>
            </a:r>
            <a:r>
              <a:rPr lang="en-US" sz="1200" b="1" dirty="0">
                <a:solidFill>
                  <a:srgbClr val="002060"/>
                </a:solidFill>
                <a:latin typeface="Courier New" pitchFamily="49" charset="0"/>
                <a:cs typeface="Courier New" pitchFamily="49" charset="0"/>
              </a:rPr>
              <a:t>	ERROR_HURDLE</a:t>
            </a:r>
          </a:p>
          <a:p>
            <a:r>
              <a:rPr lang="en-US" sz="1200" b="1" dirty="0">
                <a:solidFill>
                  <a:srgbClr val="002060"/>
                </a:solidFill>
                <a:latin typeface="Courier New" pitchFamily="49" charset="0"/>
                <a:cs typeface="Courier New" pitchFamily="49" charset="0"/>
              </a:rPr>
              <a:t>	;</a:t>
            </a:r>
          </a:p>
          <a:p>
            <a:r>
              <a:rPr lang="en-US" sz="1200" b="1" dirty="0">
                <a:solidFill>
                  <a:srgbClr val="002060"/>
                </a:solidFill>
                <a:latin typeface="Courier New" pitchFamily="49" charset="0"/>
                <a:cs typeface="Courier New" pitchFamily="49" charset="0"/>
              </a:rPr>
              <a:t>run</a:t>
            </a:r>
            <a:r>
              <a:rPr lang="en-US" sz="1200" b="1" dirty="0" smtClean="0">
                <a:solidFill>
                  <a:srgbClr val="002060"/>
                </a:solidFill>
                <a:latin typeface="Courier New" pitchFamily="49" charset="0"/>
                <a:cs typeface="Courier New" pitchFamily="49" charset="0"/>
              </a:rPr>
              <a:t>;</a:t>
            </a:r>
            <a:endParaRPr lang="en-US" sz="1200" b="1" dirty="0">
              <a:solidFill>
                <a:srgbClr val="002060"/>
              </a:solidFill>
              <a:latin typeface="Courier New" pitchFamily="49" charset="0"/>
              <a:cs typeface="Courier New" pitchFamily="49" charset="0"/>
            </a:endParaRPr>
          </a:p>
        </p:txBody>
      </p:sp>
    </p:spTree>
    <p:extLst>
      <p:ext uri="{BB962C8B-B14F-4D97-AF65-F5344CB8AC3E}">
        <p14:creationId xmlns:p14="http://schemas.microsoft.com/office/powerpoint/2010/main" val="32328422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Model Validation Macro Code</a:t>
            </a:r>
            <a:br>
              <a:rPr lang="en-US" sz="2800" b="1" dirty="0" smtClean="0">
                <a:solidFill>
                  <a:srgbClr val="C00000"/>
                </a:solidFill>
              </a:rPr>
            </a:br>
            <a:r>
              <a:rPr lang="en-US" sz="2800" b="1" dirty="0">
                <a:solidFill>
                  <a:srgbClr val="C00000"/>
                </a:solidFill>
              </a:rPr>
              <a:t>2</a:t>
            </a:r>
            <a:r>
              <a:rPr lang="en-US" sz="2800" b="1" dirty="0" smtClean="0">
                <a:solidFill>
                  <a:srgbClr val="C00000"/>
                </a:solidFill>
              </a:rPr>
              <a:t> of 2</a:t>
            </a:r>
            <a:endParaRPr lang="en-US" sz="2800" b="1" dirty="0">
              <a:solidFill>
                <a:srgbClr val="C00000"/>
              </a:solidFill>
            </a:endParaRPr>
          </a:p>
        </p:txBody>
      </p:sp>
      <p:sp>
        <p:nvSpPr>
          <p:cNvPr id="3" name="TextBox 2"/>
          <p:cNvSpPr txBox="1"/>
          <p:nvPr/>
        </p:nvSpPr>
        <p:spPr>
          <a:xfrm>
            <a:off x="457200" y="1676400"/>
            <a:ext cx="8229600" cy="4524315"/>
          </a:xfrm>
          <a:prstGeom prst="rect">
            <a:avLst/>
          </a:prstGeom>
          <a:noFill/>
        </p:spPr>
        <p:txBody>
          <a:bodyPr wrap="square" rtlCol="0">
            <a:spAutoFit/>
          </a:bodyPr>
          <a:lstStyle/>
          <a:p>
            <a:r>
              <a:rPr lang="en-US" sz="1200" b="1" dirty="0">
                <a:solidFill>
                  <a:schemeClr val="tx2"/>
                </a:solidFill>
                <a:latin typeface="Courier New" pitchFamily="49" charset="0"/>
                <a:cs typeface="Courier New" pitchFamily="49" charset="0"/>
              </a:rPr>
              <a:t>data &amp;MEANFILE.;</a:t>
            </a:r>
          </a:p>
          <a:p>
            <a:r>
              <a:rPr lang="en-US" sz="1200" b="1" dirty="0">
                <a:solidFill>
                  <a:schemeClr val="tx2"/>
                </a:solidFill>
                <a:latin typeface="Courier New" pitchFamily="49" charset="0"/>
                <a:cs typeface="Courier New" pitchFamily="49" charset="0"/>
              </a:rPr>
              <a:t>length P 8.;</a:t>
            </a:r>
          </a:p>
          <a:p>
            <a:r>
              <a:rPr lang="en-US" sz="1200" b="1" dirty="0">
                <a:solidFill>
                  <a:schemeClr val="tx2"/>
                </a:solidFill>
                <a:latin typeface="Courier New" pitchFamily="49" charset="0"/>
                <a:cs typeface="Courier New" pitchFamily="49" charset="0"/>
              </a:rPr>
              <a:t>set &amp;MEANFILE.;</a:t>
            </a:r>
          </a:p>
          <a:p>
            <a:r>
              <a:rPr lang="en-US" sz="1200" b="1" dirty="0">
                <a:solidFill>
                  <a:schemeClr val="tx2"/>
                </a:solidFill>
                <a:latin typeface="Courier New" pitchFamily="49" charset="0"/>
                <a:cs typeface="Courier New" pitchFamily="49" charset="0"/>
              </a:rPr>
              <a:t>	P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&amp;P.;</a:t>
            </a:r>
          </a:p>
          <a:p>
            <a:r>
              <a:rPr lang="en-US" sz="1200" b="1" dirty="0">
                <a:solidFill>
                  <a:schemeClr val="tx2"/>
                </a:solidFill>
                <a:latin typeface="Courier New" pitchFamily="49" charset="0"/>
                <a:cs typeface="Courier New" pitchFamily="49" charset="0"/>
              </a:rPr>
              <a:t>	ERROR_MEAN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ERROR_MEAN	** (1.0/&amp;P.);</a:t>
            </a:r>
          </a:p>
          <a:p>
            <a:r>
              <a:rPr lang="en-US" sz="1200" b="1" dirty="0">
                <a:solidFill>
                  <a:schemeClr val="tx2"/>
                </a:solidFill>
                <a:latin typeface="Courier New" pitchFamily="49" charset="0"/>
                <a:cs typeface="Courier New" pitchFamily="49" charset="0"/>
              </a:rPr>
              <a:t>	ERROR_POI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ERROR_POI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(1.0/&amp;P.);</a:t>
            </a:r>
          </a:p>
          <a:p>
            <a:r>
              <a:rPr lang="en-US" sz="1200" b="1" dirty="0">
                <a:solidFill>
                  <a:schemeClr val="tx2"/>
                </a:solidFill>
                <a:latin typeface="Courier New" pitchFamily="49" charset="0"/>
                <a:cs typeface="Courier New" pitchFamily="49" charset="0"/>
              </a:rPr>
              <a:t>	ERROR_NB 		= ERROR_NB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(1.0/&amp;P.);</a:t>
            </a:r>
          </a:p>
          <a:p>
            <a:r>
              <a:rPr lang="en-US" sz="1200" b="1" dirty="0">
                <a:solidFill>
                  <a:schemeClr val="tx2"/>
                </a:solidFill>
                <a:latin typeface="Courier New" pitchFamily="49" charset="0"/>
                <a:cs typeface="Courier New" pitchFamily="49" charset="0"/>
              </a:rPr>
              <a:t>	ERROR_ZIP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ERROR_ZIP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(1.0/&amp;P.);</a:t>
            </a:r>
          </a:p>
          <a:p>
            <a:r>
              <a:rPr lang="en-US" sz="1200" b="1" dirty="0">
                <a:solidFill>
                  <a:schemeClr val="tx2"/>
                </a:solidFill>
                <a:latin typeface="Courier New" pitchFamily="49" charset="0"/>
                <a:cs typeface="Courier New" pitchFamily="49" charset="0"/>
              </a:rPr>
              <a:t>	ERROR_ZINB 	</a:t>
            </a:r>
            <a:r>
              <a:rPr lang="en-US" sz="1200" b="1" dirty="0" smtClean="0">
                <a:solidFill>
                  <a:schemeClr val="tx2"/>
                </a:solidFill>
                <a:latin typeface="Courier New" pitchFamily="49" charset="0"/>
                <a:cs typeface="Courier New" pitchFamily="49" charset="0"/>
              </a:rPr>
              <a:t>= </a:t>
            </a:r>
            <a:r>
              <a:rPr lang="en-US" sz="1200" b="1" dirty="0">
                <a:solidFill>
                  <a:schemeClr val="tx2"/>
                </a:solidFill>
                <a:latin typeface="Courier New" pitchFamily="49" charset="0"/>
                <a:cs typeface="Courier New" pitchFamily="49" charset="0"/>
              </a:rPr>
              <a:t>ERROR_ZINB	** (1.0/&amp;P.);</a:t>
            </a:r>
          </a:p>
          <a:p>
            <a:r>
              <a:rPr lang="en-US" sz="1200" b="1" dirty="0">
                <a:solidFill>
                  <a:schemeClr val="tx2"/>
                </a:solidFill>
                <a:latin typeface="Courier New" pitchFamily="49" charset="0"/>
                <a:cs typeface="Courier New" pitchFamily="49" charset="0"/>
              </a:rPr>
              <a:t>	ERROR_HURDLE 	= ERROR_HURDLE	** (1.0/&amp;P.);</a:t>
            </a:r>
          </a:p>
          <a:p>
            <a:r>
              <a:rPr lang="en-US" sz="1200" b="1" dirty="0">
                <a:solidFill>
                  <a:schemeClr val="tx2"/>
                </a:solidFill>
                <a:latin typeface="Courier New" pitchFamily="49" charset="0"/>
                <a:cs typeface="Courier New" pitchFamily="49" charset="0"/>
              </a:rPr>
              <a:t>	drop _TYPE_;</a:t>
            </a:r>
          </a:p>
          <a:p>
            <a:r>
              <a:rPr lang="en-US" sz="1200" b="1" dirty="0">
                <a:solidFill>
                  <a:schemeClr val="tx2"/>
                </a:solidFill>
                <a:latin typeface="Courier New" pitchFamily="49" charset="0"/>
                <a:cs typeface="Courier New" pitchFamily="49" charset="0"/>
              </a:rPr>
              <a:t>run</a:t>
            </a:r>
            <a:r>
              <a:rPr lang="en-US" sz="1200" b="1" dirty="0" smtClean="0">
                <a:solidFill>
                  <a:schemeClr val="tx2"/>
                </a:solidFill>
                <a:latin typeface="Courier New" pitchFamily="49" charset="0"/>
                <a:cs typeface="Courier New" pitchFamily="49" charset="0"/>
              </a:rPr>
              <a:t>;</a:t>
            </a:r>
          </a:p>
          <a:p>
            <a:endParaRPr lang="en-US" sz="1200" b="1" dirty="0">
              <a:solidFill>
                <a:schemeClr val="tx2"/>
              </a:solidFill>
              <a:latin typeface="Courier New" pitchFamily="49" charset="0"/>
              <a:cs typeface="Courier New" pitchFamily="49" charset="0"/>
            </a:endParaRPr>
          </a:p>
          <a:p>
            <a:r>
              <a:rPr lang="en-US" sz="1200" b="1" dirty="0" err="1">
                <a:solidFill>
                  <a:schemeClr val="tx2"/>
                </a:solidFill>
                <a:latin typeface="Courier New" pitchFamily="49" charset="0"/>
                <a:cs typeface="Courier New" pitchFamily="49" charset="0"/>
              </a:rPr>
              <a:t>proc</a:t>
            </a:r>
            <a:r>
              <a:rPr lang="en-US" sz="1200" b="1" dirty="0">
                <a:solidFill>
                  <a:schemeClr val="tx2"/>
                </a:solidFill>
                <a:latin typeface="Courier New" pitchFamily="49" charset="0"/>
                <a:cs typeface="Courier New" pitchFamily="49" charset="0"/>
              </a:rPr>
              <a:t> print data=&amp;MEANFILE.;</a:t>
            </a:r>
          </a:p>
          <a:p>
            <a:r>
              <a:rPr lang="en-US" sz="1200" b="1" dirty="0">
                <a:solidFill>
                  <a:schemeClr val="tx2"/>
                </a:solidFill>
                <a:latin typeface="Courier New" pitchFamily="49" charset="0"/>
                <a:cs typeface="Courier New" pitchFamily="49" charset="0"/>
              </a:rPr>
              <a:t>run;</a:t>
            </a:r>
          </a:p>
          <a:p>
            <a:endParaRPr lang="en-US" sz="1200" b="1" dirty="0">
              <a:solidFill>
                <a:schemeClr val="tx2"/>
              </a:solidFill>
              <a:latin typeface="Courier New" pitchFamily="49" charset="0"/>
              <a:cs typeface="Courier New" pitchFamily="49" charset="0"/>
            </a:endParaRPr>
          </a:p>
          <a:p>
            <a:r>
              <a:rPr lang="en-US" sz="1200" b="1" dirty="0">
                <a:solidFill>
                  <a:schemeClr val="tx2"/>
                </a:solidFill>
                <a:latin typeface="Courier New" pitchFamily="49" charset="0"/>
                <a:cs typeface="Courier New" pitchFamily="49" charset="0"/>
              </a:rPr>
              <a:t>%mend</a:t>
            </a:r>
            <a:r>
              <a:rPr lang="en-US" sz="1200" b="1" dirty="0" smtClean="0">
                <a:solidFill>
                  <a:schemeClr val="tx2"/>
                </a:solidFill>
                <a:latin typeface="Courier New" pitchFamily="49" charset="0"/>
                <a:cs typeface="Courier New" pitchFamily="49" charset="0"/>
              </a:rPr>
              <a:t>;</a:t>
            </a:r>
          </a:p>
          <a:p>
            <a:endParaRPr lang="en-US" sz="1200" b="1" dirty="0">
              <a:solidFill>
                <a:schemeClr val="tx2"/>
              </a:solidFill>
              <a:latin typeface="Courier New" pitchFamily="49" charset="0"/>
              <a:cs typeface="Courier New" pitchFamily="49" charset="0"/>
            </a:endParaRPr>
          </a:p>
          <a:p>
            <a:endParaRPr lang="en-US" sz="1200" b="1" dirty="0" smtClean="0">
              <a:solidFill>
                <a:schemeClr val="tx2"/>
              </a:solidFill>
              <a:latin typeface="Courier New" pitchFamily="49" charset="0"/>
              <a:cs typeface="Courier New" pitchFamily="49" charset="0"/>
            </a:endParaRPr>
          </a:p>
          <a:p>
            <a:endParaRPr lang="en-US" sz="1200" b="1" dirty="0">
              <a:solidFill>
                <a:schemeClr val="tx2"/>
              </a:solidFill>
              <a:latin typeface="Courier New" pitchFamily="49" charset="0"/>
              <a:cs typeface="Courier New" pitchFamily="49" charset="0"/>
            </a:endParaRPr>
          </a:p>
          <a:p>
            <a:r>
              <a:rPr lang="en-US" sz="1200" b="1" dirty="0">
                <a:solidFill>
                  <a:schemeClr val="tx2"/>
                </a:solidFill>
                <a:latin typeface="Courier New" pitchFamily="49" charset="0"/>
                <a:cs typeface="Courier New" pitchFamily="49" charset="0"/>
              </a:rPr>
              <a:t>%</a:t>
            </a:r>
            <a:r>
              <a:rPr lang="en-US" sz="1200" b="1" i="1" dirty="0">
                <a:solidFill>
                  <a:schemeClr val="tx2"/>
                </a:solidFill>
                <a:latin typeface="Courier New" pitchFamily="49" charset="0"/>
                <a:cs typeface="Courier New" pitchFamily="49" charset="0"/>
              </a:rPr>
              <a:t>FIND_ERROR</a:t>
            </a:r>
            <a:r>
              <a:rPr lang="en-US" sz="1200" b="1" dirty="0">
                <a:solidFill>
                  <a:schemeClr val="tx2"/>
                </a:solidFill>
                <a:latin typeface="Courier New" pitchFamily="49" charset="0"/>
                <a:cs typeface="Courier New" pitchFamily="49" charset="0"/>
              </a:rPr>
              <a:t>( &amp;TEMPFILE., 1	, 13.31 );</a:t>
            </a:r>
          </a:p>
          <a:p>
            <a:r>
              <a:rPr lang="en-US" sz="1200" b="1" dirty="0">
                <a:solidFill>
                  <a:schemeClr val="tx2"/>
                </a:solidFill>
                <a:latin typeface="Courier New" pitchFamily="49" charset="0"/>
                <a:cs typeface="Courier New" pitchFamily="49" charset="0"/>
              </a:rPr>
              <a:t>%</a:t>
            </a:r>
            <a:r>
              <a:rPr lang="en-US" sz="1200" b="1" i="1" dirty="0">
                <a:solidFill>
                  <a:schemeClr val="tx2"/>
                </a:solidFill>
                <a:latin typeface="Courier New" pitchFamily="49" charset="0"/>
                <a:cs typeface="Courier New" pitchFamily="49" charset="0"/>
              </a:rPr>
              <a:t>FIND_ERROR</a:t>
            </a:r>
            <a:r>
              <a:rPr lang="en-US" sz="1200" b="1" dirty="0">
                <a:solidFill>
                  <a:schemeClr val="tx2"/>
                </a:solidFill>
                <a:latin typeface="Courier New" pitchFamily="49" charset="0"/>
                <a:cs typeface="Courier New" pitchFamily="49" charset="0"/>
              </a:rPr>
              <a:t>( &amp;TEMPFILE., </a:t>
            </a:r>
            <a:r>
              <a:rPr lang="en-US" sz="1200" b="1" dirty="0" smtClean="0">
                <a:solidFill>
                  <a:schemeClr val="tx2"/>
                </a:solidFill>
                <a:latin typeface="Courier New" pitchFamily="49" charset="0"/>
                <a:cs typeface="Courier New" pitchFamily="49" charset="0"/>
              </a:rPr>
              <a:t>1.5	, </a:t>
            </a:r>
            <a:r>
              <a:rPr lang="en-US" sz="1200" b="1" dirty="0">
                <a:solidFill>
                  <a:schemeClr val="tx2"/>
                </a:solidFill>
                <a:latin typeface="Courier New" pitchFamily="49" charset="0"/>
                <a:cs typeface="Courier New" pitchFamily="49" charset="0"/>
              </a:rPr>
              <a:t>13.31 );</a:t>
            </a:r>
          </a:p>
          <a:p>
            <a:r>
              <a:rPr lang="en-US" sz="1200" b="1" dirty="0">
                <a:solidFill>
                  <a:schemeClr val="tx2"/>
                </a:solidFill>
                <a:latin typeface="Courier New" pitchFamily="49" charset="0"/>
                <a:cs typeface="Courier New" pitchFamily="49" charset="0"/>
              </a:rPr>
              <a:t>%</a:t>
            </a:r>
            <a:r>
              <a:rPr lang="en-US" sz="1200" b="1" i="1" dirty="0">
                <a:solidFill>
                  <a:schemeClr val="tx2"/>
                </a:solidFill>
                <a:latin typeface="Courier New" pitchFamily="49" charset="0"/>
                <a:cs typeface="Courier New" pitchFamily="49" charset="0"/>
              </a:rPr>
              <a:t>FIND_ERROR</a:t>
            </a:r>
            <a:r>
              <a:rPr lang="en-US" sz="1200" b="1" dirty="0">
                <a:solidFill>
                  <a:schemeClr val="tx2"/>
                </a:solidFill>
                <a:latin typeface="Courier New" pitchFamily="49" charset="0"/>
                <a:cs typeface="Courier New" pitchFamily="49" charset="0"/>
              </a:rPr>
              <a:t>( &amp;TEMPFILE., 2	, 13.31 );</a:t>
            </a:r>
          </a:p>
          <a:p>
            <a:endParaRPr lang="en-US" sz="12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49726446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Model Validation Macro Code</a:t>
            </a:r>
          </a:p>
        </p:txBody>
      </p:sp>
      <p:sp>
        <p:nvSpPr>
          <p:cNvPr id="3" name="TextBox 2"/>
          <p:cNvSpPr txBox="1"/>
          <p:nvPr/>
        </p:nvSpPr>
        <p:spPr>
          <a:xfrm>
            <a:off x="457200" y="1676400"/>
            <a:ext cx="8229600" cy="615553"/>
          </a:xfrm>
          <a:prstGeom prst="rect">
            <a:avLst/>
          </a:prstGeom>
          <a:noFill/>
        </p:spPr>
        <p:txBody>
          <a:bodyPr wrap="square" rtlCol="0">
            <a:spAutoFit/>
          </a:bodyPr>
          <a:lstStyle/>
          <a:p>
            <a:r>
              <a:rPr lang="en-US" b="1" dirty="0" smtClean="0">
                <a:solidFill>
                  <a:srgbClr val="C00000"/>
                </a:solidFill>
              </a:rPr>
              <a:t>OUTPUT:</a:t>
            </a:r>
          </a:p>
          <a:p>
            <a:pPr marL="285750" indent="-285750">
              <a:buFont typeface="Arial" pitchFamily="34" charset="0"/>
              <a:buChar char="•"/>
            </a:pPr>
            <a:r>
              <a:rPr lang="en-US" sz="1600" dirty="0" smtClean="0"/>
              <a:t>The output to the macros is given below for P values of 1, 1.5, and 2</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6976"/>
            <a:ext cx="6761163"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9485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Model Validation Macro Code</a:t>
            </a:r>
          </a:p>
        </p:txBody>
      </p:sp>
      <p:sp>
        <p:nvSpPr>
          <p:cNvPr id="3" name="TextBox 2"/>
          <p:cNvSpPr txBox="1"/>
          <p:nvPr/>
        </p:nvSpPr>
        <p:spPr>
          <a:xfrm>
            <a:off x="457200" y="1676400"/>
            <a:ext cx="8229600" cy="615553"/>
          </a:xfrm>
          <a:prstGeom prst="rect">
            <a:avLst/>
          </a:prstGeom>
          <a:noFill/>
        </p:spPr>
        <p:txBody>
          <a:bodyPr wrap="square" rtlCol="0">
            <a:spAutoFit/>
          </a:bodyPr>
          <a:lstStyle/>
          <a:p>
            <a:r>
              <a:rPr lang="en-US" b="1" dirty="0" smtClean="0">
                <a:solidFill>
                  <a:srgbClr val="C00000"/>
                </a:solidFill>
              </a:rPr>
              <a:t>OUTPUT:</a:t>
            </a:r>
          </a:p>
          <a:p>
            <a:pPr marL="285750" indent="-285750">
              <a:buFont typeface="Arial" pitchFamily="34" charset="0"/>
              <a:buChar char="•"/>
            </a:pPr>
            <a:r>
              <a:rPr lang="en-US" sz="1600" dirty="0" smtClean="0"/>
              <a:t>The output to the macros is given below for P values of 1, 1.5, and 2</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6976"/>
            <a:ext cx="6761163"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828800" y="2667000"/>
            <a:ext cx="6096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28800" y="4191000"/>
            <a:ext cx="6096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33716" y="5486400"/>
            <a:ext cx="6096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6268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Model Validation Macro Code</a:t>
            </a:r>
          </a:p>
        </p:txBody>
      </p:sp>
      <p:sp>
        <p:nvSpPr>
          <p:cNvPr id="3" name="TextBox 2"/>
          <p:cNvSpPr txBox="1"/>
          <p:nvPr/>
        </p:nvSpPr>
        <p:spPr>
          <a:xfrm>
            <a:off x="457200" y="1676400"/>
            <a:ext cx="8229600" cy="615553"/>
          </a:xfrm>
          <a:prstGeom prst="rect">
            <a:avLst/>
          </a:prstGeom>
          <a:noFill/>
        </p:spPr>
        <p:txBody>
          <a:bodyPr wrap="square" rtlCol="0">
            <a:spAutoFit/>
          </a:bodyPr>
          <a:lstStyle/>
          <a:p>
            <a:r>
              <a:rPr lang="en-US" b="1" dirty="0" smtClean="0">
                <a:solidFill>
                  <a:srgbClr val="C00000"/>
                </a:solidFill>
              </a:rPr>
              <a:t>OUTPUT:</a:t>
            </a:r>
          </a:p>
          <a:p>
            <a:pPr marL="285750" indent="-285750">
              <a:buFont typeface="Arial" pitchFamily="34" charset="0"/>
              <a:buChar char="•"/>
            </a:pPr>
            <a:r>
              <a:rPr lang="en-US" sz="1600" dirty="0" smtClean="0"/>
              <a:t>Notice that at every value of “P”, the models are all better than the Mean value Model</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6976"/>
            <a:ext cx="6761163"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712474" y="2667000"/>
            <a:ext cx="12954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038600"/>
            <a:ext cx="12954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12474" y="5426652"/>
            <a:ext cx="12954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4735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Model Validation Macro Code</a:t>
            </a:r>
          </a:p>
        </p:txBody>
      </p:sp>
      <p:sp>
        <p:nvSpPr>
          <p:cNvPr id="3" name="TextBox 2"/>
          <p:cNvSpPr txBox="1"/>
          <p:nvPr/>
        </p:nvSpPr>
        <p:spPr>
          <a:xfrm>
            <a:off x="457200" y="1676400"/>
            <a:ext cx="8229600" cy="615553"/>
          </a:xfrm>
          <a:prstGeom prst="rect">
            <a:avLst/>
          </a:prstGeom>
          <a:noFill/>
        </p:spPr>
        <p:txBody>
          <a:bodyPr wrap="square" rtlCol="0">
            <a:spAutoFit/>
          </a:bodyPr>
          <a:lstStyle/>
          <a:p>
            <a:r>
              <a:rPr lang="en-US" b="1" dirty="0" smtClean="0">
                <a:solidFill>
                  <a:srgbClr val="C00000"/>
                </a:solidFill>
              </a:rPr>
              <a:t>OUTPUT:</a:t>
            </a:r>
          </a:p>
          <a:p>
            <a:pPr marL="285750" indent="-285750">
              <a:buFont typeface="Arial" pitchFamily="34" charset="0"/>
              <a:buChar char="•"/>
            </a:pPr>
            <a:r>
              <a:rPr lang="en-US" sz="1600" dirty="0" smtClean="0"/>
              <a:t>All the models performed with similar accuracy</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6976"/>
            <a:ext cx="6761163"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3581399" y="2667000"/>
            <a:ext cx="4779963"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53425" y="4050890"/>
            <a:ext cx="4779963"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614096" y="5434026"/>
            <a:ext cx="4779963"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89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4838</TotalTime>
  <Words>6892</Words>
  <Application>Microsoft Office PowerPoint</Application>
  <PresentationFormat>On-screen Show (4:3)</PresentationFormat>
  <Paragraphs>1189</Paragraphs>
  <Slides>101</Slides>
  <Notes>91</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Zero Inflated Poisson Regression</vt:lpstr>
      <vt:lpstr>ZIP Models</vt:lpstr>
      <vt:lpstr>“ZIP Counting Data”</vt:lpstr>
      <vt:lpstr>“ZIP Counting Data”</vt:lpstr>
      <vt:lpstr>“ZIP Counting Data”</vt:lpstr>
      <vt:lpstr>Create Synthetic Data</vt:lpstr>
      <vt:lpstr>SAS Code For Generating Synthetic Shower Data 1 of 3</vt:lpstr>
      <vt:lpstr>SAS Code For Generating Synthetic Shower Data 2 of 3</vt:lpstr>
      <vt:lpstr>SAS Code For Generating Synthetic Shower Data 3 of 3</vt:lpstr>
      <vt:lpstr>Initial Analysis</vt:lpstr>
      <vt:lpstr>Housekeeping Steps</vt:lpstr>
      <vt:lpstr>Housekeeping Steps</vt:lpstr>
      <vt:lpstr>Housekeeping Steps</vt:lpstr>
      <vt:lpstr>Housekeeping Steps</vt:lpstr>
      <vt:lpstr>Housekeeping Steps</vt:lpstr>
      <vt:lpstr>Housekeeping Steps</vt:lpstr>
      <vt:lpstr>Housekeeping Steps</vt:lpstr>
      <vt:lpstr>Modeling ZIP Data</vt:lpstr>
      <vt:lpstr>Modeling ZIP Data</vt:lpstr>
      <vt:lpstr>Method 1: Poisson/Negative Binomial Regression</vt:lpstr>
      <vt:lpstr>Method 1: Poisson/Negative Binomial Regression</vt:lpstr>
      <vt:lpstr>Method 1: Poisson/Negative Binomial Regression</vt:lpstr>
      <vt:lpstr>Method 1: Poisson/Negative Binomial Regression</vt:lpstr>
      <vt:lpstr>Method 1: Poisson/Negative Binomial Regression</vt:lpstr>
      <vt:lpstr>Method 1: Poisson/Negative Binomial Regression</vt:lpstr>
      <vt:lpstr>Method 1: Poisson/Negative Binomial Regression</vt:lpstr>
      <vt:lpstr>Method 1: Poisson/Negative Binomial Regression</vt:lpstr>
      <vt:lpstr>Modeling ZIP Data</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Modeling ZIP Data</vt:lpstr>
      <vt:lpstr>Method 3: ZINB Regression</vt:lpstr>
      <vt:lpstr>Method 3: ZINB Regression</vt:lpstr>
      <vt:lpstr>Method 3: ZINB Regression</vt:lpstr>
      <vt:lpstr>Method 3: ZINB Regression</vt:lpstr>
      <vt:lpstr>Method 3: ZINB Regression</vt:lpstr>
      <vt:lpstr>Method 3: ZINB Regression</vt:lpstr>
      <vt:lpstr>Method 3: ZINB Regression</vt:lpstr>
      <vt:lpstr>Modeling ZIP Data</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Method 4: Logistic Hurdle Model</vt:lpstr>
      <vt:lpstr>Model Validation</vt:lpstr>
      <vt:lpstr>Model Validation Macro</vt:lpstr>
      <vt:lpstr>Model Validation Macro Code 1 of 2</vt:lpstr>
      <vt:lpstr>Model Validation Macro Code 2 of 2</vt:lpstr>
      <vt:lpstr>Model Validation Macro Code</vt:lpstr>
      <vt:lpstr>Model Validation Macro Code</vt:lpstr>
      <vt:lpstr>Model Validation Macro Code</vt:lpstr>
      <vt:lpstr>Model Validation Macro Code</vt:lpstr>
      <vt:lpstr>Model Validation Macro Code</vt:lpstr>
      <vt:lpstr>Model Validation Macro Code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Wedding</dc:creator>
  <cp:lastModifiedBy>Don</cp:lastModifiedBy>
  <cp:revision>207</cp:revision>
  <dcterms:created xsi:type="dcterms:W3CDTF">2006-08-16T00:00:00Z</dcterms:created>
  <dcterms:modified xsi:type="dcterms:W3CDTF">2015-02-24T23:53:12Z</dcterms:modified>
</cp:coreProperties>
</file>