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56" r:id="rId5"/>
    <p:sldId id="299" r:id="rId6"/>
    <p:sldId id="258" r:id="rId7"/>
    <p:sldId id="257" r:id="rId8"/>
    <p:sldId id="259" r:id="rId9"/>
    <p:sldId id="260" r:id="rId10"/>
    <p:sldId id="295" r:id="rId11"/>
    <p:sldId id="298" r:id="rId12"/>
    <p:sldId id="296" r:id="rId13"/>
    <p:sldId id="297" r:id="rId14"/>
    <p:sldId id="283" r:id="rId15"/>
    <p:sldId id="289" r:id="rId16"/>
    <p:sldId id="282" r:id="rId17"/>
    <p:sldId id="290" r:id="rId18"/>
    <p:sldId id="285" r:id="rId19"/>
    <p:sldId id="286" r:id="rId20"/>
    <p:sldId id="287" r:id="rId21"/>
    <p:sldId id="288" r:id="rId22"/>
    <p:sldId id="291" r:id="rId23"/>
    <p:sldId id="292"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167A4-8B46-4602-9328-E6EEB383E676}" v="1" dt="2021-11-11T23:54:03.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0" d="100"/>
          <a:sy n="80" d="100"/>
        </p:scale>
        <p:origin x="461" y="5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fyaan Junaidi" userId="d680164b07e519fe" providerId="LiveId" clId="{216167A4-8B46-4602-9328-E6EEB383E676}"/>
    <pc:docChg chg="undo custSel addSld modSld">
      <pc:chgData name="Sufyaan Junaidi" userId="d680164b07e519fe" providerId="LiveId" clId="{216167A4-8B46-4602-9328-E6EEB383E676}" dt="2021-11-11T23:56:53.775" v="1330" actId="20577"/>
      <pc:docMkLst>
        <pc:docMk/>
      </pc:docMkLst>
      <pc:sldChg chg="modSp mod">
        <pc:chgData name="Sufyaan Junaidi" userId="d680164b07e519fe" providerId="LiveId" clId="{216167A4-8B46-4602-9328-E6EEB383E676}" dt="2021-11-11T19:38:46.050" v="967" actId="20577"/>
        <pc:sldMkLst>
          <pc:docMk/>
          <pc:sldMk cId="3171450875" sldId="257"/>
        </pc:sldMkLst>
        <pc:spChg chg="mod">
          <ac:chgData name="Sufyaan Junaidi" userId="d680164b07e519fe" providerId="LiveId" clId="{216167A4-8B46-4602-9328-E6EEB383E676}" dt="2021-11-11T19:38:46.050" v="967" actId="20577"/>
          <ac:spMkLst>
            <pc:docMk/>
            <pc:sldMk cId="3171450875" sldId="257"/>
            <ac:spMk id="4" creationId="{72FF4EF7-4C39-4AF2-9CF0-6603B13E07C6}"/>
          </ac:spMkLst>
        </pc:spChg>
      </pc:sldChg>
      <pc:sldChg chg="modSp mod">
        <pc:chgData name="Sufyaan Junaidi" userId="d680164b07e519fe" providerId="LiveId" clId="{216167A4-8B46-4602-9328-E6EEB383E676}" dt="2021-11-11T19:37:24.216" v="860" actId="20577"/>
        <pc:sldMkLst>
          <pc:docMk/>
          <pc:sldMk cId="219918774" sldId="258"/>
        </pc:sldMkLst>
        <pc:spChg chg="mod">
          <ac:chgData name="Sufyaan Junaidi" userId="d680164b07e519fe" providerId="LiveId" clId="{216167A4-8B46-4602-9328-E6EEB383E676}" dt="2021-11-11T19:37:24.216" v="860" actId="20577"/>
          <ac:spMkLst>
            <pc:docMk/>
            <pc:sldMk cId="219918774" sldId="258"/>
            <ac:spMk id="7" creationId="{D7C4D4C3-D4F7-48AE-9D71-6B0DB5453195}"/>
          </ac:spMkLst>
        </pc:spChg>
      </pc:sldChg>
      <pc:sldChg chg="modSp mod">
        <pc:chgData name="Sufyaan Junaidi" userId="d680164b07e519fe" providerId="LiveId" clId="{216167A4-8B46-4602-9328-E6EEB383E676}" dt="2021-11-11T19:40:19.249" v="1150" actId="20577"/>
        <pc:sldMkLst>
          <pc:docMk/>
          <pc:sldMk cId="1733674660" sldId="259"/>
        </pc:sldMkLst>
        <pc:spChg chg="mod">
          <ac:chgData name="Sufyaan Junaidi" userId="d680164b07e519fe" providerId="LiveId" clId="{216167A4-8B46-4602-9328-E6EEB383E676}" dt="2021-11-11T19:40:19.249" v="1150" actId="20577"/>
          <ac:spMkLst>
            <pc:docMk/>
            <pc:sldMk cId="1733674660" sldId="259"/>
            <ac:spMk id="4" creationId="{A330DDFA-453D-4C70-B7C9-39AFD0AFD9C7}"/>
          </ac:spMkLst>
        </pc:spChg>
      </pc:sldChg>
      <pc:sldChg chg="modSp mod">
        <pc:chgData name="Sufyaan Junaidi" userId="d680164b07e519fe" providerId="LiveId" clId="{216167A4-8B46-4602-9328-E6EEB383E676}" dt="2021-11-11T23:56:53.775" v="1330" actId="20577"/>
        <pc:sldMkLst>
          <pc:docMk/>
          <pc:sldMk cId="2763605796" sldId="260"/>
        </pc:sldMkLst>
        <pc:spChg chg="mod">
          <ac:chgData name="Sufyaan Junaidi" userId="d680164b07e519fe" providerId="LiveId" clId="{216167A4-8B46-4602-9328-E6EEB383E676}" dt="2021-11-11T23:56:53.775" v="1330" actId="20577"/>
          <ac:spMkLst>
            <pc:docMk/>
            <pc:sldMk cId="2763605796" sldId="260"/>
            <ac:spMk id="4" creationId="{0DCBCED9-7AFD-4F30-9877-7221A4C02F40}"/>
          </ac:spMkLst>
        </pc:spChg>
      </pc:sldChg>
      <pc:sldChg chg="modSp mod">
        <pc:chgData name="Sufyaan Junaidi" userId="d680164b07e519fe" providerId="LiveId" clId="{216167A4-8B46-4602-9328-E6EEB383E676}" dt="2021-11-11T23:55:52.346" v="1303" actId="20577"/>
        <pc:sldMkLst>
          <pc:docMk/>
          <pc:sldMk cId="3892622372" sldId="266"/>
        </pc:sldMkLst>
        <pc:spChg chg="mod">
          <ac:chgData name="Sufyaan Junaidi" userId="d680164b07e519fe" providerId="LiveId" clId="{216167A4-8B46-4602-9328-E6EEB383E676}" dt="2021-11-11T23:55:52.346" v="1303" actId="20577"/>
          <ac:spMkLst>
            <pc:docMk/>
            <pc:sldMk cId="3892622372" sldId="266"/>
            <ac:spMk id="3" creationId="{24D5527F-A3DD-4AFD-9C24-2B1C6E123A41}"/>
          </ac:spMkLst>
        </pc:spChg>
      </pc:sldChg>
      <pc:sldChg chg="modSp mod">
        <pc:chgData name="Sufyaan Junaidi" userId="d680164b07e519fe" providerId="LiveId" clId="{216167A4-8B46-4602-9328-E6EEB383E676}" dt="2021-11-11T19:43:55.284" v="1209" actId="20577"/>
        <pc:sldMkLst>
          <pc:docMk/>
          <pc:sldMk cId="1549207129" sldId="267"/>
        </pc:sldMkLst>
        <pc:spChg chg="mod">
          <ac:chgData name="Sufyaan Junaidi" userId="d680164b07e519fe" providerId="LiveId" clId="{216167A4-8B46-4602-9328-E6EEB383E676}" dt="2021-11-11T19:43:55.284" v="1209" actId="20577"/>
          <ac:spMkLst>
            <pc:docMk/>
            <pc:sldMk cId="1549207129" sldId="267"/>
            <ac:spMk id="3" creationId="{CC5E3118-208E-48CD-88D4-A4C97338C770}"/>
          </ac:spMkLst>
        </pc:spChg>
      </pc:sldChg>
      <pc:sldChg chg="modSp mod">
        <pc:chgData name="Sufyaan Junaidi" userId="d680164b07e519fe" providerId="LiveId" clId="{216167A4-8B46-4602-9328-E6EEB383E676}" dt="2021-11-11T23:42:14.803" v="1270" actId="20577"/>
        <pc:sldMkLst>
          <pc:docMk/>
          <pc:sldMk cId="1871567615" sldId="269"/>
        </pc:sldMkLst>
        <pc:spChg chg="mod">
          <ac:chgData name="Sufyaan Junaidi" userId="d680164b07e519fe" providerId="LiveId" clId="{216167A4-8B46-4602-9328-E6EEB383E676}" dt="2021-11-11T23:42:14.803" v="1270" actId="20577"/>
          <ac:spMkLst>
            <pc:docMk/>
            <pc:sldMk cId="1871567615" sldId="269"/>
            <ac:spMk id="3" creationId="{74903CA7-6EE5-480D-8947-F09C28C9BB9F}"/>
          </ac:spMkLst>
        </pc:spChg>
      </pc:sldChg>
      <pc:sldChg chg="modSp mod">
        <pc:chgData name="Sufyaan Junaidi" userId="d680164b07e519fe" providerId="LiveId" clId="{216167A4-8B46-4602-9328-E6EEB383E676}" dt="2021-11-11T23:41:09.487" v="1225" actId="20577"/>
        <pc:sldMkLst>
          <pc:docMk/>
          <pc:sldMk cId="3176343885" sldId="272"/>
        </pc:sldMkLst>
        <pc:spChg chg="mod">
          <ac:chgData name="Sufyaan Junaidi" userId="d680164b07e519fe" providerId="LiveId" clId="{216167A4-8B46-4602-9328-E6EEB383E676}" dt="2021-11-11T23:41:09.487" v="1225" actId="20577"/>
          <ac:spMkLst>
            <pc:docMk/>
            <pc:sldMk cId="3176343885" sldId="272"/>
            <ac:spMk id="2" creationId="{4C02DAB7-4B65-41AC-8B1D-48E3A9D70ACA}"/>
          </ac:spMkLst>
        </pc:spChg>
      </pc:sldChg>
      <pc:sldChg chg="modSp new mod">
        <pc:chgData name="Sufyaan Junaidi" userId="d680164b07e519fe" providerId="LiveId" clId="{216167A4-8B46-4602-9328-E6EEB383E676}" dt="2021-11-11T23:41:56.177" v="1264" actId="20577"/>
        <pc:sldMkLst>
          <pc:docMk/>
          <pc:sldMk cId="2279632228" sldId="275"/>
        </pc:sldMkLst>
        <pc:spChg chg="mod">
          <ac:chgData name="Sufyaan Junaidi" userId="d680164b07e519fe" providerId="LiveId" clId="{216167A4-8B46-4602-9328-E6EEB383E676}" dt="2021-11-11T23:41:56.177" v="1264" actId="20577"/>
          <ac:spMkLst>
            <pc:docMk/>
            <pc:sldMk cId="2279632228" sldId="275"/>
            <ac:spMk id="3" creationId="{56F4AB7F-C329-4671-A950-2CBE80399520}"/>
          </ac:spMkLst>
        </pc:spChg>
      </pc:sldChg>
      <pc:sldChg chg="addSp delSp modSp new mod setBg setClrOvrMap">
        <pc:chgData name="Sufyaan Junaidi" userId="d680164b07e519fe" providerId="LiveId" clId="{216167A4-8B46-4602-9328-E6EEB383E676}" dt="2021-11-11T23:55:28.541" v="1302" actId="1076"/>
        <pc:sldMkLst>
          <pc:docMk/>
          <pc:sldMk cId="1308168957" sldId="276"/>
        </pc:sldMkLst>
        <pc:spChg chg="add del">
          <ac:chgData name="Sufyaan Junaidi" userId="d680164b07e519fe" providerId="LiveId" clId="{216167A4-8B46-4602-9328-E6EEB383E676}" dt="2021-11-11T23:55:04.586" v="1298" actId="26606"/>
          <ac:spMkLst>
            <pc:docMk/>
            <pc:sldMk cId="1308168957" sldId="276"/>
            <ac:spMk id="2" creationId="{635FAA89-6335-469B-8720-C266FFCD76B9}"/>
          </ac:spMkLst>
        </pc:spChg>
        <pc:spChg chg="del">
          <ac:chgData name="Sufyaan Junaidi" userId="d680164b07e519fe" providerId="LiveId" clId="{216167A4-8B46-4602-9328-E6EEB383E676}" dt="2021-11-11T23:54:03.221" v="1272" actId="931"/>
          <ac:spMkLst>
            <pc:docMk/>
            <pc:sldMk cId="1308168957" sldId="276"/>
            <ac:spMk id="3" creationId="{0BD2B9A2-D138-4E18-B358-A6B47921B759}"/>
          </ac:spMkLst>
        </pc:spChg>
        <pc:spChg chg="add del">
          <ac:chgData name="Sufyaan Junaidi" userId="d680164b07e519fe" providerId="LiveId" clId="{216167A4-8B46-4602-9328-E6EEB383E676}" dt="2021-11-11T23:54:40.196" v="1286" actId="26606"/>
          <ac:spMkLst>
            <pc:docMk/>
            <pc:sldMk cId="1308168957" sldId="276"/>
            <ac:spMk id="9" creationId="{8248E7F9-3BFB-46FA-A1DE-96438D06A28B}"/>
          </ac:spMkLst>
        </pc:spChg>
        <pc:spChg chg="add del">
          <ac:chgData name="Sufyaan Junaidi" userId="d680164b07e519fe" providerId="LiveId" clId="{216167A4-8B46-4602-9328-E6EEB383E676}" dt="2021-11-11T23:54:32.237" v="1282" actId="26606"/>
          <ac:spMkLst>
            <pc:docMk/>
            <pc:sldMk cId="1308168957" sldId="276"/>
            <ac:spMk id="10" creationId="{F9E75D15-CF17-4901-A858-1470ED65977D}"/>
          </ac:spMkLst>
        </pc:spChg>
        <pc:spChg chg="add del">
          <ac:chgData name="Sufyaan Junaidi" userId="d680164b07e519fe" providerId="LiveId" clId="{216167A4-8B46-4602-9328-E6EEB383E676}" dt="2021-11-11T23:54:32.237" v="1282" actId="26606"/>
          <ac:spMkLst>
            <pc:docMk/>
            <pc:sldMk cId="1308168957" sldId="276"/>
            <ac:spMk id="12" creationId="{BDF323B8-8C06-4F56-BB4B-B8857128A096}"/>
          </ac:spMkLst>
        </pc:spChg>
        <pc:spChg chg="add del">
          <ac:chgData name="Sufyaan Junaidi" userId="d680164b07e519fe" providerId="LiveId" clId="{216167A4-8B46-4602-9328-E6EEB383E676}" dt="2021-11-11T23:54:34.675" v="1284" actId="26606"/>
          <ac:spMkLst>
            <pc:docMk/>
            <pc:sldMk cId="1308168957" sldId="276"/>
            <ac:spMk id="14" creationId="{6A01907A-BF04-440F-BA0D-49BC9627344C}"/>
          </ac:spMkLst>
        </pc:spChg>
        <pc:spChg chg="add del">
          <ac:chgData name="Sufyaan Junaidi" userId="d680164b07e519fe" providerId="LiveId" clId="{216167A4-8B46-4602-9328-E6EEB383E676}" dt="2021-11-11T23:54:40.196" v="1286" actId="26606"/>
          <ac:spMkLst>
            <pc:docMk/>
            <pc:sldMk cId="1308168957" sldId="276"/>
            <ac:spMk id="16" creationId="{567B1EEF-AB32-40F7-AD5F-41E0EA001EBE}"/>
          </ac:spMkLst>
        </pc:spChg>
        <pc:spChg chg="add del">
          <ac:chgData name="Sufyaan Junaidi" userId="d680164b07e519fe" providerId="LiveId" clId="{216167A4-8B46-4602-9328-E6EEB383E676}" dt="2021-11-11T23:54:40.196" v="1286" actId="26606"/>
          <ac:spMkLst>
            <pc:docMk/>
            <pc:sldMk cId="1308168957" sldId="276"/>
            <ac:spMk id="17" creationId="{8C1FC8BA-94E6-44F7-B346-6A2215E66D2E}"/>
          </ac:spMkLst>
        </pc:spChg>
        <pc:spChg chg="add del">
          <ac:chgData name="Sufyaan Junaidi" userId="d680164b07e519fe" providerId="LiveId" clId="{216167A4-8B46-4602-9328-E6EEB383E676}" dt="2021-11-11T23:54:40.196" v="1286" actId="26606"/>
          <ac:spMkLst>
            <pc:docMk/>
            <pc:sldMk cId="1308168957" sldId="276"/>
            <ac:spMk id="18" creationId="{A8329D92-4903-43FF-90F4-878F5D3F1D22}"/>
          </ac:spMkLst>
        </pc:spChg>
        <pc:spChg chg="add del">
          <ac:chgData name="Sufyaan Junaidi" userId="d680164b07e519fe" providerId="LiveId" clId="{216167A4-8B46-4602-9328-E6EEB383E676}" dt="2021-11-11T23:54:40.196" v="1286" actId="26606"/>
          <ac:spMkLst>
            <pc:docMk/>
            <pc:sldMk cId="1308168957" sldId="276"/>
            <ac:spMk id="19" creationId="{635FAA89-6335-469B-8720-C266FFCD76B9}"/>
          </ac:spMkLst>
        </pc:spChg>
        <pc:spChg chg="add del">
          <ac:chgData name="Sufyaan Junaidi" userId="d680164b07e519fe" providerId="LiveId" clId="{216167A4-8B46-4602-9328-E6EEB383E676}" dt="2021-11-11T23:54:44.842" v="1288" actId="26606"/>
          <ac:spMkLst>
            <pc:docMk/>
            <pc:sldMk cId="1308168957" sldId="276"/>
            <ac:spMk id="21" creationId="{F9E75D15-CF17-4901-A858-1470ED65977D}"/>
          </ac:spMkLst>
        </pc:spChg>
        <pc:spChg chg="add del">
          <ac:chgData name="Sufyaan Junaidi" userId="d680164b07e519fe" providerId="LiveId" clId="{216167A4-8B46-4602-9328-E6EEB383E676}" dt="2021-11-11T23:54:44.842" v="1288" actId="26606"/>
          <ac:spMkLst>
            <pc:docMk/>
            <pc:sldMk cId="1308168957" sldId="276"/>
            <ac:spMk id="22" creationId="{BDF323B8-8C06-4F56-BB4B-B8857128A096}"/>
          </ac:spMkLst>
        </pc:spChg>
        <pc:spChg chg="add del">
          <ac:chgData name="Sufyaan Junaidi" userId="d680164b07e519fe" providerId="LiveId" clId="{216167A4-8B46-4602-9328-E6EEB383E676}" dt="2021-11-11T23:54:50.024" v="1290" actId="26606"/>
          <ac:spMkLst>
            <pc:docMk/>
            <pc:sldMk cId="1308168957" sldId="276"/>
            <ac:spMk id="24" creationId="{6A01907A-BF04-440F-BA0D-49BC9627344C}"/>
          </ac:spMkLst>
        </pc:spChg>
        <pc:spChg chg="add del">
          <ac:chgData name="Sufyaan Junaidi" userId="d680164b07e519fe" providerId="LiveId" clId="{216167A4-8B46-4602-9328-E6EEB383E676}" dt="2021-11-11T23:54:52.319" v="1292" actId="26606"/>
          <ac:spMkLst>
            <pc:docMk/>
            <pc:sldMk cId="1308168957" sldId="276"/>
            <ac:spMk id="26" creationId="{635FAA89-6335-469B-8720-C266FFCD76B9}"/>
          </ac:spMkLst>
        </pc:spChg>
        <pc:spChg chg="add del">
          <ac:chgData name="Sufyaan Junaidi" userId="d680164b07e519fe" providerId="LiveId" clId="{216167A4-8B46-4602-9328-E6EEB383E676}" dt="2021-11-11T23:54:52.319" v="1292" actId="26606"/>
          <ac:spMkLst>
            <pc:docMk/>
            <pc:sldMk cId="1308168957" sldId="276"/>
            <ac:spMk id="27" creationId="{8487711C-07FF-4584-BA0F-8233AF95BC21}"/>
          </ac:spMkLst>
        </pc:spChg>
        <pc:spChg chg="add del">
          <ac:chgData name="Sufyaan Junaidi" userId="d680164b07e519fe" providerId="LiveId" clId="{216167A4-8B46-4602-9328-E6EEB383E676}" dt="2021-11-11T23:54:55.984" v="1294" actId="26606"/>
          <ac:spMkLst>
            <pc:docMk/>
            <pc:sldMk cId="1308168957" sldId="276"/>
            <ac:spMk id="29" creationId="{A416E3E5-5186-46A4-AFBD-337387D3163D}"/>
          </ac:spMkLst>
        </pc:spChg>
        <pc:spChg chg="add del">
          <ac:chgData name="Sufyaan Junaidi" userId="d680164b07e519fe" providerId="LiveId" clId="{216167A4-8B46-4602-9328-E6EEB383E676}" dt="2021-11-11T23:54:55.984" v="1294" actId="26606"/>
          <ac:spMkLst>
            <pc:docMk/>
            <pc:sldMk cId="1308168957" sldId="276"/>
            <ac:spMk id="30" creationId="{7B8FAACC-353E-4F84-BA62-A5514185D9A9}"/>
          </ac:spMkLst>
        </pc:spChg>
        <pc:spChg chg="add del">
          <ac:chgData name="Sufyaan Junaidi" userId="d680164b07e519fe" providerId="LiveId" clId="{216167A4-8B46-4602-9328-E6EEB383E676}" dt="2021-11-11T23:54:55.984" v="1294" actId="26606"/>
          <ac:spMkLst>
            <pc:docMk/>
            <pc:sldMk cId="1308168957" sldId="276"/>
            <ac:spMk id="31" creationId="{635FAA89-6335-469B-8720-C266FFCD76B9}"/>
          </ac:spMkLst>
        </pc:spChg>
        <pc:spChg chg="add del">
          <ac:chgData name="Sufyaan Junaidi" userId="d680164b07e519fe" providerId="LiveId" clId="{216167A4-8B46-4602-9328-E6EEB383E676}" dt="2021-11-11T23:54:55.984" v="1294" actId="26606"/>
          <ac:spMkLst>
            <pc:docMk/>
            <pc:sldMk cId="1308168957" sldId="276"/>
            <ac:spMk id="32" creationId="{C057F1DC-4E93-4BD3-A5BC-C5CBC18C52D8}"/>
          </ac:spMkLst>
        </pc:spChg>
        <pc:spChg chg="add del">
          <ac:chgData name="Sufyaan Junaidi" userId="d680164b07e519fe" providerId="LiveId" clId="{216167A4-8B46-4602-9328-E6EEB383E676}" dt="2021-11-11T23:55:04.586" v="1298" actId="26606"/>
          <ac:spMkLst>
            <pc:docMk/>
            <pc:sldMk cId="1308168957" sldId="276"/>
            <ac:spMk id="34" creationId="{635FAA89-6335-469B-8720-C266FFCD76B9}"/>
          </ac:spMkLst>
        </pc:spChg>
        <pc:spChg chg="add del">
          <ac:chgData name="Sufyaan Junaidi" userId="d680164b07e519fe" providerId="LiveId" clId="{216167A4-8B46-4602-9328-E6EEB383E676}" dt="2021-11-11T23:55:04.586" v="1298" actId="26606"/>
          <ac:spMkLst>
            <pc:docMk/>
            <pc:sldMk cId="1308168957" sldId="276"/>
            <ac:spMk id="35" creationId="{B8017612-6202-474E-BEB8-C84C1D17C7AD}"/>
          </ac:spMkLst>
        </pc:spChg>
        <pc:picChg chg="add mod">
          <ac:chgData name="Sufyaan Junaidi" userId="d680164b07e519fe" providerId="LiveId" clId="{216167A4-8B46-4602-9328-E6EEB383E676}" dt="2021-11-11T23:55:28.541" v="1302" actId="1076"/>
          <ac:picMkLst>
            <pc:docMk/>
            <pc:sldMk cId="1308168957" sldId="276"/>
            <ac:picMk id="5" creationId="{090C7970-5FD7-4BA0-B76A-82A154F206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12/17/2021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12/17/2021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12/17/2021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12/17/2021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12/17/2021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12/17/2021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12/17/2021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12/17/2021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28">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810001" y="1943100"/>
            <a:ext cx="10572000" cy="2971425"/>
          </a:xfrm>
          <a:effectLst/>
        </p:spPr>
        <p:txBody>
          <a:bodyPr anchor="t">
            <a:normAutofit/>
          </a:bodyPr>
          <a:lstStyle/>
          <a:p>
            <a:pPr algn="ctr">
              <a:lnSpc>
                <a:spcPct val="90000"/>
              </a:lnSpc>
            </a:pPr>
            <a:r>
              <a:rPr lang="en-US" sz="3000" dirty="0">
                <a:solidFill>
                  <a:schemeClr val="tx1"/>
                </a:solidFill>
              </a:rPr>
              <a:t>DAB 103</a:t>
            </a:r>
            <a:br>
              <a:rPr lang="en-US" sz="3000" dirty="0">
                <a:solidFill>
                  <a:schemeClr val="tx1"/>
                </a:solidFill>
              </a:rPr>
            </a:br>
            <a:br>
              <a:rPr lang="en-US" sz="3000" dirty="0">
                <a:solidFill>
                  <a:schemeClr val="tx1"/>
                </a:solidFill>
              </a:rPr>
            </a:br>
            <a:r>
              <a:rPr lang="en-US" sz="3000" dirty="0">
                <a:solidFill>
                  <a:schemeClr val="tx1"/>
                </a:solidFill>
              </a:rPr>
              <a:t>Analytic Tools &amp; Decision Making</a:t>
            </a:r>
            <a:br>
              <a:rPr lang="en-US" sz="3000" dirty="0">
                <a:solidFill>
                  <a:schemeClr val="tx1"/>
                </a:solidFill>
              </a:rPr>
            </a:br>
            <a:br>
              <a:rPr lang="en-US" sz="3000" dirty="0">
                <a:solidFill>
                  <a:schemeClr val="tx1"/>
                </a:solidFill>
              </a:rPr>
            </a:br>
            <a:r>
              <a:rPr lang="en-US" sz="3000" dirty="0">
                <a:solidFill>
                  <a:schemeClr val="tx1"/>
                </a:solidFill>
              </a:rPr>
              <a:t>Team 5 - 002</a:t>
            </a:r>
            <a:br>
              <a:rPr lang="en-US" sz="3000" dirty="0">
                <a:solidFill>
                  <a:schemeClr val="tx1"/>
                </a:solidFill>
              </a:rPr>
            </a:br>
            <a:endParaRPr lang="en-US" sz="3000" dirty="0">
              <a:solidFill>
                <a:schemeClr val="tx1"/>
              </a:solidFill>
            </a:endParaRPr>
          </a:p>
        </p:txBody>
      </p:sp>
      <p:sp>
        <p:nvSpPr>
          <p:cNvPr id="34" name="Freeform: Shape 30">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69D5DF-D4EC-4F4F-B28E-D18F8E610410}"/>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dirty="0">
                <a:effectLst/>
              </a:rPr>
              <a:t>What are the top most characterizes of the employees who take volunteer resignation?</a:t>
            </a:r>
            <a:endParaRPr lang="en-US" sz="3000" dirty="0"/>
          </a:p>
        </p:txBody>
      </p:sp>
      <p:sp>
        <p:nvSpPr>
          <p:cNvPr id="75" name="Freeform: Shape 74">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Rectangle 76">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6+pCwB7nuuSAAAAAElFTkSuQmCC (1184×856)">
            <a:extLst>
              <a:ext uri="{FF2B5EF4-FFF2-40B4-BE49-F238E27FC236}">
                <a16:creationId xmlns:a16="http://schemas.microsoft.com/office/drawing/2014/main" id="{5526E9E8-C223-465E-AF25-22CB7B0679E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2118" y="1380149"/>
            <a:ext cx="5630441" cy="4067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481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F22C20-2A4F-4E87-B56A-6CD74282D9B7}"/>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What are the top most departments of the employees who take volunteer resignation?</a:t>
            </a:r>
            <a:endParaRPr lang="en-US" sz="30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28C44C1-C80C-4B5E-924C-4FA086F11F12}"/>
              </a:ext>
            </a:extLst>
          </p:cNvPr>
          <p:cNvPicPr>
            <a:picLocks noChangeAspect="1"/>
          </p:cNvPicPr>
          <p:nvPr/>
        </p:nvPicPr>
        <p:blipFill>
          <a:blip r:embed="rId2"/>
          <a:stretch>
            <a:fillRect/>
          </a:stretch>
        </p:blipFill>
        <p:spPr>
          <a:xfrm>
            <a:off x="5612118" y="1633519"/>
            <a:ext cx="5630441" cy="3561253"/>
          </a:xfrm>
          <a:prstGeom prst="rect">
            <a:avLst/>
          </a:prstGeom>
        </p:spPr>
      </p:pic>
    </p:spTree>
    <p:extLst>
      <p:ext uri="{BB962C8B-B14F-4D97-AF65-F5344CB8AC3E}">
        <p14:creationId xmlns:p14="http://schemas.microsoft.com/office/powerpoint/2010/main" val="416717572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EF22C20-2A4F-4E87-B56A-6CD74282D9B7}"/>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600" i="0" dirty="0">
                <a:effectLst/>
              </a:rPr>
              <a:t>What are the top most job role of the employees who take volunteer resignation?</a:t>
            </a:r>
            <a:endParaRPr lang="en-US" sz="3600" dirty="0"/>
          </a:p>
        </p:txBody>
      </p:sp>
      <p:sp>
        <p:nvSpPr>
          <p:cNvPr id="20" name="Freeform: Shape 19">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55F39B1-5FA7-4E7F-819C-86C1A619AC05}"/>
              </a:ext>
            </a:extLst>
          </p:cNvPr>
          <p:cNvPicPr>
            <a:picLocks noChangeAspect="1"/>
          </p:cNvPicPr>
          <p:nvPr/>
        </p:nvPicPr>
        <p:blipFill>
          <a:blip r:embed="rId2"/>
          <a:stretch>
            <a:fillRect/>
          </a:stretch>
        </p:blipFill>
        <p:spPr>
          <a:xfrm>
            <a:off x="5612118" y="1725014"/>
            <a:ext cx="5630441" cy="3378263"/>
          </a:xfrm>
          <a:prstGeom prst="rect">
            <a:avLst/>
          </a:prstGeom>
        </p:spPr>
      </p:pic>
    </p:spTree>
    <p:extLst>
      <p:ext uri="{BB962C8B-B14F-4D97-AF65-F5344CB8AC3E}">
        <p14:creationId xmlns:p14="http://schemas.microsoft.com/office/powerpoint/2010/main" val="29937766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number of employees were promoted and still take volunteer exit?</a:t>
            </a:r>
            <a:endParaRPr lang="en-US" sz="34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95E3B98A-A753-442A-951C-0C49C1D95096}"/>
              </a:ext>
            </a:extLst>
          </p:cNvPr>
          <p:cNvPicPr>
            <a:picLocks noChangeAspect="1"/>
          </p:cNvPicPr>
          <p:nvPr/>
        </p:nvPicPr>
        <p:blipFill>
          <a:blip r:embed="rId2"/>
          <a:stretch>
            <a:fillRect/>
          </a:stretch>
        </p:blipFill>
        <p:spPr>
          <a:xfrm>
            <a:off x="5612118" y="1668708"/>
            <a:ext cx="5630441" cy="3490874"/>
          </a:xfrm>
          <a:prstGeom prst="rect">
            <a:avLst/>
          </a:prstGeom>
        </p:spPr>
      </p:pic>
    </p:spTree>
    <p:extLst>
      <p:ext uri="{BB962C8B-B14F-4D97-AF65-F5344CB8AC3E}">
        <p14:creationId xmlns:p14="http://schemas.microsoft.com/office/powerpoint/2010/main" val="220399957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fontScale="90000"/>
          </a:bodyPr>
          <a:lstStyle/>
          <a:p>
            <a:pPr>
              <a:lnSpc>
                <a:spcPct val="90000"/>
              </a:lnSpc>
            </a:pPr>
            <a:r>
              <a:rPr lang="en-US" i="0" dirty="0">
                <a:solidFill>
                  <a:schemeClr val="bg1"/>
                </a:solidFill>
                <a:effectLst/>
              </a:rPr>
              <a:t>What are the employee source who have taken volunteer exit?</a:t>
            </a:r>
            <a:endParaRPr lang="en-US" dirty="0">
              <a:solidFill>
                <a:schemeClr val="bg1"/>
              </a:solidFill>
            </a:endParaRPr>
          </a:p>
        </p:txBody>
      </p:sp>
      <p:sp>
        <p:nvSpPr>
          <p:cNvPr id="12" name="Freeform: Shape 1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0BBEAC8-6EDF-4DB3-AF6B-C747CFEA785E}"/>
              </a:ext>
            </a:extLst>
          </p:cNvPr>
          <p:cNvPicPr>
            <a:picLocks noChangeAspect="1"/>
          </p:cNvPicPr>
          <p:nvPr/>
        </p:nvPicPr>
        <p:blipFill>
          <a:blip r:embed="rId2"/>
          <a:stretch>
            <a:fillRect/>
          </a:stretch>
        </p:blipFill>
        <p:spPr>
          <a:xfrm>
            <a:off x="5574304" y="1751769"/>
            <a:ext cx="5807694" cy="3648906"/>
          </a:xfrm>
          <a:prstGeom prst="rect">
            <a:avLst/>
          </a:prstGeom>
        </p:spPr>
      </p:pic>
    </p:spTree>
    <p:extLst>
      <p:ext uri="{BB962C8B-B14F-4D97-AF65-F5344CB8AC3E}">
        <p14:creationId xmlns:p14="http://schemas.microsoft.com/office/powerpoint/2010/main" val="175411438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Find how much years employee work at company who have taken volunteer exit?</a:t>
            </a:r>
            <a:endParaRPr lang="en-US" sz="3000"/>
          </a:p>
        </p:txBody>
      </p:sp>
      <p:sp>
        <p:nvSpPr>
          <p:cNvPr id="22" name="Freeform: Shape 2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3F8789D-E328-4B65-8DB7-A63D635A0C75}"/>
              </a:ext>
            </a:extLst>
          </p:cNvPr>
          <p:cNvPicPr>
            <a:picLocks noChangeAspect="1"/>
          </p:cNvPicPr>
          <p:nvPr/>
        </p:nvPicPr>
        <p:blipFill>
          <a:blip r:embed="rId2"/>
          <a:stretch>
            <a:fillRect/>
          </a:stretch>
        </p:blipFill>
        <p:spPr>
          <a:xfrm>
            <a:off x="5612118" y="1689823"/>
            <a:ext cx="5630441" cy="3448645"/>
          </a:xfrm>
          <a:prstGeom prst="rect">
            <a:avLst/>
          </a:prstGeom>
        </p:spPr>
      </p:pic>
    </p:spTree>
    <p:extLst>
      <p:ext uri="{BB962C8B-B14F-4D97-AF65-F5344CB8AC3E}">
        <p14:creationId xmlns:p14="http://schemas.microsoft.com/office/powerpoint/2010/main" val="20446539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is the performance rating of rating who got fired?</a:t>
            </a:r>
            <a:endParaRPr lang="en-US" sz="3400"/>
          </a:p>
        </p:txBody>
      </p:sp>
      <p:sp>
        <p:nvSpPr>
          <p:cNvPr id="22" name="Freeform: Shape 21">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EB402A-802C-4138-8151-FC4CF7515F1E}"/>
              </a:ext>
            </a:extLst>
          </p:cNvPr>
          <p:cNvPicPr>
            <a:picLocks noChangeAspect="1"/>
          </p:cNvPicPr>
          <p:nvPr/>
        </p:nvPicPr>
        <p:blipFill>
          <a:blip r:embed="rId2"/>
          <a:stretch>
            <a:fillRect/>
          </a:stretch>
        </p:blipFill>
        <p:spPr>
          <a:xfrm>
            <a:off x="5612118" y="1640557"/>
            <a:ext cx="5630441" cy="3547177"/>
          </a:xfrm>
          <a:prstGeom prst="rect">
            <a:avLst/>
          </a:prstGeom>
        </p:spPr>
      </p:pic>
    </p:spTree>
    <p:extLst>
      <p:ext uri="{BB962C8B-B14F-4D97-AF65-F5344CB8AC3E}">
        <p14:creationId xmlns:p14="http://schemas.microsoft.com/office/powerpoint/2010/main" val="347253036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000" i="0">
                <a:effectLst/>
              </a:rPr>
              <a:t>What is the average monthly income of employee who gave voluntary resignations?</a:t>
            </a:r>
            <a:endParaRPr lang="en-US" sz="30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89CD117-7C73-487A-B628-566667AB299E}"/>
              </a:ext>
            </a:extLst>
          </p:cNvPr>
          <p:cNvPicPr>
            <a:picLocks noChangeAspect="1"/>
          </p:cNvPicPr>
          <p:nvPr/>
        </p:nvPicPr>
        <p:blipFill>
          <a:blip r:embed="rId2"/>
          <a:stretch>
            <a:fillRect/>
          </a:stretch>
        </p:blipFill>
        <p:spPr>
          <a:xfrm>
            <a:off x="5612118" y="1689823"/>
            <a:ext cx="5630441" cy="3448645"/>
          </a:xfrm>
          <a:prstGeom prst="rect">
            <a:avLst/>
          </a:prstGeom>
        </p:spPr>
      </p:pic>
    </p:spTree>
    <p:extLst>
      <p:ext uri="{BB962C8B-B14F-4D97-AF65-F5344CB8AC3E}">
        <p14:creationId xmlns:p14="http://schemas.microsoft.com/office/powerpoint/2010/main" val="375582040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9C33171-AB54-4FDD-8760-10F71C610A66}"/>
              </a:ext>
            </a:extLst>
          </p:cNvPr>
          <p:cNvSpPr>
            <a:spLocks noGrp="1"/>
          </p:cNvSpPr>
          <p:nvPr>
            <p:ph type="title"/>
          </p:nvPr>
        </p:nvSpPr>
        <p:spPr>
          <a:xfrm>
            <a:off x="810002" y="639097"/>
            <a:ext cx="3211392" cy="3781101"/>
          </a:xfrm>
        </p:spPr>
        <p:txBody>
          <a:bodyPr vert="horz" lIns="91440" tIns="45720" rIns="91440" bIns="45720" rtlCol="0" anchor="b">
            <a:normAutofit/>
          </a:bodyPr>
          <a:lstStyle/>
          <a:p>
            <a:pPr>
              <a:lnSpc>
                <a:spcPct val="90000"/>
              </a:lnSpc>
            </a:pPr>
            <a:r>
              <a:rPr lang="en-US" sz="3400" i="0">
                <a:effectLst/>
              </a:rPr>
              <a:t>What is the business travel type of employee who gave voluntary resignations?</a:t>
            </a:r>
            <a:endParaRPr lang="en-US" sz="3400"/>
          </a:p>
        </p:txBody>
      </p:sp>
      <p:sp>
        <p:nvSpPr>
          <p:cNvPr id="21" name="Freeform: Shape 20">
            <a:extLst>
              <a:ext uri="{FF2B5EF4-FFF2-40B4-BE49-F238E27FC236}">
                <a16:creationId xmlns:a16="http://schemas.microsoft.com/office/drawing/2014/main" id="{9674F1F8-962D-4FF5-B378-D9D2FFDF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22">
            <a:extLst>
              <a:ext uri="{FF2B5EF4-FFF2-40B4-BE49-F238E27FC236}">
                <a16:creationId xmlns:a16="http://schemas.microsoft.com/office/drawing/2014/main" id="{C701CDB4-05E2-481A-9165-2455B6FE2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658"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4">
            <a:extLst>
              <a:ext uri="{FF2B5EF4-FFF2-40B4-BE49-F238E27FC236}">
                <a16:creationId xmlns:a16="http://schemas.microsoft.com/office/drawing/2014/main" id="{93C43E0F-EC0A-4928-BA40-42313C099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0386" y="958640"/>
            <a:ext cx="625815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F58D29E-AC75-46CF-B45F-926CE51B736E}"/>
              </a:ext>
            </a:extLst>
          </p:cNvPr>
          <p:cNvPicPr>
            <a:picLocks noChangeAspect="1"/>
          </p:cNvPicPr>
          <p:nvPr/>
        </p:nvPicPr>
        <p:blipFill>
          <a:blip r:embed="rId2"/>
          <a:stretch>
            <a:fillRect/>
          </a:stretch>
        </p:blipFill>
        <p:spPr>
          <a:xfrm>
            <a:off x="5612118" y="1605366"/>
            <a:ext cx="5630441" cy="3617559"/>
          </a:xfrm>
          <a:prstGeom prst="rect">
            <a:avLst/>
          </a:prstGeom>
        </p:spPr>
      </p:pic>
    </p:spTree>
    <p:extLst>
      <p:ext uri="{BB962C8B-B14F-4D97-AF65-F5344CB8AC3E}">
        <p14:creationId xmlns:p14="http://schemas.microsoft.com/office/powerpoint/2010/main" val="44366698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gone through different types of analysis, with different parameters. In conclusion, We would say that, the factors that affect most for the self resignation are Daily Rate, Education, Job involvement and level, Monthly Income, Stock option level and Total working experience.</a:t>
            </a:r>
          </a:p>
          <a:p>
            <a:r>
              <a:rPr lang="en-CA" dirty="0"/>
              <a:t>Secondly, most of employee take resignation from Research and Development Department (These employees already got promotions) and whose main job role are Laboratory Technician, Research Scientist and Sales Executive.</a:t>
            </a:r>
          </a:p>
        </p:txBody>
      </p:sp>
    </p:spTree>
    <p:extLst>
      <p:ext uri="{BB962C8B-B14F-4D97-AF65-F5344CB8AC3E}">
        <p14:creationId xmlns:p14="http://schemas.microsoft.com/office/powerpoint/2010/main" val="281037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583770" y="3193717"/>
            <a:ext cx="2065604" cy="163151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2926765" y="3193717"/>
            <a:ext cx="1925887" cy="1631518"/>
          </a:xfrm>
          <a:prstGeom prst="rect">
            <a:avLst/>
          </a:prstGeom>
        </p:spPr>
      </p:pic>
      <p:sp>
        <p:nvSpPr>
          <p:cNvPr id="9" name="TextBox 8"/>
          <p:cNvSpPr txBox="1"/>
          <p:nvPr/>
        </p:nvSpPr>
        <p:spPr>
          <a:xfrm>
            <a:off x="190500" y="5081263"/>
            <a:ext cx="2620387" cy="646331"/>
          </a:xfrm>
          <a:prstGeom prst="rect">
            <a:avLst/>
          </a:prstGeom>
          <a:noFill/>
        </p:spPr>
        <p:txBody>
          <a:bodyPr wrap="square" rtlCol="0">
            <a:spAutoFit/>
          </a:bodyPr>
          <a:lstStyle/>
          <a:p>
            <a:r>
              <a:rPr lang="en-CA" dirty="0" err="1"/>
              <a:t>Zeelkumar</a:t>
            </a:r>
            <a:r>
              <a:rPr lang="en-CA" dirty="0"/>
              <a:t> </a:t>
            </a:r>
            <a:r>
              <a:rPr lang="en-CA" dirty="0" err="1"/>
              <a:t>Mendpara</a:t>
            </a:r>
            <a:endParaRPr lang="en-US" dirty="0"/>
          </a:p>
          <a:p>
            <a:endParaRPr lang="en-IN" dirty="0"/>
          </a:p>
        </p:txBody>
      </p:sp>
      <p:sp>
        <p:nvSpPr>
          <p:cNvPr id="12" name="TextBox 11"/>
          <p:cNvSpPr txBox="1"/>
          <p:nvPr/>
        </p:nvSpPr>
        <p:spPr>
          <a:xfrm>
            <a:off x="2926765" y="5081262"/>
            <a:ext cx="2228045" cy="646331"/>
          </a:xfrm>
          <a:prstGeom prst="rect">
            <a:avLst/>
          </a:prstGeom>
          <a:noFill/>
        </p:spPr>
        <p:txBody>
          <a:bodyPr wrap="square" rtlCol="0">
            <a:spAutoFit/>
          </a:bodyPr>
          <a:lstStyle/>
          <a:p>
            <a:r>
              <a:rPr lang="en-CA" dirty="0" err="1"/>
              <a:t>Avikumar</a:t>
            </a:r>
            <a:r>
              <a:rPr lang="en-CA" dirty="0"/>
              <a:t> Patel</a:t>
            </a:r>
            <a:endParaRPr lang="en-US" dirty="0"/>
          </a:p>
          <a:p>
            <a:endParaRPr lang="en-IN" dirty="0"/>
          </a:p>
        </p:txBody>
      </p:sp>
      <p:pic>
        <p:nvPicPr>
          <p:cNvPr id="14" name="Picture 13"/>
          <p:cNvPicPr>
            <a:picLocks noChangeAspect="1"/>
          </p:cNvPicPr>
          <p:nvPr/>
        </p:nvPicPr>
        <p:blipFill>
          <a:blip r:embed="rId4"/>
          <a:stretch>
            <a:fillRect/>
          </a:stretch>
        </p:blipFill>
        <p:spPr>
          <a:xfrm>
            <a:off x="5154810" y="3155174"/>
            <a:ext cx="1913008" cy="1669390"/>
          </a:xfrm>
          <a:prstGeom prst="rect">
            <a:avLst/>
          </a:prstGeom>
        </p:spPr>
      </p:pic>
      <p:pic>
        <p:nvPicPr>
          <p:cNvPr id="15" name="Picture 14"/>
          <p:cNvPicPr>
            <a:picLocks noChangeAspect="1"/>
          </p:cNvPicPr>
          <p:nvPr/>
        </p:nvPicPr>
        <p:blipFill>
          <a:blip r:embed="rId5"/>
          <a:stretch>
            <a:fillRect/>
          </a:stretch>
        </p:blipFill>
        <p:spPr>
          <a:xfrm>
            <a:off x="7261001" y="3155174"/>
            <a:ext cx="2040161" cy="1669390"/>
          </a:xfrm>
          <a:prstGeom prst="rect">
            <a:avLst/>
          </a:prstGeom>
        </p:spPr>
      </p:pic>
      <p:pic>
        <p:nvPicPr>
          <p:cNvPr id="17" name="Picture 16"/>
          <p:cNvPicPr>
            <a:picLocks noChangeAspect="1"/>
          </p:cNvPicPr>
          <p:nvPr/>
        </p:nvPicPr>
        <p:blipFill>
          <a:blip r:embed="rId6"/>
          <a:stretch>
            <a:fillRect/>
          </a:stretch>
        </p:blipFill>
        <p:spPr>
          <a:xfrm>
            <a:off x="9573255" y="3155174"/>
            <a:ext cx="1999243" cy="1669390"/>
          </a:xfrm>
          <a:prstGeom prst="rect">
            <a:avLst/>
          </a:prstGeom>
        </p:spPr>
      </p:pic>
      <p:sp>
        <p:nvSpPr>
          <p:cNvPr id="19" name="TextBox 18"/>
          <p:cNvSpPr txBox="1"/>
          <p:nvPr/>
        </p:nvSpPr>
        <p:spPr>
          <a:xfrm>
            <a:off x="5058715" y="5081261"/>
            <a:ext cx="1957587" cy="646331"/>
          </a:xfrm>
          <a:prstGeom prst="rect">
            <a:avLst/>
          </a:prstGeom>
          <a:noFill/>
        </p:spPr>
        <p:txBody>
          <a:bodyPr wrap="none" rtlCol="0">
            <a:spAutoFit/>
          </a:bodyPr>
          <a:lstStyle/>
          <a:p>
            <a:r>
              <a:rPr lang="en-CA" dirty="0" err="1"/>
              <a:t>Sufyaan</a:t>
            </a:r>
            <a:r>
              <a:rPr lang="en-CA" dirty="0"/>
              <a:t> </a:t>
            </a:r>
            <a:r>
              <a:rPr lang="en-CA" dirty="0" err="1"/>
              <a:t>Junaidi</a:t>
            </a:r>
            <a:endParaRPr lang="en-US" dirty="0"/>
          </a:p>
          <a:p>
            <a:endParaRPr lang="en-IN" dirty="0"/>
          </a:p>
        </p:txBody>
      </p:sp>
      <p:sp>
        <p:nvSpPr>
          <p:cNvPr id="20" name="TextBox 19"/>
          <p:cNvSpPr txBox="1"/>
          <p:nvPr/>
        </p:nvSpPr>
        <p:spPr>
          <a:xfrm>
            <a:off x="7261001" y="5081260"/>
            <a:ext cx="2116285" cy="646331"/>
          </a:xfrm>
          <a:prstGeom prst="rect">
            <a:avLst/>
          </a:prstGeom>
          <a:noFill/>
        </p:spPr>
        <p:txBody>
          <a:bodyPr wrap="none" rtlCol="0">
            <a:spAutoFit/>
          </a:bodyPr>
          <a:lstStyle/>
          <a:p>
            <a:r>
              <a:rPr lang="en-CA" dirty="0" err="1"/>
              <a:t>Rahulkumar</a:t>
            </a:r>
            <a:r>
              <a:rPr lang="en-CA" dirty="0"/>
              <a:t> </a:t>
            </a:r>
            <a:r>
              <a:rPr lang="en-CA" dirty="0" err="1"/>
              <a:t>Nasit</a:t>
            </a:r>
            <a:endParaRPr lang="en-US" dirty="0"/>
          </a:p>
          <a:p>
            <a:endParaRPr lang="en-IN" dirty="0"/>
          </a:p>
        </p:txBody>
      </p:sp>
      <p:sp>
        <p:nvSpPr>
          <p:cNvPr id="21" name="TextBox 20"/>
          <p:cNvSpPr txBox="1"/>
          <p:nvPr/>
        </p:nvSpPr>
        <p:spPr>
          <a:xfrm>
            <a:off x="9604924" y="5035093"/>
            <a:ext cx="2098651" cy="369332"/>
          </a:xfrm>
          <a:prstGeom prst="rect">
            <a:avLst/>
          </a:prstGeom>
          <a:noFill/>
        </p:spPr>
        <p:txBody>
          <a:bodyPr wrap="none" rtlCol="0">
            <a:spAutoFit/>
          </a:bodyPr>
          <a:lstStyle/>
          <a:p>
            <a:r>
              <a:rPr lang="en-US" dirty="0" err="1"/>
              <a:t>Ramya</a:t>
            </a:r>
            <a:r>
              <a:rPr lang="en-US" dirty="0"/>
              <a:t> </a:t>
            </a:r>
            <a:r>
              <a:rPr lang="en-US" dirty="0" err="1"/>
              <a:t>Theegala</a:t>
            </a:r>
            <a:endParaRPr lang="en-IN" dirty="0"/>
          </a:p>
        </p:txBody>
      </p:sp>
      <p:sp>
        <p:nvSpPr>
          <p:cNvPr id="13" name="Title 1">
            <a:extLst>
              <a:ext uri="{FF2B5EF4-FFF2-40B4-BE49-F238E27FC236}">
                <a16:creationId xmlns:a16="http://schemas.microsoft.com/office/drawing/2014/main" id="{BA7D97A1-CF5B-4B9D-9AF6-A4A17729FB29}"/>
              </a:ext>
            </a:extLst>
          </p:cNvPr>
          <p:cNvSpPr>
            <a:spLocks noGrp="1"/>
          </p:cNvSpPr>
          <p:nvPr>
            <p:ph type="title"/>
          </p:nvPr>
        </p:nvSpPr>
        <p:spPr>
          <a:xfrm>
            <a:off x="809625" y="447675"/>
            <a:ext cx="10572750" cy="969963"/>
          </a:xfrm>
        </p:spPr>
        <p:txBody>
          <a:bodyPr/>
          <a:lstStyle/>
          <a:p>
            <a:r>
              <a:rPr lang="en-CA" dirty="0"/>
              <a:t>Team Introduction</a:t>
            </a:r>
          </a:p>
        </p:txBody>
      </p:sp>
    </p:spTree>
    <p:extLst>
      <p:ext uri="{BB962C8B-B14F-4D97-AF65-F5344CB8AC3E}">
        <p14:creationId xmlns:p14="http://schemas.microsoft.com/office/powerpoint/2010/main" val="3898545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316F-2D73-4B94-89D5-C0B1D4473774}"/>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2D885DA8-49D6-40A4-BE1C-C90118FF4601}"/>
              </a:ext>
            </a:extLst>
          </p:cNvPr>
          <p:cNvSpPr>
            <a:spLocks noGrp="1"/>
          </p:cNvSpPr>
          <p:nvPr>
            <p:ph idx="1"/>
          </p:nvPr>
        </p:nvSpPr>
        <p:spPr/>
        <p:txBody>
          <a:bodyPr/>
          <a:lstStyle/>
          <a:p>
            <a:r>
              <a:rPr lang="en-CA" dirty="0"/>
              <a:t>We would like to recommend that while hiring employee for the any department below factors should be considered.</a:t>
            </a:r>
          </a:p>
          <a:p>
            <a:r>
              <a:rPr lang="en-CA" dirty="0"/>
              <a:t>Daily Rate – Provide satisfactory so that employee can not leave.</a:t>
            </a:r>
          </a:p>
          <a:p>
            <a:r>
              <a:rPr lang="en-CA" dirty="0"/>
              <a:t>Education – Employee education is suitable for the job.</a:t>
            </a:r>
          </a:p>
          <a:p>
            <a:r>
              <a:rPr lang="en-CA" dirty="0"/>
              <a:t>Job involvement and level – How much employee need to involvement in his level of job</a:t>
            </a:r>
          </a:p>
          <a:p>
            <a:r>
              <a:rPr lang="en-CA" dirty="0"/>
              <a:t>Monthly Income – Like daily rate</a:t>
            </a:r>
          </a:p>
          <a:p>
            <a:r>
              <a:rPr lang="en-CA" dirty="0"/>
              <a:t>Total working experience – How much employee have experience for job. Does he/she will have enough experience.</a:t>
            </a:r>
          </a:p>
          <a:p>
            <a:r>
              <a:rPr lang="en-CA" dirty="0"/>
              <a:t>By focusing these we can reduce the employee’s volunteer resignation.</a:t>
            </a:r>
          </a:p>
        </p:txBody>
      </p:sp>
    </p:spTree>
    <p:extLst>
      <p:ext uri="{BB962C8B-B14F-4D97-AF65-F5344CB8AC3E}">
        <p14:creationId xmlns:p14="http://schemas.microsoft.com/office/powerpoint/2010/main" val="277473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4AB7F-C329-4671-A950-2CBE80399520}"/>
              </a:ext>
            </a:extLst>
          </p:cNvPr>
          <p:cNvSpPr>
            <a:spLocks noGrp="1"/>
          </p:cNvSpPr>
          <p:nvPr>
            <p:ph idx="4294967295"/>
          </p:nvPr>
        </p:nvSpPr>
        <p:spPr>
          <a:xfrm>
            <a:off x="717176" y="1765300"/>
            <a:ext cx="10553700" cy="3636963"/>
          </a:xfrm>
        </p:spPr>
        <p:txBody>
          <a:bodyPr>
            <a:normAutofit/>
          </a:bodyPr>
          <a:lstStyle/>
          <a:p>
            <a:pPr marL="0" indent="0" algn="ctr">
              <a:buNone/>
            </a:pPr>
            <a:r>
              <a:rPr lang="en-GB" sz="2800" dirty="0"/>
              <a:t>Thank you !!</a:t>
            </a:r>
            <a:endParaRPr lang="en-IN" sz="2800" dirty="0"/>
          </a:p>
        </p:txBody>
      </p:sp>
    </p:spTree>
    <p:extLst>
      <p:ext uri="{BB962C8B-B14F-4D97-AF65-F5344CB8AC3E}">
        <p14:creationId xmlns:p14="http://schemas.microsoft.com/office/powerpoint/2010/main" val="2279632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Background/Motivation</a:t>
            </a:r>
          </a:p>
        </p:txBody>
      </p:sp>
      <p:sp>
        <p:nvSpPr>
          <p:cNvPr id="7" name="Content Placeholder 6">
            <a:extLst>
              <a:ext uri="{FF2B5EF4-FFF2-40B4-BE49-F238E27FC236}">
                <a16:creationId xmlns:a16="http://schemas.microsoft.com/office/drawing/2014/main" id="{D7C4D4C3-D4F7-48AE-9D71-6B0DB5453195}"/>
              </a:ext>
            </a:extLst>
          </p:cNvPr>
          <p:cNvSpPr>
            <a:spLocks noGrp="1"/>
          </p:cNvSpPr>
          <p:nvPr>
            <p:ph idx="1"/>
          </p:nvPr>
        </p:nvSpPr>
        <p:spPr>
          <a:xfrm>
            <a:off x="554361" y="2517254"/>
            <a:ext cx="6706800" cy="3636511"/>
          </a:xfrm>
        </p:spPr>
        <p:txBody>
          <a:bodyPr>
            <a:normAutofit/>
          </a:bodyPr>
          <a:lstStyle/>
          <a:p>
            <a:pPr algn="just">
              <a:lnSpc>
                <a:spcPct val="110000"/>
              </a:lnSpc>
            </a:pPr>
            <a:r>
              <a:rPr lang="en-US" dirty="0"/>
              <a:t>There are many employees who get fired or they quit the jobs every month, and its difficult to maintain track of all employees who taken volunteer resignation.</a:t>
            </a:r>
          </a:p>
          <a:p>
            <a:pPr algn="just">
              <a:lnSpc>
                <a:spcPct val="110000"/>
              </a:lnSpc>
            </a:pPr>
            <a:r>
              <a:rPr lang="en-US" dirty="0"/>
              <a:t>For better retention and selecting new employees, it is important to know the characteristics and situations of the past ones, to make sure the company does not loose its employees.</a:t>
            </a:r>
          </a:p>
          <a:p>
            <a:pPr algn="just"/>
            <a:r>
              <a:rPr lang="en-US" dirty="0"/>
              <a:t>This situation will give us motivation to take this as our project, in the end, we will try to provide useful insights and solutions to mitigate these issues so that the company can benefit.</a:t>
            </a:r>
          </a:p>
        </p:txBody>
      </p:sp>
      <p:pic>
        <p:nvPicPr>
          <p:cNvPr id="1026" name="Picture 2" descr="4 Reasons NOT to Fire a Longtime Employ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047" y="3040109"/>
            <a:ext cx="388425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1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72FF4EF7-4C39-4AF2-9CF0-6603B13E07C6}"/>
              </a:ext>
            </a:extLst>
          </p:cNvPr>
          <p:cNvSpPr>
            <a:spLocks noGrp="1"/>
          </p:cNvSpPr>
          <p:nvPr>
            <p:ph idx="1"/>
          </p:nvPr>
        </p:nvSpPr>
        <p:spPr>
          <a:xfrm>
            <a:off x="5331854" y="3169870"/>
            <a:ext cx="6207616" cy="2831685"/>
          </a:xfrm>
        </p:spPr>
        <p:txBody>
          <a:bodyPr>
            <a:normAutofit/>
          </a:bodyPr>
          <a:lstStyle/>
          <a:p>
            <a:pPr algn="just"/>
            <a:r>
              <a:rPr lang="en-US" dirty="0"/>
              <a:t>Any reputable company's HR department needs better insight into what types of employees were fired or resigned, and what characteristics to focus on in order to retain them.</a:t>
            </a:r>
          </a:p>
          <a:p>
            <a:pPr algn="just"/>
            <a:r>
              <a:rPr lang="en-US" dirty="0"/>
              <a:t>Identifying the most significant reasons for experienced and young people dropping out, as they are more important for the company's development.</a:t>
            </a:r>
          </a:p>
          <a:p>
            <a:pPr algn="just"/>
            <a:endParaRPr lang="en-CA" dirty="0"/>
          </a:p>
        </p:txBody>
      </p:sp>
      <p:pic>
        <p:nvPicPr>
          <p:cNvPr id="2050" name="Picture 2" descr="6 Tips for Hiring the Right Employees - Frugal Entrepren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00" y="3201304"/>
            <a:ext cx="4085748" cy="21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45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Project Proposal</a:t>
            </a:r>
          </a:p>
        </p:txBody>
      </p:sp>
      <p:sp>
        <p:nvSpPr>
          <p:cNvPr id="4" name="Content Placeholder 3">
            <a:extLst>
              <a:ext uri="{FF2B5EF4-FFF2-40B4-BE49-F238E27FC236}">
                <a16:creationId xmlns:a16="http://schemas.microsoft.com/office/drawing/2014/main" id="{A330DDFA-453D-4C70-B7C9-39AFD0AFD9C7}"/>
              </a:ext>
            </a:extLst>
          </p:cNvPr>
          <p:cNvSpPr>
            <a:spLocks noGrp="1"/>
          </p:cNvSpPr>
          <p:nvPr>
            <p:ph idx="1"/>
          </p:nvPr>
        </p:nvSpPr>
        <p:spPr>
          <a:xfrm>
            <a:off x="818712" y="2222287"/>
            <a:ext cx="7164000" cy="3636511"/>
          </a:xfrm>
        </p:spPr>
        <p:txBody>
          <a:bodyPr/>
          <a:lstStyle/>
          <a:p>
            <a:pPr algn="just"/>
            <a:r>
              <a:rPr lang="en-US" dirty="0"/>
              <a:t>Our project team will prepare a detailed analysis to examine the characteristics of the employees who resigned to help organizations find the best employee for a certain position and retain them.</a:t>
            </a:r>
          </a:p>
          <a:p>
            <a:pPr algn="just"/>
            <a:r>
              <a:rPr lang="en-US" dirty="0"/>
              <a:t>By using EDA, Understanding the employee's existing condition and taking action to address controllable elements that can avoid employee turnover would be the key to success.</a:t>
            </a:r>
            <a:endParaRPr lang="en-CA" dirty="0"/>
          </a:p>
        </p:txBody>
      </p:sp>
      <p:pic>
        <p:nvPicPr>
          <p:cNvPr id="3074" name="Picture 2" descr="5 Characteristics To Look For In A Temporary Employee - All perso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8646" y="2871216"/>
            <a:ext cx="2834640"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74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Analysis Questions</a:t>
            </a:r>
          </a:p>
        </p:txBody>
      </p:sp>
      <p:sp>
        <p:nvSpPr>
          <p:cNvPr id="4" name="Content Placeholder 3">
            <a:extLst>
              <a:ext uri="{FF2B5EF4-FFF2-40B4-BE49-F238E27FC236}">
                <a16:creationId xmlns:a16="http://schemas.microsoft.com/office/drawing/2014/main" id="{0DCBCED9-7AFD-4F30-9877-7221A4C02F40}"/>
              </a:ext>
            </a:extLst>
          </p:cNvPr>
          <p:cNvSpPr>
            <a:spLocks noGrp="1"/>
          </p:cNvSpPr>
          <p:nvPr>
            <p:ph idx="1"/>
          </p:nvPr>
        </p:nvSpPr>
        <p:spPr>
          <a:xfrm>
            <a:off x="835758" y="2752639"/>
            <a:ext cx="10554574" cy="3636511"/>
          </a:xfrm>
        </p:spPr>
        <p:txBody>
          <a:bodyPr>
            <a:normAutofit/>
          </a:bodyPr>
          <a:lstStyle/>
          <a:p>
            <a:r>
              <a:rPr lang="en-CA" dirty="0"/>
              <a:t>What are the top most characterises of the employees who </a:t>
            </a:r>
            <a:r>
              <a:rPr lang="en-US" dirty="0"/>
              <a:t>volunteer resignation</a:t>
            </a:r>
            <a:r>
              <a:rPr lang="en-CA" dirty="0"/>
              <a:t>?</a:t>
            </a:r>
          </a:p>
          <a:p>
            <a:r>
              <a:rPr lang="en-CA" dirty="0"/>
              <a:t>What are the top most departments and job role of the employees who </a:t>
            </a:r>
            <a:r>
              <a:rPr lang="en-US" dirty="0"/>
              <a:t>volunteer resignation</a:t>
            </a:r>
            <a:r>
              <a:rPr lang="en-IN" dirty="0"/>
              <a:t>?</a:t>
            </a:r>
            <a:endParaRPr lang="en-CA" dirty="0"/>
          </a:p>
          <a:p>
            <a:r>
              <a:rPr lang="en-CA" dirty="0"/>
              <a:t>What number of employees were promoted and still</a:t>
            </a:r>
            <a:r>
              <a:rPr lang="en-US" dirty="0"/>
              <a:t> taken volunteer resignation</a:t>
            </a:r>
            <a:r>
              <a:rPr lang="en-CA" dirty="0"/>
              <a:t>?</a:t>
            </a:r>
          </a:p>
          <a:p>
            <a:r>
              <a:rPr lang="en-CA" dirty="0"/>
              <a:t>What are the employee source who </a:t>
            </a:r>
            <a:r>
              <a:rPr lang="en-US" dirty="0"/>
              <a:t>volunteer resignation</a:t>
            </a:r>
            <a:r>
              <a:rPr lang="en-CA" dirty="0"/>
              <a:t>?</a:t>
            </a:r>
          </a:p>
          <a:p>
            <a:r>
              <a:rPr lang="en-CA" dirty="0"/>
              <a:t>Find how much years employee work at company who </a:t>
            </a:r>
            <a:r>
              <a:rPr lang="en-US" dirty="0"/>
              <a:t>volunteer resignation</a:t>
            </a:r>
            <a:r>
              <a:rPr lang="en-CA" dirty="0"/>
              <a:t>?</a:t>
            </a:r>
          </a:p>
          <a:p>
            <a:r>
              <a:rPr lang="en-CA" dirty="0"/>
              <a:t>What is the performance rating of rating who </a:t>
            </a:r>
            <a:r>
              <a:rPr lang="en-US" dirty="0"/>
              <a:t>volunteer resignation</a:t>
            </a:r>
            <a:r>
              <a:rPr lang="en-CA" dirty="0"/>
              <a:t>?</a:t>
            </a:r>
          </a:p>
          <a:p>
            <a:r>
              <a:rPr lang="en-CA" dirty="0"/>
              <a:t>What is the average pay rate of employee who </a:t>
            </a:r>
            <a:r>
              <a:rPr lang="en-US" dirty="0"/>
              <a:t>volunteer resignation</a:t>
            </a:r>
            <a:r>
              <a:rPr lang="en-CA" dirty="0"/>
              <a:t>?</a:t>
            </a:r>
          </a:p>
          <a:p>
            <a:r>
              <a:rPr lang="en-CA" dirty="0"/>
              <a:t>What is the business travel type of employee who </a:t>
            </a:r>
            <a:r>
              <a:rPr lang="en-US" dirty="0"/>
              <a:t>volunteer resignation</a:t>
            </a:r>
            <a:r>
              <a:rPr lang="en-CA" dirty="0"/>
              <a:t>?</a:t>
            </a:r>
          </a:p>
          <a:p>
            <a:endParaRPr lang="en-CA" dirty="0"/>
          </a:p>
        </p:txBody>
      </p:sp>
    </p:spTree>
    <p:extLst>
      <p:ext uri="{BB962C8B-B14F-4D97-AF65-F5344CB8AC3E}">
        <p14:creationId xmlns:p14="http://schemas.microsoft.com/office/powerpoint/2010/main" val="276360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180DE8A2-73B1-4AFE-8FB9-BE4B66F39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6">
            <a:extLst>
              <a:ext uri="{FF2B5EF4-FFF2-40B4-BE49-F238E27FC236}">
                <a16:creationId xmlns:a16="http://schemas.microsoft.com/office/drawing/2014/main" id="{E5ADB140-E61F-4DA4-A342-F5EF70772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969D5DF-D4EC-4F4F-B28E-D18F8E610410}"/>
              </a:ext>
            </a:extLst>
          </p:cNvPr>
          <p:cNvSpPr>
            <a:spLocks noGrp="1"/>
          </p:cNvSpPr>
          <p:nvPr>
            <p:ph type="title"/>
          </p:nvPr>
        </p:nvSpPr>
        <p:spPr>
          <a:xfrm>
            <a:off x="451514" y="394943"/>
            <a:ext cx="11288972" cy="816637"/>
          </a:xfrm>
          <a:effectLst/>
        </p:spPr>
        <p:txBody>
          <a:bodyPr vert="horz" lIns="91440" tIns="45720" rIns="91440" bIns="45720" rtlCol="0" anchor="b">
            <a:normAutofit/>
          </a:bodyPr>
          <a:lstStyle/>
          <a:p>
            <a:pPr>
              <a:lnSpc>
                <a:spcPct val="90000"/>
              </a:lnSpc>
            </a:pPr>
            <a:r>
              <a:rPr lang="en-CA" sz="2800" dirty="0"/>
              <a:t>Tools and libraries</a:t>
            </a:r>
            <a:endParaRPr lang="en-US" sz="2500" dirty="0">
              <a:solidFill>
                <a:srgbClr val="FFFFFF"/>
              </a:solidFill>
            </a:endParaRPr>
          </a:p>
        </p:txBody>
      </p:sp>
      <p:pic>
        <p:nvPicPr>
          <p:cNvPr id="8" name="Picture 4">
            <a:extLst>
              <a:ext uri="{FF2B5EF4-FFF2-40B4-BE49-F238E27FC236}">
                <a16:creationId xmlns:a16="http://schemas.microsoft.com/office/drawing/2014/main" id="{F7C82D84-DD62-4AC4-B0D4-69983D541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65" y="4074326"/>
            <a:ext cx="24765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0">
            <a:extLst>
              <a:ext uri="{FF2B5EF4-FFF2-40B4-BE49-F238E27FC236}">
                <a16:creationId xmlns:a16="http://schemas.microsoft.com/office/drawing/2014/main" id="{277C016F-999F-4E5F-9721-90A1AC1A4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9111" y="2185988"/>
            <a:ext cx="2746490" cy="26872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1616E33C-5D26-41CE-964C-EBAF2A625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339" y="2360507"/>
            <a:ext cx="3435323" cy="17138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a:extLst>
              <a:ext uri="{FF2B5EF4-FFF2-40B4-BE49-F238E27FC236}">
                <a16:creationId xmlns:a16="http://schemas.microsoft.com/office/drawing/2014/main" id="{C8884CAF-D116-4C24-A27F-57FAF5CD95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491" y="4080276"/>
            <a:ext cx="4061052" cy="21859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a:extLst>
              <a:ext uri="{FF2B5EF4-FFF2-40B4-BE49-F238E27FC236}">
                <a16:creationId xmlns:a16="http://schemas.microsoft.com/office/drawing/2014/main" id="{FF50F2A8-A183-480F-B31F-A497CE88FD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3900" y="1985011"/>
            <a:ext cx="3405432" cy="13763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43ABDE9-7EB1-4A57-8BED-B5699FB2E9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24254" y="4607490"/>
            <a:ext cx="4192044" cy="188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89445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054C-BF68-4540-B543-0931A488F08E}"/>
              </a:ext>
            </a:extLst>
          </p:cNvPr>
          <p:cNvSpPr>
            <a:spLocks noGrp="1"/>
          </p:cNvSpPr>
          <p:nvPr>
            <p:ph type="title"/>
          </p:nvPr>
        </p:nvSpPr>
        <p:spPr/>
        <p:txBody>
          <a:bodyPr/>
          <a:lstStyle/>
          <a:p>
            <a:r>
              <a:rPr lang="en-CA" dirty="0"/>
              <a:t>Data Cleaning &amp; Transformation</a:t>
            </a:r>
          </a:p>
        </p:txBody>
      </p:sp>
      <p:sp>
        <p:nvSpPr>
          <p:cNvPr id="3" name="Content Placeholder 2">
            <a:extLst>
              <a:ext uri="{FF2B5EF4-FFF2-40B4-BE49-F238E27FC236}">
                <a16:creationId xmlns:a16="http://schemas.microsoft.com/office/drawing/2014/main" id="{74903CA7-6EE5-480D-8947-F09C28C9BB9F}"/>
              </a:ext>
            </a:extLst>
          </p:cNvPr>
          <p:cNvSpPr>
            <a:spLocks noGrp="1"/>
          </p:cNvSpPr>
          <p:nvPr>
            <p:ph idx="1"/>
          </p:nvPr>
        </p:nvSpPr>
        <p:spPr/>
        <p:txBody>
          <a:bodyPr/>
          <a:lstStyle/>
          <a:p>
            <a:r>
              <a:rPr lang="en-CA" dirty="0"/>
              <a:t>We have some outliers and missing value which can influence result so we did transformation and cleaning. </a:t>
            </a:r>
          </a:p>
          <a:p>
            <a:pPr lvl="1"/>
            <a:r>
              <a:rPr lang="en-CA" dirty="0"/>
              <a:t>We drop some of the dataset.</a:t>
            </a:r>
          </a:p>
          <a:p>
            <a:pPr lvl="1"/>
            <a:r>
              <a:rPr lang="en-CA" dirty="0"/>
              <a:t>We find mean or mode of respected column and replaces with missing value</a:t>
            </a:r>
          </a:p>
          <a:p>
            <a:pPr lvl="1"/>
            <a:r>
              <a:rPr lang="en-CA" dirty="0"/>
              <a:t>For categorical data, we replace missing value with unknown. </a:t>
            </a:r>
          </a:p>
          <a:p>
            <a:pPr lvl="1"/>
            <a:r>
              <a:rPr lang="en-CA" dirty="0"/>
              <a:t>We transform categorical data to numerical data using </a:t>
            </a:r>
            <a:r>
              <a:rPr lang="en-CA" dirty="0" err="1"/>
              <a:t>sklearn</a:t>
            </a:r>
            <a:r>
              <a:rPr lang="en-CA" dirty="0"/>
              <a:t> library.</a:t>
            </a:r>
          </a:p>
          <a:p>
            <a:endParaRPr lang="en-CA" dirty="0"/>
          </a:p>
        </p:txBody>
      </p:sp>
    </p:spTree>
    <p:extLst>
      <p:ext uri="{BB962C8B-B14F-4D97-AF65-F5344CB8AC3E}">
        <p14:creationId xmlns:p14="http://schemas.microsoft.com/office/powerpoint/2010/main" val="161228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1">
            <a:extLst>
              <a:ext uri="{FF2B5EF4-FFF2-40B4-BE49-F238E27FC236}">
                <a16:creationId xmlns:a16="http://schemas.microsoft.com/office/drawing/2014/main" id="{68F2977E-E0AE-4EB4-A059-59E908EB8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66761" y="-666761"/>
            <a:ext cx="6858002" cy="8191524"/>
          </a:xfrm>
          <a:custGeom>
            <a:avLst/>
            <a:gdLst>
              <a:gd name="connsiteX0" fmla="*/ 6858002 w 6858002"/>
              <a:gd name="connsiteY0" fmla="*/ 6080676 h 8191524"/>
              <a:gd name="connsiteX1" fmla="*/ 3829244 w 6858002"/>
              <a:gd name="connsiteY1" fmla="*/ 8068294 h 8191524"/>
              <a:gd name="connsiteX2" fmla="*/ 3827371 w 6858002"/>
              <a:gd name="connsiteY2" fmla="*/ 8069839 h 8191524"/>
              <a:gd name="connsiteX3" fmla="*/ 3824585 w 6858002"/>
              <a:gd name="connsiteY3" fmla="*/ 8071350 h 8191524"/>
              <a:gd name="connsiteX4" fmla="*/ 3798695 w 6858002"/>
              <a:gd name="connsiteY4" fmla="*/ 8088342 h 8191524"/>
              <a:gd name="connsiteX5" fmla="*/ 3785013 w 6858002"/>
              <a:gd name="connsiteY5" fmla="*/ 8092830 h 8191524"/>
              <a:gd name="connsiteX6" fmla="*/ 3706341 w 6858002"/>
              <a:gd name="connsiteY6" fmla="*/ 8135531 h 8191524"/>
              <a:gd name="connsiteX7" fmla="*/ 3429000 w 6858002"/>
              <a:gd name="connsiteY7" fmla="*/ 8191524 h 8191524"/>
              <a:gd name="connsiteX8" fmla="*/ 3151660 w 6858002"/>
              <a:gd name="connsiteY8" fmla="*/ 8135531 h 8191524"/>
              <a:gd name="connsiteX9" fmla="*/ 3072998 w 6858002"/>
              <a:gd name="connsiteY9" fmla="*/ 8092835 h 8191524"/>
              <a:gd name="connsiteX10" fmla="*/ 3059300 w 6858002"/>
              <a:gd name="connsiteY10" fmla="*/ 8088342 h 8191524"/>
              <a:gd name="connsiteX11" fmla="*/ 3033385 w 6858002"/>
              <a:gd name="connsiteY11" fmla="*/ 8071334 h 8191524"/>
              <a:gd name="connsiteX12" fmla="*/ 3030629 w 6858002"/>
              <a:gd name="connsiteY12" fmla="*/ 8069839 h 8191524"/>
              <a:gd name="connsiteX13" fmla="*/ 3028777 w 6858002"/>
              <a:gd name="connsiteY13" fmla="*/ 8068310 h 8191524"/>
              <a:gd name="connsiteX14" fmla="*/ 2 w 6858002"/>
              <a:gd name="connsiteY14" fmla="*/ 6080676 h 8191524"/>
              <a:gd name="connsiteX15" fmla="*/ 6858002 w 6858002"/>
              <a:gd name="connsiteY15" fmla="*/ 0 h 8191524"/>
              <a:gd name="connsiteX16" fmla="*/ 6858002 w 6858002"/>
              <a:gd name="connsiteY16" fmla="*/ 2634972 h 8191524"/>
              <a:gd name="connsiteX17" fmla="*/ 6858002 w 6858002"/>
              <a:gd name="connsiteY17" fmla="*/ 2984308 h 8191524"/>
              <a:gd name="connsiteX18" fmla="*/ 6858002 w 6858002"/>
              <a:gd name="connsiteY18" fmla="*/ 3291840 h 8191524"/>
              <a:gd name="connsiteX19" fmla="*/ 6858002 w 6858002"/>
              <a:gd name="connsiteY19" fmla="*/ 6080675 h 8191524"/>
              <a:gd name="connsiteX20" fmla="*/ 2 w 6858002"/>
              <a:gd name="connsiteY20" fmla="*/ 6080675 h 8191524"/>
              <a:gd name="connsiteX21" fmla="*/ 2 w 6858002"/>
              <a:gd name="connsiteY21" fmla="*/ 3291840 h 8191524"/>
              <a:gd name="connsiteX22" fmla="*/ 0 w 6858002"/>
              <a:gd name="connsiteY22" fmla="*/ 3291840 h 8191524"/>
              <a:gd name="connsiteX23" fmla="*/ 0 w 6858002"/>
              <a:gd name="connsiteY23" fmla="*/ 0 h 8191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2" h="8191524">
                <a:moveTo>
                  <a:pt x="6858002" y="6080676"/>
                </a:moveTo>
                <a:lnTo>
                  <a:pt x="3829244" y="8068294"/>
                </a:lnTo>
                <a:lnTo>
                  <a:pt x="3827371" y="8069839"/>
                </a:lnTo>
                <a:lnTo>
                  <a:pt x="3824585" y="8071350"/>
                </a:lnTo>
                <a:lnTo>
                  <a:pt x="3798695" y="8088342"/>
                </a:lnTo>
                <a:lnTo>
                  <a:pt x="3785013" y="8092830"/>
                </a:lnTo>
                <a:lnTo>
                  <a:pt x="3706341" y="8135531"/>
                </a:lnTo>
                <a:cubicBezTo>
                  <a:pt x="3621098" y="8171586"/>
                  <a:pt x="3527377" y="8191524"/>
                  <a:pt x="3429000" y="8191524"/>
                </a:cubicBezTo>
                <a:cubicBezTo>
                  <a:pt x="3330623" y="8191524"/>
                  <a:pt x="3236903" y="8171586"/>
                  <a:pt x="3151660" y="8135531"/>
                </a:cubicBezTo>
                <a:lnTo>
                  <a:pt x="3072998" y="8092835"/>
                </a:lnTo>
                <a:lnTo>
                  <a:pt x="3059300" y="8088342"/>
                </a:lnTo>
                <a:lnTo>
                  <a:pt x="3033385" y="8071334"/>
                </a:lnTo>
                <a:lnTo>
                  <a:pt x="3030629" y="8069839"/>
                </a:lnTo>
                <a:lnTo>
                  <a:pt x="3028777" y="8068310"/>
                </a:lnTo>
                <a:lnTo>
                  <a:pt x="2" y="6080676"/>
                </a:lnTo>
                <a:close/>
                <a:moveTo>
                  <a:pt x="6858002" y="0"/>
                </a:moveTo>
                <a:lnTo>
                  <a:pt x="6858002" y="2634972"/>
                </a:lnTo>
                <a:lnTo>
                  <a:pt x="6858002" y="2984308"/>
                </a:lnTo>
                <a:lnTo>
                  <a:pt x="6858002" y="3291840"/>
                </a:lnTo>
                <a:lnTo>
                  <a:pt x="6858002" y="6080675"/>
                </a:lnTo>
                <a:lnTo>
                  <a:pt x="2" y="6080675"/>
                </a:lnTo>
                <a:lnTo>
                  <a:pt x="2" y="3291840"/>
                </a:lnTo>
                <a:lnTo>
                  <a:pt x="0" y="3291840"/>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585A449-A084-4193-BE13-F0E1CD1B7E21}"/>
              </a:ext>
            </a:extLst>
          </p:cNvPr>
          <p:cNvSpPr txBox="1"/>
          <p:nvPr/>
        </p:nvSpPr>
        <p:spPr>
          <a:xfrm>
            <a:off x="451514" y="978993"/>
            <a:ext cx="5830952" cy="4900014"/>
          </a:xfrm>
          <a:prstGeom prst="rect">
            <a:avLst/>
          </a:prstGeom>
          <a:effectLst/>
        </p:spPr>
        <p:txBody>
          <a:bodyPr vert="horz" lIns="91440" tIns="45720" rIns="91440" bIns="45720" rtlCol="0" anchor="ctr">
            <a:normAutofit/>
          </a:bodyPr>
          <a:lstStyle/>
          <a:p>
            <a:pPr marL="0" indent="0">
              <a:spcBef>
                <a:spcPct val="20000"/>
              </a:spcBef>
              <a:spcAft>
                <a:spcPts val="600"/>
              </a:spcAft>
              <a:buClr>
                <a:schemeClr val="accent1"/>
              </a:buClr>
            </a:pPr>
            <a:r>
              <a:rPr lang="en-US" sz="2400" b="1" dirty="0"/>
              <a:t>Analysis Questions</a:t>
            </a:r>
          </a:p>
        </p:txBody>
      </p:sp>
    </p:spTree>
    <p:extLst>
      <p:ext uri="{BB962C8B-B14F-4D97-AF65-F5344CB8AC3E}">
        <p14:creationId xmlns:p14="http://schemas.microsoft.com/office/powerpoint/2010/main" val="4212456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E96646-423E-4354-94C2-1A28227BF075}">
  <ds:schemaRefs>
    <ds:schemaRef ds:uri="http://purl.org/dc/elements/1.1/"/>
    <ds:schemaRef ds:uri="16c05727-aa75-4e4a-9b5f-8a80a1165891"/>
    <ds:schemaRef ds:uri="http://www.w3.org/XML/1998/namespace"/>
    <ds:schemaRef ds:uri="http://schemas.microsoft.com/office/2006/documentManagement/types"/>
    <ds:schemaRef ds:uri="http://purl.org/dc/terms/"/>
    <ds:schemaRef ds:uri="http://schemas.microsoft.com/office/infopath/2007/PartnerControls"/>
    <ds:schemaRef ds:uri="http://purl.org/dc/dcmitype/"/>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2F4A21B-80B9-40F1-8308-E0B7F0FE0B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Quotable design</Template>
  <TotalTime>1049</TotalTime>
  <Words>718</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Gothic</vt:lpstr>
      <vt:lpstr>Wingdings 2</vt:lpstr>
      <vt:lpstr>Quotable</vt:lpstr>
      <vt:lpstr>DAB 103  Analytic Tools &amp; Decision Making  Team 5 - 002 </vt:lpstr>
      <vt:lpstr>Team Introduction</vt:lpstr>
      <vt:lpstr>Background/Motivation</vt:lpstr>
      <vt:lpstr>Problem Statement</vt:lpstr>
      <vt:lpstr>Project Proposal</vt:lpstr>
      <vt:lpstr>Analysis Questions</vt:lpstr>
      <vt:lpstr>Tools and libraries</vt:lpstr>
      <vt:lpstr>Data Cleaning &amp; Transformation</vt:lpstr>
      <vt:lpstr>PowerPoint Presentation</vt:lpstr>
      <vt:lpstr>What are the top most characterizes of the employees who take volunteer resignation?</vt:lpstr>
      <vt:lpstr>What are the top most departments of the employees who take volunteer resignation?</vt:lpstr>
      <vt:lpstr>What are the top most job role of the employees who take volunteer resignation?</vt:lpstr>
      <vt:lpstr>What number of employees were promoted and still take volunteer exit?</vt:lpstr>
      <vt:lpstr>What are the employee source who have taken volunteer exit?</vt:lpstr>
      <vt:lpstr>Find how much years employee work at company who have taken volunteer exit?</vt:lpstr>
      <vt:lpstr>What is the performance rating of rating who got fired?</vt:lpstr>
      <vt:lpstr>What is the average monthly income of employee who gave voluntary resignations?</vt:lpstr>
      <vt:lpstr>What is the business travel type of employee who gave voluntary resignations?</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 Patel Rahulkumar Nasit Remya Reddy Sufiyan Zeelkumar Mendpara</dc:title>
  <dc:creator>nasitrahul@gmail.com</dc:creator>
  <cp:lastModifiedBy>Zeelkumar Ashokbhai Mendpara</cp:lastModifiedBy>
  <cp:revision>107</cp:revision>
  <dcterms:created xsi:type="dcterms:W3CDTF">2021-11-11T16:02:25Z</dcterms:created>
  <dcterms:modified xsi:type="dcterms:W3CDTF">2021-12-18T02:56:20Z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